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8288000" cy="10287000"/>
  <p:notesSz cx="6858000" cy="9144000"/>
  <p:embeddedFontLst>
    <p:embeddedFont>
      <p:font typeface="DM Serif Display" pitchFamily="2" charset="0"/>
      <p:regular r:id="rId71"/>
      <p:italic r:id="rId72"/>
    </p:embeddedFont>
    <p:embeddedFont>
      <p:font typeface="Montserrat" panose="00000500000000000000" pitchFamily="2" charset="-18"/>
      <p:regular r:id="rId73"/>
      <p:bold r:id="rId74"/>
      <p:italic r:id="rId75"/>
      <p:boldItalic r:id="rId76"/>
    </p:embeddedFont>
    <p:embeddedFont>
      <p:font typeface="Montserrat Black" panose="00000A00000000000000" pitchFamily="2" charset="-18"/>
      <p:bold r:id="rId77"/>
      <p:boldItalic r:id="rId78"/>
    </p:embeddedFont>
    <p:embeddedFont>
      <p:font typeface="Montserrat ExtraBold" panose="00000900000000000000" pitchFamily="2" charset="-18"/>
      <p:bold r:id="rId79"/>
      <p:boldItalic r:id="rId80"/>
    </p:embeddedFont>
    <p:embeddedFont>
      <p:font typeface="Montserrat Medium" panose="00000600000000000000" pitchFamily="2" charset="-18"/>
      <p:regular r:id="rId81"/>
      <p:bold r:id="rId82"/>
      <p:italic r:id="rId83"/>
      <p:boldItalic r:id="rId84"/>
    </p:embeddedFont>
    <p:embeddedFont>
      <p:font typeface="Montserrat SemiBold" panose="00000700000000000000" pitchFamily="2" charset="-18"/>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goeDhKCmHkhmXBm2oqek5/Zikq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E16AC2-8C10-67D2-EFB7-279ECC0A0EFF}" v="5717" dt="2026-03-13T12:15:07.068"/>
  </p1510:revLst>
</p1510:revInfo>
</file>

<file path=ppt/tableStyles.xml><?xml version="1.0" encoding="utf-8"?>
<a:tblStyleLst xmlns:a="http://schemas.openxmlformats.org/drawingml/2006/main" def="{23B77921-A536-441D-B547-70B6A7DA885A}">
  <a:tblStyle styleId="{23B77921-A536-441D-B547-70B6A7DA88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4660"/>
  </p:normalViewPr>
  <p:slideViewPr>
    <p:cSldViewPr snapToGrid="0">
      <p:cViewPr varScale="1">
        <p:scale>
          <a:sx n="52" d="100"/>
          <a:sy n="52" d="100"/>
        </p:scale>
        <p:origin x="98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customschemas.google.com/relationships/presentationmetadata" Target="metadata"/><Relationship Id="rId98"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wak.bartlomiej@zs5.mail.pl" userId="S::urn:spo:guest#nowak.bartlomiej@zs5.mail.pl::" providerId="AD" clId="Web-{CEE16AC2-8C10-67D2-EFB7-279ECC0A0EFF}"/>
    <pc:docChg chg="modSld">
      <pc:chgData name="nowak.bartlomiej@zs5.mail.pl" userId="S::urn:spo:guest#nowak.bartlomiej@zs5.mail.pl::" providerId="AD" clId="Web-{CEE16AC2-8C10-67D2-EFB7-279ECC0A0EFF}" dt="2026-03-13T12:14:58.036" v="3609" actId="20577"/>
      <pc:docMkLst>
        <pc:docMk/>
      </pc:docMkLst>
      <pc:sldChg chg="modSp">
        <pc:chgData name="nowak.bartlomiej@zs5.mail.pl" userId="S::urn:spo:guest#nowak.bartlomiej@zs5.mail.pl::" providerId="AD" clId="Web-{CEE16AC2-8C10-67D2-EFB7-279ECC0A0EFF}" dt="2026-03-13T09:52:34.410" v="5" actId="20577"/>
        <pc:sldMkLst>
          <pc:docMk/>
          <pc:sldMk cId="0" sldId="256"/>
        </pc:sldMkLst>
        <pc:spChg chg="mod">
          <ac:chgData name="nowak.bartlomiej@zs5.mail.pl" userId="S::urn:spo:guest#nowak.bartlomiej@zs5.mail.pl::" providerId="AD" clId="Web-{CEE16AC2-8C10-67D2-EFB7-279ECC0A0EFF}" dt="2026-03-13T09:52:22.176" v="4" actId="20577"/>
          <ac:spMkLst>
            <pc:docMk/>
            <pc:sldMk cId="0" sldId="256"/>
            <ac:spMk id="95" creationId="{00000000-0000-0000-0000-000000000000}"/>
          </ac:spMkLst>
        </pc:spChg>
        <pc:spChg chg="mod">
          <ac:chgData name="nowak.bartlomiej@zs5.mail.pl" userId="S::urn:spo:guest#nowak.bartlomiej@zs5.mail.pl::" providerId="AD" clId="Web-{CEE16AC2-8C10-67D2-EFB7-279ECC0A0EFF}" dt="2026-03-13T09:52:34.410" v="5" actId="20577"/>
          <ac:spMkLst>
            <pc:docMk/>
            <pc:sldMk cId="0" sldId="256"/>
            <ac:spMk id="96" creationId="{00000000-0000-0000-0000-000000000000}"/>
          </ac:spMkLst>
        </pc:spChg>
      </pc:sldChg>
      <pc:sldChg chg="modSp">
        <pc:chgData name="nowak.bartlomiej@zs5.mail.pl" userId="S::urn:spo:guest#nowak.bartlomiej@zs5.mail.pl::" providerId="AD" clId="Web-{CEE16AC2-8C10-67D2-EFB7-279ECC0A0EFF}" dt="2026-03-13T09:55:28.800" v="22" actId="20577"/>
        <pc:sldMkLst>
          <pc:docMk/>
          <pc:sldMk cId="0" sldId="257"/>
        </pc:sldMkLst>
        <pc:spChg chg="mod">
          <ac:chgData name="nowak.bartlomiej@zs5.mail.pl" userId="S::urn:spo:guest#nowak.bartlomiej@zs5.mail.pl::" providerId="AD" clId="Web-{CEE16AC2-8C10-67D2-EFB7-279ECC0A0EFF}" dt="2026-03-13T09:55:28.800" v="22" actId="20577"/>
          <ac:spMkLst>
            <pc:docMk/>
            <pc:sldMk cId="0" sldId="257"/>
            <ac:spMk id="114" creationId="{00000000-0000-0000-0000-000000000000}"/>
          </ac:spMkLst>
        </pc:spChg>
      </pc:sldChg>
      <pc:sldChg chg="modSp">
        <pc:chgData name="nowak.bartlomiej@zs5.mail.pl" userId="S::urn:spo:guest#nowak.bartlomiej@zs5.mail.pl::" providerId="AD" clId="Web-{CEE16AC2-8C10-67D2-EFB7-279ECC0A0EFF}" dt="2026-03-13T09:56:56.956" v="38" actId="20577"/>
        <pc:sldMkLst>
          <pc:docMk/>
          <pc:sldMk cId="0" sldId="258"/>
        </pc:sldMkLst>
        <pc:spChg chg="mod">
          <ac:chgData name="nowak.bartlomiej@zs5.mail.pl" userId="S::urn:spo:guest#nowak.bartlomiej@zs5.mail.pl::" providerId="AD" clId="Web-{CEE16AC2-8C10-67D2-EFB7-279ECC0A0EFF}" dt="2026-03-13T09:56:20.878" v="31" actId="20577"/>
          <ac:spMkLst>
            <pc:docMk/>
            <pc:sldMk cId="0" sldId="258"/>
            <ac:spMk id="131" creationId="{00000000-0000-0000-0000-000000000000}"/>
          </ac:spMkLst>
        </pc:spChg>
        <pc:spChg chg="mod">
          <ac:chgData name="nowak.bartlomiej@zs5.mail.pl" userId="S::urn:spo:guest#nowak.bartlomiej@zs5.mail.pl::" providerId="AD" clId="Web-{CEE16AC2-8C10-67D2-EFB7-279ECC0A0EFF}" dt="2026-03-13T09:56:56.956" v="38" actId="20577"/>
          <ac:spMkLst>
            <pc:docMk/>
            <pc:sldMk cId="0" sldId="258"/>
            <ac:spMk id="133" creationId="{00000000-0000-0000-0000-000000000000}"/>
          </ac:spMkLst>
        </pc:spChg>
      </pc:sldChg>
      <pc:sldChg chg="modSp">
        <pc:chgData name="nowak.bartlomiej@zs5.mail.pl" userId="S::urn:spo:guest#nowak.bartlomiej@zs5.mail.pl::" providerId="AD" clId="Web-{CEE16AC2-8C10-67D2-EFB7-279ECC0A0EFF}" dt="2026-03-13T09:59:14.377" v="117" actId="20577"/>
        <pc:sldMkLst>
          <pc:docMk/>
          <pc:sldMk cId="0" sldId="259"/>
        </pc:sldMkLst>
        <pc:spChg chg="mod">
          <ac:chgData name="nowak.bartlomiej@zs5.mail.pl" userId="S::urn:spo:guest#nowak.bartlomiej@zs5.mail.pl::" providerId="AD" clId="Web-{CEE16AC2-8C10-67D2-EFB7-279ECC0A0EFF}" dt="2026-03-13T09:58:01.002" v="66" actId="20577"/>
          <ac:spMkLst>
            <pc:docMk/>
            <pc:sldMk cId="0" sldId="259"/>
            <ac:spMk id="153" creationId="{00000000-0000-0000-0000-000000000000}"/>
          </ac:spMkLst>
        </pc:spChg>
        <pc:spChg chg="mod">
          <ac:chgData name="nowak.bartlomiej@zs5.mail.pl" userId="S::urn:spo:guest#nowak.bartlomiej@zs5.mail.pl::" providerId="AD" clId="Web-{CEE16AC2-8C10-67D2-EFB7-279ECC0A0EFF}" dt="2026-03-13T09:58:16.018" v="98" actId="20577"/>
          <ac:spMkLst>
            <pc:docMk/>
            <pc:sldMk cId="0" sldId="259"/>
            <ac:spMk id="154" creationId="{00000000-0000-0000-0000-000000000000}"/>
          </ac:spMkLst>
        </pc:spChg>
        <pc:spChg chg="mod">
          <ac:chgData name="nowak.bartlomiej@zs5.mail.pl" userId="S::urn:spo:guest#nowak.bartlomiej@zs5.mail.pl::" providerId="AD" clId="Web-{CEE16AC2-8C10-67D2-EFB7-279ECC0A0EFF}" dt="2026-03-13T09:59:14.377" v="117" actId="20577"/>
          <ac:spMkLst>
            <pc:docMk/>
            <pc:sldMk cId="0" sldId="259"/>
            <ac:spMk id="157" creationId="{00000000-0000-0000-0000-000000000000}"/>
          </ac:spMkLst>
        </pc:spChg>
        <pc:spChg chg="mod">
          <ac:chgData name="nowak.bartlomiej@zs5.mail.pl" userId="S::urn:spo:guest#nowak.bartlomiej@zs5.mail.pl::" providerId="AD" clId="Web-{CEE16AC2-8C10-67D2-EFB7-279ECC0A0EFF}" dt="2026-03-13T09:57:51.987" v="56" actId="20577"/>
          <ac:spMkLst>
            <pc:docMk/>
            <pc:sldMk cId="0" sldId="259"/>
            <ac:spMk id="158" creationId="{00000000-0000-0000-0000-000000000000}"/>
          </ac:spMkLst>
        </pc:spChg>
      </pc:sldChg>
      <pc:sldChg chg="modSp">
        <pc:chgData name="nowak.bartlomiej@zs5.mail.pl" userId="S::urn:spo:guest#nowak.bartlomiej@zs5.mail.pl::" providerId="AD" clId="Web-{CEE16AC2-8C10-67D2-EFB7-279ECC0A0EFF}" dt="2026-03-13T10:02:09.780" v="188" actId="20577"/>
        <pc:sldMkLst>
          <pc:docMk/>
          <pc:sldMk cId="0" sldId="260"/>
        </pc:sldMkLst>
        <pc:spChg chg="mod">
          <ac:chgData name="nowak.bartlomiej@zs5.mail.pl" userId="S::urn:spo:guest#nowak.bartlomiej@zs5.mail.pl::" providerId="AD" clId="Web-{CEE16AC2-8C10-67D2-EFB7-279ECC0A0EFF}" dt="2026-03-13T10:00:45.297" v="161" actId="1076"/>
          <ac:spMkLst>
            <pc:docMk/>
            <pc:sldMk cId="0" sldId="260"/>
            <ac:spMk id="174" creationId="{00000000-0000-0000-0000-000000000000}"/>
          </ac:spMkLst>
        </pc:spChg>
        <pc:spChg chg="mod">
          <ac:chgData name="nowak.bartlomiej@zs5.mail.pl" userId="S::urn:spo:guest#nowak.bartlomiej@zs5.mail.pl::" providerId="AD" clId="Web-{CEE16AC2-8C10-67D2-EFB7-279ECC0A0EFF}" dt="2026-03-13T10:00:47.938" v="162" actId="1076"/>
          <ac:spMkLst>
            <pc:docMk/>
            <pc:sldMk cId="0" sldId="260"/>
            <ac:spMk id="176" creationId="{00000000-0000-0000-0000-000000000000}"/>
          </ac:spMkLst>
        </pc:spChg>
        <pc:spChg chg="mod">
          <ac:chgData name="nowak.bartlomiej@zs5.mail.pl" userId="S::urn:spo:guest#nowak.bartlomiej@zs5.mail.pl::" providerId="AD" clId="Web-{CEE16AC2-8C10-67D2-EFB7-279ECC0A0EFF}" dt="2026-03-13T10:01:48.608" v="186" actId="20577"/>
          <ac:spMkLst>
            <pc:docMk/>
            <pc:sldMk cId="0" sldId="260"/>
            <ac:spMk id="179" creationId="{00000000-0000-0000-0000-000000000000}"/>
          </ac:spMkLst>
        </pc:spChg>
        <pc:spChg chg="mod">
          <ac:chgData name="nowak.bartlomiej@zs5.mail.pl" userId="S::urn:spo:guest#nowak.bartlomiej@zs5.mail.pl::" providerId="AD" clId="Web-{CEE16AC2-8C10-67D2-EFB7-279ECC0A0EFF}" dt="2026-03-13T09:59:30.689" v="132" actId="20577"/>
          <ac:spMkLst>
            <pc:docMk/>
            <pc:sldMk cId="0" sldId="260"/>
            <ac:spMk id="180" creationId="{00000000-0000-0000-0000-000000000000}"/>
          </ac:spMkLst>
        </pc:spChg>
        <pc:spChg chg="mod">
          <ac:chgData name="nowak.bartlomiej@zs5.mail.pl" userId="S::urn:spo:guest#nowak.bartlomiej@zs5.mail.pl::" providerId="AD" clId="Web-{CEE16AC2-8C10-67D2-EFB7-279ECC0A0EFF}" dt="2026-03-13T10:02:09.780" v="188" actId="20577"/>
          <ac:spMkLst>
            <pc:docMk/>
            <pc:sldMk cId="0" sldId="260"/>
            <ac:spMk id="182" creationId="{00000000-0000-0000-0000-000000000000}"/>
          </ac:spMkLst>
        </pc:spChg>
        <pc:spChg chg="mod">
          <ac:chgData name="nowak.bartlomiej@zs5.mail.pl" userId="S::urn:spo:guest#nowak.bartlomiej@zs5.mail.pl::" providerId="AD" clId="Web-{CEE16AC2-8C10-67D2-EFB7-279ECC0A0EFF}" dt="2026-03-13T10:00:58.688" v="172" actId="14100"/>
          <ac:spMkLst>
            <pc:docMk/>
            <pc:sldMk cId="0" sldId="260"/>
            <ac:spMk id="183" creationId="{00000000-0000-0000-0000-000000000000}"/>
          </ac:spMkLst>
        </pc:spChg>
        <pc:grpChg chg="mod">
          <ac:chgData name="nowak.bartlomiej@zs5.mail.pl" userId="S::urn:spo:guest#nowak.bartlomiej@zs5.mail.pl::" providerId="AD" clId="Web-{CEE16AC2-8C10-67D2-EFB7-279ECC0A0EFF}" dt="2026-03-13T10:00:43.235" v="160" actId="1076"/>
          <ac:grpSpMkLst>
            <pc:docMk/>
            <pc:sldMk cId="0" sldId="260"/>
            <ac:grpSpMk id="171" creationId="{00000000-0000-0000-0000-000000000000}"/>
          </ac:grpSpMkLst>
        </pc:grpChg>
      </pc:sldChg>
      <pc:sldChg chg="modSp">
        <pc:chgData name="nowak.bartlomiej@zs5.mail.pl" userId="S::urn:spo:guest#nowak.bartlomiej@zs5.mail.pl::" providerId="AD" clId="Web-{CEE16AC2-8C10-67D2-EFB7-279ECC0A0EFF}" dt="2026-03-13T10:02:45.295" v="204" actId="20577"/>
        <pc:sldMkLst>
          <pc:docMk/>
          <pc:sldMk cId="0" sldId="261"/>
        </pc:sldMkLst>
        <pc:spChg chg="mod">
          <ac:chgData name="nowak.bartlomiej@zs5.mail.pl" userId="S::urn:spo:guest#nowak.bartlomiej@zs5.mail.pl::" providerId="AD" clId="Web-{CEE16AC2-8C10-67D2-EFB7-279ECC0A0EFF}" dt="2026-03-13T10:02:45.295" v="204" actId="20577"/>
          <ac:spMkLst>
            <pc:docMk/>
            <pc:sldMk cId="0" sldId="261"/>
            <ac:spMk id="200" creationId="{00000000-0000-0000-0000-000000000000}"/>
          </ac:spMkLst>
        </pc:spChg>
        <pc:spChg chg="mod">
          <ac:chgData name="nowak.bartlomiej@zs5.mail.pl" userId="S::urn:spo:guest#nowak.bartlomiej@zs5.mail.pl::" providerId="AD" clId="Web-{CEE16AC2-8C10-67D2-EFB7-279ECC0A0EFF}" dt="2026-03-13T10:02:33.514" v="194" actId="20577"/>
          <ac:spMkLst>
            <pc:docMk/>
            <pc:sldMk cId="0" sldId="261"/>
            <ac:spMk id="202" creationId="{00000000-0000-0000-0000-000000000000}"/>
          </ac:spMkLst>
        </pc:spChg>
      </pc:sldChg>
      <pc:sldChg chg="modSp">
        <pc:chgData name="nowak.bartlomiej@zs5.mail.pl" userId="S::urn:spo:guest#nowak.bartlomiej@zs5.mail.pl::" providerId="AD" clId="Web-{CEE16AC2-8C10-67D2-EFB7-279ECC0A0EFF}" dt="2026-03-13T10:04:40.934" v="252" actId="20577"/>
        <pc:sldMkLst>
          <pc:docMk/>
          <pc:sldMk cId="0" sldId="262"/>
        </pc:sldMkLst>
        <pc:spChg chg="mod">
          <ac:chgData name="nowak.bartlomiej@zs5.mail.pl" userId="S::urn:spo:guest#nowak.bartlomiej@zs5.mail.pl::" providerId="AD" clId="Web-{CEE16AC2-8C10-67D2-EFB7-279ECC0A0EFF}" dt="2026-03-13T10:02:58.904" v="224" actId="20577"/>
          <ac:spMkLst>
            <pc:docMk/>
            <pc:sldMk cId="0" sldId="262"/>
            <ac:spMk id="222" creationId="{00000000-0000-0000-0000-000000000000}"/>
          </ac:spMkLst>
        </pc:spChg>
        <pc:spChg chg="mod">
          <ac:chgData name="nowak.bartlomiej@zs5.mail.pl" userId="S::urn:spo:guest#nowak.bartlomiej@zs5.mail.pl::" providerId="AD" clId="Web-{CEE16AC2-8C10-67D2-EFB7-279ECC0A0EFF}" dt="2026-03-13T10:03:51.747" v="244" actId="20577"/>
          <ac:spMkLst>
            <pc:docMk/>
            <pc:sldMk cId="0" sldId="262"/>
            <ac:spMk id="224" creationId="{00000000-0000-0000-0000-000000000000}"/>
          </ac:spMkLst>
        </pc:spChg>
        <pc:spChg chg="mod">
          <ac:chgData name="nowak.bartlomiej@zs5.mail.pl" userId="S::urn:spo:guest#nowak.bartlomiej@zs5.mail.pl::" providerId="AD" clId="Web-{CEE16AC2-8C10-67D2-EFB7-279ECC0A0EFF}" dt="2026-03-13T10:04:24.949" v="249" actId="1076"/>
          <ac:spMkLst>
            <pc:docMk/>
            <pc:sldMk cId="0" sldId="262"/>
            <ac:spMk id="233" creationId="{00000000-0000-0000-0000-000000000000}"/>
          </ac:spMkLst>
        </pc:spChg>
        <pc:spChg chg="mod">
          <ac:chgData name="nowak.bartlomiej@zs5.mail.pl" userId="S::urn:spo:guest#nowak.bartlomiej@zs5.mail.pl::" providerId="AD" clId="Web-{CEE16AC2-8C10-67D2-EFB7-279ECC0A0EFF}" dt="2026-03-13T10:04:40.934" v="252" actId="20577"/>
          <ac:spMkLst>
            <pc:docMk/>
            <pc:sldMk cId="0" sldId="262"/>
            <ac:spMk id="234" creationId="{00000000-0000-0000-0000-000000000000}"/>
          </ac:spMkLst>
        </pc:spChg>
        <pc:grpChg chg="mod">
          <ac:chgData name="nowak.bartlomiej@zs5.mail.pl" userId="S::urn:spo:guest#nowak.bartlomiej@zs5.mail.pl::" providerId="AD" clId="Web-{CEE16AC2-8C10-67D2-EFB7-279ECC0A0EFF}" dt="2026-03-13T10:04:29.699" v="250" actId="1076"/>
          <ac:grpSpMkLst>
            <pc:docMk/>
            <pc:sldMk cId="0" sldId="262"/>
            <ac:grpSpMk id="225" creationId="{00000000-0000-0000-0000-000000000000}"/>
          </ac:grpSpMkLst>
        </pc:grpChg>
      </pc:sldChg>
      <pc:sldChg chg="modSp">
        <pc:chgData name="nowak.bartlomiej@zs5.mail.pl" userId="S::urn:spo:guest#nowak.bartlomiej@zs5.mail.pl::" providerId="AD" clId="Web-{CEE16AC2-8C10-67D2-EFB7-279ECC0A0EFF}" dt="2026-03-13T10:06:19.979" v="291" actId="20577"/>
        <pc:sldMkLst>
          <pc:docMk/>
          <pc:sldMk cId="0" sldId="263"/>
        </pc:sldMkLst>
        <pc:spChg chg="mod">
          <ac:chgData name="nowak.bartlomiej@zs5.mail.pl" userId="S::urn:spo:guest#nowak.bartlomiej@zs5.mail.pl::" providerId="AD" clId="Web-{CEE16AC2-8C10-67D2-EFB7-279ECC0A0EFF}" dt="2026-03-13T10:05:06.605" v="269" actId="20577"/>
          <ac:spMkLst>
            <pc:docMk/>
            <pc:sldMk cId="0" sldId="263"/>
            <ac:spMk id="251" creationId="{00000000-0000-0000-0000-000000000000}"/>
          </ac:spMkLst>
        </pc:spChg>
        <pc:spChg chg="mod">
          <ac:chgData name="nowak.bartlomiej@zs5.mail.pl" userId="S::urn:spo:guest#nowak.bartlomiej@zs5.mail.pl::" providerId="AD" clId="Web-{CEE16AC2-8C10-67D2-EFB7-279ECC0A0EFF}" dt="2026-03-13T10:06:19.979" v="291" actId="20577"/>
          <ac:spMkLst>
            <pc:docMk/>
            <pc:sldMk cId="0" sldId="263"/>
            <ac:spMk id="252" creationId="{00000000-0000-0000-0000-000000000000}"/>
          </ac:spMkLst>
        </pc:spChg>
      </pc:sldChg>
      <pc:sldChg chg="modSp">
        <pc:chgData name="nowak.bartlomiej@zs5.mail.pl" userId="S::urn:spo:guest#nowak.bartlomiej@zs5.mail.pl::" providerId="AD" clId="Web-{CEE16AC2-8C10-67D2-EFB7-279ECC0A0EFF}" dt="2026-03-13T10:34:29.641" v="334" actId="20577"/>
        <pc:sldMkLst>
          <pc:docMk/>
          <pc:sldMk cId="0" sldId="264"/>
        </pc:sldMkLst>
        <pc:spChg chg="mod">
          <ac:chgData name="nowak.bartlomiej@zs5.mail.pl" userId="S::urn:spo:guest#nowak.bartlomiej@zs5.mail.pl::" providerId="AD" clId="Web-{CEE16AC2-8C10-67D2-EFB7-279ECC0A0EFF}" dt="2026-03-13T10:34:00.454" v="324" actId="20577"/>
          <ac:spMkLst>
            <pc:docMk/>
            <pc:sldMk cId="0" sldId="264"/>
            <ac:spMk id="258" creationId="{00000000-0000-0000-0000-000000000000}"/>
          </ac:spMkLst>
        </pc:spChg>
        <pc:spChg chg="mod">
          <ac:chgData name="nowak.bartlomiej@zs5.mail.pl" userId="S::urn:spo:guest#nowak.bartlomiej@zs5.mail.pl::" providerId="AD" clId="Web-{CEE16AC2-8C10-67D2-EFB7-279ECC0A0EFF}" dt="2026-03-13T10:06:29.432" v="297" actId="20577"/>
          <ac:spMkLst>
            <pc:docMk/>
            <pc:sldMk cId="0" sldId="264"/>
            <ac:spMk id="272" creationId="{00000000-0000-0000-0000-000000000000}"/>
          </ac:spMkLst>
        </pc:spChg>
        <pc:spChg chg="mod">
          <ac:chgData name="nowak.bartlomiej@zs5.mail.pl" userId="S::urn:spo:guest#nowak.bartlomiej@zs5.mail.pl::" providerId="AD" clId="Web-{CEE16AC2-8C10-67D2-EFB7-279ECC0A0EFF}" dt="2026-03-13T10:06:43.479" v="306" actId="14100"/>
          <ac:spMkLst>
            <pc:docMk/>
            <pc:sldMk cId="0" sldId="264"/>
            <ac:spMk id="273" creationId="{00000000-0000-0000-0000-000000000000}"/>
          </ac:spMkLst>
        </pc:spChg>
        <pc:spChg chg="mod">
          <ac:chgData name="nowak.bartlomiej@zs5.mail.pl" userId="S::urn:spo:guest#nowak.bartlomiej@zs5.mail.pl::" providerId="AD" clId="Web-{CEE16AC2-8C10-67D2-EFB7-279ECC0A0EFF}" dt="2026-03-13T10:34:29.641" v="334" actId="20577"/>
          <ac:spMkLst>
            <pc:docMk/>
            <pc:sldMk cId="0" sldId="264"/>
            <ac:spMk id="275" creationId="{00000000-0000-0000-0000-000000000000}"/>
          </ac:spMkLst>
        </pc:spChg>
      </pc:sldChg>
      <pc:sldChg chg="modSp">
        <pc:chgData name="nowak.bartlomiej@zs5.mail.pl" userId="S::urn:spo:guest#nowak.bartlomiej@zs5.mail.pl::" providerId="AD" clId="Web-{CEE16AC2-8C10-67D2-EFB7-279ECC0A0EFF}" dt="2026-03-13T10:38:00.484" v="433" actId="20577"/>
        <pc:sldMkLst>
          <pc:docMk/>
          <pc:sldMk cId="0" sldId="265"/>
        </pc:sldMkLst>
        <pc:spChg chg="mod">
          <ac:chgData name="nowak.bartlomiej@zs5.mail.pl" userId="S::urn:spo:guest#nowak.bartlomiej@zs5.mail.pl::" providerId="AD" clId="Web-{CEE16AC2-8C10-67D2-EFB7-279ECC0A0EFF}" dt="2026-03-13T10:37:26.344" v="421" actId="20577"/>
          <ac:spMkLst>
            <pc:docMk/>
            <pc:sldMk cId="0" sldId="265"/>
            <ac:spMk id="283" creationId="{00000000-0000-0000-0000-000000000000}"/>
          </ac:spMkLst>
        </pc:spChg>
        <pc:spChg chg="mod">
          <ac:chgData name="nowak.bartlomiej@zs5.mail.pl" userId="S::urn:spo:guest#nowak.bartlomiej@zs5.mail.pl::" providerId="AD" clId="Web-{CEE16AC2-8C10-67D2-EFB7-279ECC0A0EFF}" dt="2026-03-13T10:35:33.141" v="360" actId="14100"/>
          <ac:spMkLst>
            <pc:docMk/>
            <pc:sldMk cId="0" sldId="265"/>
            <ac:spMk id="297" creationId="{00000000-0000-0000-0000-000000000000}"/>
          </ac:spMkLst>
        </pc:spChg>
        <pc:spChg chg="mod">
          <ac:chgData name="nowak.bartlomiej@zs5.mail.pl" userId="S::urn:spo:guest#nowak.bartlomiej@zs5.mail.pl::" providerId="AD" clId="Web-{CEE16AC2-8C10-67D2-EFB7-279ECC0A0EFF}" dt="2026-03-13T10:36:10.719" v="404" actId="20577"/>
          <ac:spMkLst>
            <pc:docMk/>
            <pc:sldMk cId="0" sldId="265"/>
            <ac:spMk id="299" creationId="{00000000-0000-0000-0000-000000000000}"/>
          </ac:spMkLst>
        </pc:spChg>
        <pc:spChg chg="mod">
          <ac:chgData name="nowak.bartlomiej@zs5.mail.pl" userId="S::urn:spo:guest#nowak.bartlomiej@zs5.mail.pl::" providerId="AD" clId="Web-{CEE16AC2-8C10-67D2-EFB7-279ECC0A0EFF}" dt="2026-03-13T10:34:42.125" v="339" actId="20577"/>
          <ac:spMkLst>
            <pc:docMk/>
            <pc:sldMk cId="0" sldId="265"/>
            <ac:spMk id="303" creationId="{00000000-0000-0000-0000-000000000000}"/>
          </ac:spMkLst>
        </pc:spChg>
        <pc:spChg chg="mod">
          <ac:chgData name="nowak.bartlomiej@zs5.mail.pl" userId="S::urn:spo:guest#nowak.bartlomiej@zs5.mail.pl::" providerId="AD" clId="Web-{CEE16AC2-8C10-67D2-EFB7-279ECC0A0EFF}" dt="2026-03-13T10:35:49.125" v="374" actId="14100"/>
          <ac:spMkLst>
            <pc:docMk/>
            <pc:sldMk cId="0" sldId="265"/>
            <ac:spMk id="304" creationId="{00000000-0000-0000-0000-000000000000}"/>
          </ac:spMkLst>
        </pc:spChg>
        <pc:spChg chg="mod">
          <ac:chgData name="nowak.bartlomiej@zs5.mail.pl" userId="S::urn:spo:guest#nowak.bartlomiej@zs5.mail.pl::" providerId="AD" clId="Web-{CEE16AC2-8C10-67D2-EFB7-279ECC0A0EFF}" dt="2026-03-13T10:34:55.548" v="343" actId="20577"/>
          <ac:spMkLst>
            <pc:docMk/>
            <pc:sldMk cId="0" sldId="265"/>
            <ac:spMk id="305" creationId="{00000000-0000-0000-0000-000000000000}"/>
          </ac:spMkLst>
        </pc:spChg>
        <pc:spChg chg="mod">
          <ac:chgData name="nowak.bartlomiej@zs5.mail.pl" userId="S::urn:spo:guest#nowak.bartlomiej@zs5.mail.pl::" providerId="AD" clId="Web-{CEE16AC2-8C10-67D2-EFB7-279ECC0A0EFF}" dt="2026-03-13T10:38:00.484" v="433" actId="20577"/>
          <ac:spMkLst>
            <pc:docMk/>
            <pc:sldMk cId="0" sldId="265"/>
            <ac:spMk id="306" creationId="{00000000-0000-0000-0000-000000000000}"/>
          </ac:spMkLst>
        </pc:spChg>
        <pc:spChg chg="mod">
          <ac:chgData name="nowak.bartlomiej@zs5.mail.pl" userId="S::urn:spo:guest#nowak.bartlomiej@zs5.mail.pl::" providerId="AD" clId="Web-{CEE16AC2-8C10-67D2-EFB7-279ECC0A0EFF}" dt="2026-03-13T10:36:29.234" v="406" actId="20577"/>
          <ac:spMkLst>
            <pc:docMk/>
            <pc:sldMk cId="0" sldId="265"/>
            <ac:spMk id="307" creationId="{00000000-0000-0000-0000-000000000000}"/>
          </ac:spMkLst>
        </pc:spChg>
        <pc:grpChg chg="mod">
          <ac:chgData name="nowak.bartlomiej@zs5.mail.pl" userId="S::urn:spo:guest#nowak.bartlomiej@zs5.mail.pl::" providerId="AD" clId="Web-{CEE16AC2-8C10-67D2-EFB7-279ECC0A0EFF}" dt="2026-03-13T10:35:28.688" v="359" actId="14100"/>
          <ac:grpSpMkLst>
            <pc:docMk/>
            <pc:sldMk cId="0" sldId="265"/>
            <ac:grpSpMk id="280" creationId="{00000000-0000-0000-0000-000000000000}"/>
          </ac:grpSpMkLst>
        </pc:grpChg>
      </pc:sldChg>
      <pc:sldChg chg="modSp">
        <pc:chgData name="nowak.bartlomiej@zs5.mail.pl" userId="S::urn:spo:guest#nowak.bartlomiej@zs5.mail.pl::" providerId="AD" clId="Web-{CEE16AC2-8C10-67D2-EFB7-279ECC0A0EFF}" dt="2026-03-13T10:41:49.700" v="560" actId="20577"/>
        <pc:sldMkLst>
          <pc:docMk/>
          <pc:sldMk cId="0" sldId="266"/>
        </pc:sldMkLst>
        <pc:spChg chg="mod">
          <ac:chgData name="nowak.bartlomiej@zs5.mail.pl" userId="S::urn:spo:guest#nowak.bartlomiej@zs5.mail.pl::" providerId="AD" clId="Web-{CEE16AC2-8C10-67D2-EFB7-279ECC0A0EFF}" dt="2026-03-13T10:38:13.031" v="434" actId="20577"/>
          <ac:spMkLst>
            <pc:docMk/>
            <pc:sldMk cId="0" sldId="266"/>
            <ac:spMk id="336" creationId="{00000000-0000-0000-0000-000000000000}"/>
          </ac:spMkLst>
        </pc:spChg>
        <pc:spChg chg="mod">
          <ac:chgData name="nowak.bartlomiej@zs5.mail.pl" userId="S::urn:spo:guest#nowak.bartlomiej@zs5.mail.pl::" providerId="AD" clId="Web-{CEE16AC2-8C10-67D2-EFB7-279ECC0A0EFF}" dt="2026-03-13T10:39:01.203" v="449" actId="20577"/>
          <ac:spMkLst>
            <pc:docMk/>
            <pc:sldMk cId="0" sldId="266"/>
            <ac:spMk id="337" creationId="{00000000-0000-0000-0000-000000000000}"/>
          </ac:spMkLst>
        </pc:spChg>
        <pc:spChg chg="mod">
          <ac:chgData name="nowak.bartlomiej@zs5.mail.pl" userId="S::urn:spo:guest#nowak.bartlomiej@zs5.mail.pl::" providerId="AD" clId="Web-{CEE16AC2-8C10-67D2-EFB7-279ECC0A0EFF}" dt="2026-03-13T10:41:49.700" v="560" actId="20577"/>
          <ac:spMkLst>
            <pc:docMk/>
            <pc:sldMk cId="0" sldId="266"/>
            <ac:spMk id="339" creationId="{00000000-0000-0000-0000-000000000000}"/>
          </ac:spMkLst>
        </pc:spChg>
        <pc:spChg chg="mod">
          <ac:chgData name="nowak.bartlomiej@zs5.mail.pl" userId="S::urn:spo:guest#nowak.bartlomiej@zs5.mail.pl::" providerId="AD" clId="Web-{CEE16AC2-8C10-67D2-EFB7-279ECC0A0EFF}" dt="2026-03-13T10:38:40.234" v="445" actId="14100"/>
          <ac:spMkLst>
            <pc:docMk/>
            <pc:sldMk cId="0" sldId="266"/>
            <ac:spMk id="340" creationId="{00000000-0000-0000-0000-000000000000}"/>
          </ac:spMkLst>
        </pc:spChg>
      </pc:sldChg>
      <pc:sldChg chg="modSp">
        <pc:chgData name="nowak.bartlomiej@zs5.mail.pl" userId="S::urn:spo:guest#nowak.bartlomiej@zs5.mail.pl::" providerId="AD" clId="Web-{CEE16AC2-8C10-67D2-EFB7-279ECC0A0EFF}" dt="2026-03-13T10:42:08.310" v="573" actId="14100"/>
        <pc:sldMkLst>
          <pc:docMk/>
          <pc:sldMk cId="0" sldId="267"/>
        </pc:sldMkLst>
        <pc:spChg chg="mod">
          <ac:chgData name="nowak.bartlomiej@zs5.mail.pl" userId="S::urn:spo:guest#nowak.bartlomiej@zs5.mail.pl::" providerId="AD" clId="Web-{CEE16AC2-8C10-67D2-EFB7-279ECC0A0EFF}" dt="2026-03-13T10:41:55.450" v="561" actId="20577"/>
          <ac:spMkLst>
            <pc:docMk/>
            <pc:sldMk cId="0" sldId="267"/>
            <ac:spMk id="356" creationId="{00000000-0000-0000-0000-000000000000}"/>
          </ac:spMkLst>
        </pc:spChg>
        <pc:spChg chg="mod">
          <ac:chgData name="nowak.bartlomiej@zs5.mail.pl" userId="S::urn:spo:guest#nowak.bartlomiej@zs5.mail.pl::" providerId="AD" clId="Web-{CEE16AC2-8C10-67D2-EFB7-279ECC0A0EFF}" dt="2026-03-13T10:42:08.310" v="573" actId="14100"/>
          <ac:spMkLst>
            <pc:docMk/>
            <pc:sldMk cId="0" sldId="267"/>
            <ac:spMk id="358" creationId="{00000000-0000-0000-0000-000000000000}"/>
          </ac:spMkLst>
        </pc:spChg>
      </pc:sldChg>
      <pc:sldChg chg="modSp">
        <pc:chgData name="nowak.bartlomiej@zs5.mail.pl" userId="S::urn:spo:guest#nowak.bartlomiej@zs5.mail.pl::" providerId="AD" clId="Web-{CEE16AC2-8C10-67D2-EFB7-279ECC0A0EFF}" dt="2026-03-13T10:45:21.027" v="709" actId="20577"/>
        <pc:sldMkLst>
          <pc:docMk/>
          <pc:sldMk cId="0" sldId="268"/>
        </pc:sldMkLst>
        <pc:spChg chg="mod">
          <ac:chgData name="nowak.bartlomiej@zs5.mail.pl" userId="S::urn:spo:guest#nowak.bartlomiej@zs5.mail.pl::" providerId="AD" clId="Web-{CEE16AC2-8C10-67D2-EFB7-279ECC0A0EFF}" dt="2026-03-13T10:42:18.403" v="574" actId="20577"/>
          <ac:spMkLst>
            <pc:docMk/>
            <pc:sldMk cId="0" sldId="268"/>
            <ac:spMk id="389" creationId="{00000000-0000-0000-0000-000000000000}"/>
          </ac:spMkLst>
        </pc:spChg>
        <pc:spChg chg="mod">
          <ac:chgData name="nowak.bartlomiej@zs5.mail.pl" userId="S::urn:spo:guest#nowak.bartlomiej@zs5.mail.pl::" providerId="AD" clId="Web-{CEE16AC2-8C10-67D2-EFB7-279ECC0A0EFF}" dt="2026-03-13T10:43:09.575" v="598" actId="20577"/>
          <ac:spMkLst>
            <pc:docMk/>
            <pc:sldMk cId="0" sldId="268"/>
            <ac:spMk id="390" creationId="{00000000-0000-0000-0000-000000000000}"/>
          </ac:spMkLst>
        </pc:spChg>
        <pc:spChg chg="mod">
          <ac:chgData name="nowak.bartlomiej@zs5.mail.pl" userId="S::urn:spo:guest#nowak.bartlomiej@zs5.mail.pl::" providerId="AD" clId="Web-{CEE16AC2-8C10-67D2-EFB7-279ECC0A0EFF}" dt="2026-03-13T10:45:21.027" v="709" actId="20577"/>
          <ac:spMkLst>
            <pc:docMk/>
            <pc:sldMk cId="0" sldId="268"/>
            <ac:spMk id="392" creationId="{00000000-0000-0000-0000-000000000000}"/>
          </ac:spMkLst>
        </pc:spChg>
        <pc:spChg chg="mod">
          <ac:chgData name="nowak.bartlomiej@zs5.mail.pl" userId="S::urn:spo:guest#nowak.bartlomiej@zs5.mail.pl::" providerId="AD" clId="Web-{CEE16AC2-8C10-67D2-EFB7-279ECC0A0EFF}" dt="2026-03-13T10:42:32.497" v="586" actId="14100"/>
          <ac:spMkLst>
            <pc:docMk/>
            <pc:sldMk cId="0" sldId="268"/>
            <ac:spMk id="393" creationId="{00000000-0000-0000-0000-000000000000}"/>
          </ac:spMkLst>
        </pc:spChg>
      </pc:sldChg>
      <pc:sldChg chg="modSp">
        <pc:chgData name="nowak.bartlomiej@zs5.mail.pl" userId="S::urn:spo:guest#nowak.bartlomiej@zs5.mail.pl::" providerId="AD" clId="Web-{CEE16AC2-8C10-67D2-EFB7-279ECC0A0EFF}" dt="2026-03-13T10:45:42.996" v="723" actId="14100"/>
        <pc:sldMkLst>
          <pc:docMk/>
          <pc:sldMk cId="0" sldId="269"/>
        </pc:sldMkLst>
        <pc:spChg chg="mod">
          <ac:chgData name="nowak.bartlomiej@zs5.mail.pl" userId="S::urn:spo:guest#nowak.bartlomiej@zs5.mail.pl::" providerId="AD" clId="Web-{CEE16AC2-8C10-67D2-EFB7-279ECC0A0EFF}" dt="2026-03-13T10:45:29.918" v="710" actId="20577"/>
          <ac:spMkLst>
            <pc:docMk/>
            <pc:sldMk cId="0" sldId="269"/>
            <ac:spMk id="408" creationId="{00000000-0000-0000-0000-000000000000}"/>
          </ac:spMkLst>
        </pc:spChg>
        <pc:spChg chg="mod">
          <ac:chgData name="nowak.bartlomiej@zs5.mail.pl" userId="S::urn:spo:guest#nowak.bartlomiej@zs5.mail.pl::" providerId="AD" clId="Web-{CEE16AC2-8C10-67D2-EFB7-279ECC0A0EFF}" dt="2026-03-13T10:45:42.996" v="723" actId="14100"/>
          <ac:spMkLst>
            <pc:docMk/>
            <pc:sldMk cId="0" sldId="269"/>
            <ac:spMk id="410" creationId="{00000000-0000-0000-0000-000000000000}"/>
          </ac:spMkLst>
        </pc:spChg>
      </pc:sldChg>
      <pc:sldChg chg="modSp">
        <pc:chgData name="nowak.bartlomiej@zs5.mail.pl" userId="S::urn:spo:guest#nowak.bartlomiej@zs5.mail.pl::" providerId="AD" clId="Web-{CEE16AC2-8C10-67D2-EFB7-279ECC0A0EFF}" dt="2026-03-13T10:49:00.011" v="823" actId="20577"/>
        <pc:sldMkLst>
          <pc:docMk/>
          <pc:sldMk cId="0" sldId="270"/>
        </pc:sldMkLst>
        <pc:spChg chg="mod">
          <ac:chgData name="nowak.bartlomiej@zs5.mail.pl" userId="S::urn:spo:guest#nowak.bartlomiej@zs5.mail.pl::" providerId="AD" clId="Web-{CEE16AC2-8C10-67D2-EFB7-279ECC0A0EFF}" dt="2026-03-13T10:45:49.949" v="724" actId="20577"/>
          <ac:spMkLst>
            <pc:docMk/>
            <pc:sldMk cId="0" sldId="270"/>
            <ac:spMk id="442" creationId="{00000000-0000-0000-0000-000000000000}"/>
          </ac:spMkLst>
        </pc:spChg>
        <pc:spChg chg="mod">
          <ac:chgData name="nowak.bartlomiej@zs5.mail.pl" userId="S::urn:spo:guest#nowak.bartlomiej@zs5.mail.pl::" providerId="AD" clId="Web-{CEE16AC2-8C10-67D2-EFB7-279ECC0A0EFF}" dt="2026-03-13T10:46:29.855" v="741" actId="20577"/>
          <ac:spMkLst>
            <pc:docMk/>
            <pc:sldMk cId="0" sldId="270"/>
            <ac:spMk id="443" creationId="{00000000-0000-0000-0000-000000000000}"/>
          </ac:spMkLst>
        </pc:spChg>
        <pc:spChg chg="mod">
          <ac:chgData name="nowak.bartlomiej@zs5.mail.pl" userId="S::urn:spo:guest#nowak.bartlomiej@zs5.mail.pl::" providerId="AD" clId="Web-{CEE16AC2-8C10-67D2-EFB7-279ECC0A0EFF}" dt="2026-03-13T10:49:00.011" v="823" actId="20577"/>
          <ac:spMkLst>
            <pc:docMk/>
            <pc:sldMk cId="0" sldId="270"/>
            <ac:spMk id="445" creationId="{00000000-0000-0000-0000-000000000000}"/>
          </ac:spMkLst>
        </pc:spChg>
        <pc:spChg chg="mod">
          <ac:chgData name="nowak.bartlomiej@zs5.mail.pl" userId="S::urn:spo:guest#nowak.bartlomiej@zs5.mail.pl::" providerId="AD" clId="Web-{CEE16AC2-8C10-67D2-EFB7-279ECC0A0EFF}" dt="2026-03-13T10:46:07.371" v="735" actId="14100"/>
          <ac:spMkLst>
            <pc:docMk/>
            <pc:sldMk cId="0" sldId="270"/>
            <ac:spMk id="446" creationId="{00000000-0000-0000-0000-000000000000}"/>
          </ac:spMkLst>
        </pc:spChg>
      </pc:sldChg>
      <pc:sldChg chg="modSp">
        <pc:chgData name="nowak.bartlomiej@zs5.mail.pl" userId="S::urn:spo:guest#nowak.bartlomiej@zs5.mail.pl::" providerId="AD" clId="Web-{CEE16AC2-8C10-67D2-EFB7-279ECC0A0EFF}" dt="2026-03-13T10:49:21.964" v="835" actId="14100"/>
        <pc:sldMkLst>
          <pc:docMk/>
          <pc:sldMk cId="0" sldId="271"/>
        </pc:sldMkLst>
        <pc:spChg chg="mod">
          <ac:chgData name="nowak.bartlomiej@zs5.mail.pl" userId="S::urn:spo:guest#nowak.bartlomiej@zs5.mail.pl::" providerId="AD" clId="Web-{CEE16AC2-8C10-67D2-EFB7-279ECC0A0EFF}" dt="2026-03-13T10:49:12.245" v="825" actId="20577"/>
          <ac:spMkLst>
            <pc:docMk/>
            <pc:sldMk cId="0" sldId="271"/>
            <ac:spMk id="461" creationId="{00000000-0000-0000-0000-000000000000}"/>
          </ac:spMkLst>
        </pc:spChg>
        <pc:spChg chg="mod">
          <ac:chgData name="nowak.bartlomiej@zs5.mail.pl" userId="S::urn:spo:guest#nowak.bartlomiej@zs5.mail.pl::" providerId="AD" clId="Web-{CEE16AC2-8C10-67D2-EFB7-279ECC0A0EFF}" dt="2026-03-13T10:49:21.964" v="835" actId="14100"/>
          <ac:spMkLst>
            <pc:docMk/>
            <pc:sldMk cId="0" sldId="271"/>
            <ac:spMk id="463" creationId="{00000000-0000-0000-0000-000000000000}"/>
          </ac:spMkLst>
        </pc:spChg>
      </pc:sldChg>
      <pc:sldChg chg="modSp">
        <pc:chgData name="nowak.bartlomiej@zs5.mail.pl" userId="S::urn:spo:guest#nowak.bartlomiej@zs5.mail.pl::" providerId="AD" clId="Web-{CEE16AC2-8C10-67D2-EFB7-279ECC0A0EFF}" dt="2026-03-13T10:52:33.464" v="950" actId="20577"/>
        <pc:sldMkLst>
          <pc:docMk/>
          <pc:sldMk cId="0" sldId="272"/>
        </pc:sldMkLst>
        <pc:spChg chg="mod">
          <ac:chgData name="nowak.bartlomiej@zs5.mail.pl" userId="S::urn:spo:guest#nowak.bartlomiej@zs5.mail.pl::" providerId="AD" clId="Web-{CEE16AC2-8C10-67D2-EFB7-279ECC0A0EFF}" dt="2026-03-13T10:50:05.464" v="850" actId="20577"/>
          <ac:spMkLst>
            <pc:docMk/>
            <pc:sldMk cId="0" sldId="272"/>
            <ac:spMk id="496" creationId="{00000000-0000-0000-0000-000000000000}"/>
          </ac:spMkLst>
        </pc:spChg>
        <pc:spChg chg="mod">
          <ac:chgData name="nowak.bartlomiej@zs5.mail.pl" userId="S::urn:spo:guest#nowak.bartlomiej@zs5.mail.pl::" providerId="AD" clId="Web-{CEE16AC2-8C10-67D2-EFB7-279ECC0A0EFF}" dt="2026-03-13T10:52:33.464" v="950" actId="20577"/>
          <ac:spMkLst>
            <pc:docMk/>
            <pc:sldMk cId="0" sldId="272"/>
            <ac:spMk id="498" creationId="{00000000-0000-0000-0000-000000000000}"/>
          </ac:spMkLst>
        </pc:spChg>
        <pc:spChg chg="mod">
          <ac:chgData name="nowak.bartlomiej@zs5.mail.pl" userId="S::urn:spo:guest#nowak.bartlomiej@zs5.mail.pl::" providerId="AD" clId="Web-{CEE16AC2-8C10-67D2-EFB7-279ECC0A0EFF}" dt="2026-03-13T10:49:40.495" v="844" actId="14100"/>
          <ac:spMkLst>
            <pc:docMk/>
            <pc:sldMk cId="0" sldId="272"/>
            <ac:spMk id="499" creationId="{00000000-0000-0000-0000-000000000000}"/>
          </ac:spMkLst>
        </pc:spChg>
      </pc:sldChg>
      <pc:sldChg chg="modSp">
        <pc:chgData name="nowak.bartlomiej@zs5.mail.pl" userId="S::urn:spo:guest#nowak.bartlomiej@zs5.mail.pl::" providerId="AD" clId="Web-{CEE16AC2-8C10-67D2-EFB7-279ECC0A0EFF}" dt="2026-03-13T10:52:45.464" v="967" actId="14100"/>
        <pc:sldMkLst>
          <pc:docMk/>
          <pc:sldMk cId="0" sldId="273"/>
        </pc:sldMkLst>
        <pc:spChg chg="mod">
          <ac:chgData name="nowak.bartlomiej@zs5.mail.pl" userId="S::urn:spo:guest#nowak.bartlomiej@zs5.mail.pl::" providerId="AD" clId="Web-{CEE16AC2-8C10-67D2-EFB7-279ECC0A0EFF}" dt="2026-03-13T10:52:45.464" v="967" actId="14100"/>
          <ac:spMkLst>
            <pc:docMk/>
            <pc:sldMk cId="0" sldId="273"/>
            <ac:spMk id="516" creationId="{00000000-0000-0000-0000-000000000000}"/>
          </ac:spMkLst>
        </pc:spChg>
      </pc:sldChg>
      <pc:sldChg chg="modSp">
        <pc:chgData name="nowak.bartlomiej@zs5.mail.pl" userId="S::urn:spo:guest#nowak.bartlomiej@zs5.mail.pl::" providerId="AD" clId="Web-{CEE16AC2-8C10-67D2-EFB7-279ECC0A0EFF}" dt="2026-03-13T10:56:17.386" v="1058" actId="20577"/>
        <pc:sldMkLst>
          <pc:docMk/>
          <pc:sldMk cId="0" sldId="274"/>
        </pc:sldMkLst>
        <pc:spChg chg="mod">
          <ac:chgData name="nowak.bartlomiej@zs5.mail.pl" userId="S::urn:spo:guest#nowak.bartlomiej@zs5.mail.pl::" providerId="AD" clId="Web-{CEE16AC2-8C10-67D2-EFB7-279ECC0A0EFF}" dt="2026-03-13T10:52:55.105" v="969" actId="20577"/>
          <ac:spMkLst>
            <pc:docMk/>
            <pc:sldMk cId="0" sldId="274"/>
            <ac:spMk id="548" creationId="{00000000-0000-0000-0000-000000000000}"/>
          </ac:spMkLst>
        </pc:spChg>
        <pc:spChg chg="mod">
          <ac:chgData name="nowak.bartlomiej@zs5.mail.pl" userId="S::urn:spo:guest#nowak.bartlomiej@zs5.mail.pl::" providerId="AD" clId="Web-{CEE16AC2-8C10-67D2-EFB7-279ECC0A0EFF}" dt="2026-03-13T10:53:46.136" v="988" actId="20577"/>
          <ac:spMkLst>
            <pc:docMk/>
            <pc:sldMk cId="0" sldId="274"/>
            <ac:spMk id="549" creationId="{00000000-0000-0000-0000-000000000000}"/>
          </ac:spMkLst>
        </pc:spChg>
        <pc:spChg chg="mod">
          <ac:chgData name="nowak.bartlomiej@zs5.mail.pl" userId="S::urn:spo:guest#nowak.bartlomiej@zs5.mail.pl::" providerId="AD" clId="Web-{CEE16AC2-8C10-67D2-EFB7-279ECC0A0EFF}" dt="2026-03-13T10:56:17.386" v="1058" actId="20577"/>
          <ac:spMkLst>
            <pc:docMk/>
            <pc:sldMk cId="0" sldId="274"/>
            <ac:spMk id="551" creationId="{00000000-0000-0000-0000-000000000000}"/>
          </ac:spMkLst>
        </pc:spChg>
        <pc:spChg chg="mod">
          <ac:chgData name="nowak.bartlomiej@zs5.mail.pl" userId="S::urn:spo:guest#nowak.bartlomiej@zs5.mail.pl::" providerId="AD" clId="Web-{CEE16AC2-8C10-67D2-EFB7-279ECC0A0EFF}" dt="2026-03-13T10:53:05.292" v="979" actId="14100"/>
          <ac:spMkLst>
            <pc:docMk/>
            <pc:sldMk cId="0" sldId="274"/>
            <ac:spMk id="552" creationId="{00000000-0000-0000-0000-000000000000}"/>
          </ac:spMkLst>
        </pc:spChg>
      </pc:sldChg>
      <pc:sldChg chg="modSp">
        <pc:chgData name="nowak.bartlomiej@zs5.mail.pl" userId="S::urn:spo:guest#nowak.bartlomiej@zs5.mail.pl::" providerId="AD" clId="Web-{CEE16AC2-8C10-67D2-EFB7-279ECC0A0EFF}" dt="2026-03-13T10:56:33.776" v="1077" actId="14100"/>
        <pc:sldMkLst>
          <pc:docMk/>
          <pc:sldMk cId="0" sldId="275"/>
        </pc:sldMkLst>
        <pc:spChg chg="mod">
          <ac:chgData name="nowak.bartlomiej@zs5.mail.pl" userId="S::urn:spo:guest#nowak.bartlomiej@zs5.mail.pl::" providerId="AD" clId="Web-{CEE16AC2-8C10-67D2-EFB7-279ECC0A0EFF}" dt="2026-03-13T10:56:22.448" v="1060" actId="20577"/>
          <ac:spMkLst>
            <pc:docMk/>
            <pc:sldMk cId="0" sldId="275"/>
            <ac:spMk id="567" creationId="{00000000-0000-0000-0000-000000000000}"/>
          </ac:spMkLst>
        </pc:spChg>
        <pc:spChg chg="mod">
          <ac:chgData name="nowak.bartlomiej@zs5.mail.pl" userId="S::urn:spo:guest#nowak.bartlomiej@zs5.mail.pl::" providerId="AD" clId="Web-{CEE16AC2-8C10-67D2-EFB7-279ECC0A0EFF}" dt="2026-03-13T10:56:33.776" v="1077" actId="14100"/>
          <ac:spMkLst>
            <pc:docMk/>
            <pc:sldMk cId="0" sldId="275"/>
            <ac:spMk id="569" creationId="{00000000-0000-0000-0000-000000000000}"/>
          </ac:spMkLst>
        </pc:spChg>
      </pc:sldChg>
      <pc:sldChg chg="modSp">
        <pc:chgData name="nowak.bartlomiej@zs5.mail.pl" userId="S::urn:spo:guest#nowak.bartlomiej@zs5.mail.pl::" providerId="AD" clId="Web-{CEE16AC2-8C10-67D2-EFB7-279ECC0A0EFF}" dt="2026-03-13T10:59:55.853" v="1177" actId="20577"/>
        <pc:sldMkLst>
          <pc:docMk/>
          <pc:sldMk cId="0" sldId="276"/>
        </pc:sldMkLst>
        <pc:spChg chg="mod">
          <ac:chgData name="nowak.bartlomiej@zs5.mail.pl" userId="S::urn:spo:guest#nowak.bartlomiej@zs5.mail.pl::" providerId="AD" clId="Web-{CEE16AC2-8C10-67D2-EFB7-279ECC0A0EFF}" dt="2026-03-13T10:58:35.900" v="1153" actId="20577"/>
          <ac:spMkLst>
            <pc:docMk/>
            <pc:sldMk cId="0" sldId="276"/>
            <ac:spMk id="581" creationId="{00000000-0000-0000-0000-000000000000}"/>
          </ac:spMkLst>
        </pc:spChg>
        <pc:spChg chg="mod">
          <ac:chgData name="nowak.bartlomiej@zs5.mail.pl" userId="S::urn:spo:guest#nowak.bartlomiej@zs5.mail.pl::" providerId="AD" clId="Web-{CEE16AC2-8C10-67D2-EFB7-279ECC0A0EFF}" dt="2026-03-13T10:57:26.229" v="1107" actId="14100"/>
          <ac:spMkLst>
            <pc:docMk/>
            <pc:sldMk cId="0" sldId="276"/>
            <ac:spMk id="595" creationId="{00000000-0000-0000-0000-000000000000}"/>
          </ac:spMkLst>
        </pc:spChg>
        <pc:spChg chg="mod">
          <ac:chgData name="nowak.bartlomiej@zs5.mail.pl" userId="S::urn:spo:guest#nowak.bartlomiej@zs5.mail.pl::" providerId="AD" clId="Web-{CEE16AC2-8C10-67D2-EFB7-279ECC0A0EFF}" dt="2026-03-13T10:57:52.994" v="1137" actId="20577"/>
          <ac:spMkLst>
            <pc:docMk/>
            <pc:sldMk cId="0" sldId="276"/>
            <ac:spMk id="597" creationId="{00000000-0000-0000-0000-000000000000}"/>
          </ac:spMkLst>
        </pc:spChg>
        <pc:spChg chg="mod">
          <ac:chgData name="nowak.bartlomiej@zs5.mail.pl" userId="S::urn:spo:guest#nowak.bartlomiej@zs5.mail.pl::" providerId="AD" clId="Web-{CEE16AC2-8C10-67D2-EFB7-279ECC0A0EFF}" dt="2026-03-13T10:56:40.745" v="1079" actId="20577"/>
          <ac:spMkLst>
            <pc:docMk/>
            <pc:sldMk cId="0" sldId="276"/>
            <ac:spMk id="601" creationId="{00000000-0000-0000-0000-000000000000}"/>
          </ac:spMkLst>
        </pc:spChg>
        <pc:spChg chg="mod">
          <ac:chgData name="nowak.bartlomiej@zs5.mail.pl" userId="S::urn:spo:guest#nowak.bartlomiej@zs5.mail.pl::" providerId="AD" clId="Web-{CEE16AC2-8C10-67D2-EFB7-279ECC0A0EFF}" dt="2026-03-13T10:57:35.745" v="1122" actId="14100"/>
          <ac:spMkLst>
            <pc:docMk/>
            <pc:sldMk cId="0" sldId="276"/>
            <ac:spMk id="602" creationId="{00000000-0000-0000-0000-000000000000}"/>
          </ac:spMkLst>
        </pc:spChg>
        <pc:spChg chg="mod">
          <ac:chgData name="nowak.bartlomiej@zs5.mail.pl" userId="S::urn:spo:guest#nowak.bartlomiej@zs5.mail.pl::" providerId="AD" clId="Web-{CEE16AC2-8C10-67D2-EFB7-279ECC0A0EFF}" dt="2026-03-13T10:57:09.776" v="1092" actId="14100"/>
          <ac:spMkLst>
            <pc:docMk/>
            <pc:sldMk cId="0" sldId="276"/>
            <ac:spMk id="603" creationId="{00000000-0000-0000-0000-000000000000}"/>
          </ac:spMkLst>
        </pc:spChg>
        <pc:spChg chg="mod">
          <ac:chgData name="nowak.bartlomiej@zs5.mail.pl" userId="S::urn:spo:guest#nowak.bartlomiej@zs5.mail.pl::" providerId="AD" clId="Web-{CEE16AC2-8C10-67D2-EFB7-279ECC0A0EFF}" dt="2026-03-13T10:59:41.806" v="1174" actId="20577"/>
          <ac:spMkLst>
            <pc:docMk/>
            <pc:sldMk cId="0" sldId="276"/>
            <ac:spMk id="604" creationId="{00000000-0000-0000-0000-000000000000}"/>
          </ac:spMkLst>
        </pc:spChg>
        <pc:spChg chg="mod">
          <ac:chgData name="nowak.bartlomiej@zs5.mail.pl" userId="S::urn:spo:guest#nowak.bartlomiej@zs5.mail.pl::" providerId="AD" clId="Web-{CEE16AC2-8C10-67D2-EFB7-279ECC0A0EFF}" dt="2026-03-13T10:59:55.853" v="1177" actId="20577"/>
          <ac:spMkLst>
            <pc:docMk/>
            <pc:sldMk cId="0" sldId="276"/>
            <ac:spMk id="605" creationId="{00000000-0000-0000-0000-000000000000}"/>
          </ac:spMkLst>
        </pc:spChg>
        <pc:grpChg chg="mod">
          <ac:chgData name="nowak.bartlomiej@zs5.mail.pl" userId="S::urn:spo:guest#nowak.bartlomiej@zs5.mail.pl::" providerId="AD" clId="Web-{CEE16AC2-8C10-67D2-EFB7-279ECC0A0EFF}" dt="2026-03-13T10:58:53.135" v="1158" actId="1076"/>
          <ac:grpSpMkLst>
            <pc:docMk/>
            <pc:sldMk cId="0" sldId="276"/>
            <ac:grpSpMk id="589" creationId="{00000000-0000-0000-0000-000000000000}"/>
          </ac:grpSpMkLst>
        </pc:grpChg>
      </pc:sldChg>
      <pc:sldChg chg="modSp">
        <pc:chgData name="nowak.bartlomiej@zs5.mail.pl" userId="S::urn:spo:guest#nowak.bartlomiej@zs5.mail.pl::" providerId="AD" clId="Web-{CEE16AC2-8C10-67D2-EFB7-279ECC0A0EFF}" dt="2026-03-13T11:02:23.337" v="1248" actId="20577"/>
        <pc:sldMkLst>
          <pc:docMk/>
          <pc:sldMk cId="0" sldId="277"/>
        </pc:sldMkLst>
        <pc:spChg chg="mod">
          <ac:chgData name="nowak.bartlomiej@zs5.mail.pl" userId="S::urn:spo:guest#nowak.bartlomiej@zs5.mail.pl::" providerId="AD" clId="Web-{CEE16AC2-8C10-67D2-EFB7-279ECC0A0EFF}" dt="2026-03-13T11:00:38.790" v="1195" actId="14100"/>
          <ac:spMkLst>
            <pc:docMk/>
            <pc:sldMk cId="0" sldId="277"/>
            <ac:spMk id="634" creationId="{00000000-0000-0000-0000-000000000000}"/>
          </ac:spMkLst>
        </pc:spChg>
        <pc:spChg chg="mod">
          <ac:chgData name="nowak.bartlomiej@zs5.mail.pl" userId="S::urn:spo:guest#nowak.bartlomiej@zs5.mail.pl::" providerId="AD" clId="Web-{CEE16AC2-8C10-67D2-EFB7-279ECC0A0EFF}" dt="2026-03-13T11:01:15.931" v="1208" actId="20577"/>
          <ac:spMkLst>
            <pc:docMk/>
            <pc:sldMk cId="0" sldId="277"/>
            <ac:spMk id="635" creationId="{00000000-0000-0000-0000-000000000000}"/>
          </ac:spMkLst>
        </pc:spChg>
        <pc:spChg chg="mod">
          <ac:chgData name="nowak.bartlomiej@zs5.mail.pl" userId="S::urn:spo:guest#nowak.bartlomiej@zs5.mail.pl::" providerId="AD" clId="Web-{CEE16AC2-8C10-67D2-EFB7-279ECC0A0EFF}" dt="2026-03-13T11:02:23.337" v="1248" actId="20577"/>
          <ac:spMkLst>
            <pc:docMk/>
            <pc:sldMk cId="0" sldId="277"/>
            <ac:spMk id="637" creationId="{00000000-0000-0000-0000-000000000000}"/>
          </ac:spMkLst>
        </pc:spChg>
        <pc:spChg chg="mod">
          <ac:chgData name="nowak.bartlomiej@zs5.mail.pl" userId="S::urn:spo:guest#nowak.bartlomiej@zs5.mail.pl::" providerId="AD" clId="Web-{CEE16AC2-8C10-67D2-EFB7-279ECC0A0EFF}" dt="2026-03-13T11:00:33.915" v="1192" actId="14100"/>
          <ac:spMkLst>
            <pc:docMk/>
            <pc:sldMk cId="0" sldId="277"/>
            <ac:spMk id="638" creationId="{00000000-0000-0000-0000-000000000000}"/>
          </ac:spMkLst>
        </pc:spChg>
      </pc:sldChg>
      <pc:sldChg chg="modSp">
        <pc:chgData name="nowak.bartlomiej@zs5.mail.pl" userId="S::urn:spo:guest#nowak.bartlomiej@zs5.mail.pl::" providerId="AD" clId="Web-{CEE16AC2-8C10-67D2-EFB7-279ECC0A0EFF}" dt="2026-03-13T11:02:55.884" v="1271" actId="14100"/>
        <pc:sldMkLst>
          <pc:docMk/>
          <pc:sldMk cId="0" sldId="278"/>
        </pc:sldMkLst>
        <pc:spChg chg="mod">
          <ac:chgData name="nowak.bartlomiej@zs5.mail.pl" userId="S::urn:spo:guest#nowak.bartlomiej@zs5.mail.pl::" providerId="AD" clId="Web-{CEE16AC2-8C10-67D2-EFB7-279ECC0A0EFF}" dt="2026-03-13T11:02:38.321" v="1259" actId="14100"/>
          <ac:spMkLst>
            <pc:docMk/>
            <pc:sldMk cId="0" sldId="278"/>
            <ac:spMk id="653" creationId="{00000000-0000-0000-0000-000000000000}"/>
          </ac:spMkLst>
        </pc:spChg>
        <pc:spChg chg="mod">
          <ac:chgData name="nowak.bartlomiej@zs5.mail.pl" userId="S::urn:spo:guest#nowak.bartlomiej@zs5.mail.pl::" providerId="AD" clId="Web-{CEE16AC2-8C10-67D2-EFB7-279ECC0A0EFF}" dt="2026-03-13T11:02:55.884" v="1271" actId="14100"/>
          <ac:spMkLst>
            <pc:docMk/>
            <pc:sldMk cId="0" sldId="278"/>
            <ac:spMk id="655" creationId="{00000000-0000-0000-0000-000000000000}"/>
          </ac:spMkLst>
        </pc:spChg>
      </pc:sldChg>
      <pc:sldChg chg="modSp">
        <pc:chgData name="nowak.bartlomiej@zs5.mail.pl" userId="S::urn:spo:guest#nowak.bartlomiej@zs5.mail.pl::" providerId="AD" clId="Web-{CEE16AC2-8C10-67D2-EFB7-279ECC0A0EFF}" dt="2026-03-13T11:08:14.648" v="1343" actId="20577"/>
        <pc:sldMkLst>
          <pc:docMk/>
          <pc:sldMk cId="0" sldId="279"/>
        </pc:sldMkLst>
        <pc:spChg chg="mod">
          <ac:chgData name="nowak.bartlomiej@zs5.mail.pl" userId="S::urn:spo:guest#nowak.bartlomiej@zs5.mail.pl::" providerId="AD" clId="Web-{CEE16AC2-8C10-67D2-EFB7-279ECC0A0EFF}" dt="2026-03-13T11:04:25.586" v="1289" actId="20577"/>
          <ac:spMkLst>
            <pc:docMk/>
            <pc:sldMk cId="0" sldId="279"/>
            <ac:spMk id="688" creationId="{00000000-0000-0000-0000-000000000000}"/>
          </ac:spMkLst>
        </pc:spChg>
        <pc:spChg chg="mod">
          <ac:chgData name="nowak.bartlomiej@zs5.mail.pl" userId="S::urn:spo:guest#nowak.bartlomiej@zs5.mail.pl::" providerId="AD" clId="Web-{CEE16AC2-8C10-67D2-EFB7-279ECC0A0EFF}" dt="2026-03-13T11:08:14.648" v="1343" actId="20577"/>
          <ac:spMkLst>
            <pc:docMk/>
            <pc:sldMk cId="0" sldId="279"/>
            <ac:spMk id="690" creationId="{00000000-0000-0000-0000-000000000000}"/>
          </ac:spMkLst>
        </pc:spChg>
        <pc:spChg chg="mod">
          <ac:chgData name="nowak.bartlomiej@zs5.mail.pl" userId="S::urn:spo:guest#nowak.bartlomiej@zs5.mail.pl::" providerId="AD" clId="Web-{CEE16AC2-8C10-67D2-EFB7-279ECC0A0EFF}" dt="2026-03-13T11:03:13.493" v="1285" actId="14100"/>
          <ac:spMkLst>
            <pc:docMk/>
            <pc:sldMk cId="0" sldId="279"/>
            <ac:spMk id="691" creationId="{00000000-0000-0000-0000-000000000000}"/>
          </ac:spMkLst>
        </pc:spChg>
      </pc:sldChg>
      <pc:sldChg chg="modSp">
        <pc:chgData name="nowak.bartlomiej@zs5.mail.pl" userId="S::urn:spo:guest#nowak.bartlomiej@zs5.mail.pl::" providerId="AD" clId="Web-{CEE16AC2-8C10-67D2-EFB7-279ECC0A0EFF}" dt="2026-03-13T11:08:29.695" v="1363" actId="14100"/>
        <pc:sldMkLst>
          <pc:docMk/>
          <pc:sldMk cId="0" sldId="280"/>
        </pc:sldMkLst>
        <pc:spChg chg="mod">
          <ac:chgData name="nowak.bartlomiej@zs5.mail.pl" userId="S::urn:spo:guest#nowak.bartlomiej@zs5.mail.pl::" providerId="AD" clId="Web-{CEE16AC2-8C10-67D2-EFB7-279ECC0A0EFF}" dt="2026-03-13T11:08:29.695" v="1363" actId="14100"/>
          <ac:spMkLst>
            <pc:docMk/>
            <pc:sldMk cId="0" sldId="280"/>
            <ac:spMk id="708" creationId="{00000000-0000-0000-0000-000000000000}"/>
          </ac:spMkLst>
        </pc:spChg>
      </pc:sldChg>
      <pc:sldChg chg="modSp">
        <pc:chgData name="nowak.bartlomiej@zs5.mail.pl" userId="S::urn:spo:guest#nowak.bartlomiej@zs5.mail.pl::" providerId="AD" clId="Web-{CEE16AC2-8C10-67D2-EFB7-279ECC0A0EFF}" dt="2026-03-13T11:08:38.804" v="1364" actId="20577"/>
        <pc:sldMkLst>
          <pc:docMk/>
          <pc:sldMk cId="0" sldId="281"/>
        </pc:sldMkLst>
        <pc:spChg chg="mod">
          <ac:chgData name="nowak.bartlomiej@zs5.mail.pl" userId="S::urn:spo:guest#nowak.bartlomiej@zs5.mail.pl::" providerId="AD" clId="Web-{CEE16AC2-8C10-67D2-EFB7-279ECC0A0EFF}" dt="2026-03-13T11:08:38.804" v="1364" actId="20577"/>
          <ac:spMkLst>
            <pc:docMk/>
            <pc:sldMk cId="0" sldId="281"/>
            <ac:spMk id="739" creationId="{00000000-0000-0000-0000-000000000000}"/>
          </ac:spMkLst>
        </pc:spChg>
      </pc:sldChg>
      <pc:sldChg chg="modSp">
        <pc:chgData name="nowak.bartlomiej@zs5.mail.pl" userId="S::urn:spo:guest#nowak.bartlomiej@zs5.mail.pl::" providerId="AD" clId="Web-{CEE16AC2-8C10-67D2-EFB7-279ECC0A0EFF}" dt="2026-03-13T11:09:01.773" v="1376" actId="14100"/>
        <pc:sldMkLst>
          <pc:docMk/>
          <pc:sldMk cId="0" sldId="282"/>
        </pc:sldMkLst>
        <pc:spChg chg="mod">
          <ac:chgData name="nowak.bartlomiej@zs5.mail.pl" userId="S::urn:spo:guest#nowak.bartlomiej@zs5.mail.pl::" providerId="AD" clId="Web-{CEE16AC2-8C10-67D2-EFB7-279ECC0A0EFF}" dt="2026-03-13T11:09:01.773" v="1376" actId="14100"/>
          <ac:spMkLst>
            <pc:docMk/>
            <pc:sldMk cId="0" sldId="282"/>
            <ac:spMk id="761" creationId="{00000000-0000-0000-0000-000000000000}"/>
          </ac:spMkLst>
        </pc:spChg>
      </pc:sldChg>
      <pc:sldChg chg="modSp">
        <pc:chgData name="nowak.bartlomiej@zs5.mail.pl" userId="S::urn:spo:guest#nowak.bartlomiej@zs5.mail.pl::" providerId="AD" clId="Web-{CEE16AC2-8C10-67D2-EFB7-279ECC0A0EFF}" dt="2026-03-13T11:11:58.116" v="1527" actId="20577"/>
        <pc:sldMkLst>
          <pc:docMk/>
          <pc:sldMk cId="0" sldId="283"/>
        </pc:sldMkLst>
        <pc:spChg chg="mod">
          <ac:chgData name="nowak.bartlomiej@zs5.mail.pl" userId="S::urn:spo:guest#nowak.bartlomiej@zs5.mail.pl::" providerId="AD" clId="Web-{CEE16AC2-8C10-67D2-EFB7-279ECC0A0EFF}" dt="2026-03-13T11:09:13.960" v="1379" actId="20577"/>
          <ac:spMkLst>
            <pc:docMk/>
            <pc:sldMk cId="0" sldId="283"/>
            <ac:spMk id="792" creationId="{00000000-0000-0000-0000-000000000000}"/>
          </ac:spMkLst>
        </pc:spChg>
        <pc:spChg chg="mod">
          <ac:chgData name="nowak.bartlomiej@zs5.mail.pl" userId="S::urn:spo:guest#nowak.bartlomiej@zs5.mail.pl::" providerId="AD" clId="Web-{CEE16AC2-8C10-67D2-EFB7-279ECC0A0EFF}" dt="2026-03-13T11:10:00.163" v="1410" actId="20577"/>
          <ac:spMkLst>
            <pc:docMk/>
            <pc:sldMk cId="0" sldId="283"/>
            <ac:spMk id="793" creationId="{00000000-0000-0000-0000-000000000000}"/>
          </ac:spMkLst>
        </pc:spChg>
        <pc:spChg chg="mod">
          <ac:chgData name="nowak.bartlomiej@zs5.mail.pl" userId="S::urn:spo:guest#nowak.bartlomiej@zs5.mail.pl::" providerId="AD" clId="Web-{CEE16AC2-8C10-67D2-EFB7-279ECC0A0EFF}" dt="2026-03-13T11:11:58.116" v="1527" actId="20577"/>
          <ac:spMkLst>
            <pc:docMk/>
            <pc:sldMk cId="0" sldId="283"/>
            <ac:spMk id="795" creationId="{00000000-0000-0000-0000-000000000000}"/>
          </ac:spMkLst>
        </pc:spChg>
        <pc:spChg chg="mod">
          <ac:chgData name="nowak.bartlomiej@zs5.mail.pl" userId="S::urn:spo:guest#nowak.bartlomiej@zs5.mail.pl::" providerId="AD" clId="Web-{CEE16AC2-8C10-67D2-EFB7-279ECC0A0EFF}" dt="2026-03-13T11:09:25.570" v="1399" actId="14100"/>
          <ac:spMkLst>
            <pc:docMk/>
            <pc:sldMk cId="0" sldId="283"/>
            <ac:spMk id="796" creationId="{00000000-0000-0000-0000-000000000000}"/>
          </ac:spMkLst>
        </pc:spChg>
      </pc:sldChg>
      <pc:sldChg chg="modSp">
        <pc:chgData name="nowak.bartlomiej@zs5.mail.pl" userId="S::urn:spo:guest#nowak.bartlomiej@zs5.mail.pl::" providerId="AD" clId="Web-{CEE16AC2-8C10-67D2-EFB7-279ECC0A0EFF}" dt="2026-03-13T11:12:11.694" v="1536" actId="14100"/>
        <pc:sldMkLst>
          <pc:docMk/>
          <pc:sldMk cId="0" sldId="284"/>
        </pc:sldMkLst>
        <pc:spChg chg="mod">
          <ac:chgData name="nowak.bartlomiej@zs5.mail.pl" userId="S::urn:spo:guest#nowak.bartlomiej@zs5.mail.pl::" providerId="AD" clId="Web-{CEE16AC2-8C10-67D2-EFB7-279ECC0A0EFF}" dt="2026-03-13T11:12:01.944" v="1528" actId="20577"/>
          <ac:spMkLst>
            <pc:docMk/>
            <pc:sldMk cId="0" sldId="284"/>
            <ac:spMk id="811" creationId="{00000000-0000-0000-0000-000000000000}"/>
          </ac:spMkLst>
        </pc:spChg>
        <pc:spChg chg="mod">
          <ac:chgData name="nowak.bartlomiej@zs5.mail.pl" userId="S::urn:spo:guest#nowak.bartlomiej@zs5.mail.pl::" providerId="AD" clId="Web-{CEE16AC2-8C10-67D2-EFB7-279ECC0A0EFF}" dt="2026-03-13T11:12:11.694" v="1536" actId="14100"/>
          <ac:spMkLst>
            <pc:docMk/>
            <pc:sldMk cId="0" sldId="284"/>
            <ac:spMk id="813" creationId="{00000000-0000-0000-0000-000000000000}"/>
          </ac:spMkLst>
        </pc:spChg>
      </pc:sldChg>
      <pc:sldChg chg="modSp">
        <pc:chgData name="nowak.bartlomiej@zs5.mail.pl" userId="S::urn:spo:guest#nowak.bartlomiej@zs5.mail.pl::" providerId="AD" clId="Web-{CEE16AC2-8C10-67D2-EFB7-279ECC0A0EFF}" dt="2026-03-13T11:14:28.225" v="1634" actId="20577"/>
        <pc:sldMkLst>
          <pc:docMk/>
          <pc:sldMk cId="0" sldId="285"/>
        </pc:sldMkLst>
        <pc:spChg chg="mod">
          <ac:chgData name="nowak.bartlomiej@zs5.mail.pl" userId="S::urn:spo:guest#nowak.bartlomiej@zs5.mail.pl::" providerId="AD" clId="Web-{CEE16AC2-8C10-67D2-EFB7-279ECC0A0EFF}" dt="2026-03-13T11:12:27.569" v="1540" actId="14100"/>
          <ac:spMkLst>
            <pc:docMk/>
            <pc:sldMk cId="0" sldId="285"/>
            <ac:spMk id="845" creationId="{00000000-0000-0000-0000-000000000000}"/>
          </ac:spMkLst>
        </pc:spChg>
        <pc:spChg chg="mod">
          <ac:chgData name="nowak.bartlomiej@zs5.mail.pl" userId="S::urn:spo:guest#nowak.bartlomiej@zs5.mail.pl::" providerId="AD" clId="Web-{CEE16AC2-8C10-67D2-EFB7-279ECC0A0EFF}" dt="2026-03-13T11:13:09.522" v="1563" actId="20577"/>
          <ac:spMkLst>
            <pc:docMk/>
            <pc:sldMk cId="0" sldId="285"/>
            <ac:spMk id="846" creationId="{00000000-0000-0000-0000-000000000000}"/>
          </ac:spMkLst>
        </pc:spChg>
        <pc:spChg chg="mod">
          <ac:chgData name="nowak.bartlomiej@zs5.mail.pl" userId="S::urn:spo:guest#nowak.bartlomiej@zs5.mail.pl::" providerId="AD" clId="Web-{CEE16AC2-8C10-67D2-EFB7-279ECC0A0EFF}" dt="2026-03-13T11:14:28.225" v="1634" actId="20577"/>
          <ac:spMkLst>
            <pc:docMk/>
            <pc:sldMk cId="0" sldId="285"/>
            <ac:spMk id="848" creationId="{00000000-0000-0000-0000-000000000000}"/>
          </ac:spMkLst>
        </pc:spChg>
        <pc:spChg chg="mod">
          <ac:chgData name="nowak.bartlomiej@zs5.mail.pl" userId="S::urn:spo:guest#nowak.bartlomiej@zs5.mail.pl::" providerId="AD" clId="Web-{CEE16AC2-8C10-67D2-EFB7-279ECC0A0EFF}" dt="2026-03-13T11:12:36.241" v="1556" actId="14100"/>
          <ac:spMkLst>
            <pc:docMk/>
            <pc:sldMk cId="0" sldId="285"/>
            <ac:spMk id="849" creationId="{00000000-0000-0000-0000-000000000000}"/>
          </ac:spMkLst>
        </pc:spChg>
      </pc:sldChg>
      <pc:sldChg chg="modSp">
        <pc:chgData name="nowak.bartlomiej@zs5.mail.pl" userId="S::urn:spo:guest#nowak.bartlomiej@zs5.mail.pl::" providerId="AD" clId="Web-{CEE16AC2-8C10-67D2-EFB7-279ECC0A0EFF}" dt="2026-03-13T11:14:46.740" v="1646" actId="14100"/>
        <pc:sldMkLst>
          <pc:docMk/>
          <pc:sldMk cId="0" sldId="286"/>
        </pc:sldMkLst>
        <pc:spChg chg="mod">
          <ac:chgData name="nowak.bartlomiej@zs5.mail.pl" userId="S::urn:spo:guest#nowak.bartlomiej@zs5.mail.pl::" providerId="AD" clId="Web-{CEE16AC2-8C10-67D2-EFB7-279ECC0A0EFF}" dt="2026-03-13T11:14:31.412" v="1635" actId="20577"/>
          <ac:spMkLst>
            <pc:docMk/>
            <pc:sldMk cId="0" sldId="286"/>
            <ac:spMk id="865" creationId="{00000000-0000-0000-0000-000000000000}"/>
          </ac:spMkLst>
        </pc:spChg>
        <pc:spChg chg="mod">
          <ac:chgData name="nowak.bartlomiej@zs5.mail.pl" userId="S::urn:spo:guest#nowak.bartlomiej@zs5.mail.pl::" providerId="AD" clId="Web-{CEE16AC2-8C10-67D2-EFB7-279ECC0A0EFF}" dt="2026-03-13T11:14:46.740" v="1646" actId="14100"/>
          <ac:spMkLst>
            <pc:docMk/>
            <pc:sldMk cId="0" sldId="286"/>
            <ac:spMk id="867" creationId="{00000000-0000-0000-0000-000000000000}"/>
          </ac:spMkLst>
        </pc:spChg>
      </pc:sldChg>
      <pc:sldChg chg="modSp">
        <pc:chgData name="nowak.bartlomiej@zs5.mail.pl" userId="S::urn:spo:guest#nowak.bartlomiej@zs5.mail.pl::" providerId="AD" clId="Web-{CEE16AC2-8C10-67D2-EFB7-279ECC0A0EFF}" dt="2026-03-13T11:24:48.207" v="1828" actId="20577"/>
        <pc:sldMkLst>
          <pc:docMk/>
          <pc:sldMk cId="0" sldId="287"/>
        </pc:sldMkLst>
        <pc:spChg chg="mod">
          <ac:chgData name="nowak.bartlomiej@zs5.mail.pl" userId="S::urn:spo:guest#nowak.bartlomiej@zs5.mail.pl::" providerId="AD" clId="Web-{CEE16AC2-8C10-67D2-EFB7-279ECC0A0EFF}" dt="2026-03-13T11:19:57.504" v="1704" actId="20577"/>
          <ac:spMkLst>
            <pc:docMk/>
            <pc:sldMk cId="0" sldId="287"/>
            <ac:spMk id="878" creationId="{00000000-0000-0000-0000-000000000000}"/>
          </ac:spMkLst>
        </pc:spChg>
        <pc:spChg chg="mod">
          <ac:chgData name="nowak.bartlomiej@zs5.mail.pl" userId="S::urn:spo:guest#nowak.bartlomiej@zs5.mail.pl::" providerId="AD" clId="Web-{CEE16AC2-8C10-67D2-EFB7-279ECC0A0EFF}" dt="2026-03-13T11:18:17.770" v="1667" actId="14100"/>
          <ac:spMkLst>
            <pc:docMk/>
            <pc:sldMk cId="0" sldId="287"/>
            <ac:spMk id="892" creationId="{00000000-0000-0000-0000-000000000000}"/>
          </ac:spMkLst>
        </pc:spChg>
        <pc:spChg chg="mod">
          <ac:chgData name="nowak.bartlomiej@zs5.mail.pl" userId="S::urn:spo:guest#nowak.bartlomiej@zs5.mail.pl::" providerId="AD" clId="Web-{CEE16AC2-8C10-67D2-EFB7-279ECC0A0EFF}" dt="2026-03-13T11:18:54.489" v="1699" actId="20577"/>
          <ac:spMkLst>
            <pc:docMk/>
            <pc:sldMk cId="0" sldId="287"/>
            <ac:spMk id="894" creationId="{00000000-0000-0000-0000-000000000000}"/>
          </ac:spMkLst>
        </pc:spChg>
        <pc:spChg chg="mod">
          <ac:chgData name="nowak.bartlomiej@zs5.mail.pl" userId="S::urn:spo:guest#nowak.bartlomiej@zs5.mail.pl::" providerId="AD" clId="Web-{CEE16AC2-8C10-67D2-EFB7-279ECC0A0EFF}" dt="2026-03-13T11:17:52.177" v="1652" actId="20577"/>
          <ac:spMkLst>
            <pc:docMk/>
            <pc:sldMk cId="0" sldId="287"/>
            <ac:spMk id="898" creationId="{00000000-0000-0000-0000-000000000000}"/>
          </ac:spMkLst>
        </pc:spChg>
        <pc:spChg chg="mod">
          <ac:chgData name="nowak.bartlomiej@zs5.mail.pl" userId="S::urn:spo:guest#nowak.bartlomiej@zs5.mail.pl::" providerId="AD" clId="Web-{CEE16AC2-8C10-67D2-EFB7-279ECC0A0EFF}" dt="2026-03-13T11:18:39.223" v="1682" actId="14100"/>
          <ac:spMkLst>
            <pc:docMk/>
            <pc:sldMk cId="0" sldId="287"/>
            <ac:spMk id="899" creationId="{00000000-0000-0000-0000-000000000000}"/>
          </ac:spMkLst>
        </pc:spChg>
        <pc:spChg chg="mod">
          <ac:chgData name="nowak.bartlomiej@zs5.mail.pl" userId="S::urn:spo:guest#nowak.bartlomiej@zs5.mail.pl::" providerId="AD" clId="Web-{CEE16AC2-8C10-67D2-EFB7-279ECC0A0EFF}" dt="2026-03-13T11:18:00.067" v="1658" actId="20577"/>
          <ac:spMkLst>
            <pc:docMk/>
            <pc:sldMk cId="0" sldId="287"/>
            <ac:spMk id="900" creationId="{00000000-0000-0000-0000-000000000000}"/>
          </ac:spMkLst>
        </pc:spChg>
        <pc:spChg chg="mod">
          <ac:chgData name="nowak.bartlomiej@zs5.mail.pl" userId="S::urn:spo:guest#nowak.bartlomiej@zs5.mail.pl::" providerId="AD" clId="Web-{CEE16AC2-8C10-67D2-EFB7-279ECC0A0EFF}" dt="2026-03-13T11:20:26.035" v="1712" actId="20577"/>
          <ac:spMkLst>
            <pc:docMk/>
            <pc:sldMk cId="0" sldId="287"/>
            <ac:spMk id="901" creationId="{00000000-0000-0000-0000-000000000000}"/>
          </ac:spMkLst>
        </pc:spChg>
        <pc:spChg chg="mod">
          <ac:chgData name="nowak.bartlomiej@zs5.mail.pl" userId="S::urn:spo:guest#nowak.bartlomiej@zs5.mail.pl::" providerId="AD" clId="Web-{CEE16AC2-8C10-67D2-EFB7-279ECC0A0EFF}" dt="2026-03-13T11:24:48.207" v="1828" actId="20577"/>
          <ac:spMkLst>
            <pc:docMk/>
            <pc:sldMk cId="0" sldId="287"/>
            <ac:spMk id="902" creationId="{00000000-0000-0000-0000-000000000000}"/>
          </ac:spMkLst>
        </pc:spChg>
      </pc:sldChg>
      <pc:sldChg chg="modSp">
        <pc:chgData name="nowak.bartlomiej@zs5.mail.pl" userId="S::urn:spo:guest#nowak.bartlomiej@zs5.mail.pl::" providerId="AD" clId="Web-{CEE16AC2-8C10-67D2-EFB7-279ECC0A0EFF}" dt="2026-03-13T11:23:15.051" v="1788" actId="20577"/>
        <pc:sldMkLst>
          <pc:docMk/>
          <pc:sldMk cId="0" sldId="288"/>
        </pc:sldMkLst>
        <pc:spChg chg="mod">
          <ac:chgData name="nowak.bartlomiej@zs5.mail.pl" userId="S::urn:spo:guest#nowak.bartlomiej@zs5.mail.pl::" providerId="AD" clId="Web-{CEE16AC2-8C10-67D2-EFB7-279ECC0A0EFF}" dt="2026-03-13T11:20:30.645" v="1713" actId="20577"/>
          <ac:spMkLst>
            <pc:docMk/>
            <pc:sldMk cId="0" sldId="288"/>
            <ac:spMk id="931" creationId="{00000000-0000-0000-0000-000000000000}"/>
          </ac:spMkLst>
        </pc:spChg>
        <pc:spChg chg="mod">
          <ac:chgData name="nowak.bartlomiej@zs5.mail.pl" userId="S::urn:spo:guest#nowak.bartlomiej@zs5.mail.pl::" providerId="AD" clId="Web-{CEE16AC2-8C10-67D2-EFB7-279ECC0A0EFF}" dt="2026-03-13T11:21:16.254" v="1728" actId="20577"/>
          <ac:spMkLst>
            <pc:docMk/>
            <pc:sldMk cId="0" sldId="288"/>
            <ac:spMk id="932" creationId="{00000000-0000-0000-0000-000000000000}"/>
          </ac:spMkLst>
        </pc:spChg>
        <pc:spChg chg="mod">
          <ac:chgData name="nowak.bartlomiej@zs5.mail.pl" userId="S::urn:spo:guest#nowak.bartlomiej@zs5.mail.pl::" providerId="AD" clId="Web-{CEE16AC2-8C10-67D2-EFB7-279ECC0A0EFF}" dt="2026-03-13T11:23:15.051" v="1788" actId="20577"/>
          <ac:spMkLst>
            <pc:docMk/>
            <pc:sldMk cId="0" sldId="288"/>
            <ac:spMk id="934" creationId="{00000000-0000-0000-0000-000000000000}"/>
          </ac:spMkLst>
        </pc:spChg>
        <pc:spChg chg="mod">
          <ac:chgData name="nowak.bartlomiej@zs5.mail.pl" userId="S::urn:spo:guest#nowak.bartlomiej@zs5.mail.pl::" providerId="AD" clId="Web-{CEE16AC2-8C10-67D2-EFB7-279ECC0A0EFF}" dt="2026-03-13T11:20:35.176" v="1715" actId="20577"/>
          <ac:spMkLst>
            <pc:docMk/>
            <pc:sldMk cId="0" sldId="288"/>
            <ac:spMk id="935" creationId="{00000000-0000-0000-0000-000000000000}"/>
          </ac:spMkLst>
        </pc:spChg>
      </pc:sldChg>
      <pc:sldChg chg="modSp">
        <pc:chgData name="nowak.bartlomiej@zs5.mail.pl" userId="S::urn:spo:guest#nowak.bartlomiej@zs5.mail.pl::" providerId="AD" clId="Web-{CEE16AC2-8C10-67D2-EFB7-279ECC0A0EFF}" dt="2026-03-13T11:23:22.894" v="1791" actId="20577"/>
        <pc:sldMkLst>
          <pc:docMk/>
          <pc:sldMk cId="0" sldId="289"/>
        </pc:sldMkLst>
        <pc:spChg chg="mod">
          <ac:chgData name="nowak.bartlomiej@zs5.mail.pl" userId="S::urn:spo:guest#nowak.bartlomiej@zs5.mail.pl::" providerId="AD" clId="Web-{CEE16AC2-8C10-67D2-EFB7-279ECC0A0EFF}" dt="2026-03-13T11:23:18.785" v="1789" actId="20577"/>
          <ac:spMkLst>
            <pc:docMk/>
            <pc:sldMk cId="0" sldId="289"/>
            <ac:spMk id="950" creationId="{00000000-0000-0000-0000-000000000000}"/>
          </ac:spMkLst>
        </pc:spChg>
        <pc:spChg chg="mod">
          <ac:chgData name="nowak.bartlomiej@zs5.mail.pl" userId="S::urn:spo:guest#nowak.bartlomiej@zs5.mail.pl::" providerId="AD" clId="Web-{CEE16AC2-8C10-67D2-EFB7-279ECC0A0EFF}" dt="2026-03-13T11:23:22.894" v="1791" actId="20577"/>
          <ac:spMkLst>
            <pc:docMk/>
            <pc:sldMk cId="0" sldId="289"/>
            <ac:spMk id="952" creationId="{00000000-0000-0000-0000-000000000000}"/>
          </ac:spMkLst>
        </pc:spChg>
      </pc:sldChg>
      <pc:sldChg chg="modSp">
        <pc:chgData name="nowak.bartlomiej@zs5.mail.pl" userId="S::urn:spo:guest#nowak.bartlomiej@zs5.mail.pl::" providerId="AD" clId="Web-{CEE16AC2-8C10-67D2-EFB7-279ECC0A0EFF}" dt="2026-03-13T11:33:18.095" v="1890" actId="20577"/>
        <pc:sldMkLst>
          <pc:docMk/>
          <pc:sldMk cId="0" sldId="290"/>
        </pc:sldMkLst>
        <pc:spChg chg="mod">
          <ac:chgData name="nowak.bartlomiej@zs5.mail.pl" userId="S::urn:spo:guest#nowak.bartlomiej@zs5.mail.pl::" providerId="AD" clId="Web-{CEE16AC2-8C10-67D2-EFB7-279ECC0A0EFF}" dt="2026-03-13T11:24:02.879" v="1801" actId="14100"/>
          <ac:spMkLst>
            <pc:docMk/>
            <pc:sldMk cId="0" sldId="290"/>
            <ac:spMk id="985" creationId="{00000000-0000-0000-0000-000000000000}"/>
          </ac:spMkLst>
        </pc:spChg>
        <pc:spChg chg="mod">
          <ac:chgData name="nowak.bartlomiej@zs5.mail.pl" userId="S::urn:spo:guest#nowak.bartlomiej@zs5.mail.pl::" providerId="AD" clId="Web-{CEE16AC2-8C10-67D2-EFB7-279ECC0A0EFF}" dt="2026-03-13T11:25:30.097" v="1842" actId="20577"/>
          <ac:spMkLst>
            <pc:docMk/>
            <pc:sldMk cId="0" sldId="290"/>
            <ac:spMk id="986" creationId="{00000000-0000-0000-0000-000000000000}"/>
          </ac:spMkLst>
        </pc:spChg>
        <pc:spChg chg="mod">
          <ac:chgData name="nowak.bartlomiej@zs5.mail.pl" userId="S::urn:spo:guest#nowak.bartlomiej@zs5.mail.pl::" providerId="AD" clId="Web-{CEE16AC2-8C10-67D2-EFB7-279ECC0A0EFF}" dt="2026-03-13T11:33:18.095" v="1890" actId="20577"/>
          <ac:spMkLst>
            <pc:docMk/>
            <pc:sldMk cId="0" sldId="290"/>
            <ac:spMk id="988" creationId="{00000000-0000-0000-0000-000000000000}"/>
          </ac:spMkLst>
        </pc:spChg>
        <pc:spChg chg="mod">
          <ac:chgData name="nowak.bartlomiej@zs5.mail.pl" userId="S::urn:spo:guest#nowak.bartlomiej@zs5.mail.pl::" providerId="AD" clId="Web-{CEE16AC2-8C10-67D2-EFB7-279ECC0A0EFF}" dt="2026-03-13T11:24:06.019" v="1807" actId="20577"/>
          <ac:spMkLst>
            <pc:docMk/>
            <pc:sldMk cId="0" sldId="290"/>
            <ac:spMk id="989" creationId="{00000000-0000-0000-0000-000000000000}"/>
          </ac:spMkLst>
        </pc:spChg>
      </pc:sldChg>
      <pc:sldChg chg="modSp">
        <pc:chgData name="nowak.bartlomiej@zs5.mail.pl" userId="S::urn:spo:guest#nowak.bartlomiej@zs5.mail.pl::" providerId="AD" clId="Web-{CEE16AC2-8C10-67D2-EFB7-279ECC0A0EFF}" dt="2026-03-13T11:33:36.329" v="1901" actId="20577"/>
        <pc:sldMkLst>
          <pc:docMk/>
          <pc:sldMk cId="0" sldId="291"/>
        </pc:sldMkLst>
        <pc:spChg chg="mod">
          <ac:chgData name="nowak.bartlomiej@zs5.mail.pl" userId="S::urn:spo:guest#nowak.bartlomiej@zs5.mail.pl::" providerId="AD" clId="Web-{CEE16AC2-8C10-67D2-EFB7-279ECC0A0EFF}" dt="2026-03-13T11:33:32.954" v="1894" actId="14100"/>
          <ac:spMkLst>
            <pc:docMk/>
            <pc:sldMk cId="0" sldId="291"/>
            <ac:spMk id="1004" creationId="{00000000-0000-0000-0000-000000000000}"/>
          </ac:spMkLst>
        </pc:spChg>
        <pc:spChg chg="mod">
          <ac:chgData name="nowak.bartlomiej@zs5.mail.pl" userId="S::urn:spo:guest#nowak.bartlomiej@zs5.mail.pl::" providerId="AD" clId="Web-{CEE16AC2-8C10-67D2-EFB7-279ECC0A0EFF}" dt="2026-03-13T11:33:36.329" v="1901" actId="20577"/>
          <ac:spMkLst>
            <pc:docMk/>
            <pc:sldMk cId="0" sldId="291"/>
            <ac:spMk id="1006" creationId="{00000000-0000-0000-0000-000000000000}"/>
          </ac:spMkLst>
        </pc:spChg>
      </pc:sldChg>
      <pc:sldChg chg="modSp">
        <pc:chgData name="nowak.bartlomiej@zs5.mail.pl" userId="S::urn:spo:guest#nowak.bartlomiej@zs5.mail.pl::" providerId="AD" clId="Web-{CEE16AC2-8C10-67D2-EFB7-279ECC0A0EFF}" dt="2026-03-13T11:36:06.781" v="1977" actId="20577"/>
        <pc:sldMkLst>
          <pc:docMk/>
          <pc:sldMk cId="0" sldId="292"/>
        </pc:sldMkLst>
        <pc:spChg chg="mod">
          <ac:chgData name="nowak.bartlomiej@zs5.mail.pl" userId="S::urn:spo:guest#nowak.bartlomiej@zs5.mail.pl::" providerId="AD" clId="Web-{CEE16AC2-8C10-67D2-EFB7-279ECC0A0EFF}" dt="2026-03-13T11:33:46.892" v="1903" actId="20577"/>
          <ac:spMkLst>
            <pc:docMk/>
            <pc:sldMk cId="0" sldId="292"/>
            <ac:spMk id="1039" creationId="{00000000-0000-0000-0000-000000000000}"/>
          </ac:spMkLst>
        </pc:spChg>
        <pc:spChg chg="mod">
          <ac:chgData name="nowak.bartlomiej@zs5.mail.pl" userId="S::urn:spo:guest#nowak.bartlomiej@zs5.mail.pl::" providerId="AD" clId="Web-{CEE16AC2-8C10-67D2-EFB7-279ECC0A0EFF}" dt="2026-03-13T11:34:26.141" v="1914" actId="20577"/>
          <ac:spMkLst>
            <pc:docMk/>
            <pc:sldMk cId="0" sldId="292"/>
            <ac:spMk id="1040" creationId="{00000000-0000-0000-0000-000000000000}"/>
          </ac:spMkLst>
        </pc:spChg>
        <pc:spChg chg="mod">
          <ac:chgData name="nowak.bartlomiej@zs5.mail.pl" userId="S::urn:spo:guest#nowak.bartlomiej@zs5.mail.pl::" providerId="AD" clId="Web-{CEE16AC2-8C10-67D2-EFB7-279ECC0A0EFF}" dt="2026-03-13T11:36:06.781" v="1977" actId="20577"/>
          <ac:spMkLst>
            <pc:docMk/>
            <pc:sldMk cId="0" sldId="292"/>
            <ac:spMk id="1042" creationId="{00000000-0000-0000-0000-000000000000}"/>
          </ac:spMkLst>
        </pc:spChg>
        <pc:spChg chg="mod">
          <ac:chgData name="nowak.bartlomiej@zs5.mail.pl" userId="S::urn:spo:guest#nowak.bartlomiej@zs5.mail.pl::" providerId="AD" clId="Web-{CEE16AC2-8C10-67D2-EFB7-279ECC0A0EFF}" dt="2026-03-13T11:33:51.001" v="1905" actId="20577"/>
          <ac:spMkLst>
            <pc:docMk/>
            <pc:sldMk cId="0" sldId="292"/>
            <ac:spMk id="1043" creationId="{00000000-0000-0000-0000-000000000000}"/>
          </ac:spMkLst>
        </pc:spChg>
      </pc:sldChg>
      <pc:sldChg chg="modSp">
        <pc:chgData name="nowak.bartlomiej@zs5.mail.pl" userId="S::urn:spo:guest#nowak.bartlomiej@zs5.mail.pl::" providerId="AD" clId="Web-{CEE16AC2-8C10-67D2-EFB7-279ECC0A0EFF}" dt="2026-03-13T11:36:15.046" v="1985" actId="20577"/>
        <pc:sldMkLst>
          <pc:docMk/>
          <pc:sldMk cId="0" sldId="293"/>
        </pc:sldMkLst>
        <pc:spChg chg="mod">
          <ac:chgData name="nowak.bartlomiej@zs5.mail.pl" userId="S::urn:spo:guest#nowak.bartlomiej@zs5.mail.pl::" providerId="AD" clId="Web-{CEE16AC2-8C10-67D2-EFB7-279ECC0A0EFF}" dt="2026-03-13T11:36:09.734" v="1978" actId="20577"/>
          <ac:spMkLst>
            <pc:docMk/>
            <pc:sldMk cId="0" sldId="293"/>
            <ac:spMk id="1058" creationId="{00000000-0000-0000-0000-000000000000}"/>
          </ac:spMkLst>
        </pc:spChg>
        <pc:spChg chg="mod">
          <ac:chgData name="nowak.bartlomiej@zs5.mail.pl" userId="S::urn:spo:guest#nowak.bartlomiej@zs5.mail.pl::" providerId="AD" clId="Web-{CEE16AC2-8C10-67D2-EFB7-279ECC0A0EFF}" dt="2026-03-13T11:36:15.046" v="1985" actId="20577"/>
          <ac:spMkLst>
            <pc:docMk/>
            <pc:sldMk cId="0" sldId="293"/>
            <ac:spMk id="1060" creationId="{00000000-0000-0000-0000-000000000000}"/>
          </ac:spMkLst>
        </pc:spChg>
      </pc:sldChg>
      <pc:sldChg chg="modSp">
        <pc:chgData name="nowak.bartlomiej@zs5.mail.pl" userId="S::urn:spo:guest#nowak.bartlomiej@zs5.mail.pl::" providerId="AD" clId="Web-{CEE16AC2-8C10-67D2-EFB7-279ECC0A0EFF}" dt="2026-03-13T11:37:36.624" v="2037" actId="20577"/>
        <pc:sldMkLst>
          <pc:docMk/>
          <pc:sldMk cId="0" sldId="294"/>
        </pc:sldMkLst>
        <pc:spChg chg="mod">
          <ac:chgData name="nowak.bartlomiej@zs5.mail.pl" userId="S::urn:spo:guest#nowak.bartlomiej@zs5.mail.pl::" providerId="AD" clId="Web-{CEE16AC2-8C10-67D2-EFB7-279ECC0A0EFF}" dt="2026-03-13T11:36:33.999" v="2011" actId="20577"/>
          <ac:spMkLst>
            <pc:docMk/>
            <pc:sldMk cId="0" sldId="294"/>
            <ac:spMk id="1080" creationId="{00000000-0000-0000-0000-000000000000}"/>
          </ac:spMkLst>
        </pc:spChg>
        <pc:spChg chg="mod">
          <ac:chgData name="nowak.bartlomiej@zs5.mail.pl" userId="S::urn:spo:guest#nowak.bartlomiej@zs5.mail.pl::" providerId="AD" clId="Web-{CEE16AC2-8C10-67D2-EFB7-279ECC0A0EFF}" dt="2026-03-13T11:37:36.624" v="2037" actId="20577"/>
          <ac:spMkLst>
            <pc:docMk/>
            <pc:sldMk cId="0" sldId="294"/>
            <ac:spMk id="1082" creationId="{00000000-0000-0000-0000-000000000000}"/>
          </ac:spMkLst>
        </pc:spChg>
      </pc:sldChg>
      <pc:sldChg chg="modSp">
        <pc:chgData name="nowak.bartlomiej@zs5.mail.pl" userId="S::urn:spo:guest#nowak.bartlomiej@zs5.mail.pl::" providerId="AD" clId="Web-{CEE16AC2-8C10-67D2-EFB7-279ECC0A0EFF}" dt="2026-03-13T11:39:49.530" v="2098" actId="20577"/>
        <pc:sldMkLst>
          <pc:docMk/>
          <pc:sldMk cId="0" sldId="295"/>
        </pc:sldMkLst>
        <pc:spChg chg="mod">
          <ac:chgData name="nowak.bartlomiej@zs5.mail.pl" userId="S::urn:spo:guest#nowak.bartlomiej@zs5.mail.pl::" providerId="AD" clId="Web-{CEE16AC2-8C10-67D2-EFB7-279ECC0A0EFF}" dt="2026-03-13T11:38:50.796" v="2054" actId="20577"/>
          <ac:spMkLst>
            <pc:docMk/>
            <pc:sldMk cId="0" sldId="295"/>
            <ac:spMk id="1088" creationId="{00000000-0000-0000-0000-000000000000}"/>
          </ac:spMkLst>
        </pc:spChg>
        <pc:spChg chg="mod">
          <ac:chgData name="nowak.bartlomiej@zs5.mail.pl" userId="S::urn:spo:guest#nowak.bartlomiej@zs5.mail.pl::" providerId="AD" clId="Web-{CEE16AC2-8C10-67D2-EFB7-279ECC0A0EFF}" dt="2026-03-13T11:38:17.811" v="2041" actId="20577"/>
          <ac:spMkLst>
            <pc:docMk/>
            <pc:sldMk cId="0" sldId="295"/>
            <ac:spMk id="1114" creationId="{00000000-0000-0000-0000-000000000000}"/>
          </ac:spMkLst>
        </pc:spChg>
        <pc:spChg chg="mod">
          <ac:chgData name="nowak.bartlomiej@zs5.mail.pl" userId="S::urn:spo:guest#nowak.bartlomiej@zs5.mail.pl::" providerId="AD" clId="Web-{CEE16AC2-8C10-67D2-EFB7-279ECC0A0EFF}" dt="2026-03-13T11:39:46.905" v="2097" actId="20577"/>
          <ac:spMkLst>
            <pc:docMk/>
            <pc:sldMk cId="0" sldId="295"/>
            <ac:spMk id="1115" creationId="{00000000-0000-0000-0000-000000000000}"/>
          </ac:spMkLst>
        </pc:spChg>
        <pc:spChg chg="mod">
          <ac:chgData name="nowak.bartlomiej@zs5.mail.pl" userId="S::urn:spo:guest#nowak.bartlomiej@zs5.mail.pl::" providerId="AD" clId="Web-{CEE16AC2-8C10-67D2-EFB7-279ECC0A0EFF}" dt="2026-03-13T11:39:49.530" v="2098" actId="20577"/>
          <ac:spMkLst>
            <pc:docMk/>
            <pc:sldMk cId="0" sldId="295"/>
            <ac:spMk id="1116" creationId="{00000000-0000-0000-0000-000000000000}"/>
          </ac:spMkLst>
        </pc:spChg>
      </pc:sldChg>
      <pc:sldChg chg="modSp">
        <pc:chgData name="nowak.bartlomiej@zs5.mail.pl" userId="S::urn:spo:guest#nowak.bartlomiej@zs5.mail.pl::" providerId="AD" clId="Web-{CEE16AC2-8C10-67D2-EFB7-279ECC0A0EFF}" dt="2026-03-13T11:40:14.170" v="2100" actId="20577"/>
        <pc:sldMkLst>
          <pc:docMk/>
          <pc:sldMk cId="0" sldId="296"/>
        </pc:sldMkLst>
        <pc:spChg chg="mod">
          <ac:chgData name="nowak.bartlomiej@zs5.mail.pl" userId="S::urn:spo:guest#nowak.bartlomiej@zs5.mail.pl::" providerId="AD" clId="Web-{CEE16AC2-8C10-67D2-EFB7-279ECC0A0EFF}" dt="2026-03-13T11:40:14.170" v="2100" actId="20577"/>
          <ac:spMkLst>
            <pc:docMk/>
            <pc:sldMk cId="0" sldId="296"/>
            <ac:spMk id="1133" creationId="{00000000-0000-0000-0000-000000000000}"/>
          </ac:spMkLst>
        </pc:spChg>
      </pc:sldChg>
      <pc:sldChg chg="modSp">
        <pc:chgData name="nowak.bartlomiej@zs5.mail.pl" userId="S::urn:spo:guest#nowak.bartlomiej@zs5.mail.pl::" providerId="AD" clId="Web-{CEE16AC2-8C10-67D2-EFB7-279ECC0A0EFF}" dt="2026-03-13T11:42:51.076" v="2176" actId="20577"/>
        <pc:sldMkLst>
          <pc:docMk/>
          <pc:sldMk cId="0" sldId="297"/>
        </pc:sldMkLst>
        <pc:spChg chg="mod">
          <ac:chgData name="nowak.bartlomiej@zs5.mail.pl" userId="S::urn:spo:guest#nowak.bartlomiej@zs5.mail.pl::" providerId="AD" clId="Web-{CEE16AC2-8C10-67D2-EFB7-279ECC0A0EFF}" dt="2026-03-13T11:41:48.170" v="2129" actId="20577"/>
          <ac:spMkLst>
            <pc:docMk/>
            <pc:sldMk cId="0" sldId="297"/>
            <ac:spMk id="1142" creationId="{00000000-0000-0000-0000-000000000000}"/>
          </ac:spMkLst>
        </pc:spChg>
        <pc:spChg chg="mod">
          <ac:chgData name="nowak.bartlomiej@zs5.mail.pl" userId="S::urn:spo:guest#nowak.bartlomiej@zs5.mail.pl::" providerId="AD" clId="Web-{CEE16AC2-8C10-67D2-EFB7-279ECC0A0EFF}" dt="2026-03-13T11:42:51.076" v="2176" actId="20577"/>
          <ac:spMkLst>
            <pc:docMk/>
            <pc:sldMk cId="0" sldId="297"/>
            <ac:spMk id="1154" creationId="{00000000-0000-0000-0000-000000000000}"/>
          </ac:spMkLst>
        </pc:spChg>
        <pc:spChg chg="mod">
          <ac:chgData name="nowak.bartlomiej@zs5.mail.pl" userId="S::urn:spo:guest#nowak.bartlomiej@zs5.mail.pl::" providerId="AD" clId="Web-{CEE16AC2-8C10-67D2-EFB7-279ECC0A0EFF}" dt="2026-03-13T11:40:21.670" v="2102" actId="20577"/>
          <ac:spMkLst>
            <pc:docMk/>
            <pc:sldMk cId="0" sldId="297"/>
            <ac:spMk id="1174" creationId="{00000000-0000-0000-0000-000000000000}"/>
          </ac:spMkLst>
        </pc:spChg>
        <pc:spChg chg="mod">
          <ac:chgData name="nowak.bartlomiej@zs5.mail.pl" userId="S::urn:spo:guest#nowak.bartlomiej@zs5.mail.pl::" providerId="AD" clId="Web-{CEE16AC2-8C10-67D2-EFB7-279ECC0A0EFF}" dt="2026-03-13T11:40:59.076" v="2116" actId="14100"/>
          <ac:spMkLst>
            <pc:docMk/>
            <pc:sldMk cId="0" sldId="297"/>
            <ac:spMk id="1175" creationId="{00000000-0000-0000-0000-000000000000}"/>
          </ac:spMkLst>
        </pc:spChg>
      </pc:sldChg>
      <pc:sldChg chg="modSp">
        <pc:chgData name="nowak.bartlomiej@zs5.mail.pl" userId="S::urn:spo:guest#nowak.bartlomiej@zs5.mail.pl::" providerId="AD" clId="Web-{CEE16AC2-8C10-67D2-EFB7-279ECC0A0EFF}" dt="2026-03-13T11:43:07.842" v="2185" actId="20577"/>
        <pc:sldMkLst>
          <pc:docMk/>
          <pc:sldMk cId="0" sldId="298"/>
        </pc:sldMkLst>
        <pc:spChg chg="mod">
          <ac:chgData name="nowak.bartlomiej@zs5.mail.pl" userId="S::urn:spo:guest#nowak.bartlomiej@zs5.mail.pl::" providerId="AD" clId="Web-{CEE16AC2-8C10-67D2-EFB7-279ECC0A0EFF}" dt="2026-03-13T11:43:03.545" v="2180" actId="14100"/>
          <ac:spMkLst>
            <pc:docMk/>
            <pc:sldMk cId="0" sldId="298"/>
            <ac:spMk id="1190" creationId="{00000000-0000-0000-0000-000000000000}"/>
          </ac:spMkLst>
        </pc:spChg>
        <pc:spChg chg="mod">
          <ac:chgData name="nowak.bartlomiej@zs5.mail.pl" userId="S::urn:spo:guest#nowak.bartlomiej@zs5.mail.pl::" providerId="AD" clId="Web-{CEE16AC2-8C10-67D2-EFB7-279ECC0A0EFF}" dt="2026-03-13T11:43:07.842" v="2185" actId="20577"/>
          <ac:spMkLst>
            <pc:docMk/>
            <pc:sldMk cId="0" sldId="298"/>
            <ac:spMk id="1192" creationId="{00000000-0000-0000-0000-000000000000}"/>
          </ac:spMkLst>
        </pc:spChg>
      </pc:sldChg>
      <pc:sldChg chg="modSp">
        <pc:chgData name="nowak.bartlomiej@zs5.mail.pl" userId="S::urn:spo:guest#nowak.bartlomiej@zs5.mail.pl::" providerId="AD" clId="Web-{CEE16AC2-8C10-67D2-EFB7-279ECC0A0EFF}" dt="2026-03-13T11:45:26.185" v="2278" actId="14100"/>
        <pc:sldMkLst>
          <pc:docMk/>
          <pc:sldMk cId="0" sldId="299"/>
        </pc:sldMkLst>
        <pc:spChg chg="mod">
          <ac:chgData name="nowak.bartlomiej@zs5.mail.pl" userId="S::urn:spo:guest#nowak.bartlomiej@zs5.mail.pl::" providerId="AD" clId="Web-{CEE16AC2-8C10-67D2-EFB7-279ECC0A0EFF}" dt="2026-03-13T11:44:20.592" v="2217" actId="20577"/>
          <ac:spMkLst>
            <pc:docMk/>
            <pc:sldMk cId="0" sldId="299"/>
            <ac:spMk id="1201" creationId="{00000000-0000-0000-0000-000000000000}"/>
          </ac:spMkLst>
        </pc:spChg>
        <pc:spChg chg="mod">
          <ac:chgData name="nowak.bartlomiej@zs5.mail.pl" userId="S::urn:spo:guest#nowak.bartlomiej@zs5.mail.pl::" providerId="AD" clId="Web-{CEE16AC2-8C10-67D2-EFB7-279ECC0A0EFF}" dt="2026-03-13T11:45:20.201" v="2277" actId="20577"/>
          <ac:spMkLst>
            <pc:docMk/>
            <pc:sldMk cId="0" sldId="299"/>
            <ac:spMk id="1214" creationId="{00000000-0000-0000-0000-000000000000}"/>
          </ac:spMkLst>
        </pc:spChg>
        <pc:spChg chg="mod">
          <ac:chgData name="nowak.bartlomiej@zs5.mail.pl" userId="S::urn:spo:guest#nowak.bartlomiej@zs5.mail.pl::" providerId="AD" clId="Web-{CEE16AC2-8C10-67D2-EFB7-279ECC0A0EFF}" dt="2026-03-13T11:43:44.748" v="2203" actId="20577"/>
          <ac:spMkLst>
            <pc:docMk/>
            <pc:sldMk cId="0" sldId="299"/>
            <ac:spMk id="1228" creationId="{00000000-0000-0000-0000-000000000000}"/>
          </ac:spMkLst>
        </pc:spChg>
        <pc:spChg chg="mod">
          <ac:chgData name="nowak.bartlomiej@zs5.mail.pl" userId="S::urn:spo:guest#nowak.bartlomiej@zs5.mail.pl::" providerId="AD" clId="Web-{CEE16AC2-8C10-67D2-EFB7-279ECC0A0EFF}" dt="2026-03-13T11:45:26.185" v="2278" actId="14100"/>
          <ac:spMkLst>
            <pc:docMk/>
            <pc:sldMk cId="0" sldId="299"/>
            <ac:spMk id="1235" creationId="{00000000-0000-0000-0000-000000000000}"/>
          </ac:spMkLst>
        </pc:spChg>
      </pc:sldChg>
      <pc:sldChg chg="modSp">
        <pc:chgData name="nowak.bartlomiej@zs5.mail.pl" userId="S::urn:spo:guest#nowak.bartlomiej@zs5.mail.pl::" providerId="AD" clId="Web-{CEE16AC2-8C10-67D2-EFB7-279ECC0A0EFF}" dt="2026-03-13T11:45:46.498" v="2284" actId="20577"/>
        <pc:sldMkLst>
          <pc:docMk/>
          <pc:sldMk cId="0" sldId="300"/>
        </pc:sldMkLst>
        <pc:spChg chg="mod">
          <ac:chgData name="nowak.bartlomiej@zs5.mail.pl" userId="S::urn:spo:guest#nowak.bartlomiej@zs5.mail.pl::" providerId="AD" clId="Web-{CEE16AC2-8C10-67D2-EFB7-279ECC0A0EFF}" dt="2026-03-13T11:45:42.310" v="2282" actId="14100"/>
          <ac:spMkLst>
            <pc:docMk/>
            <pc:sldMk cId="0" sldId="300"/>
            <ac:spMk id="1251" creationId="{00000000-0000-0000-0000-000000000000}"/>
          </ac:spMkLst>
        </pc:spChg>
        <pc:spChg chg="mod">
          <ac:chgData name="nowak.bartlomiej@zs5.mail.pl" userId="S::urn:spo:guest#nowak.bartlomiej@zs5.mail.pl::" providerId="AD" clId="Web-{CEE16AC2-8C10-67D2-EFB7-279ECC0A0EFF}" dt="2026-03-13T11:45:46.498" v="2284" actId="20577"/>
          <ac:spMkLst>
            <pc:docMk/>
            <pc:sldMk cId="0" sldId="300"/>
            <ac:spMk id="1253" creationId="{00000000-0000-0000-0000-000000000000}"/>
          </ac:spMkLst>
        </pc:spChg>
      </pc:sldChg>
      <pc:sldChg chg="modSp">
        <pc:chgData name="nowak.bartlomiej@zs5.mail.pl" userId="S::urn:spo:guest#nowak.bartlomiej@zs5.mail.pl::" providerId="AD" clId="Web-{CEE16AC2-8C10-67D2-EFB7-279ECC0A0EFF}" dt="2026-03-13T11:49:03.684" v="2367" actId="20577"/>
        <pc:sldMkLst>
          <pc:docMk/>
          <pc:sldMk cId="0" sldId="301"/>
        </pc:sldMkLst>
        <pc:spChg chg="mod">
          <ac:chgData name="nowak.bartlomiej@zs5.mail.pl" userId="S::urn:spo:guest#nowak.bartlomiej@zs5.mail.pl::" providerId="AD" clId="Web-{CEE16AC2-8C10-67D2-EFB7-279ECC0A0EFF}" dt="2026-03-13T11:46:54.873" v="2318" actId="20577"/>
          <ac:spMkLst>
            <pc:docMk/>
            <pc:sldMk cId="0" sldId="301"/>
            <ac:spMk id="1261" creationId="{00000000-0000-0000-0000-000000000000}"/>
          </ac:spMkLst>
        </pc:spChg>
        <pc:spChg chg="mod">
          <ac:chgData name="nowak.bartlomiej@zs5.mail.pl" userId="S::urn:spo:guest#nowak.bartlomiej@zs5.mail.pl::" providerId="AD" clId="Web-{CEE16AC2-8C10-67D2-EFB7-279ECC0A0EFF}" dt="2026-03-13T11:49:03.684" v="2367" actId="20577"/>
          <ac:spMkLst>
            <pc:docMk/>
            <pc:sldMk cId="0" sldId="301"/>
            <ac:spMk id="1274" creationId="{00000000-0000-0000-0000-000000000000}"/>
          </ac:spMkLst>
        </pc:spChg>
        <pc:spChg chg="mod">
          <ac:chgData name="nowak.bartlomiej@zs5.mail.pl" userId="S::urn:spo:guest#nowak.bartlomiej@zs5.mail.pl::" providerId="AD" clId="Web-{CEE16AC2-8C10-67D2-EFB7-279ECC0A0EFF}" dt="2026-03-13T11:46:17.607" v="2305" actId="20577"/>
          <ac:spMkLst>
            <pc:docMk/>
            <pc:sldMk cId="0" sldId="301"/>
            <ac:spMk id="1288" creationId="{00000000-0000-0000-0000-000000000000}"/>
          </ac:spMkLst>
        </pc:spChg>
        <pc:spChg chg="mod">
          <ac:chgData name="nowak.bartlomiej@zs5.mail.pl" userId="S::urn:spo:guest#nowak.bartlomiej@zs5.mail.pl::" providerId="AD" clId="Web-{CEE16AC2-8C10-67D2-EFB7-279ECC0A0EFF}" dt="2026-03-13T11:46:11.919" v="2295" actId="14100"/>
          <ac:spMkLst>
            <pc:docMk/>
            <pc:sldMk cId="0" sldId="301"/>
            <ac:spMk id="1289" creationId="{00000000-0000-0000-0000-000000000000}"/>
          </ac:spMkLst>
        </pc:spChg>
      </pc:sldChg>
      <pc:sldChg chg="modSp">
        <pc:chgData name="nowak.bartlomiej@zs5.mail.pl" userId="S::urn:spo:guest#nowak.bartlomiej@zs5.mail.pl::" providerId="AD" clId="Web-{CEE16AC2-8C10-67D2-EFB7-279ECC0A0EFF}" dt="2026-03-13T11:49:32.059" v="2385" actId="1076"/>
        <pc:sldMkLst>
          <pc:docMk/>
          <pc:sldMk cId="0" sldId="302"/>
        </pc:sldMkLst>
        <pc:spChg chg="mod">
          <ac:chgData name="nowak.bartlomiej@zs5.mail.pl" userId="S::urn:spo:guest#nowak.bartlomiej@zs5.mail.pl::" providerId="AD" clId="Web-{CEE16AC2-8C10-67D2-EFB7-279ECC0A0EFF}" dt="2026-03-13T11:49:14.872" v="2370" actId="14100"/>
          <ac:spMkLst>
            <pc:docMk/>
            <pc:sldMk cId="0" sldId="302"/>
            <ac:spMk id="1310" creationId="{00000000-0000-0000-0000-000000000000}"/>
          </ac:spMkLst>
        </pc:spChg>
        <pc:spChg chg="mod">
          <ac:chgData name="nowak.bartlomiej@zs5.mail.pl" userId="S::urn:spo:guest#nowak.bartlomiej@zs5.mail.pl::" providerId="AD" clId="Web-{CEE16AC2-8C10-67D2-EFB7-279ECC0A0EFF}" dt="2026-03-13T11:49:32.059" v="2385" actId="1076"/>
          <ac:spMkLst>
            <pc:docMk/>
            <pc:sldMk cId="0" sldId="302"/>
            <ac:spMk id="1312" creationId="{00000000-0000-0000-0000-000000000000}"/>
          </ac:spMkLst>
        </pc:spChg>
        <pc:grpChg chg="mod">
          <ac:chgData name="nowak.bartlomiej@zs5.mail.pl" userId="S::urn:spo:guest#nowak.bartlomiej@zs5.mail.pl::" providerId="AD" clId="Web-{CEE16AC2-8C10-67D2-EFB7-279ECC0A0EFF}" dt="2026-03-13T11:49:28.309" v="2384" actId="1076"/>
          <ac:grpSpMkLst>
            <pc:docMk/>
            <pc:sldMk cId="0" sldId="302"/>
            <ac:grpSpMk id="1300" creationId="{00000000-0000-0000-0000-000000000000}"/>
          </ac:grpSpMkLst>
        </pc:grpChg>
      </pc:sldChg>
      <pc:sldChg chg="modSp">
        <pc:chgData name="nowak.bartlomiej@zs5.mail.pl" userId="S::urn:spo:guest#nowak.bartlomiej@zs5.mail.pl::" providerId="AD" clId="Web-{CEE16AC2-8C10-67D2-EFB7-279ECC0A0EFF}" dt="2026-03-13T11:51:57.683" v="2481" actId="20577"/>
        <pc:sldMkLst>
          <pc:docMk/>
          <pc:sldMk cId="0" sldId="303"/>
        </pc:sldMkLst>
        <pc:spChg chg="mod">
          <ac:chgData name="nowak.bartlomiej@zs5.mail.pl" userId="S::urn:spo:guest#nowak.bartlomiej@zs5.mail.pl::" providerId="AD" clId="Web-{CEE16AC2-8C10-67D2-EFB7-279ECC0A0EFF}" dt="2026-03-13T11:51:00.011" v="2422" actId="20577"/>
          <ac:spMkLst>
            <pc:docMk/>
            <pc:sldMk cId="0" sldId="303"/>
            <ac:spMk id="1321" creationId="{00000000-0000-0000-0000-000000000000}"/>
          </ac:spMkLst>
        </pc:spChg>
        <pc:spChg chg="mod">
          <ac:chgData name="nowak.bartlomiej@zs5.mail.pl" userId="S::urn:spo:guest#nowak.bartlomiej@zs5.mail.pl::" providerId="AD" clId="Web-{CEE16AC2-8C10-67D2-EFB7-279ECC0A0EFF}" dt="2026-03-13T11:51:57.683" v="2481" actId="20577"/>
          <ac:spMkLst>
            <pc:docMk/>
            <pc:sldMk cId="0" sldId="303"/>
            <ac:spMk id="1334" creationId="{00000000-0000-0000-0000-000000000000}"/>
          </ac:spMkLst>
        </pc:spChg>
        <pc:spChg chg="mod">
          <ac:chgData name="nowak.bartlomiej@zs5.mail.pl" userId="S::urn:spo:guest#nowak.bartlomiej@zs5.mail.pl::" providerId="AD" clId="Web-{CEE16AC2-8C10-67D2-EFB7-279ECC0A0EFF}" dt="2026-03-13T11:50:21.230" v="2409" actId="20577"/>
          <ac:spMkLst>
            <pc:docMk/>
            <pc:sldMk cId="0" sldId="303"/>
            <ac:spMk id="1348" creationId="{00000000-0000-0000-0000-000000000000}"/>
          </ac:spMkLst>
        </pc:spChg>
        <pc:spChg chg="mod">
          <ac:chgData name="nowak.bartlomiej@zs5.mail.pl" userId="S::urn:spo:guest#nowak.bartlomiej@zs5.mail.pl::" providerId="AD" clId="Web-{CEE16AC2-8C10-67D2-EFB7-279ECC0A0EFF}" dt="2026-03-13T11:50:13.324" v="2405" actId="14100"/>
          <ac:spMkLst>
            <pc:docMk/>
            <pc:sldMk cId="0" sldId="303"/>
            <ac:spMk id="1355" creationId="{00000000-0000-0000-0000-000000000000}"/>
          </ac:spMkLst>
        </pc:spChg>
      </pc:sldChg>
      <pc:sldChg chg="modSp">
        <pc:chgData name="nowak.bartlomiej@zs5.mail.pl" userId="S::urn:spo:guest#nowak.bartlomiej@zs5.mail.pl::" providerId="AD" clId="Web-{CEE16AC2-8C10-67D2-EFB7-279ECC0A0EFF}" dt="2026-03-13T11:52:28.823" v="2492" actId="14100"/>
        <pc:sldMkLst>
          <pc:docMk/>
          <pc:sldMk cId="0" sldId="304"/>
        </pc:sldMkLst>
        <pc:spChg chg="mod">
          <ac:chgData name="nowak.bartlomiej@zs5.mail.pl" userId="S::urn:spo:guest#nowak.bartlomiej@zs5.mail.pl::" providerId="AD" clId="Web-{CEE16AC2-8C10-67D2-EFB7-279ECC0A0EFF}" dt="2026-03-13T11:52:28.823" v="2492" actId="14100"/>
          <ac:spMkLst>
            <pc:docMk/>
            <pc:sldMk cId="0" sldId="304"/>
            <ac:spMk id="1370" creationId="{00000000-0000-0000-0000-000000000000}"/>
          </ac:spMkLst>
        </pc:spChg>
        <pc:spChg chg="mod">
          <ac:chgData name="nowak.bartlomiej@zs5.mail.pl" userId="S::urn:spo:guest#nowak.bartlomiej@zs5.mail.pl::" providerId="AD" clId="Web-{CEE16AC2-8C10-67D2-EFB7-279ECC0A0EFF}" dt="2026-03-13T11:52:24.698" v="2491" actId="20577"/>
          <ac:spMkLst>
            <pc:docMk/>
            <pc:sldMk cId="0" sldId="304"/>
            <ac:spMk id="1372" creationId="{00000000-0000-0000-0000-000000000000}"/>
          </ac:spMkLst>
        </pc:spChg>
        <pc:grpChg chg="mod">
          <ac:chgData name="nowak.bartlomiej@zs5.mail.pl" userId="S::urn:spo:guest#nowak.bartlomiej@zs5.mail.pl::" providerId="AD" clId="Web-{CEE16AC2-8C10-67D2-EFB7-279ECC0A0EFF}" dt="2026-03-13T11:52:16.042" v="2486" actId="14100"/>
          <ac:grpSpMkLst>
            <pc:docMk/>
            <pc:sldMk cId="0" sldId="304"/>
            <ac:grpSpMk id="1360" creationId="{00000000-0000-0000-0000-000000000000}"/>
          </ac:grpSpMkLst>
        </pc:grpChg>
      </pc:sldChg>
      <pc:sldChg chg="modSp">
        <pc:chgData name="nowak.bartlomiej@zs5.mail.pl" userId="S::urn:spo:guest#nowak.bartlomiej@zs5.mail.pl::" providerId="AD" clId="Web-{CEE16AC2-8C10-67D2-EFB7-279ECC0A0EFF}" dt="2026-03-13T11:55:01.510" v="2582" actId="20577"/>
        <pc:sldMkLst>
          <pc:docMk/>
          <pc:sldMk cId="0" sldId="305"/>
        </pc:sldMkLst>
        <pc:spChg chg="mod">
          <ac:chgData name="nowak.bartlomiej@zs5.mail.pl" userId="S::urn:spo:guest#nowak.bartlomiej@zs5.mail.pl::" providerId="AD" clId="Web-{CEE16AC2-8C10-67D2-EFB7-279ECC0A0EFF}" dt="2026-03-13T11:54:02.401" v="2523" actId="20577"/>
          <ac:spMkLst>
            <pc:docMk/>
            <pc:sldMk cId="0" sldId="305"/>
            <ac:spMk id="1380" creationId="{00000000-0000-0000-0000-000000000000}"/>
          </ac:spMkLst>
        </pc:spChg>
        <pc:spChg chg="mod">
          <ac:chgData name="nowak.bartlomiej@zs5.mail.pl" userId="S::urn:spo:guest#nowak.bartlomiej@zs5.mail.pl::" providerId="AD" clId="Web-{CEE16AC2-8C10-67D2-EFB7-279ECC0A0EFF}" dt="2026-03-13T11:55:01.510" v="2582" actId="20577"/>
          <ac:spMkLst>
            <pc:docMk/>
            <pc:sldMk cId="0" sldId="305"/>
            <ac:spMk id="1390" creationId="{00000000-0000-0000-0000-000000000000}"/>
          </ac:spMkLst>
        </pc:spChg>
        <pc:spChg chg="mod">
          <ac:chgData name="nowak.bartlomiej@zs5.mail.pl" userId="S::urn:spo:guest#nowak.bartlomiej@zs5.mail.pl::" providerId="AD" clId="Web-{CEE16AC2-8C10-67D2-EFB7-279ECC0A0EFF}" dt="2026-03-13T11:52:48.104" v="2512" actId="20577"/>
          <ac:spMkLst>
            <pc:docMk/>
            <pc:sldMk cId="0" sldId="305"/>
            <ac:spMk id="1407" creationId="{00000000-0000-0000-0000-000000000000}"/>
          </ac:spMkLst>
        </pc:spChg>
        <pc:spChg chg="mod">
          <ac:chgData name="nowak.bartlomiej@zs5.mail.pl" userId="S::urn:spo:guest#nowak.bartlomiej@zs5.mail.pl::" providerId="AD" clId="Web-{CEE16AC2-8C10-67D2-EFB7-279ECC0A0EFF}" dt="2026-03-13T11:52:42.823" v="2504" actId="20577"/>
          <ac:spMkLst>
            <pc:docMk/>
            <pc:sldMk cId="0" sldId="305"/>
            <ac:spMk id="1414" creationId="{00000000-0000-0000-0000-000000000000}"/>
          </ac:spMkLst>
        </pc:spChg>
      </pc:sldChg>
      <pc:sldChg chg="modSp">
        <pc:chgData name="nowak.bartlomiej@zs5.mail.pl" userId="S::urn:spo:guest#nowak.bartlomiej@zs5.mail.pl::" providerId="AD" clId="Web-{CEE16AC2-8C10-67D2-EFB7-279ECC0A0EFF}" dt="2026-03-13T11:55:23.979" v="2590" actId="20577"/>
        <pc:sldMkLst>
          <pc:docMk/>
          <pc:sldMk cId="0" sldId="306"/>
        </pc:sldMkLst>
        <pc:spChg chg="mod">
          <ac:chgData name="nowak.bartlomiej@zs5.mail.pl" userId="S::urn:spo:guest#nowak.bartlomiej@zs5.mail.pl::" providerId="AD" clId="Web-{CEE16AC2-8C10-67D2-EFB7-279ECC0A0EFF}" dt="2026-03-13T11:55:13.182" v="2585" actId="14100"/>
          <ac:spMkLst>
            <pc:docMk/>
            <pc:sldMk cId="0" sldId="306"/>
            <ac:spMk id="1429" creationId="{00000000-0000-0000-0000-000000000000}"/>
          </ac:spMkLst>
        </pc:spChg>
        <pc:spChg chg="mod">
          <ac:chgData name="nowak.bartlomiej@zs5.mail.pl" userId="S::urn:spo:guest#nowak.bartlomiej@zs5.mail.pl::" providerId="AD" clId="Web-{CEE16AC2-8C10-67D2-EFB7-279ECC0A0EFF}" dt="2026-03-13T11:55:23.979" v="2590" actId="20577"/>
          <ac:spMkLst>
            <pc:docMk/>
            <pc:sldMk cId="0" sldId="306"/>
            <ac:spMk id="1431" creationId="{00000000-0000-0000-0000-000000000000}"/>
          </ac:spMkLst>
        </pc:spChg>
        <pc:grpChg chg="mod">
          <ac:chgData name="nowak.bartlomiej@zs5.mail.pl" userId="S::urn:spo:guest#nowak.bartlomiej@zs5.mail.pl::" providerId="AD" clId="Web-{CEE16AC2-8C10-67D2-EFB7-279ECC0A0EFF}" dt="2026-03-13T11:55:17.010" v="2586" actId="14100"/>
          <ac:grpSpMkLst>
            <pc:docMk/>
            <pc:sldMk cId="0" sldId="306"/>
            <ac:grpSpMk id="1419" creationId="{00000000-0000-0000-0000-000000000000}"/>
          </ac:grpSpMkLst>
        </pc:grpChg>
      </pc:sldChg>
      <pc:sldChg chg="modSp">
        <pc:chgData name="nowak.bartlomiej@zs5.mail.pl" userId="S::urn:spo:guest#nowak.bartlomiej@zs5.mail.pl::" providerId="AD" clId="Web-{CEE16AC2-8C10-67D2-EFB7-279ECC0A0EFF}" dt="2026-03-13T11:56:56.322" v="2635" actId="20577"/>
        <pc:sldMkLst>
          <pc:docMk/>
          <pc:sldMk cId="0" sldId="307"/>
        </pc:sldMkLst>
        <pc:spChg chg="mod">
          <ac:chgData name="nowak.bartlomiej@zs5.mail.pl" userId="S::urn:spo:guest#nowak.bartlomiej@zs5.mail.pl::" providerId="AD" clId="Web-{CEE16AC2-8C10-67D2-EFB7-279ECC0A0EFF}" dt="2026-03-13T11:55:51.572" v="2610" actId="20577"/>
          <ac:spMkLst>
            <pc:docMk/>
            <pc:sldMk cId="0" sldId="307"/>
            <ac:spMk id="1451" creationId="{00000000-0000-0000-0000-000000000000}"/>
          </ac:spMkLst>
        </pc:spChg>
        <pc:spChg chg="mod">
          <ac:chgData name="nowak.bartlomiej@zs5.mail.pl" userId="S::urn:spo:guest#nowak.bartlomiej@zs5.mail.pl::" providerId="AD" clId="Web-{CEE16AC2-8C10-67D2-EFB7-279ECC0A0EFF}" dt="2026-03-13T11:56:56.322" v="2635" actId="20577"/>
          <ac:spMkLst>
            <pc:docMk/>
            <pc:sldMk cId="0" sldId="307"/>
            <ac:spMk id="1453" creationId="{00000000-0000-0000-0000-000000000000}"/>
          </ac:spMkLst>
        </pc:spChg>
      </pc:sldChg>
      <pc:sldChg chg="modSp">
        <pc:chgData name="nowak.bartlomiej@zs5.mail.pl" userId="S::urn:spo:guest#nowak.bartlomiej@zs5.mail.pl::" providerId="AD" clId="Web-{CEE16AC2-8C10-67D2-EFB7-279ECC0A0EFF}" dt="2026-03-13T11:57:55.056" v="2654" actId="20577"/>
        <pc:sldMkLst>
          <pc:docMk/>
          <pc:sldMk cId="0" sldId="308"/>
        </pc:sldMkLst>
        <pc:spChg chg="mod">
          <ac:chgData name="nowak.bartlomiej@zs5.mail.pl" userId="S::urn:spo:guest#nowak.bartlomiej@zs5.mail.pl::" providerId="AD" clId="Web-{CEE16AC2-8C10-67D2-EFB7-279ECC0A0EFF}" dt="2026-03-13T11:57:55.056" v="2654" actId="20577"/>
          <ac:spMkLst>
            <pc:docMk/>
            <pc:sldMk cId="0" sldId="308"/>
            <ac:spMk id="1459" creationId="{00000000-0000-0000-0000-000000000000}"/>
          </ac:spMkLst>
        </pc:spChg>
        <pc:spChg chg="mod">
          <ac:chgData name="nowak.bartlomiej@zs5.mail.pl" userId="S::urn:spo:guest#nowak.bartlomiej@zs5.mail.pl::" providerId="AD" clId="Web-{CEE16AC2-8C10-67D2-EFB7-279ECC0A0EFF}" dt="2026-03-13T11:57:03.713" v="2641" actId="20577"/>
          <ac:spMkLst>
            <pc:docMk/>
            <pc:sldMk cId="0" sldId="308"/>
            <ac:spMk id="1490" creationId="{00000000-0000-0000-0000-000000000000}"/>
          </ac:spMkLst>
        </pc:spChg>
      </pc:sldChg>
      <pc:sldChg chg="modSp">
        <pc:chgData name="nowak.bartlomiej@zs5.mail.pl" userId="S::urn:spo:guest#nowak.bartlomiej@zs5.mail.pl::" providerId="AD" clId="Web-{CEE16AC2-8C10-67D2-EFB7-279ECC0A0EFF}" dt="2026-03-13T11:58:08.384" v="2662" actId="20577"/>
        <pc:sldMkLst>
          <pc:docMk/>
          <pc:sldMk cId="0" sldId="309"/>
        </pc:sldMkLst>
        <pc:spChg chg="mod">
          <ac:chgData name="nowak.bartlomiej@zs5.mail.pl" userId="S::urn:spo:guest#nowak.bartlomiej@zs5.mail.pl::" providerId="AD" clId="Web-{CEE16AC2-8C10-67D2-EFB7-279ECC0A0EFF}" dt="2026-03-13T11:58:08.384" v="2662" actId="20577"/>
          <ac:spMkLst>
            <pc:docMk/>
            <pc:sldMk cId="0" sldId="309"/>
            <ac:spMk id="1505" creationId="{00000000-0000-0000-0000-000000000000}"/>
          </ac:spMkLst>
        </pc:spChg>
      </pc:sldChg>
      <pc:sldChg chg="modSp">
        <pc:chgData name="nowak.bartlomiej@zs5.mail.pl" userId="S::urn:spo:guest#nowak.bartlomiej@zs5.mail.pl::" providerId="AD" clId="Web-{CEE16AC2-8C10-67D2-EFB7-279ECC0A0EFF}" dt="2026-03-13T11:59:37.087" v="2697" actId="20577"/>
        <pc:sldMkLst>
          <pc:docMk/>
          <pc:sldMk cId="0" sldId="310"/>
        </pc:sldMkLst>
        <pc:spChg chg="mod">
          <ac:chgData name="nowak.bartlomiej@zs5.mail.pl" userId="S::urn:spo:guest#nowak.bartlomiej@zs5.mail.pl::" providerId="AD" clId="Web-{CEE16AC2-8C10-67D2-EFB7-279ECC0A0EFF}" dt="2026-03-13T11:59:37.087" v="2697" actId="20577"/>
          <ac:spMkLst>
            <pc:docMk/>
            <pc:sldMk cId="0" sldId="310"/>
            <ac:spMk id="1515" creationId="{00000000-0000-0000-0000-000000000000}"/>
          </ac:spMkLst>
        </pc:spChg>
        <pc:spChg chg="mod">
          <ac:chgData name="nowak.bartlomiej@zs5.mail.pl" userId="S::urn:spo:guest#nowak.bartlomiej@zs5.mail.pl::" providerId="AD" clId="Web-{CEE16AC2-8C10-67D2-EFB7-279ECC0A0EFF}" dt="2026-03-13T11:58:52.947" v="2679" actId="20577"/>
          <ac:spMkLst>
            <pc:docMk/>
            <pc:sldMk cId="0" sldId="310"/>
            <ac:spMk id="1546" creationId="{00000000-0000-0000-0000-000000000000}"/>
          </ac:spMkLst>
        </pc:spChg>
      </pc:sldChg>
      <pc:sldChg chg="modSp">
        <pc:chgData name="nowak.bartlomiej@zs5.mail.pl" userId="S::urn:spo:guest#nowak.bartlomiej@zs5.mail.pl::" providerId="AD" clId="Web-{CEE16AC2-8C10-67D2-EFB7-279ECC0A0EFF}" dt="2026-03-13T11:59:46.275" v="2698" actId="20577"/>
        <pc:sldMkLst>
          <pc:docMk/>
          <pc:sldMk cId="0" sldId="311"/>
        </pc:sldMkLst>
        <pc:spChg chg="mod">
          <ac:chgData name="nowak.bartlomiej@zs5.mail.pl" userId="S::urn:spo:guest#nowak.bartlomiej@zs5.mail.pl::" providerId="AD" clId="Web-{CEE16AC2-8C10-67D2-EFB7-279ECC0A0EFF}" dt="2026-03-13T11:59:46.275" v="2698" actId="20577"/>
          <ac:spMkLst>
            <pc:docMk/>
            <pc:sldMk cId="0" sldId="311"/>
            <ac:spMk id="1561" creationId="{00000000-0000-0000-0000-000000000000}"/>
          </ac:spMkLst>
        </pc:spChg>
      </pc:sldChg>
      <pc:sldChg chg="modSp">
        <pc:chgData name="nowak.bartlomiej@zs5.mail.pl" userId="S::urn:spo:guest#nowak.bartlomiej@zs5.mail.pl::" providerId="AD" clId="Web-{CEE16AC2-8C10-67D2-EFB7-279ECC0A0EFF}" dt="2026-03-13T12:01:01.368" v="2719" actId="20577"/>
        <pc:sldMkLst>
          <pc:docMk/>
          <pc:sldMk cId="0" sldId="312"/>
        </pc:sldMkLst>
        <pc:spChg chg="mod">
          <ac:chgData name="nowak.bartlomiej@zs5.mail.pl" userId="S::urn:spo:guest#nowak.bartlomiej@zs5.mail.pl::" providerId="AD" clId="Web-{CEE16AC2-8C10-67D2-EFB7-279ECC0A0EFF}" dt="2026-03-13T12:01:01.368" v="2719" actId="20577"/>
          <ac:spMkLst>
            <pc:docMk/>
            <pc:sldMk cId="0" sldId="312"/>
            <ac:spMk id="1571" creationId="{00000000-0000-0000-0000-000000000000}"/>
          </ac:spMkLst>
        </pc:spChg>
        <pc:spChg chg="mod">
          <ac:chgData name="nowak.bartlomiej@zs5.mail.pl" userId="S::urn:spo:guest#nowak.bartlomiej@zs5.mail.pl::" providerId="AD" clId="Web-{CEE16AC2-8C10-67D2-EFB7-279ECC0A0EFF}" dt="2026-03-13T11:59:51.853" v="2699" actId="20577"/>
          <ac:spMkLst>
            <pc:docMk/>
            <pc:sldMk cId="0" sldId="312"/>
            <ac:spMk id="1602" creationId="{00000000-0000-0000-0000-000000000000}"/>
          </ac:spMkLst>
        </pc:spChg>
      </pc:sldChg>
      <pc:sldChg chg="modSp">
        <pc:chgData name="nowak.bartlomiej@zs5.mail.pl" userId="S::urn:spo:guest#nowak.bartlomiej@zs5.mail.pl::" providerId="AD" clId="Web-{CEE16AC2-8C10-67D2-EFB7-279ECC0A0EFF}" dt="2026-03-13T12:07:31.382" v="3441"/>
        <pc:sldMkLst>
          <pc:docMk/>
          <pc:sldMk cId="0" sldId="313"/>
        </pc:sldMkLst>
        <pc:spChg chg="mod">
          <ac:chgData name="nowak.bartlomiej@zs5.mail.pl" userId="S::urn:spo:guest#nowak.bartlomiej@zs5.mail.pl::" providerId="AD" clId="Web-{CEE16AC2-8C10-67D2-EFB7-279ECC0A0EFF}" dt="2026-03-13T12:02:04.259" v="2727" actId="20577"/>
          <ac:spMkLst>
            <pc:docMk/>
            <pc:sldMk cId="0" sldId="313"/>
            <ac:spMk id="1607" creationId="{00000000-0000-0000-0000-000000000000}"/>
          </ac:spMkLst>
        </pc:spChg>
        <pc:spChg chg="mod">
          <ac:chgData name="nowak.bartlomiej@zs5.mail.pl" userId="S::urn:spo:guest#nowak.bartlomiej@zs5.mail.pl::" providerId="AD" clId="Web-{CEE16AC2-8C10-67D2-EFB7-279ECC0A0EFF}" dt="2026-03-13T12:01:04.837" v="2720" actId="20577"/>
          <ac:spMkLst>
            <pc:docMk/>
            <pc:sldMk cId="0" sldId="313"/>
            <ac:spMk id="1625" creationId="{00000000-0000-0000-0000-000000000000}"/>
          </ac:spMkLst>
        </pc:spChg>
        <pc:graphicFrameChg chg="mod modGraphic">
          <ac:chgData name="nowak.bartlomiej@zs5.mail.pl" userId="S::urn:spo:guest#nowak.bartlomiej@zs5.mail.pl::" providerId="AD" clId="Web-{CEE16AC2-8C10-67D2-EFB7-279ECC0A0EFF}" dt="2026-03-13T12:07:31.382" v="3441"/>
          <ac:graphicFrameMkLst>
            <pc:docMk/>
            <pc:sldMk cId="0" sldId="313"/>
            <ac:graphicFrameMk id="1626" creationId="{00000000-0000-0000-0000-000000000000}"/>
          </ac:graphicFrameMkLst>
        </pc:graphicFrameChg>
      </pc:sldChg>
      <pc:sldChg chg="modSp">
        <pc:chgData name="nowak.bartlomiej@zs5.mail.pl" userId="S::urn:spo:guest#nowak.bartlomiej@zs5.mail.pl::" providerId="AD" clId="Web-{CEE16AC2-8C10-67D2-EFB7-279ECC0A0EFF}" dt="2026-03-13T12:07:39.632" v="3442" actId="20577"/>
        <pc:sldMkLst>
          <pc:docMk/>
          <pc:sldMk cId="0" sldId="314"/>
        </pc:sldMkLst>
        <pc:spChg chg="mod">
          <ac:chgData name="nowak.bartlomiej@zs5.mail.pl" userId="S::urn:spo:guest#nowak.bartlomiej@zs5.mail.pl::" providerId="AD" clId="Web-{CEE16AC2-8C10-67D2-EFB7-279ECC0A0EFF}" dt="2026-03-13T12:07:39.632" v="3442" actId="20577"/>
          <ac:spMkLst>
            <pc:docMk/>
            <pc:sldMk cId="0" sldId="314"/>
            <ac:spMk id="1641" creationId="{00000000-0000-0000-0000-000000000000}"/>
          </ac:spMkLst>
        </pc:spChg>
      </pc:sldChg>
      <pc:sldChg chg="modSp">
        <pc:chgData name="nowak.bartlomiej@zs5.mail.pl" userId="S::urn:spo:guest#nowak.bartlomiej@zs5.mail.pl::" providerId="AD" clId="Web-{CEE16AC2-8C10-67D2-EFB7-279ECC0A0EFF}" dt="2026-03-13T12:08:52.569" v="3467" actId="20577"/>
        <pc:sldMkLst>
          <pc:docMk/>
          <pc:sldMk cId="0" sldId="315"/>
        </pc:sldMkLst>
        <pc:spChg chg="mod">
          <ac:chgData name="nowak.bartlomiej@zs5.mail.pl" userId="S::urn:spo:guest#nowak.bartlomiej@zs5.mail.pl::" providerId="AD" clId="Web-{CEE16AC2-8C10-67D2-EFB7-279ECC0A0EFF}" dt="2026-03-13T12:07:51.321" v="3451" actId="20577"/>
          <ac:spMkLst>
            <pc:docMk/>
            <pc:sldMk cId="0" sldId="315"/>
            <ac:spMk id="1663" creationId="{00000000-0000-0000-0000-000000000000}"/>
          </ac:spMkLst>
        </pc:spChg>
        <pc:spChg chg="mod">
          <ac:chgData name="nowak.bartlomiej@zs5.mail.pl" userId="S::urn:spo:guest#nowak.bartlomiej@zs5.mail.pl::" providerId="AD" clId="Web-{CEE16AC2-8C10-67D2-EFB7-279ECC0A0EFF}" dt="2026-03-13T12:08:11.398" v="3454" actId="20577"/>
          <ac:spMkLst>
            <pc:docMk/>
            <pc:sldMk cId="0" sldId="315"/>
            <ac:spMk id="1664" creationId="{00000000-0000-0000-0000-000000000000}"/>
          </ac:spMkLst>
        </pc:spChg>
        <pc:spChg chg="mod">
          <ac:chgData name="nowak.bartlomiej@zs5.mail.pl" userId="S::urn:spo:guest#nowak.bartlomiej@zs5.mail.pl::" providerId="AD" clId="Web-{CEE16AC2-8C10-67D2-EFB7-279ECC0A0EFF}" dt="2026-03-13T12:08:52.569" v="3467" actId="20577"/>
          <ac:spMkLst>
            <pc:docMk/>
            <pc:sldMk cId="0" sldId="315"/>
            <ac:spMk id="1666" creationId="{00000000-0000-0000-0000-000000000000}"/>
          </ac:spMkLst>
        </pc:spChg>
      </pc:sldChg>
      <pc:sldChg chg="modSp">
        <pc:chgData name="nowak.bartlomiej@zs5.mail.pl" userId="S::urn:spo:guest#nowak.bartlomiej@zs5.mail.pl::" providerId="AD" clId="Web-{CEE16AC2-8C10-67D2-EFB7-279ECC0A0EFF}" dt="2026-03-13T12:11:13.022" v="3529" actId="20577"/>
        <pc:sldMkLst>
          <pc:docMk/>
          <pc:sldMk cId="0" sldId="316"/>
        </pc:sldMkLst>
        <pc:spChg chg="mod">
          <ac:chgData name="nowak.bartlomiej@zs5.mail.pl" userId="S::urn:spo:guest#nowak.bartlomiej@zs5.mail.pl::" providerId="AD" clId="Web-{CEE16AC2-8C10-67D2-EFB7-279ECC0A0EFF}" dt="2026-03-13T12:09:31.741" v="3498" actId="20577"/>
          <ac:spMkLst>
            <pc:docMk/>
            <pc:sldMk cId="0" sldId="316"/>
            <ac:spMk id="1682" creationId="{00000000-0000-0000-0000-000000000000}"/>
          </ac:spMkLst>
        </pc:spChg>
        <pc:spChg chg="mod">
          <ac:chgData name="nowak.bartlomiej@zs5.mail.pl" userId="S::urn:spo:guest#nowak.bartlomiej@zs5.mail.pl::" providerId="AD" clId="Web-{CEE16AC2-8C10-67D2-EFB7-279ECC0A0EFF}" dt="2026-03-13T12:11:13.022" v="3529" actId="20577"/>
          <ac:spMkLst>
            <pc:docMk/>
            <pc:sldMk cId="0" sldId="316"/>
            <ac:spMk id="1683" creationId="{00000000-0000-0000-0000-000000000000}"/>
          </ac:spMkLst>
        </pc:spChg>
      </pc:sldChg>
      <pc:sldChg chg="modSp">
        <pc:chgData name="nowak.bartlomiej@zs5.mail.pl" userId="S::urn:spo:guest#nowak.bartlomiej@zs5.mail.pl::" providerId="AD" clId="Web-{CEE16AC2-8C10-67D2-EFB7-279ECC0A0EFF}" dt="2026-03-13T12:14:58.036" v="3609" actId="20577"/>
        <pc:sldMkLst>
          <pc:docMk/>
          <pc:sldMk cId="0" sldId="321"/>
        </pc:sldMkLst>
        <pc:spChg chg="mod">
          <ac:chgData name="nowak.bartlomiej@zs5.mail.pl" userId="S::urn:spo:guest#nowak.bartlomiej@zs5.mail.pl::" providerId="AD" clId="Web-{CEE16AC2-8C10-67D2-EFB7-279ECC0A0EFF}" dt="2026-03-13T12:12:36.490" v="3580" actId="20577"/>
          <ac:spMkLst>
            <pc:docMk/>
            <pc:sldMk cId="0" sldId="321"/>
            <ac:spMk id="1781" creationId="{00000000-0000-0000-0000-000000000000}"/>
          </ac:spMkLst>
        </pc:spChg>
        <pc:spChg chg="mod">
          <ac:chgData name="nowak.bartlomiej@zs5.mail.pl" userId="S::urn:spo:guest#nowak.bartlomiej@zs5.mail.pl::" providerId="AD" clId="Web-{CEE16AC2-8C10-67D2-EFB7-279ECC0A0EFF}" dt="2026-03-13T12:13:20.318" v="3587" actId="20577"/>
          <ac:spMkLst>
            <pc:docMk/>
            <pc:sldMk cId="0" sldId="321"/>
            <ac:spMk id="1782" creationId="{00000000-0000-0000-0000-000000000000}"/>
          </ac:spMkLst>
        </pc:spChg>
        <pc:spChg chg="mod">
          <ac:chgData name="nowak.bartlomiej@zs5.mail.pl" userId="S::urn:spo:guest#nowak.bartlomiej@zs5.mail.pl::" providerId="AD" clId="Web-{CEE16AC2-8C10-67D2-EFB7-279ECC0A0EFF}" dt="2026-03-13T12:14:23.380" v="3600" actId="20577"/>
          <ac:spMkLst>
            <pc:docMk/>
            <pc:sldMk cId="0" sldId="321"/>
            <ac:spMk id="1783" creationId="{00000000-0000-0000-0000-000000000000}"/>
          </ac:spMkLst>
        </pc:spChg>
        <pc:spChg chg="mod">
          <ac:chgData name="nowak.bartlomiej@zs5.mail.pl" userId="S::urn:spo:guest#nowak.bartlomiej@zs5.mail.pl::" providerId="AD" clId="Web-{CEE16AC2-8C10-67D2-EFB7-279ECC0A0EFF}" dt="2026-03-13T12:12:55.506" v="3582" actId="20577"/>
          <ac:spMkLst>
            <pc:docMk/>
            <pc:sldMk cId="0" sldId="321"/>
            <ac:spMk id="1786" creationId="{00000000-0000-0000-0000-000000000000}"/>
          </ac:spMkLst>
        </pc:spChg>
        <pc:spChg chg="mod">
          <ac:chgData name="nowak.bartlomiej@zs5.mail.pl" userId="S::urn:spo:guest#nowak.bartlomiej@zs5.mail.pl::" providerId="AD" clId="Web-{CEE16AC2-8C10-67D2-EFB7-279ECC0A0EFF}" dt="2026-03-13T12:14:58.036" v="3609" actId="20577"/>
          <ac:spMkLst>
            <pc:docMk/>
            <pc:sldMk cId="0" sldId="321"/>
            <ac:spMk id="1787" creationId="{00000000-0000-0000-0000-000000000000}"/>
          </ac:spMkLst>
        </pc:spChg>
      </pc:sldChg>
      <pc:sldChg chg="modSp">
        <pc:chgData name="nowak.bartlomiej@zs5.mail.pl" userId="S::urn:spo:guest#nowak.bartlomiej@zs5.mail.pl::" providerId="AD" clId="Web-{CEE16AC2-8C10-67D2-EFB7-279ECC0A0EFF}" dt="2026-03-13T12:12:17.771" v="3555" actId="20577"/>
        <pc:sldMkLst>
          <pc:docMk/>
          <pc:sldMk cId="0" sldId="322"/>
        </pc:sldMkLst>
        <pc:spChg chg="mod">
          <ac:chgData name="nowak.bartlomiej@zs5.mail.pl" userId="S::urn:spo:guest#nowak.bartlomiej@zs5.mail.pl::" providerId="AD" clId="Web-{CEE16AC2-8C10-67D2-EFB7-279ECC0A0EFF}" dt="2026-03-13T12:11:34.693" v="3541" actId="20577"/>
          <ac:spMkLst>
            <pc:docMk/>
            <pc:sldMk cId="0" sldId="322"/>
            <ac:spMk id="1805" creationId="{00000000-0000-0000-0000-000000000000}"/>
          </ac:spMkLst>
        </pc:spChg>
        <pc:spChg chg="mod">
          <ac:chgData name="nowak.bartlomiej@zs5.mail.pl" userId="S::urn:spo:guest#nowak.bartlomiej@zs5.mail.pl::" providerId="AD" clId="Web-{CEE16AC2-8C10-67D2-EFB7-279ECC0A0EFF}" dt="2026-03-13T12:12:17.771" v="3555" actId="20577"/>
          <ac:spMkLst>
            <pc:docMk/>
            <pc:sldMk cId="0" sldId="322"/>
            <ac:spMk id="1807" creationId="{00000000-0000-0000-0000-000000000000}"/>
          </ac:spMkLst>
        </pc:spChg>
      </pc:sldChg>
      <pc:sldChg chg="modSp">
        <pc:chgData name="nowak.bartlomiej@zs5.mail.pl" userId="S::urn:spo:guest#nowak.bartlomiej@zs5.mail.pl::" providerId="AD" clId="Web-{CEE16AC2-8C10-67D2-EFB7-279ECC0A0EFF}" dt="2026-03-13T12:11:28.740" v="3539" actId="20577"/>
        <pc:sldMkLst>
          <pc:docMk/>
          <pc:sldMk cId="0" sldId="323"/>
        </pc:sldMkLst>
        <pc:spChg chg="mod">
          <ac:chgData name="nowak.bartlomiej@zs5.mail.pl" userId="S::urn:spo:guest#nowak.bartlomiej@zs5.mail.pl::" providerId="AD" clId="Web-{CEE16AC2-8C10-67D2-EFB7-279ECC0A0EFF}" dt="2026-03-13T12:11:22.881" v="3536" actId="20577"/>
          <ac:spMkLst>
            <pc:docMk/>
            <pc:sldMk cId="0" sldId="323"/>
            <ac:spMk id="1837" creationId="{00000000-0000-0000-0000-000000000000}"/>
          </ac:spMkLst>
        </pc:spChg>
        <pc:spChg chg="mod">
          <ac:chgData name="nowak.bartlomiej@zs5.mail.pl" userId="S::urn:spo:guest#nowak.bartlomiej@zs5.mail.pl::" providerId="AD" clId="Web-{CEE16AC2-8C10-67D2-EFB7-279ECC0A0EFF}" dt="2026-03-13T12:11:28.740" v="3539" actId="20577"/>
          <ac:spMkLst>
            <pc:docMk/>
            <pc:sldMk cId="0" sldId="323"/>
            <ac:spMk id="183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27e88b000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g327e88b00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279cd0ffdf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3279cd0ffd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2b210e8dd3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32b210e8dd3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279cd0ffdf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g3279cd0ffd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2b210e8dd3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6" name="Google Shape;396;g32b210e8dd3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279cd0ffdf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g3279cd0ffd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2b210e8dd3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g32b210e8dd3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279cd0ffdf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0" name="Google Shape;470;g3279cd0ffdf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2b210e8dd3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2" name="Google Shape;502;g32b210e8dd3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279cd0ffdf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g3279cd0ffd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2b210e8dd3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5" name="Google Shape;555;g32b210e8dd3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27e88b000c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6" name="Google Shape;576;g327e88b000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19716d215d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g319716d215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2b6468de77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1" name="Google Shape;641;g32b6468de77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19716d215d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2" name="Google Shape;662;g319716d215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2b6468de77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4" name="Google Shape;694;g32b6468de77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279cd0ffd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4" name="Google Shape;714;g3279cd0ffd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2b6468de77_1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6" name="Google Shape;746;g32b6468de7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19716d215d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7" name="Google Shape;767;g319716d215d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2b6468de77_1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9" name="Google Shape;799;g32b6468de77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19716d215d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0" name="Google Shape;820;g319716d215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2b6468de77_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2" name="Google Shape;852;g32b6468de77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27e88b000c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3" name="Google Shape;873;g327e88b000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2835d9a3a7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6" name="Google Shape;906;g32835d9a3a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32b6468de77_1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8" name="Google Shape;938;g32b6468de77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2835d9a3a7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0" name="Google Shape;960;g32835d9a3a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2b6468de77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2" name="Google Shape;992;g32b6468de77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2835d9a3a7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4" name="Google Shape;1014;g32835d9a3a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32b6468de77_1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6" name="Google Shape;1046;g32b6468de77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2b6468de7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7" name="Google Shape;1067;g32b6468de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2835d9a3a7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6" name="Google Shape;1086;g32835d9a3a7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2b6468de77_1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9" name="Google Shape;1119;g32b6468de77_1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32835d9a3a7_0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0" name="Google Shape;1140;g32835d9a3a7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2b6468de77_1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8" name="Google Shape;1178;g32b6468de77_1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2835d9a3a7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9" name="Google Shape;1199;g32835d9a3a7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32b6468de77_1_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8" name="Google Shape;1238;g32b6468de77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2b210e8dd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9" name="Google Shape;1259;g32b210e8dd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32b6468de77_1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8" name="Google Shape;1298;g32b6468de77_1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32b210e8dd3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9" name="Google Shape;1319;g32b210e8dd3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32b6468de77_1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8" name="Google Shape;1358;g32b6468de77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32b210e8dd3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8" name="Google Shape;1378;g32b210e8dd3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32b6468de77_1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7" name="Google Shape;1417;g32b6468de77_1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2cca0ed42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8" name="Google Shape;1438;g32cca0ed4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2cca0ed427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7" name="Google Shape;1457;g32cca0ed42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32cca0ed427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3" name="Google Shape;1493;g32cca0ed42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32cca0ed427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3" name="Google Shape;1513;g32cca0ed42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32cca0ed427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9" name="Google Shape;1549;g32cca0ed42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2cca0ed427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9" name="Google Shape;1569;g32cca0ed42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32cca0ed427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5" name="Google Shape;1605;g32cca0ed42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32cca0ed427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9" name="Google Shape;1629;g32cca0ed42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0" name="Google Shape;16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32c6c08827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9" name="Google Shape;1669;g32c6c08827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32cca0ed427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7" name="Google Shape;1687;g32cca0ed427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32d290ff9f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8" name="Google Shape;1708;g32d290ff9f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32d290ff9f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8" name="Google Shape;1728;g32d290ff9f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32d290ff9f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9" name="Google Shape;1749;g32d290ff9f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32d290ff9f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9" name="Google Shape;1769;g32d290ff9f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0" name="Google Shape;17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1" name="Google Shape;18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161115a51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3161115a51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1792288" y="612775"/>
            <a:ext cx="5486400" cy="4114800"/>
          </a:xfrm>
          <a:prstGeom prst="rect">
            <a:avLst/>
          </a:prstGeom>
          <a:noFill/>
          <a:ln>
            <a:noFill/>
          </a:ln>
        </p:spPr>
      </p:sp>
      <p:sp>
        <p:nvSpPr>
          <p:cNvPr id="64" name="Google Shape;64;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fashionup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www.fashionupprojec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fashionupproject.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www.fashionupprojec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fashionupproject.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hyperlink" Target="http://www.fashionup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www.fashionupprojec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http://www.fashionupproj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hyperlink" Target="http://www.fashionupproject.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hyperlink" Target="http://www.farfetch.com" TargetMode="External"/><Relationship Id="rId3" Type="http://schemas.openxmlformats.org/officeDocument/2006/relationships/image" Target="../media/image1.png"/><Relationship Id="rId7"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http://www.fashionupprojec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www.fashionupprojec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hyperlink" Target="http://www.farfetch.com" TargetMode="External"/><Relationship Id="rId3" Type="http://schemas.openxmlformats.org/officeDocument/2006/relationships/image" Target="../media/image46.jpg"/><Relationship Id="rId7"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hyperlink" Target="http://www.fashionupprojec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hyperlink" Target="http://www.fashionupproject.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1.png"/><Relationship Id="rId7"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5.jpg"/><Relationship Id="rId4" Type="http://schemas.openxmlformats.org/officeDocument/2006/relationships/hyperlink" Target="http://www.fashionupproject.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hyperlink" Target="http://www.fashionup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hyperlink" Target="http://www.fashionupprojec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www.fashionupproject.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hyperlink" Target="http://www.fashionupproject.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hyperlink" Target="http://www.fashionupproject.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hyperlink" Target="http://www.fashionupproject.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hyperlink" Target="http://www.fashionupproject.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hyperlink" Target="http://www.fashionupprojec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hyperlink" Target="http://www.fashionupproject.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hyperlink" Target="http://www.fashionupproject.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hyperlink" Target="http://www.fashionupproject.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hyperlink" Target="http://www.fashionupprojec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www.fashionupproject.co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hyperlink" Target="http://www.fashionupproject.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hyperlink" Target="http://www.fashionupproject.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hyperlink" Target="http://www.fashionupprojec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hyperlink" Target="http://www.fashionupproject.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hyperlink" Target="http://www.fashionupproject.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91.jpg"/><Relationship Id="rId4" Type="http://schemas.openxmlformats.org/officeDocument/2006/relationships/hyperlink" Target="http://www.fashionupproject.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4.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hyperlink" Target="http://www.fashionupproject.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95.jpg"/><Relationship Id="rId4" Type="http://schemas.openxmlformats.org/officeDocument/2006/relationships/hyperlink" Target="http://www.fashionupproject.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1.png"/><Relationship Id="rId7" Type="http://schemas.openxmlformats.org/officeDocument/2006/relationships/image" Target="../media/image98.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hyperlink" Target="http://www.fashionupprojec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hyperlink" Target="http://www.fashionupproject.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00.jpg"/><Relationship Id="rId4" Type="http://schemas.openxmlformats.org/officeDocument/2006/relationships/hyperlink" Target="http://www.fashionupproject.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102.jpg"/><Relationship Id="rId4" Type="http://schemas.openxmlformats.org/officeDocument/2006/relationships/hyperlink" Target="https://recostura.com/abou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103.jpg"/><Relationship Id="rId4" Type="http://schemas.openxmlformats.org/officeDocument/2006/relationships/hyperlink" Target="https://www.instagram.com/duroolowu/"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fashionupproject.com/"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05.jpg"/><Relationship Id="rId5" Type="http://schemas.openxmlformats.org/officeDocument/2006/relationships/hyperlink" Target="https://www.milch.tm/24/" TargetMode="External"/><Relationship Id="rId4" Type="http://schemas.openxmlformats.org/officeDocument/2006/relationships/image" Target="../media/image104.jp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106.png"/><Relationship Id="rId4" Type="http://schemas.openxmlformats.org/officeDocument/2006/relationships/hyperlink" Target="https://www.youtube.com/channel/UCi2RqBe4_mMEoMi8F0tl3Uw"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107.jpg"/><Relationship Id="rId4" Type="http://schemas.openxmlformats.org/officeDocument/2006/relationships/hyperlink" Target="https://www.mariclaro.ca/"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08.jpg"/><Relationship Id="rId5" Type="http://schemas.openxmlformats.org/officeDocument/2006/relationships/image" Target="../media/image5.png"/><Relationship Id="rId4" Type="http://schemas.openxmlformats.org/officeDocument/2006/relationships/hyperlink" Target="http://www.fashionupproject.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patricksalonga.com/copy-of-about"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hyperlink" Target="https://www.textileschool.com/" TargetMode="External"/><Relationship Id="rId5" Type="http://schemas.openxmlformats.org/officeDocument/2006/relationships/hyperlink" Target="https://www.redressdesignaward.com/academy/resources/guide/sustainability-in-fibres" TargetMode="External"/><Relationship Id="rId4" Type="http://schemas.openxmlformats.org/officeDocument/2006/relationships/hyperlink" Target="http://www.fashionupprojec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fashionupprojec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4" name="Google Shape;84;p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5" name="Google Shape;85;p1"/>
          <p:cNvGrpSpPr/>
          <p:nvPr/>
        </p:nvGrpSpPr>
        <p:grpSpPr>
          <a:xfrm>
            <a:off x="0" y="9263063"/>
            <a:ext cx="12735070" cy="1023937"/>
            <a:chOff x="0" y="0"/>
            <a:chExt cx="10109079" cy="812800"/>
          </a:xfrm>
        </p:grpSpPr>
        <p:sp>
          <p:nvSpPr>
            <p:cNvPr id="86" name="Google Shape;86;p1"/>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87" name="Google Shape;87;p1"/>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7751895" y="5657850"/>
            <a:ext cx="5296402" cy="5008320"/>
            <a:chOff x="0" y="0"/>
            <a:chExt cx="4204276" cy="3975597"/>
          </a:xfrm>
        </p:grpSpPr>
        <p:sp>
          <p:nvSpPr>
            <p:cNvPr id="89" name="Google Shape;89;p1"/>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90" name="Google Shape;90;p1"/>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1" name="Google Shape;91;p1"/>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92" name="Google Shape;92;p1"/>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93" name="Google Shape;93;p1"/>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94" name="Google Shape;94;p1"/>
          <p:cNvSpPr txBox="1"/>
          <p:nvPr/>
        </p:nvSpPr>
        <p:spPr>
          <a:xfrm>
            <a:off x="1028700" y="4865198"/>
            <a:ext cx="6774300" cy="1477800"/>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9600"/>
              <a:buFont typeface="Arial"/>
              <a:buNone/>
            </a:pPr>
            <a:r>
              <a:rPr lang="en-US" sz="9600" b="0" i="0" u="none" strike="noStrike" cap="none">
                <a:solidFill>
                  <a:srgbClr val="1E2328"/>
                </a:solidFill>
                <a:latin typeface="DM Serif Display"/>
                <a:ea typeface="DM Serif Display"/>
                <a:cs typeface="DM Serif Display"/>
                <a:sym typeface="DM Serif Display"/>
              </a:rPr>
              <a:t>UNIT </a:t>
            </a:r>
            <a:r>
              <a:rPr lang="en-US" sz="9600">
                <a:solidFill>
                  <a:srgbClr val="1E2328"/>
                </a:solidFill>
                <a:latin typeface="DM Serif Display"/>
                <a:ea typeface="DM Serif Display"/>
                <a:cs typeface="DM Serif Display"/>
                <a:sym typeface="DM Serif Display"/>
              </a:rPr>
              <a:t>2</a:t>
            </a:r>
            <a:endParaRPr sz="1400" b="0" i="0" u="none" strike="noStrike" cap="none">
              <a:solidFill>
                <a:srgbClr val="000000"/>
              </a:solidFill>
              <a:latin typeface="Arial"/>
              <a:ea typeface="Arial"/>
              <a:cs typeface="Arial"/>
              <a:sym typeface="Arial"/>
            </a:endParaRPr>
          </a:p>
        </p:txBody>
      </p:sp>
      <p:sp>
        <p:nvSpPr>
          <p:cNvPr id="95" name="Google Shape;95;p1"/>
          <p:cNvSpPr txBox="1"/>
          <p:nvPr/>
        </p:nvSpPr>
        <p:spPr>
          <a:xfrm>
            <a:off x="1028700" y="2659586"/>
            <a:ext cx="6682800" cy="2049792"/>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12000"/>
              <a:buFont typeface="Arial"/>
              <a:buNone/>
            </a:pPr>
            <a:r>
              <a:rPr lang="en-US" sz="12000" dirty="0" err="1">
                <a:solidFill>
                  <a:srgbClr val="CFCF5A"/>
                </a:solidFill>
                <a:latin typeface="DM Serif Display"/>
                <a:ea typeface="DM Serif Display"/>
                <a:cs typeface="DM Serif Display"/>
                <a:sym typeface="DM Serif Display"/>
              </a:rPr>
              <a:t>Moduł</a:t>
            </a:r>
            <a:r>
              <a:rPr lang="en-US" sz="12000" b="0" i="0" u="none" strike="noStrike" cap="none" dirty="0">
                <a:solidFill>
                  <a:srgbClr val="CFCF5A"/>
                </a:solidFill>
                <a:latin typeface="DM Serif Display"/>
                <a:ea typeface="DM Serif Display"/>
                <a:cs typeface="DM Serif Display"/>
                <a:sym typeface="DM Serif Display"/>
              </a:rPr>
              <a:t> 3</a:t>
            </a:r>
            <a:endParaRPr sz="1400" b="0" i="0" u="none" strike="noStrike" cap="none" dirty="0">
              <a:solidFill>
                <a:srgbClr val="000000"/>
              </a:solidFill>
              <a:latin typeface="Arial"/>
              <a:ea typeface="Arial"/>
              <a:cs typeface="Arial"/>
              <a:sym typeface="Arial"/>
            </a:endParaRPr>
          </a:p>
        </p:txBody>
      </p:sp>
      <p:sp>
        <p:nvSpPr>
          <p:cNvPr id="96" name="Google Shape;96;p1"/>
          <p:cNvSpPr txBox="1"/>
          <p:nvPr/>
        </p:nvSpPr>
        <p:spPr>
          <a:xfrm>
            <a:off x="1031566" y="6391549"/>
            <a:ext cx="5694600" cy="2709000"/>
          </a:xfrm>
          <a:prstGeom prst="rect">
            <a:avLst/>
          </a:prstGeom>
          <a:noFill/>
          <a:ln>
            <a:noFill/>
          </a:ln>
        </p:spPr>
        <p:txBody>
          <a:bodyPr spcFirstLastPara="1" wrap="square" lIns="0" tIns="0" rIns="0" bIns="0" anchor="t" anchorCtr="0">
            <a:spAutoFit/>
          </a:bodyPr>
          <a:lstStyle/>
          <a:p>
            <a:r>
              <a:rPr lang="en-US" sz="3200">
                <a:solidFill>
                  <a:srgbClr val="1E2328"/>
                </a:solidFill>
                <a:sym typeface="Montserrat"/>
              </a:rPr>
              <a:t>KONSTRUKCJA TKANINY</a:t>
            </a:r>
            <a:endParaRPr lang="en-US">
              <a:sym typeface="Montserrat"/>
            </a:endParaRPr>
          </a:p>
          <a:p>
            <a:pPr>
              <a:lnSpc>
                <a:spcPct val="150000"/>
              </a:lnSpc>
            </a:pPr>
            <a:r>
              <a:rPr lang="en-US" sz="3200">
                <a:solidFill>
                  <a:srgbClr val="1E2328"/>
                </a:solidFill>
                <a:sym typeface="Montserrat"/>
              </a:rPr>
              <a:t>I RODZAJE SPLOTÓW</a:t>
            </a:r>
            <a:endParaRPr/>
          </a:p>
          <a:p>
            <a:pPr marL="0" marR="0" lvl="0" indent="0" algn="l" rtl="0">
              <a:lnSpc>
                <a:spcPct val="150000"/>
              </a:lnSpc>
              <a:spcBef>
                <a:spcPts val="0"/>
              </a:spcBef>
              <a:spcAft>
                <a:spcPts val="0"/>
              </a:spcAft>
              <a:buClr>
                <a:srgbClr val="000000"/>
              </a:buClr>
              <a:buSzPts val="3200"/>
              <a:buFont typeface="Arial"/>
              <a:buNone/>
            </a:pPr>
            <a:endParaRPr sz="320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3200"/>
              <a:buFont typeface="Arial"/>
              <a:buNone/>
            </a:pPr>
            <a:endParaRPr sz="3200" b="0" i="0" u="none" strike="noStrike" cap="none">
              <a:solidFill>
                <a:schemeClr val="dk1"/>
              </a:solidFill>
              <a:latin typeface="Montserrat"/>
              <a:ea typeface="Montserrat"/>
              <a:cs typeface="Montserrat"/>
              <a:sym typeface="Montserrat"/>
            </a:endParaRPr>
          </a:p>
        </p:txBody>
      </p:sp>
      <p:cxnSp>
        <p:nvCxnSpPr>
          <p:cNvPr id="97" name="Google Shape;97;p1"/>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98" name="Google Shape;98;p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sp>
        <p:nvSpPr>
          <p:cNvPr id="2" name="TextBox 11">
            <a:extLst>
              <a:ext uri="{FF2B5EF4-FFF2-40B4-BE49-F238E27FC236}">
                <a16:creationId xmlns:a16="http://schemas.microsoft.com/office/drawing/2014/main" id="{6DB04BFD-BE27-871B-8AF7-710DF60042C0}"/>
              </a:ext>
            </a:extLst>
          </p:cNvPr>
          <p:cNvSpPr txBox="1"/>
          <p:nvPr/>
        </p:nvSpPr>
        <p:spPr>
          <a:xfrm>
            <a:off x="1048846" y="9581484"/>
            <a:ext cx="6546439" cy="387094"/>
          </a:xfrm>
          <a:prstGeom prst="rect">
            <a:avLst/>
          </a:prstGeom>
        </p:spPr>
        <p:txBody>
          <a:bodyPr wrap="square" lIns="0" tIns="0" rIns="0" bIns="0" rtlCol="0" anchor="t">
            <a:spAutoFit/>
          </a:bodyPr>
          <a:lstStyle/>
          <a:p>
            <a:pPr>
              <a:lnSpc>
                <a:spcPts val="3299"/>
              </a:lnSpc>
            </a:pPr>
            <a:r>
              <a:rPr lang="en-US" sz="2199" dirty="0">
                <a:solidFill>
                  <a:schemeClr val="bg1"/>
                </a:solidFill>
                <a:latin typeface="Montserrat"/>
                <a:ea typeface="Montserrat"/>
                <a:cs typeface="Montserrat"/>
                <a:sym typeface="Montserrat"/>
              </a:rPr>
              <a:t>Duration: 2 hours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0" name="Google Shape;280;g327e88b000c_0_0"/>
          <p:cNvGrpSpPr/>
          <p:nvPr/>
        </p:nvGrpSpPr>
        <p:grpSpPr>
          <a:xfrm>
            <a:off x="79" y="3799288"/>
            <a:ext cx="6449857" cy="1093524"/>
            <a:chOff x="0" y="0"/>
            <a:chExt cx="1980673" cy="1084200"/>
          </a:xfrm>
        </p:grpSpPr>
        <p:sp>
          <p:nvSpPr>
            <p:cNvPr id="281" name="Google Shape;281;g327e88b000c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6AA84F"/>
            </a:solidFill>
            <a:ln>
              <a:noFill/>
            </a:ln>
          </p:spPr>
          <p:txBody>
            <a:bodyPr/>
            <a:lstStyle/>
            <a:p>
              <a:endParaRPr lang="pl-PL"/>
            </a:p>
          </p:txBody>
        </p:sp>
        <p:sp>
          <p:nvSpPr>
            <p:cNvPr id="282" name="Google Shape;282;g327e88b000c_0_0"/>
            <p:cNvSpPr txBox="1"/>
            <p:nvPr/>
          </p:nvSpPr>
          <p:spPr>
            <a:xfrm>
              <a:off x="0" y="0"/>
              <a:ext cx="1980600" cy="1084200"/>
            </a:xfrm>
            <a:prstGeom prst="rect">
              <a:avLst/>
            </a:prstGeom>
            <a:solidFill>
              <a:srgbClr val="6AA84F"/>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83" name="Google Shape;283;g327e88b000c_0_0"/>
          <p:cNvSpPr txBox="1"/>
          <p:nvPr/>
        </p:nvSpPr>
        <p:spPr>
          <a:xfrm>
            <a:off x="593736" y="5165323"/>
            <a:ext cx="5583849" cy="1654299"/>
          </a:xfrm>
          <a:prstGeom prst="rect">
            <a:avLst/>
          </a:prstGeom>
          <a:noFill/>
          <a:ln>
            <a:noFill/>
          </a:ln>
        </p:spPr>
        <p:txBody>
          <a:bodyPr spcFirstLastPara="1" wrap="square" lIns="0" tIns="0" rIns="0" bIns="0" anchor="t" anchorCtr="0">
            <a:spAutoFit/>
          </a:bodyPr>
          <a:lstStyle/>
          <a:p>
            <a:r>
              <a:rPr lang="en-US" sz="2150" dirty="0">
                <a:solidFill>
                  <a:srgbClr val="1E2328"/>
                </a:solidFill>
                <a:latin typeface="Montserrat"/>
                <a:sym typeface="Montserrat"/>
              </a:rPr>
              <a:t>Jest to </a:t>
            </a:r>
            <a:r>
              <a:rPr lang="en-US" sz="2150" dirty="0" err="1">
                <a:solidFill>
                  <a:srgbClr val="1E2328"/>
                </a:solidFill>
                <a:latin typeface="Montserrat"/>
                <a:sym typeface="Montserrat"/>
              </a:rPr>
              <a:t>najprostszy</a:t>
            </a:r>
            <a:r>
              <a:rPr lang="en-US" sz="2150" dirty="0">
                <a:solidFill>
                  <a:srgbClr val="1E2328"/>
                </a:solidFill>
                <a:latin typeface="Montserrat"/>
                <a:sym typeface="Montserrat"/>
              </a:rPr>
              <a:t> </a:t>
            </a:r>
            <a:r>
              <a:rPr lang="en-US" sz="2150" dirty="0" err="1">
                <a:solidFill>
                  <a:srgbClr val="1E2328"/>
                </a:solidFill>
                <a:latin typeface="Montserrat"/>
                <a:sym typeface="Montserrat"/>
              </a:rPr>
              <a:t>splot</a:t>
            </a:r>
            <a:r>
              <a:rPr lang="en-US" sz="2150" dirty="0">
                <a:solidFill>
                  <a:srgbClr val="1E2328"/>
                </a:solidFill>
                <a:latin typeface="Montserrat"/>
                <a:sym typeface="Montserrat"/>
              </a:rPr>
              <a:t>, </a:t>
            </a:r>
            <a:r>
              <a:rPr lang="en-US" sz="2150" dirty="0" err="1">
                <a:solidFill>
                  <a:srgbClr val="1E2328"/>
                </a:solidFill>
                <a:latin typeface="Montserrat"/>
                <a:sym typeface="Montserrat"/>
              </a:rPr>
              <a:t>uzyskiwany</a:t>
            </a:r>
            <a:r>
              <a:rPr lang="en-US" sz="2150" dirty="0">
                <a:solidFill>
                  <a:srgbClr val="1E2328"/>
                </a:solidFill>
                <a:latin typeface="Montserrat"/>
                <a:sym typeface="Montserrat"/>
              </a:rPr>
              <a:t> </a:t>
            </a:r>
            <a:r>
              <a:rPr lang="en-US" sz="2150" dirty="0" err="1">
                <a:solidFill>
                  <a:srgbClr val="1E2328"/>
                </a:solidFill>
                <a:latin typeface="Montserrat"/>
                <a:sym typeface="Montserrat"/>
              </a:rPr>
              <a:t>poprzez</a:t>
            </a:r>
            <a:r>
              <a:rPr lang="en-US" sz="2150" dirty="0">
                <a:solidFill>
                  <a:srgbClr val="1E2328"/>
                </a:solidFill>
                <a:latin typeface="Montserrat"/>
                <a:sym typeface="Montserrat"/>
              </a:rPr>
              <a:t> </a:t>
            </a:r>
            <a:r>
              <a:rPr lang="en-US" sz="2150" dirty="0" err="1">
                <a:solidFill>
                  <a:srgbClr val="1E2328"/>
                </a:solidFill>
                <a:latin typeface="Montserrat"/>
                <a:sym typeface="Montserrat"/>
              </a:rPr>
              <a:t>przeplatanie</a:t>
            </a:r>
            <a:r>
              <a:rPr lang="en-US" sz="2150" dirty="0">
                <a:solidFill>
                  <a:srgbClr val="1E2328"/>
                </a:solidFill>
                <a:latin typeface="Montserrat"/>
                <a:sym typeface="Montserrat"/>
              </a:rPr>
              <a:t> </a:t>
            </a:r>
            <a:r>
              <a:rPr lang="en-US" sz="2150" dirty="0" err="1">
                <a:solidFill>
                  <a:srgbClr val="1E2328"/>
                </a:solidFill>
                <a:latin typeface="Montserrat"/>
                <a:sym typeface="Montserrat"/>
              </a:rPr>
              <a:t>poziomych</a:t>
            </a:r>
            <a:r>
              <a:rPr lang="en-US" sz="2150" dirty="0">
                <a:solidFill>
                  <a:srgbClr val="1E2328"/>
                </a:solidFill>
                <a:latin typeface="Montserrat"/>
                <a:sym typeface="Montserrat"/>
              </a:rPr>
              <a:t> </a:t>
            </a:r>
            <a:r>
              <a:rPr lang="en-US" sz="2150" dirty="0" err="1">
                <a:solidFill>
                  <a:srgbClr val="1E2328"/>
                </a:solidFill>
                <a:latin typeface="Montserrat"/>
                <a:sym typeface="Montserrat"/>
              </a:rPr>
              <a:t>nitek</a:t>
            </a:r>
            <a:r>
              <a:rPr lang="en-US" sz="2150" dirty="0">
                <a:solidFill>
                  <a:srgbClr val="1E2328"/>
                </a:solidFill>
                <a:latin typeface="Montserrat"/>
                <a:sym typeface="Montserrat"/>
              </a:rPr>
              <a:t> </a:t>
            </a:r>
            <a:r>
              <a:rPr lang="en-US" sz="2150" dirty="0" err="1">
                <a:solidFill>
                  <a:srgbClr val="1E2328"/>
                </a:solidFill>
                <a:latin typeface="Montserrat"/>
                <a:sym typeface="Montserrat"/>
              </a:rPr>
              <a:t>wątku</a:t>
            </a:r>
            <a:r>
              <a:rPr lang="en-US" sz="2150" dirty="0">
                <a:solidFill>
                  <a:srgbClr val="1E2328"/>
                </a:solidFill>
                <a:latin typeface="Montserrat"/>
                <a:sym typeface="Montserrat"/>
              </a:rPr>
              <a:t> z </a:t>
            </a:r>
            <a:r>
              <a:rPr lang="en-US" sz="2150" dirty="0" err="1">
                <a:solidFill>
                  <a:srgbClr val="1E2328"/>
                </a:solidFill>
                <a:latin typeface="Montserrat"/>
                <a:sym typeface="Montserrat"/>
              </a:rPr>
              <a:t>pionowymi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nitkami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osnowy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przechodząc</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nad</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pierwszą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pod </a:t>
            </a:r>
            <a:r>
              <a:rPr lang="en-US" sz="2150" dirty="0" err="1">
                <a:solidFill>
                  <a:srgbClr val="1E2328"/>
                </a:solidFill>
                <a:latin typeface="Montserrat"/>
                <a:ea typeface="Montserrat"/>
                <a:sym typeface="Montserrat"/>
              </a:rPr>
              <a:t>drugą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nad</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trzecią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tak</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dalej</a:t>
            </a:r>
            <a:r>
              <a:rPr lang="en-US" sz="2150" dirty="0">
                <a:solidFill>
                  <a:srgbClr val="1E2328"/>
                </a:solidFill>
                <a:latin typeface="Montserrat"/>
                <a:ea typeface="Montserrat"/>
                <a:sym typeface="Montserrat"/>
              </a:rPr>
              <a:t>.</a:t>
            </a:r>
            <a:endParaRPr lang="en-US" sz="2150">
              <a:latin typeface="Montserrat"/>
            </a:endParaRPr>
          </a:p>
        </p:txBody>
      </p:sp>
      <p:grpSp>
        <p:nvGrpSpPr>
          <p:cNvPr id="284" name="Google Shape;284;g327e88b000c_0_0"/>
          <p:cNvGrpSpPr/>
          <p:nvPr/>
        </p:nvGrpSpPr>
        <p:grpSpPr>
          <a:xfrm>
            <a:off x="0" y="0"/>
            <a:ext cx="18288000" cy="10287000"/>
            <a:chOff x="0" y="0"/>
            <a:chExt cx="24384000" cy="13716000"/>
          </a:xfrm>
        </p:grpSpPr>
        <p:cxnSp>
          <p:nvCxnSpPr>
            <p:cNvPr id="285" name="Google Shape;285;g327e88b000c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86" name="Google Shape;286;g327e88b000c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87" name="Google Shape;287;g327e88b000c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88" name="Google Shape;288;g327e88b000c_0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289" name="Google Shape;289;g327e88b000c_0_0"/>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290" name="Google Shape;290;g327e88b000c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91" name="Google Shape;291;g327e88b000c_0_0"/>
          <p:cNvGrpSpPr/>
          <p:nvPr/>
        </p:nvGrpSpPr>
        <p:grpSpPr>
          <a:xfrm>
            <a:off x="7034725" y="3799291"/>
            <a:ext cx="5633430" cy="1093524"/>
            <a:chOff x="0" y="0"/>
            <a:chExt cx="1980673" cy="1084200"/>
          </a:xfrm>
        </p:grpSpPr>
        <p:sp>
          <p:nvSpPr>
            <p:cNvPr id="292" name="Google Shape;292;g327e88b000c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chemeClr val="accent3"/>
            </a:solidFill>
            <a:ln>
              <a:noFill/>
            </a:ln>
          </p:spPr>
          <p:txBody>
            <a:bodyPr/>
            <a:lstStyle/>
            <a:p>
              <a:endParaRPr lang="pl-PL"/>
            </a:p>
          </p:txBody>
        </p:sp>
        <p:sp>
          <p:nvSpPr>
            <p:cNvPr id="293" name="Google Shape;293;g327e88b000c_0_0"/>
            <p:cNvSpPr txBox="1"/>
            <p:nvPr/>
          </p:nvSpPr>
          <p:spPr>
            <a:xfrm>
              <a:off x="0" y="0"/>
              <a:ext cx="1980600" cy="1084200"/>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94" name="Google Shape;294;g327e88b000c_0_0"/>
          <p:cNvGrpSpPr/>
          <p:nvPr/>
        </p:nvGrpSpPr>
        <p:grpSpPr>
          <a:xfrm>
            <a:off x="544374" y="8237624"/>
            <a:ext cx="12299409" cy="1692599"/>
            <a:chOff x="0" y="0"/>
            <a:chExt cx="1980673" cy="1084200"/>
          </a:xfrm>
        </p:grpSpPr>
        <p:sp>
          <p:nvSpPr>
            <p:cNvPr id="295" name="Google Shape;295;g327e88b000c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296" name="Google Shape;296;g327e88b000c_0_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7" name="Google Shape;297;g327e88b000c_0_0"/>
          <p:cNvSpPr txBox="1"/>
          <p:nvPr/>
        </p:nvSpPr>
        <p:spPr>
          <a:xfrm>
            <a:off x="548975" y="4101925"/>
            <a:ext cx="5868284" cy="600805"/>
          </a:xfrm>
          <a:prstGeom prst="rect">
            <a:avLst/>
          </a:prstGeom>
          <a:noFill/>
          <a:ln>
            <a:noFill/>
          </a:ln>
        </p:spPr>
        <p:txBody>
          <a:bodyPr spcFirstLastPara="1" wrap="square" lIns="0" tIns="0" rIns="0" bIns="0" anchor="t" anchorCtr="0">
            <a:spAutoFit/>
          </a:bodyPr>
          <a:lstStyle/>
          <a:p>
            <a:pPr algn="ctr">
              <a:lnSpc>
                <a:spcPct val="122002"/>
              </a:lnSpc>
            </a:pPr>
            <a:r>
              <a:rPr lang="en-US" sz="3200" b="1">
                <a:solidFill>
                  <a:srgbClr val="FFFFFF"/>
                </a:solidFill>
                <a:latin typeface="Montserrat"/>
                <a:sym typeface="Montserrat"/>
              </a:rPr>
              <a:t>WŁAŚCIWOŚCI FIZYCZNE</a:t>
            </a:r>
            <a:endParaRPr lang="en-US"/>
          </a:p>
        </p:txBody>
      </p:sp>
      <p:sp>
        <p:nvSpPr>
          <p:cNvPr id="298" name="Google Shape;298;g327e88b000c_0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299" name="Google Shape;299;g327e88b000c_0_0"/>
          <p:cNvSpPr txBox="1"/>
          <p:nvPr/>
        </p:nvSpPr>
        <p:spPr>
          <a:xfrm>
            <a:off x="802974" y="8561938"/>
            <a:ext cx="4867200" cy="1201611"/>
          </a:xfrm>
          <a:prstGeom prst="rect">
            <a:avLst/>
          </a:prstGeom>
          <a:noFill/>
          <a:ln>
            <a:noFill/>
          </a:ln>
        </p:spPr>
        <p:txBody>
          <a:bodyPr spcFirstLastPara="1" wrap="square" lIns="0" tIns="0" rIns="0" bIns="0" anchor="t" anchorCtr="0">
            <a:spAutoFit/>
          </a:bodyPr>
          <a:lstStyle/>
          <a:p>
            <a:pPr>
              <a:lnSpc>
                <a:spcPct val="122002"/>
              </a:lnSpc>
              <a:buSzPts val="4963"/>
            </a:pPr>
            <a:r>
              <a:rPr lang="en-US" sz="3200" b="1">
                <a:solidFill>
                  <a:schemeClr val="lt1"/>
                </a:solidFill>
                <a:latin typeface="Montserrat"/>
                <a:ea typeface="Montserrat"/>
                <a:cs typeface="Montserrat"/>
                <a:sym typeface="Montserrat"/>
              </a:rPr>
              <a:t>NAJBARDZIEJ ZNANE TYPY WŁÓKNA</a:t>
            </a:r>
            <a:endParaRPr lang="en-US" sz="3200" b="1" i="0" u="none" strike="noStrike" cap="none">
              <a:solidFill>
                <a:schemeClr val="lt1"/>
              </a:solidFill>
              <a:latin typeface="Montserrat"/>
              <a:ea typeface="Montserrat"/>
              <a:cs typeface="Montserrat"/>
            </a:endParaRPr>
          </a:p>
        </p:txBody>
      </p:sp>
      <p:grpSp>
        <p:nvGrpSpPr>
          <p:cNvPr id="300" name="Google Shape;300;g327e88b000c_0_0"/>
          <p:cNvGrpSpPr/>
          <p:nvPr/>
        </p:nvGrpSpPr>
        <p:grpSpPr>
          <a:xfrm>
            <a:off x="502874" y="2074800"/>
            <a:ext cx="15698418" cy="1369995"/>
            <a:chOff x="0" y="0"/>
            <a:chExt cx="1980673" cy="1084200"/>
          </a:xfrm>
        </p:grpSpPr>
        <p:sp>
          <p:nvSpPr>
            <p:cNvPr id="301" name="Google Shape;301;g327e88b000c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302" name="Google Shape;302;g327e88b000c_0_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03" name="Google Shape;303;g327e88b000c_0_0"/>
          <p:cNvSpPr txBox="1"/>
          <p:nvPr/>
        </p:nvSpPr>
        <p:spPr>
          <a:xfrm>
            <a:off x="767503" y="2377900"/>
            <a:ext cx="2796000" cy="854208"/>
          </a:xfrm>
          <a:prstGeom prst="rect">
            <a:avLst/>
          </a:prstGeom>
          <a:noFill/>
          <a:ln>
            <a:noFill/>
          </a:ln>
        </p:spPr>
        <p:txBody>
          <a:bodyPr spcFirstLastPara="1" wrap="square" lIns="0" tIns="0" rIns="0" bIns="0" anchor="t" anchorCtr="0">
            <a:spAutoFit/>
          </a:bodyPr>
          <a:lstStyle/>
          <a:p>
            <a:pPr marL="0" marR="0" lvl="0" indent="0" algn="l">
              <a:lnSpc>
                <a:spcPct val="122002"/>
              </a:lnSpc>
              <a:spcBef>
                <a:spcPts val="0"/>
              </a:spcBef>
              <a:spcAft>
                <a:spcPts val="0"/>
              </a:spcAft>
              <a:buNone/>
            </a:pPr>
            <a:r>
              <a:rPr lang="en-US" sz="4550">
                <a:solidFill>
                  <a:srgbClr val="FFFFFF"/>
                </a:solidFill>
                <a:latin typeface="Montserrat Black"/>
                <a:sym typeface="Montserrat Black"/>
              </a:rPr>
              <a:t>TKANE</a:t>
            </a:r>
            <a:endParaRPr lang="en-US"/>
          </a:p>
        </p:txBody>
      </p:sp>
      <p:sp>
        <p:nvSpPr>
          <p:cNvPr id="304" name="Google Shape;304;g327e88b000c_0_0"/>
          <p:cNvSpPr txBox="1"/>
          <p:nvPr/>
        </p:nvSpPr>
        <p:spPr>
          <a:xfrm>
            <a:off x="7026151" y="4101925"/>
            <a:ext cx="5813856" cy="600805"/>
          </a:xfrm>
          <a:prstGeom prst="rect">
            <a:avLst/>
          </a:prstGeom>
          <a:noFill/>
          <a:ln>
            <a:noFill/>
          </a:ln>
        </p:spPr>
        <p:txBody>
          <a:bodyPr spcFirstLastPara="1" wrap="square" lIns="0" tIns="0" rIns="0" bIns="0" anchor="t" anchorCtr="0">
            <a:spAutoFit/>
          </a:bodyPr>
          <a:lstStyle/>
          <a:p>
            <a:pPr algn="ctr">
              <a:lnSpc>
                <a:spcPct val="122002"/>
              </a:lnSpc>
            </a:pPr>
            <a:r>
              <a:rPr lang="en-US" sz="3200" b="1">
                <a:solidFill>
                  <a:srgbClr val="FFFFFF"/>
                </a:solidFill>
                <a:latin typeface="Montserrat"/>
                <a:sym typeface="Montserrat"/>
              </a:rPr>
              <a:t>WŁAŚCIWOŚCI ROBOCZE</a:t>
            </a:r>
            <a:endParaRPr lang="en-US"/>
          </a:p>
        </p:txBody>
      </p:sp>
      <p:sp>
        <p:nvSpPr>
          <p:cNvPr id="305" name="Google Shape;305;g327e88b000c_0_0"/>
          <p:cNvSpPr txBox="1"/>
          <p:nvPr/>
        </p:nvSpPr>
        <p:spPr>
          <a:xfrm>
            <a:off x="8966820" y="2275000"/>
            <a:ext cx="6879300" cy="1182760"/>
          </a:xfrm>
          <a:prstGeom prst="rect">
            <a:avLst/>
          </a:prstGeom>
          <a:noFill/>
          <a:ln>
            <a:noFill/>
          </a:ln>
        </p:spPr>
        <p:txBody>
          <a:bodyPr spcFirstLastPara="1" wrap="square" lIns="0" tIns="0" rIns="0" bIns="0" anchor="t" anchorCtr="0">
            <a:spAutoFit/>
          </a:bodyPr>
          <a:lstStyle/>
          <a:p>
            <a:pPr algn="r">
              <a:lnSpc>
                <a:spcPct val="122002"/>
              </a:lnSpc>
            </a:pPr>
            <a:r>
              <a:rPr lang="en-US" sz="6300">
                <a:solidFill>
                  <a:schemeClr val="lt1"/>
                </a:solidFill>
                <a:latin typeface="Montserrat Black"/>
                <a:sym typeface="Montserrat Black"/>
              </a:rPr>
              <a:t>SPLOT PŁASKI</a:t>
            </a:r>
            <a:endParaRPr lang="en-US"/>
          </a:p>
        </p:txBody>
      </p:sp>
      <p:sp>
        <p:nvSpPr>
          <p:cNvPr id="306" name="Google Shape;306;g327e88b000c_0_0"/>
          <p:cNvSpPr txBox="1"/>
          <p:nvPr/>
        </p:nvSpPr>
        <p:spPr>
          <a:xfrm>
            <a:off x="7043125" y="5165323"/>
            <a:ext cx="5633400" cy="1985159"/>
          </a:xfrm>
          <a:prstGeom prst="rect">
            <a:avLst/>
          </a:prstGeom>
          <a:noFill/>
          <a:ln>
            <a:noFill/>
          </a:ln>
        </p:spPr>
        <p:txBody>
          <a:bodyPr spcFirstLastPara="1" wrap="square" lIns="0" tIns="0" rIns="0" bIns="0" anchor="t" anchorCtr="0">
            <a:spAutoFit/>
          </a:bodyPr>
          <a:lstStyle/>
          <a:p>
            <a:r>
              <a:rPr lang="en-US" sz="2150" dirty="0">
                <a:solidFill>
                  <a:srgbClr val="1E2328"/>
                </a:solidFill>
                <a:latin typeface="Montserrat"/>
                <a:sym typeface="Montserrat"/>
              </a:rPr>
              <a:t>Ze </a:t>
            </a:r>
            <a:r>
              <a:rPr lang="en-US" sz="2150" dirty="0" err="1">
                <a:solidFill>
                  <a:srgbClr val="1E2328"/>
                </a:solidFill>
                <a:latin typeface="Montserrat"/>
                <a:sym typeface="Montserrat"/>
              </a:rPr>
              <a:t>względu</a:t>
            </a:r>
            <a:r>
              <a:rPr lang="en-US" sz="2150" dirty="0">
                <a:solidFill>
                  <a:srgbClr val="1E2328"/>
                </a:solidFill>
                <a:latin typeface="Montserrat"/>
                <a:sym typeface="Montserrat"/>
              </a:rPr>
              <a:t> </a:t>
            </a:r>
            <a:r>
              <a:rPr lang="en-US" sz="2150" dirty="0" err="1">
                <a:solidFill>
                  <a:srgbClr val="1E2328"/>
                </a:solidFill>
                <a:latin typeface="Montserrat"/>
                <a:sym typeface="Montserrat"/>
              </a:rPr>
              <a:t>na</a:t>
            </a:r>
            <a:r>
              <a:rPr lang="en-US" sz="2150" dirty="0">
                <a:solidFill>
                  <a:srgbClr val="1E2328"/>
                </a:solidFill>
                <a:latin typeface="Montserrat"/>
                <a:sym typeface="Montserrat"/>
              </a:rPr>
              <a:t> </a:t>
            </a:r>
            <a:r>
              <a:rPr lang="en-US" sz="2150" dirty="0" err="1">
                <a:solidFill>
                  <a:srgbClr val="1E2328"/>
                </a:solidFill>
                <a:latin typeface="Montserrat"/>
                <a:sym typeface="Montserrat"/>
              </a:rPr>
              <a:t>tak</a:t>
            </a:r>
            <a:r>
              <a:rPr lang="en-US" sz="2150" dirty="0">
                <a:solidFill>
                  <a:srgbClr val="1E2328"/>
                </a:solidFill>
                <a:latin typeface="Montserrat"/>
                <a:sym typeface="Montserrat"/>
              </a:rPr>
              <a:t> </a:t>
            </a:r>
            <a:r>
              <a:rPr lang="en-US" sz="2150" dirty="0" err="1">
                <a:solidFill>
                  <a:srgbClr val="1E2328"/>
                </a:solidFill>
                <a:latin typeface="Montserrat"/>
                <a:sym typeface="Montserrat"/>
              </a:rPr>
              <a:t>rygorystyczny</a:t>
            </a:r>
            <a:r>
              <a:rPr lang="en-US" sz="2150" dirty="0">
                <a:solidFill>
                  <a:srgbClr val="1E2328"/>
                </a:solidFill>
                <a:latin typeface="Montserrat"/>
                <a:sym typeface="Montserrat"/>
              </a:rPr>
              <a:t> </a:t>
            </a:r>
            <a:r>
              <a:rPr lang="en-US" sz="2150" dirty="0" err="1">
                <a:solidFill>
                  <a:srgbClr val="1E2328"/>
                </a:solidFill>
                <a:latin typeface="Montserrat"/>
                <a:sym typeface="Montserrat"/>
              </a:rPr>
              <a:t>splot</a:t>
            </a:r>
            <a:r>
              <a:rPr lang="en-US" sz="2150" dirty="0">
                <a:solidFill>
                  <a:srgbClr val="1E2328"/>
                </a:solidFill>
                <a:latin typeface="Montserrat"/>
                <a:sym typeface="Montserrat"/>
              </a:rPr>
              <a:t>,</a:t>
            </a:r>
            <a:endParaRPr lang="en-US" sz="2150">
              <a:latin typeface="Montserrat"/>
            </a:endParaRPr>
          </a:p>
          <a:p>
            <a:r>
              <a:rPr lang="en-US" sz="2150" dirty="0" err="1">
                <a:solidFill>
                  <a:srgbClr val="1E2328"/>
                </a:solidFill>
                <a:latin typeface="Montserrat"/>
                <a:ea typeface="Montserrat"/>
                <a:sym typeface="Montserrat"/>
              </a:rPr>
              <a:t>splot</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płócienny</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najsolidniejszą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konstrukcją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Tkanina</a:t>
            </a:r>
            <a:r>
              <a:rPr lang="en-US" sz="2150" dirty="0">
                <a:solidFill>
                  <a:srgbClr val="1E2328"/>
                </a:solidFill>
                <a:latin typeface="Montserrat"/>
                <a:ea typeface="Montserrat"/>
                <a:sym typeface="Montserrat"/>
              </a:rPr>
              <a:t> o </a:t>
            </a:r>
            <a:r>
              <a:rPr lang="en-US" sz="2150" dirty="0" err="1">
                <a:solidFill>
                  <a:srgbClr val="1E2328"/>
                </a:solidFill>
                <a:latin typeface="Montserrat"/>
                <a:ea typeface="Montserrat"/>
                <a:sym typeface="Montserrat"/>
              </a:rPr>
              <a:t>splocie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płóciennym</a:t>
            </a:r>
            <a:r>
              <a:rPr lang="en-US" sz="2150" dirty="0">
                <a:solidFill>
                  <a:srgbClr val="1E2328"/>
                </a:solidFill>
                <a:latin typeface="Montserrat"/>
                <a:ea typeface="Montserrat"/>
                <a:sym typeface="Montserrat"/>
              </a:rPr>
              <a:t> ma </a:t>
            </a:r>
            <a:r>
              <a:rPr lang="en-US" sz="2150" dirty="0" err="1">
                <a:solidFill>
                  <a:srgbClr val="1E2328"/>
                </a:solidFill>
                <a:latin typeface="Montserrat"/>
                <a:ea typeface="Montserrat"/>
                <a:sym typeface="Montserrat"/>
              </a:rPr>
              <a:t>taką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samą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prawą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lewą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stronę</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może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być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bardzo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lekka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przewiewna</a:t>
            </a:r>
            <a:r>
              <a:rPr lang="en-US" sz="2150" dirty="0">
                <a:solidFill>
                  <a:srgbClr val="1E2328"/>
                </a:solidFill>
                <a:latin typeface="Montserrat"/>
                <a:ea typeface="Montserrat"/>
                <a:sym typeface="Montserrat"/>
              </a:rPr>
              <a:t>, bez </a:t>
            </a:r>
            <a:r>
              <a:rPr lang="en-US" sz="2150" dirty="0" err="1">
                <a:solidFill>
                  <a:srgbClr val="1E2328"/>
                </a:solidFill>
                <a:latin typeface="Montserrat"/>
                <a:ea typeface="Montserrat"/>
                <a:sym typeface="Montserrat"/>
              </a:rPr>
              <a:t>utraty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stabilności</a:t>
            </a:r>
            <a:r>
              <a:rPr lang="en-US" sz="2150" dirty="0">
                <a:solidFill>
                  <a:srgbClr val="1E2328"/>
                </a:solidFill>
                <a:latin typeface="Montserrat"/>
                <a:ea typeface="Montserrat"/>
                <a:sym typeface="Montserrat"/>
              </a:rPr>
              <a:t>.</a:t>
            </a:r>
            <a:endParaRPr sz="2150">
              <a:latin typeface="Montserrat"/>
            </a:endParaRPr>
          </a:p>
        </p:txBody>
      </p:sp>
      <p:sp>
        <p:nvSpPr>
          <p:cNvPr id="307" name="Google Shape;307;g327e88b000c_0_0"/>
          <p:cNvSpPr txBox="1"/>
          <p:nvPr/>
        </p:nvSpPr>
        <p:spPr>
          <a:xfrm>
            <a:off x="7034547" y="8699288"/>
            <a:ext cx="5633400" cy="769200"/>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Batyst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krepa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perkal</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tafta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szyfon</a:t>
            </a:r>
            <a:r>
              <a:rPr lang="en-US" sz="1950" dirty="0">
                <a:solidFill>
                  <a:srgbClr val="1E2328"/>
                </a:solidFill>
                <a:latin typeface="Montserrat"/>
                <a:ea typeface="Montserrat"/>
                <a:sym typeface="Montserrat"/>
              </a:rPr>
              <a:t>,</a:t>
            </a:r>
            <a:endParaRPr lang="en-US" sz="1950" dirty="0">
              <a:latin typeface="Montserrat"/>
            </a:endParaRPr>
          </a:p>
          <a:p>
            <a:pPr marL="0" marR="0" lvl="0" indent="0" algn="l">
              <a:lnSpc>
                <a:spcPct val="150022"/>
              </a:lnSpc>
              <a:spcBef>
                <a:spcPts val="0"/>
              </a:spcBef>
              <a:spcAft>
                <a:spcPts val="0"/>
              </a:spcAft>
              <a:buNone/>
            </a:pPr>
            <a:r>
              <a:rPr lang="en-US" sz="1950" dirty="0" err="1">
                <a:solidFill>
                  <a:srgbClr val="1E2328"/>
                </a:solidFill>
                <a:latin typeface="Montserrat"/>
                <a:ea typeface="Montserrat"/>
                <a:sym typeface="Montserrat"/>
              </a:rPr>
              <a:t>żorżeta</a:t>
            </a:r>
            <a:r>
              <a:rPr lang="en-US" sz="1950" dirty="0">
                <a:solidFill>
                  <a:srgbClr val="1E2328"/>
                </a:solidFill>
                <a:latin typeface="Montserrat"/>
                <a:ea typeface="Montserrat"/>
                <a:sym typeface="Montserrat"/>
              </a:rPr>
              <a:t>, organza, </a:t>
            </a:r>
            <a:r>
              <a:rPr lang="en-US" sz="1950" dirty="0" err="1">
                <a:solidFill>
                  <a:srgbClr val="1E2328"/>
                </a:solidFill>
                <a:latin typeface="Montserrat"/>
                <a:ea typeface="Montserrat"/>
                <a:sym typeface="Montserrat"/>
              </a:rPr>
              <a:t>muślin</a:t>
            </a:r>
            <a:r>
              <a:rPr lang="en-US" sz="1950" dirty="0">
                <a:solidFill>
                  <a:srgbClr val="1E2328"/>
                </a:solidFill>
                <a:latin typeface="Montserrat"/>
                <a:ea typeface="Montserrat"/>
                <a:sym typeface="Montserrat"/>
              </a:rPr>
              <a:t>.</a:t>
            </a:r>
            <a:endParaRPr sz="1950" dirty="0">
              <a:latin typeface="Montserrat"/>
            </a:endParaRPr>
          </a:p>
        </p:txBody>
      </p:sp>
      <p:pic>
        <p:nvPicPr>
          <p:cNvPr id="308" name="Google Shape;308;g327e88b000c_0_0"/>
          <p:cNvPicPr preferRelativeResize="0"/>
          <p:nvPr/>
        </p:nvPicPr>
        <p:blipFill rotWithShape="1">
          <a:blip r:embed="rId5">
            <a:alphaModFix/>
          </a:blip>
          <a:srcRect l="13495" t="18562" r="14603" b="8327"/>
          <a:stretch/>
        </p:blipFill>
        <p:spPr>
          <a:xfrm>
            <a:off x="13067900" y="3818375"/>
            <a:ext cx="3007946" cy="2977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pSp>
        <p:nvGrpSpPr>
          <p:cNvPr id="313" name="Google Shape;313;g3279cd0ffdf_0_102"/>
          <p:cNvGrpSpPr/>
          <p:nvPr/>
        </p:nvGrpSpPr>
        <p:grpSpPr>
          <a:xfrm>
            <a:off x="928050" y="1312125"/>
            <a:ext cx="12265553" cy="1214054"/>
            <a:chOff x="0" y="0"/>
            <a:chExt cx="2254200" cy="3661200"/>
          </a:xfrm>
        </p:grpSpPr>
        <p:sp>
          <p:nvSpPr>
            <p:cNvPr id="314" name="Google Shape;314;g3279cd0ffdf_0_1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15" name="Google Shape;315;g3279cd0ffdf_0_1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6" name="Google Shape;316;g3279cd0ffdf_0_102"/>
          <p:cNvGrpSpPr/>
          <p:nvPr/>
        </p:nvGrpSpPr>
        <p:grpSpPr>
          <a:xfrm>
            <a:off x="12759477" y="5674870"/>
            <a:ext cx="2839841" cy="4612380"/>
            <a:chOff x="0" y="0"/>
            <a:chExt cx="2254200" cy="3661200"/>
          </a:xfrm>
        </p:grpSpPr>
        <p:sp>
          <p:nvSpPr>
            <p:cNvPr id="317" name="Google Shape;317;g3279cd0ffdf_0_1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18" name="Google Shape;318;g3279cd0ffdf_0_1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19" name="Google Shape;319;g3279cd0ffdf_0_102"/>
          <p:cNvPicPr preferRelativeResize="0"/>
          <p:nvPr/>
        </p:nvPicPr>
        <p:blipFill rotWithShape="1">
          <a:blip r:embed="rId3">
            <a:alphaModFix/>
          </a:blip>
          <a:srcRect l="26131" r="26131"/>
          <a:stretch/>
        </p:blipFill>
        <p:spPr>
          <a:xfrm>
            <a:off x="11108000" y="2296225"/>
            <a:ext cx="3322952" cy="6858250"/>
          </a:xfrm>
          <a:prstGeom prst="rect">
            <a:avLst/>
          </a:prstGeom>
          <a:noFill/>
          <a:ln>
            <a:noFill/>
          </a:ln>
        </p:spPr>
      </p:pic>
      <p:grpSp>
        <p:nvGrpSpPr>
          <p:cNvPr id="320" name="Google Shape;320;g3279cd0ffdf_0_102"/>
          <p:cNvGrpSpPr/>
          <p:nvPr/>
        </p:nvGrpSpPr>
        <p:grpSpPr>
          <a:xfrm>
            <a:off x="0" y="0"/>
            <a:ext cx="18288000" cy="10287000"/>
            <a:chOff x="0" y="0"/>
            <a:chExt cx="24384000" cy="13716000"/>
          </a:xfrm>
        </p:grpSpPr>
        <p:cxnSp>
          <p:nvCxnSpPr>
            <p:cNvPr id="321" name="Google Shape;321;g3279cd0ffdf_0_10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22" name="Google Shape;322;g3279cd0ffdf_0_10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23" name="Google Shape;323;g3279cd0ffdf_0_10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324" name="Google Shape;324;g3279cd0ffdf_0_10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325" name="Google Shape;325;g3279cd0ffdf_0_102"/>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326" name="Google Shape;326;g3279cd0ffdf_0_10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27" name="Google Shape;327;g3279cd0ffdf_0_102"/>
          <p:cNvGrpSpPr/>
          <p:nvPr/>
        </p:nvGrpSpPr>
        <p:grpSpPr>
          <a:xfrm>
            <a:off x="10948449" y="2091441"/>
            <a:ext cx="3622164" cy="7165318"/>
            <a:chOff x="0" y="0"/>
            <a:chExt cx="2620010" cy="5182870"/>
          </a:xfrm>
        </p:grpSpPr>
        <p:sp>
          <p:nvSpPr>
            <p:cNvPr id="328" name="Google Shape;328;g3279cd0ffdf_0_10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3279cd0ffdf_0_10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3279cd0ffdf_0_10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3279cd0ffdf_0_10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3279cd0ffdf_0_10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3279cd0ffdf_0_10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3279cd0ffdf_0_10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3279cd0ffdf_0_10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6" name="Google Shape;336;g3279cd0ffdf_0_102"/>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KREPA</a:t>
            </a:r>
            <a:endParaRPr sz="1400" b="0" i="0" u="none" strike="noStrike" cap="none">
              <a:solidFill>
                <a:srgbClr val="000000"/>
              </a:solidFill>
              <a:latin typeface="Montserrat Black"/>
              <a:ea typeface="Montserrat Black"/>
              <a:cs typeface="Montserrat Black"/>
              <a:sym typeface="Montserrat Black"/>
            </a:endParaRPr>
          </a:p>
        </p:txBody>
      </p:sp>
      <p:sp>
        <p:nvSpPr>
          <p:cNvPr id="337" name="Google Shape;337;g3279cd0ffdf_0_102"/>
          <p:cNvSpPr txBox="1"/>
          <p:nvPr/>
        </p:nvSpPr>
        <p:spPr>
          <a:xfrm>
            <a:off x="928050" y="3102596"/>
            <a:ext cx="9231300" cy="1384995"/>
          </a:xfrm>
          <a:prstGeom prst="rect">
            <a:avLst/>
          </a:prstGeom>
          <a:noFill/>
          <a:ln>
            <a:noFill/>
          </a:ln>
        </p:spPr>
        <p:txBody>
          <a:bodyPr spcFirstLastPara="1" wrap="square" lIns="0" tIns="0" rIns="0" bIns="0" anchor="t" anchorCtr="0">
            <a:spAutoFit/>
          </a:bodyPr>
          <a:lstStyle/>
          <a:p>
            <a:pPr>
              <a:lnSpc>
                <a:spcPct val="150022"/>
              </a:lnSpc>
            </a:pPr>
            <a:r>
              <a:rPr lang="en-US" sz="2000" dirty="0" err="1">
                <a:solidFill>
                  <a:srgbClr val="1E2328"/>
                </a:solidFill>
                <a:latin typeface="Montserrat"/>
                <a:ea typeface="Montserrat Medium"/>
                <a:sym typeface="Montserrat Medium"/>
              </a:rPr>
              <a:t>Lekka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marszczona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wzdłużnie</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tkanina</a:t>
            </a:r>
            <a:r>
              <a:rPr lang="en-US" sz="2000" dirty="0">
                <a:solidFill>
                  <a:srgbClr val="1E2328"/>
                </a:solidFill>
                <a:latin typeface="Montserrat"/>
                <a:ea typeface="Montserrat Medium"/>
                <a:sym typeface="Montserrat Medium"/>
              </a:rPr>
              <a:t> o </a:t>
            </a:r>
            <a:r>
              <a:rPr lang="en-US" sz="2000" dirty="0" err="1">
                <a:solidFill>
                  <a:srgbClr val="1E2328"/>
                </a:solidFill>
                <a:latin typeface="Montserrat"/>
                <a:ea typeface="Montserrat Medium"/>
                <a:sym typeface="Montserrat Medium"/>
              </a:rPr>
              <a:t>strukturze</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przypominającej</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plisę</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grubsza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niż</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krepa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Powszechnie</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stosowana</a:t>
            </a:r>
            <a:r>
              <a:rPr lang="en-US" sz="2000" dirty="0">
                <a:solidFill>
                  <a:srgbClr val="1E2328"/>
                </a:solidFill>
                <a:latin typeface="Montserrat"/>
                <a:ea typeface="Montserrat Medium"/>
                <a:sym typeface="Montserrat Medium"/>
              </a:rPr>
              <a:t> w </a:t>
            </a:r>
            <a:r>
              <a:rPr lang="en-US" sz="2000" dirty="0" err="1">
                <a:solidFill>
                  <a:srgbClr val="1E2328"/>
                </a:solidFill>
                <a:latin typeface="Montserrat"/>
                <a:ea typeface="Montserrat Medium"/>
                <a:sym typeface="Montserrat Medium"/>
              </a:rPr>
              <a:t>sukienkach</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bluzkach</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garniturach</a:t>
            </a:r>
            <a:r>
              <a:rPr lang="en-US" sz="2000" dirty="0">
                <a:solidFill>
                  <a:srgbClr val="1E2328"/>
                </a:solidFill>
                <a:latin typeface="Montserrat"/>
                <a:ea typeface="Montserrat Medium"/>
                <a:sym typeface="Montserrat Medium"/>
              </a:rPr>
              <a:t>.</a:t>
            </a:r>
            <a:endParaRPr lang="en-US" dirty="0">
              <a:latin typeface="Montserrat"/>
            </a:endParaRPr>
          </a:p>
        </p:txBody>
      </p:sp>
      <p:sp>
        <p:nvSpPr>
          <p:cNvPr id="338" name="Google Shape;338;g3279cd0ffdf_0_10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339" name="Google Shape;339;g3279cd0ffdf_0_102"/>
          <p:cNvSpPr txBox="1"/>
          <p:nvPr/>
        </p:nvSpPr>
        <p:spPr>
          <a:xfrm>
            <a:off x="1004250" y="4603200"/>
            <a:ext cx="9231300" cy="5432256"/>
          </a:xfrm>
          <a:prstGeom prst="rect">
            <a:avLst/>
          </a:prstGeom>
          <a:noFill/>
          <a:ln>
            <a:noFill/>
          </a:ln>
        </p:spPr>
        <p:txBody>
          <a:bodyPr spcFirstLastPara="1" wrap="square" lIns="0" tIns="0" rIns="0" bIns="0" anchor="t" anchorCtr="0">
            <a:spAutoFit/>
          </a:bodyPr>
          <a:lstStyle/>
          <a:p>
            <a:pP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sym typeface="Montserrat"/>
              </a:rPr>
              <a:t>splot</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naprzemienny</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ciasno</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przędzony</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skręcony</a:t>
            </a:r>
            <a:r>
              <a:rPr lang="en-US" sz="2000" dirty="0">
                <a:solidFill>
                  <a:srgbClr val="1E2328"/>
                </a:solidFill>
                <a:latin typeface="Montserrat"/>
                <a:ea typeface="Montserrat"/>
                <a:sym typeface="Montserrat"/>
              </a:rPr>
              <a:t> w </a:t>
            </a:r>
            <a:r>
              <a:rPr lang="en-US" sz="2000" dirty="0" err="1">
                <a:solidFill>
                  <a:srgbClr val="1E2328"/>
                </a:solidFill>
                <a:latin typeface="Montserrat"/>
                <a:ea typeface="Montserrat"/>
                <a:sym typeface="Montserrat"/>
              </a:rPr>
              <a:t>kształcie</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litery</a:t>
            </a:r>
            <a:r>
              <a:rPr lang="en-US" sz="2000" dirty="0">
                <a:solidFill>
                  <a:srgbClr val="1E2328"/>
                </a:solidFill>
                <a:latin typeface="Montserrat"/>
                <a:ea typeface="Montserrat"/>
                <a:sym typeface="Montserrat"/>
              </a:rPr>
              <a:t> S </a:t>
            </a:r>
            <a:r>
              <a:rPr lang="en-US" sz="2000" dirty="0" err="1">
                <a:solidFill>
                  <a:srgbClr val="1E2328"/>
                </a:solidFill>
                <a:latin typeface="Montserrat"/>
                <a:ea typeface="Montserrat"/>
                <a:sym typeface="Montserrat"/>
              </a:rPr>
              <a:t>i</a:t>
            </a:r>
            <a:r>
              <a:rPr lang="en-US" sz="2000" dirty="0">
                <a:solidFill>
                  <a:srgbClr val="1E2328"/>
                </a:solidFill>
                <a:latin typeface="Montserrat"/>
                <a:ea typeface="Montserrat"/>
                <a:sym typeface="Montserrat"/>
              </a:rPr>
              <a:t> Z </a:t>
            </a:r>
            <a:r>
              <a:rPr lang="en-US" sz="2000" dirty="0" err="1">
                <a:solidFill>
                  <a:srgbClr val="1E2328"/>
                </a:solidFill>
                <a:latin typeface="Montserrat"/>
                <a:ea typeface="Montserrat"/>
                <a:sym typeface="Montserrat"/>
              </a:rPr>
              <a:t>przędze</a:t>
            </a:r>
            <a:endParaRPr lang="en-US" dirty="0" err="1">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1E2328"/>
              </a:solidFill>
              <a:latin typeface="Montserrat"/>
              <a:ea typeface="Montserrat"/>
              <a:cs typeface="Montserrat"/>
              <a:sym typeface="Montserrat"/>
            </a:endParaRPr>
          </a:p>
          <a:p>
            <a:pPr>
              <a:lnSpc>
                <a:spcPct val="150022"/>
              </a:lnSpc>
              <a:buSzPts val="1100"/>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Bawełna</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Sztuczny</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Octan, Polyester, Wełna</a:t>
            </a:r>
            <a:endParaRPr lang="en-US" sz="2000" dirty="0">
              <a:solidFill>
                <a:srgbClr val="454545"/>
              </a:solidFill>
              <a:latin typeface="Montserrat"/>
              <a:ea typeface="Montserrat"/>
              <a:cs typeface="Montserrat"/>
            </a:endParaRPr>
          </a:p>
          <a:p>
            <a:pPr marL="0" marR="0" lvl="0" indent="0" algn="l" rtl="0">
              <a:lnSpc>
                <a:spcPct val="150022"/>
              </a:lnSpc>
              <a:spcBef>
                <a:spcPts val="0"/>
              </a:spcBef>
              <a:spcAft>
                <a:spcPts val="0"/>
              </a:spcAft>
              <a:buClr>
                <a:srgbClr val="000000"/>
              </a:buClr>
              <a:buSzPts val="1100"/>
              <a:buFont typeface="Arial"/>
              <a:buNone/>
            </a:pPr>
            <a:endParaRPr sz="2000" b="1">
              <a:solidFill>
                <a:srgbClr val="1E2328"/>
              </a:solidFill>
              <a:latin typeface="Montserrat"/>
              <a:ea typeface="Montserrat"/>
              <a:cs typeface="Montserrat"/>
              <a:sym typeface="Montserrat"/>
            </a:endParaRPr>
          </a:p>
          <a:p>
            <a:pPr>
              <a:lnSpc>
                <a:spcPct val="150022"/>
              </a:lnSpc>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i="0" u="none" strike="noStrike" cap="none" dirty="0">
                <a:solidFill>
                  <a:srgbClr val="1E2328"/>
                </a:solidFill>
                <a:latin typeface="Montserrat"/>
                <a:ea typeface="Montserrat"/>
                <a:cs typeface="Montserrat"/>
                <a:sym typeface="Montserrat"/>
              </a:rPr>
              <a:t>:</a:t>
            </a:r>
            <a:endParaRPr sz="2000" b="1" i="0" u="none" strike="noStrike" cap="none"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b="0" i="0" u="none" strike="noStrike" cap="none" dirty="0">
                <a:solidFill>
                  <a:srgbClr val="454545"/>
                </a:solidFill>
                <a:latin typeface="Montserrat"/>
                <a:ea typeface="Montserrat"/>
                <a:cs typeface="Montserrat"/>
                <a:sym typeface="Montserrat"/>
              </a:rPr>
              <a:t>﻿</a:t>
            </a:r>
            <a:r>
              <a:rPr lang="en-US" sz="2000" dirty="0" err="1">
                <a:solidFill>
                  <a:srgbClr val="454545"/>
                </a:solidFill>
                <a:latin typeface="Montserrat"/>
                <a:ea typeface="Montserrat"/>
                <a:sym typeface="Montserrat"/>
              </a:rPr>
              <a:t>Półmatowy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wygląd</a:t>
            </a:r>
            <a:endParaRPr lang="en-US" sz="2000" dirty="0" err="1">
              <a:solidFill>
                <a:srgbClr val="454545"/>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Lekko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transparentny</a:t>
            </a:r>
            <a:r>
              <a:rPr lang="en-US" sz="2000" dirty="0">
                <a:solidFill>
                  <a:srgbClr val="454545"/>
                </a:solidFill>
                <a:latin typeface="Montserrat"/>
                <a:ea typeface="Montserrat"/>
                <a:sym typeface="Montserrat"/>
              </a:rPr>
              <a:t> ze </a:t>
            </a:r>
            <a:r>
              <a:rPr lang="en-US" sz="2000" dirty="0" err="1">
                <a:solidFill>
                  <a:srgbClr val="454545"/>
                </a:solidFill>
                <a:latin typeface="Montserrat"/>
                <a:ea typeface="Montserrat"/>
                <a:sym typeface="Montserrat"/>
              </a:rPr>
              <a:t>względu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luźny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splot</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Niełatwy</a:t>
            </a:r>
            <a:r>
              <a:rPr lang="en-US" sz="2000" dirty="0">
                <a:solidFill>
                  <a:srgbClr val="454545"/>
                </a:solidFill>
                <a:latin typeface="Montserrat"/>
                <a:ea typeface="Montserrat"/>
                <a:sym typeface="Montserrat"/>
              </a:rPr>
              <a:t> do </a:t>
            </a:r>
            <a:r>
              <a:rPr lang="en-US" sz="2000" dirty="0" err="1">
                <a:solidFill>
                  <a:srgbClr val="454545"/>
                </a:solidFill>
                <a:latin typeface="Montserrat"/>
                <a:ea typeface="Montserrat"/>
                <a:sym typeface="Montserrat"/>
              </a:rPr>
              <a:t>zagniecenia</a:t>
            </a:r>
            <a:r>
              <a:rPr lang="en-US" sz="2000" dirty="0">
                <a:solidFill>
                  <a:srgbClr val="454545"/>
                </a:solidFill>
                <a:latin typeface="Montserrat"/>
                <a:ea typeface="Montserrat"/>
                <a:sym typeface="Montserrat"/>
              </a:rPr>
              <a:t> ze </a:t>
            </a:r>
            <a:r>
              <a:rPr lang="en-US" sz="2000" dirty="0" err="1">
                <a:solidFill>
                  <a:srgbClr val="454545"/>
                </a:solidFill>
                <a:latin typeface="Montserrat"/>
                <a:ea typeface="Montserrat"/>
                <a:sym typeface="Montserrat"/>
              </a:rPr>
              <a:t>względu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grubą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marszczoną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fakturę</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przypominającą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plisy</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Fakturę</a:t>
            </a:r>
            <a:r>
              <a:rPr lang="en-US" sz="2000" dirty="0">
                <a:solidFill>
                  <a:srgbClr val="454545"/>
                </a:solidFill>
                <a:latin typeface="Montserrat"/>
                <a:sym typeface="Montserrat"/>
              </a:rPr>
              <a:t> </a:t>
            </a:r>
            <a:r>
              <a:rPr lang="en-US" sz="2000" dirty="0" err="1">
                <a:solidFill>
                  <a:srgbClr val="454545"/>
                </a:solidFill>
                <a:latin typeface="Montserrat"/>
                <a:sym typeface="Montserrat"/>
              </a:rPr>
              <a:t>przypominającą</a:t>
            </a:r>
            <a:r>
              <a:rPr lang="en-US" sz="2000" dirty="0">
                <a:solidFill>
                  <a:srgbClr val="454545"/>
                </a:solidFill>
                <a:latin typeface="Montserrat"/>
                <a:sym typeface="Montserrat"/>
              </a:rPr>
              <a:t> </a:t>
            </a:r>
            <a:r>
              <a:rPr lang="en-US" sz="2000" dirty="0" err="1">
                <a:solidFill>
                  <a:srgbClr val="454545"/>
                </a:solidFill>
                <a:latin typeface="Montserrat"/>
                <a:sym typeface="Montserrat"/>
              </a:rPr>
              <a:t>plisy</a:t>
            </a:r>
            <a:r>
              <a:rPr lang="en-US" sz="2000" dirty="0">
                <a:solidFill>
                  <a:srgbClr val="454545"/>
                </a:solidFill>
                <a:latin typeface="Montserrat"/>
                <a:sym typeface="Montserrat"/>
              </a:rPr>
              <a:t> </a:t>
            </a:r>
            <a:r>
              <a:rPr lang="en-US" sz="2000" dirty="0" err="1">
                <a:solidFill>
                  <a:srgbClr val="454545"/>
                </a:solidFill>
                <a:latin typeface="Montserrat"/>
                <a:sym typeface="Montserrat"/>
              </a:rPr>
              <a:t>można</a:t>
            </a:r>
            <a:r>
              <a:rPr lang="en-US" sz="2000" dirty="0">
                <a:solidFill>
                  <a:srgbClr val="454545"/>
                </a:solidFill>
                <a:latin typeface="Montserrat"/>
                <a:sym typeface="Montserrat"/>
              </a:rPr>
              <a:t> </a:t>
            </a:r>
            <a:r>
              <a:rPr lang="en-US" sz="2000" dirty="0" err="1">
                <a:solidFill>
                  <a:srgbClr val="454545"/>
                </a:solidFill>
                <a:latin typeface="Montserrat"/>
                <a:sym typeface="Montserrat"/>
              </a:rPr>
              <a:t>usunąć</a:t>
            </a:r>
            <a:r>
              <a:rPr lang="en-US" sz="2000" dirty="0">
                <a:solidFill>
                  <a:srgbClr val="454545"/>
                </a:solidFill>
                <a:latin typeface="Montserrat"/>
                <a:sym typeface="Montserrat"/>
              </a:rPr>
              <a:t> </a:t>
            </a:r>
            <a:r>
              <a:rPr lang="en-US" sz="2000" dirty="0" err="1">
                <a:solidFill>
                  <a:srgbClr val="454545"/>
                </a:solidFill>
                <a:latin typeface="Montserrat"/>
                <a:sym typeface="Montserrat"/>
              </a:rPr>
              <a:t>poprzez</a:t>
            </a:r>
            <a:r>
              <a:rPr lang="en-US" sz="2000" dirty="0">
                <a:solidFill>
                  <a:srgbClr val="454545"/>
                </a:solidFill>
                <a:latin typeface="Montserrat"/>
                <a:sym typeface="Montserrat"/>
              </a:rPr>
              <a:t> </a:t>
            </a:r>
            <a:r>
              <a:rPr lang="en-US" sz="2000" dirty="0" err="1">
                <a:solidFill>
                  <a:srgbClr val="454545"/>
                </a:solidFill>
                <a:latin typeface="Montserrat"/>
                <a:sym typeface="Montserrat"/>
              </a:rPr>
              <a:t>prasowanie</a:t>
            </a:r>
            <a:r>
              <a:rPr lang="en-US" sz="2000" dirty="0">
                <a:solidFill>
                  <a:srgbClr val="454545"/>
                </a:solidFill>
                <a:latin typeface="Montserrat"/>
                <a:sym typeface="Montserrat"/>
              </a:rPr>
              <a:t> </a:t>
            </a:r>
            <a:r>
              <a:rPr lang="en-US" sz="2000" dirty="0" err="1">
                <a:solidFill>
                  <a:srgbClr val="454545"/>
                </a:solidFill>
                <a:latin typeface="Montserrat"/>
                <a:sym typeface="Montserrat"/>
              </a:rPr>
              <a:t>lub</a:t>
            </a:r>
            <a:r>
              <a:rPr lang="en-US" sz="2000" dirty="0">
                <a:solidFill>
                  <a:srgbClr val="454545"/>
                </a:solidFill>
                <a:latin typeface="Montserrat"/>
                <a:sym typeface="Montserrat"/>
              </a:rPr>
              <a:t> </a:t>
            </a:r>
            <a:r>
              <a:rPr lang="en-US" sz="2000" dirty="0" err="1">
                <a:solidFill>
                  <a:srgbClr val="454545"/>
                </a:solidFill>
                <a:latin typeface="Montserrat"/>
                <a:sym typeface="Montserrat"/>
              </a:rPr>
              <a:t>prasowanie</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Trudny</a:t>
            </a:r>
            <a:r>
              <a:rPr lang="en-US" sz="2000" dirty="0">
                <a:solidFill>
                  <a:srgbClr val="454545"/>
                </a:solidFill>
                <a:latin typeface="Montserrat"/>
                <a:sym typeface="Montserrat"/>
              </a:rPr>
              <a:t> w </a:t>
            </a:r>
            <a:r>
              <a:rPr lang="en-US" sz="2000" dirty="0" err="1">
                <a:solidFill>
                  <a:srgbClr val="454545"/>
                </a:solidFill>
                <a:latin typeface="Montserrat"/>
                <a:sym typeface="Montserrat"/>
              </a:rPr>
              <a:t>obróbce</a:t>
            </a:r>
            <a:r>
              <a:rPr lang="en-US" sz="2000" dirty="0">
                <a:solidFill>
                  <a:srgbClr val="454545"/>
                </a:solidFill>
                <a:latin typeface="Montserrat"/>
                <a:sym typeface="Montserrat"/>
              </a:rPr>
              <a:t> ze </a:t>
            </a:r>
            <a:r>
              <a:rPr lang="en-US" sz="2000" dirty="0" err="1">
                <a:solidFill>
                  <a:srgbClr val="454545"/>
                </a:solidFill>
                <a:latin typeface="Montserrat"/>
                <a:sym typeface="Montserrat"/>
              </a:rPr>
              <a:t>względu</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marszczoną</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śliską</a:t>
            </a:r>
            <a:r>
              <a:rPr lang="en-US" sz="2000" dirty="0">
                <a:solidFill>
                  <a:srgbClr val="454545"/>
                </a:solidFill>
                <a:latin typeface="Montserrat"/>
                <a:sym typeface="Montserrat"/>
              </a:rPr>
              <a:t> </a:t>
            </a:r>
            <a:r>
              <a:rPr lang="en-US" sz="2000" dirty="0" err="1">
                <a:solidFill>
                  <a:srgbClr val="454545"/>
                </a:solidFill>
                <a:latin typeface="Montserrat"/>
                <a:sym typeface="Montserrat"/>
              </a:rPr>
              <a:t>fakturę</a:t>
            </a:r>
            <a:endParaRPr>
              <a:latin typeface="Montserrat"/>
            </a:endParaRPr>
          </a:p>
          <a:p>
            <a:pPr marL="0" marR="0" lvl="0" indent="0" algn="l" rtl="0">
              <a:lnSpc>
                <a:spcPct val="115000"/>
              </a:lnSpc>
              <a:spcBef>
                <a:spcPts val="0"/>
              </a:spcBef>
              <a:spcAft>
                <a:spcPts val="0"/>
              </a:spcAft>
              <a:buNone/>
            </a:pPr>
            <a:endParaRPr sz="2000">
              <a:solidFill>
                <a:srgbClr val="454545"/>
              </a:solidFill>
              <a:latin typeface="Montserrat"/>
              <a:ea typeface="Montserrat"/>
              <a:cs typeface="Montserrat"/>
              <a:sym typeface="Montserrat"/>
            </a:endParaRPr>
          </a:p>
        </p:txBody>
      </p:sp>
      <p:sp>
        <p:nvSpPr>
          <p:cNvPr id="340" name="Google Shape;340;g3279cd0ffdf_0_102"/>
          <p:cNvSpPr txBox="1"/>
          <p:nvPr/>
        </p:nvSpPr>
        <p:spPr>
          <a:xfrm>
            <a:off x="9149067" y="1483742"/>
            <a:ext cx="4044542"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g32b210e8dd3_0_164"/>
          <p:cNvPicPr preferRelativeResize="0"/>
          <p:nvPr/>
        </p:nvPicPr>
        <p:blipFill rotWithShape="1">
          <a:blip r:embed="rId3">
            <a:alphaModFix/>
          </a:blip>
          <a:srcRect l="14772" t="-2658" r="23855"/>
          <a:stretch/>
        </p:blipFill>
        <p:spPr>
          <a:xfrm>
            <a:off x="12434475" y="1870400"/>
            <a:ext cx="3697475" cy="8251073"/>
          </a:xfrm>
          <a:prstGeom prst="rect">
            <a:avLst/>
          </a:prstGeom>
          <a:noFill/>
          <a:ln>
            <a:noFill/>
          </a:ln>
        </p:spPr>
      </p:pic>
      <p:grpSp>
        <p:nvGrpSpPr>
          <p:cNvPr id="346" name="Google Shape;346;g32b210e8dd3_0_164"/>
          <p:cNvGrpSpPr/>
          <p:nvPr/>
        </p:nvGrpSpPr>
        <p:grpSpPr>
          <a:xfrm>
            <a:off x="928050" y="1312125"/>
            <a:ext cx="12265553" cy="1214054"/>
            <a:chOff x="0" y="0"/>
            <a:chExt cx="2254200" cy="3661200"/>
          </a:xfrm>
        </p:grpSpPr>
        <p:sp>
          <p:nvSpPr>
            <p:cNvPr id="347" name="Google Shape;347;g32b210e8dd3_0_16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48" name="Google Shape;348;g32b210e8dd3_0_16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49" name="Google Shape;349;g32b210e8dd3_0_164"/>
          <p:cNvGrpSpPr/>
          <p:nvPr/>
        </p:nvGrpSpPr>
        <p:grpSpPr>
          <a:xfrm>
            <a:off x="0" y="0"/>
            <a:ext cx="18288000" cy="10287000"/>
            <a:chOff x="0" y="0"/>
            <a:chExt cx="24384000" cy="13716000"/>
          </a:xfrm>
        </p:grpSpPr>
        <p:cxnSp>
          <p:nvCxnSpPr>
            <p:cNvPr id="350" name="Google Shape;350;g32b210e8dd3_0_16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51" name="Google Shape;351;g32b210e8dd3_0_16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52" name="Google Shape;352;g32b210e8dd3_0_16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353" name="Google Shape;353;g32b210e8dd3_0_16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354" name="Google Shape;354;g32b210e8dd3_0_164"/>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355" name="Google Shape;355;g32b210e8dd3_0_16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56" name="Google Shape;356;g32b210e8dd3_0_164"/>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KREPA</a:t>
            </a:r>
            <a:endParaRPr sz="1400" b="0" i="0" u="none" strike="noStrike" cap="none">
              <a:solidFill>
                <a:srgbClr val="000000"/>
              </a:solidFill>
              <a:latin typeface="Montserrat Black"/>
              <a:ea typeface="Montserrat Black"/>
              <a:cs typeface="Montserrat Black"/>
              <a:sym typeface="Montserrat Black"/>
            </a:endParaRPr>
          </a:p>
        </p:txBody>
      </p:sp>
      <p:sp>
        <p:nvSpPr>
          <p:cNvPr id="357" name="Google Shape;357;g32b210e8dd3_0_16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358" name="Google Shape;358;g32b210e8dd3_0_164"/>
          <p:cNvSpPr txBox="1"/>
          <p:nvPr/>
        </p:nvSpPr>
        <p:spPr>
          <a:xfrm>
            <a:off x="9384924" y="1483742"/>
            <a:ext cx="3808685"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pic>
        <p:nvPicPr>
          <p:cNvPr id="359" name="Google Shape;359;g32b210e8dd3_0_164"/>
          <p:cNvPicPr preferRelativeResize="0"/>
          <p:nvPr/>
        </p:nvPicPr>
        <p:blipFill rotWithShape="1">
          <a:blip r:embed="rId6">
            <a:alphaModFix/>
          </a:blip>
          <a:srcRect l="-5510" t="-3231" r="-1693" b="-341"/>
          <a:stretch/>
        </p:blipFill>
        <p:spPr>
          <a:xfrm>
            <a:off x="6533125" y="2903525"/>
            <a:ext cx="5669576" cy="7307100"/>
          </a:xfrm>
          <a:prstGeom prst="rect">
            <a:avLst/>
          </a:prstGeom>
          <a:noFill/>
          <a:ln>
            <a:noFill/>
          </a:ln>
        </p:spPr>
      </p:pic>
      <p:pic>
        <p:nvPicPr>
          <p:cNvPr id="360" name="Google Shape;360;g32b210e8dd3_0_164"/>
          <p:cNvPicPr preferRelativeResize="0"/>
          <p:nvPr/>
        </p:nvPicPr>
        <p:blipFill rotWithShape="1">
          <a:blip r:embed="rId7">
            <a:alphaModFix/>
          </a:blip>
          <a:srcRect l="3424" t="-3575" r="14655" b="21189"/>
          <a:stretch/>
        </p:blipFill>
        <p:spPr>
          <a:xfrm>
            <a:off x="1100325" y="2814375"/>
            <a:ext cx="5445877" cy="7307100"/>
          </a:xfrm>
          <a:prstGeom prst="rect">
            <a:avLst/>
          </a:prstGeom>
          <a:noFill/>
          <a:ln>
            <a:noFill/>
          </a:ln>
        </p:spPr>
      </p:pic>
      <p:sp>
        <p:nvSpPr>
          <p:cNvPr id="361" name="Google Shape;361;g32b210e8dd3_0_164"/>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dirty="0">
                <a:solidFill>
                  <a:srgbClr val="1E2328"/>
                </a:solidFill>
                <a:latin typeface="Montserrat"/>
                <a:ea typeface="Montserrat"/>
                <a:cs typeface="Montserrat"/>
                <a:sym typeface="Montserrat"/>
              </a:rPr>
              <a:t>image source: www.farfetch.com</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grpSp>
        <p:nvGrpSpPr>
          <p:cNvPr id="366" name="Google Shape;366;g3279cd0ffdf_0_132"/>
          <p:cNvGrpSpPr/>
          <p:nvPr/>
        </p:nvGrpSpPr>
        <p:grpSpPr>
          <a:xfrm>
            <a:off x="928050" y="1312125"/>
            <a:ext cx="12265553" cy="1214054"/>
            <a:chOff x="0" y="0"/>
            <a:chExt cx="2254200" cy="3661200"/>
          </a:xfrm>
        </p:grpSpPr>
        <p:sp>
          <p:nvSpPr>
            <p:cNvPr id="367" name="Google Shape;367;g3279cd0ffdf_0_13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68" name="Google Shape;368;g3279cd0ffdf_0_13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69" name="Google Shape;369;g3279cd0ffdf_0_132"/>
          <p:cNvGrpSpPr/>
          <p:nvPr/>
        </p:nvGrpSpPr>
        <p:grpSpPr>
          <a:xfrm>
            <a:off x="12759477" y="5674870"/>
            <a:ext cx="2839841" cy="4612380"/>
            <a:chOff x="0" y="0"/>
            <a:chExt cx="2254200" cy="3661200"/>
          </a:xfrm>
        </p:grpSpPr>
        <p:sp>
          <p:nvSpPr>
            <p:cNvPr id="370" name="Google Shape;370;g3279cd0ffdf_0_13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71" name="Google Shape;371;g3279cd0ffdf_0_13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72" name="Google Shape;372;g3279cd0ffdf_0_132"/>
          <p:cNvPicPr preferRelativeResize="0"/>
          <p:nvPr/>
        </p:nvPicPr>
        <p:blipFill rotWithShape="1">
          <a:blip r:embed="rId3">
            <a:alphaModFix/>
          </a:blip>
          <a:srcRect l="26131" r="26131"/>
          <a:stretch/>
        </p:blipFill>
        <p:spPr>
          <a:xfrm>
            <a:off x="11108000" y="2280275"/>
            <a:ext cx="3322949" cy="6790526"/>
          </a:xfrm>
          <a:prstGeom prst="rect">
            <a:avLst/>
          </a:prstGeom>
          <a:noFill/>
          <a:ln>
            <a:noFill/>
          </a:ln>
        </p:spPr>
      </p:pic>
      <p:grpSp>
        <p:nvGrpSpPr>
          <p:cNvPr id="373" name="Google Shape;373;g3279cd0ffdf_0_132"/>
          <p:cNvGrpSpPr/>
          <p:nvPr/>
        </p:nvGrpSpPr>
        <p:grpSpPr>
          <a:xfrm>
            <a:off x="0" y="0"/>
            <a:ext cx="18288000" cy="10287000"/>
            <a:chOff x="0" y="0"/>
            <a:chExt cx="24384000" cy="13716000"/>
          </a:xfrm>
        </p:grpSpPr>
        <p:cxnSp>
          <p:nvCxnSpPr>
            <p:cNvPr id="374" name="Google Shape;374;g3279cd0ffdf_0_13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75" name="Google Shape;375;g3279cd0ffdf_0_13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76" name="Google Shape;376;g3279cd0ffdf_0_13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377" name="Google Shape;377;g3279cd0ffdf_0_132"/>
            <p:cNvSpPr txBox="1"/>
            <p:nvPr/>
          </p:nvSpPr>
          <p:spPr>
            <a:xfrm>
              <a:off x="9588879" y="439208"/>
              <a:ext cx="3675000" cy="1251283"/>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a:t>
              </a:r>
              <a:r>
                <a:rPr lang="en-US" sz="2499" dirty="0">
                  <a:solidFill>
                    <a:srgbClr val="1E2328"/>
                  </a:solidFill>
                  <a:latin typeface="Montserrat"/>
                  <a:ea typeface="Montserrat"/>
                  <a:cs typeface="Montserrat"/>
                  <a:sym typeface="Montserrat"/>
                </a:rPr>
                <a:t> 2</a:t>
              </a:r>
              <a:endParaRPr sz="2499" dirty="0">
                <a:solidFill>
                  <a:srgbClr val="1E2328"/>
                </a:solidFill>
                <a:latin typeface="Montserrat"/>
                <a:ea typeface="Montserrat"/>
                <a:cs typeface="Montserrat"/>
                <a:sym typeface="Montserrat"/>
              </a:endParaRPr>
            </a:p>
            <a:p>
              <a:pPr marL="0" marR="0" lvl="0" indent="0" algn="l" rtl="0">
                <a:lnSpc>
                  <a:spcPct val="122008"/>
                </a:lnSpc>
                <a:spcBef>
                  <a:spcPts val="0"/>
                </a:spcBef>
                <a:spcAft>
                  <a:spcPts val="0"/>
                </a:spcAft>
                <a:buClr>
                  <a:srgbClr val="000000"/>
                </a:buClr>
                <a:buSzPts val="2499"/>
                <a:buFont typeface="Arial"/>
                <a:buNone/>
              </a:pPr>
              <a:endParaRPr sz="2499" dirty="0">
                <a:solidFill>
                  <a:srgbClr val="1E2328"/>
                </a:solidFill>
                <a:latin typeface="Montserrat"/>
                <a:ea typeface="Montserrat"/>
                <a:cs typeface="Montserrat"/>
                <a:sym typeface="Montserrat"/>
              </a:endParaRPr>
            </a:p>
          </p:txBody>
        </p:sp>
        <p:sp>
          <p:nvSpPr>
            <p:cNvPr id="378" name="Google Shape;378;g3279cd0ffdf_0_132"/>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379" name="Google Shape;379;g3279cd0ffdf_0_13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80" name="Google Shape;380;g3279cd0ffdf_0_132"/>
          <p:cNvGrpSpPr/>
          <p:nvPr/>
        </p:nvGrpSpPr>
        <p:grpSpPr>
          <a:xfrm>
            <a:off x="10948449" y="2091441"/>
            <a:ext cx="3622164" cy="7165318"/>
            <a:chOff x="0" y="0"/>
            <a:chExt cx="2620010" cy="5182870"/>
          </a:xfrm>
        </p:grpSpPr>
        <p:sp>
          <p:nvSpPr>
            <p:cNvPr id="381" name="Google Shape;381;g3279cd0ffdf_0_13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3279cd0ffdf_0_13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3279cd0ffdf_0_13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3279cd0ffdf_0_13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3279cd0ffdf_0_13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3279cd0ffdf_0_13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3279cd0ffdf_0_13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3279cd0ffdf_0_13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g3279cd0ffdf_0_132"/>
          <p:cNvSpPr txBox="1"/>
          <p:nvPr/>
        </p:nvSpPr>
        <p:spPr>
          <a:xfrm>
            <a:off x="28865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TAFTA</a:t>
            </a:r>
            <a:endParaRPr sz="1400" b="0" i="0" u="none" strike="noStrike" cap="none">
              <a:solidFill>
                <a:srgbClr val="000000"/>
              </a:solidFill>
              <a:latin typeface="Montserrat Black"/>
              <a:ea typeface="Montserrat Black"/>
              <a:cs typeface="Montserrat Black"/>
              <a:sym typeface="Montserrat Black"/>
            </a:endParaRPr>
          </a:p>
        </p:txBody>
      </p:sp>
      <p:sp>
        <p:nvSpPr>
          <p:cNvPr id="390" name="Google Shape;390;g3279cd0ffdf_0_132"/>
          <p:cNvSpPr txBox="1"/>
          <p:nvPr/>
        </p:nvSpPr>
        <p:spPr>
          <a:xfrm>
            <a:off x="1031575" y="3102596"/>
            <a:ext cx="9231300" cy="1231106"/>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Sztywna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która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szeleści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przy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pocieraniu</a:t>
            </a:r>
            <a:r>
              <a:rPr lang="en-US" sz="2000" i="0" u="none" strike="noStrike" cap="none"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niektóre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mają</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opalizujący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wielokolorowy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połysk</a:t>
            </a:r>
            <a:r>
              <a:rPr lang="en-US" sz="2000" dirty="0">
                <a:solidFill>
                  <a:srgbClr val="454545"/>
                </a:solidFill>
                <a:latin typeface="Montserrat"/>
                <a:ea typeface="Montserrat Medium"/>
                <a:sym typeface="Montserrat Medium"/>
              </a:rPr>
              <a:t>. Nazwa </a:t>
            </a:r>
            <a:r>
              <a:rPr lang="en-US" sz="2000" dirty="0" err="1">
                <a:solidFill>
                  <a:srgbClr val="454545"/>
                </a:solidFill>
                <a:latin typeface="Montserrat"/>
                <a:ea typeface="Montserrat Medium"/>
                <a:sym typeface="Montserrat Medium"/>
              </a:rPr>
              <a:t>pochodzi</a:t>
            </a:r>
            <a:r>
              <a:rPr lang="en-US" sz="2000" dirty="0">
                <a:solidFill>
                  <a:srgbClr val="454545"/>
                </a:solidFill>
                <a:latin typeface="Montserrat"/>
                <a:ea typeface="Montserrat Medium"/>
                <a:sym typeface="Montserrat Medium"/>
              </a:rPr>
              <a:t> od </a:t>
            </a:r>
            <a:r>
              <a:rPr lang="en-US" sz="2000" dirty="0" err="1">
                <a:solidFill>
                  <a:srgbClr val="454545"/>
                </a:solidFill>
                <a:latin typeface="Montserrat"/>
                <a:ea typeface="Montserrat Medium"/>
                <a:sym typeface="Montserrat Medium"/>
              </a:rPr>
              <a:t>perskiego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określenia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skręcony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splot</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w </a:t>
            </a:r>
            <a:r>
              <a:rPr lang="en-US" sz="2000" dirty="0" err="1">
                <a:solidFill>
                  <a:srgbClr val="454545"/>
                </a:solidFill>
                <a:latin typeface="Montserrat"/>
                <a:ea typeface="Montserrat Medium"/>
                <a:sym typeface="Montserrat Medium"/>
              </a:rPr>
              <a:t>wielu</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różnych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produktach</a:t>
            </a:r>
            <a:r>
              <a:rPr lang="en-US" sz="2000" dirty="0">
                <a:solidFill>
                  <a:srgbClr val="454545"/>
                </a:solidFill>
                <a:latin typeface="Montserrat"/>
                <a:ea typeface="Montserrat Medium"/>
                <a:sym typeface="Montserrat Medium"/>
              </a:rPr>
              <a:t>, od </a:t>
            </a:r>
            <a:r>
              <a:rPr lang="en-US" sz="2000" dirty="0" err="1">
                <a:solidFill>
                  <a:srgbClr val="454545"/>
                </a:solidFill>
                <a:latin typeface="Montserrat"/>
                <a:ea typeface="Montserrat Medium"/>
                <a:sym typeface="Montserrat Medium"/>
              </a:rPr>
              <a:t>sukien</a:t>
            </a:r>
            <a:r>
              <a:rPr lang="en-US" sz="2000" dirty="0">
                <a:solidFill>
                  <a:srgbClr val="454545"/>
                </a:solidFill>
                <a:latin typeface="Montserrat"/>
                <a:ea typeface="Montserrat Medium"/>
                <a:sym typeface="Montserrat Medium"/>
              </a:rPr>
              <a:t> po </a:t>
            </a:r>
            <a:r>
              <a:rPr lang="en-US" sz="2000" dirty="0" err="1">
                <a:solidFill>
                  <a:srgbClr val="454545"/>
                </a:solidFill>
                <a:latin typeface="Montserrat"/>
                <a:ea typeface="Montserrat Medium"/>
                <a:sym typeface="Montserrat Medium"/>
              </a:rPr>
              <a:t>kurtki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odzież</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sportową</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bieliznę</a:t>
            </a:r>
            <a:r>
              <a:rPr lang="en-US" sz="2000" dirty="0">
                <a:solidFill>
                  <a:srgbClr val="454545"/>
                </a:solidFill>
                <a:latin typeface="Montserrat"/>
                <a:ea typeface="Montserrat Medium"/>
                <a:sym typeface="Montserrat Medium"/>
              </a:rPr>
              <a:t>, a </a:t>
            </a:r>
            <a:r>
              <a:rPr lang="en-US" sz="2000" dirty="0" err="1">
                <a:solidFill>
                  <a:srgbClr val="454545"/>
                </a:solidFill>
                <a:latin typeface="Montserrat"/>
                <a:ea typeface="Montserrat Medium"/>
                <a:sym typeface="Montserrat Medium"/>
              </a:rPr>
              <a:t>nawet</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śpiwory</a:t>
            </a:r>
            <a:r>
              <a:rPr lang="en-US" sz="2000" dirty="0">
                <a:solidFill>
                  <a:srgbClr val="454545"/>
                </a:solidFill>
                <a:latin typeface="Montserrat"/>
                <a:ea typeface="Montserrat Medium"/>
                <a:sym typeface="Montserrat Medium"/>
              </a:rPr>
              <a:t>.</a:t>
            </a:r>
            <a:endParaRPr lang="en-US">
              <a:latin typeface="Montserrat"/>
            </a:endParaRPr>
          </a:p>
        </p:txBody>
      </p:sp>
      <p:sp>
        <p:nvSpPr>
          <p:cNvPr id="391" name="Google Shape;391;g3279cd0ffdf_0_13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392" name="Google Shape;392;g3279cd0ffdf_0_132"/>
          <p:cNvSpPr txBox="1"/>
          <p:nvPr/>
        </p:nvSpPr>
        <p:spPr>
          <a:xfrm>
            <a:off x="1031575" y="5223675"/>
            <a:ext cx="9231300" cy="4581639"/>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Splot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żebrowany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Nylon, Octan, Polyester, </a:t>
            </a:r>
            <a:r>
              <a:rPr lang="en-US" sz="2000" dirty="0" err="1">
                <a:solidFill>
                  <a:srgbClr val="1E2328"/>
                </a:solidFill>
                <a:latin typeface="Montserrat"/>
                <a:ea typeface="Montserrat"/>
                <a:cs typeface="Montserrat"/>
                <a:sym typeface="Montserrat"/>
              </a:rPr>
              <a:t>Sztuczny</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Mieszanki</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Nylonowe</a:t>
            </a:r>
            <a:r>
              <a:rPr lang="en-US" sz="2000" dirty="0">
                <a:solidFill>
                  <a:srgbClr val="1E2328"/>
                </a:solidFill>
                <a:latin typeface="Montserrat"/>
                <a:ea typeface="Montserrat"/>
                <a:cs typeface="Montserrat"/>
                <a:sym typeface="Montserrat"/>
              </a:rPr>
              <a:t> </a:t>
            </a:r>
            <a:endParaRPr lang="en-US" sz="2000" dirty="0">
              <a:solidFill>
                <a:srgbClr val="454545"/>
              </a:solidFill>
              <a:latin typeface="Montserrat"/>
              <a:ea typeface="Montserrat"/>
              <a:cs typeface="Montserrat"/>
            </a:endParaRPr>
          </a:p>
          <a:p>
            <a:pPr>
              <a:lnSpc>
                <a:spcPct val="150022"/>
              </a:lnSpc>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a:solidFill>
                  <a:srgbClr val="454545"/>
                </a:solidFill>
                <a:latin typeface="Montserrat"/>
                <a:ea typeface="Montserrat"/>
                <a:cs typeface="Montserrat"/>
                <a:sym typeface="Montserrat"/>
              </a:rPr>
              <a:t>﻿</a:t>
            </a:r>
            <a:r>
              <a:rPr lang="en-US" sz="2000" dirty="0" err="1">
                <a:solidFill>
                  <a:srgbClr val="454545"/>
                </a:solidFill>
                <a:latin typeface="Montserrat"/>
                <a:ea typeface="Montserrat"/>
                <a:sym typeface="Montserrat"/>
              </a:rPr>
              <a:t>Chrupiące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gładkie</a:t>
            </a:r>
            <a:endParaRPr lang="en-US" sz="2000" dirty="0" err="1">
              <a:solidFill>
                <a:srgbClr val="454545"/>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Lśniące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często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mają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wielokolorowy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opalizujący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połysk</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różnym</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kolorom</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przędzy</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Wydają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szeleszczący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dźwięk</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podczas</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ruchu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chrupkości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tkaniny</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Dobrze</a:t>
            </a:r>
            <a:r>
              <a:rPr lang="en-US" sz="2000" dirty="0">
                <a:solidFill>
                  <a:srgbClr val="454545"/>
                </a:solidFill>
                <a:latin typeface="Montserrat"/>
                <a:sym typeface="Montserrat"/>
              </a:rPr>
              <a:t> </a:t>
            </a:r>
            <a:r>
              <a:rPr lang="en-US" sz="2000" dirty="0" err="1">
                <a:solidFill>
                  <a:srgbClr val="454545"/>
                </a:solidFill>
                <a:latin typeface="Montserrat"/>
                <a:sym typeface="Montserrat"/>
              </a:rPr>
              <a:t>trzymają</a:t>
            </a:r>
            <a:r>
              <a:rPr lang="en-US" sz="2000" dirty="0">
                <a:solidFill>
                  <a:srgbClr val="454545"/>
                </a:solidFill>
                <a:latin typeface="Montserrat"/>
                <a:sym typeface="Montserrat"/>
              </a:rPr>
              <a:t> </a:t>
            </a:r>
            <a:r>
              <a:rPr lang="en-US" sz="2000" dirty="0" err="1">
                <a:solidFill>
                  <a:srgbClr val="454545"/>
                </a:solidFill>
                <a:latin typeface="Montserrat"/>
                <a:sym typeface="Montserrat"/>
              </a:rPr>
              <a:t>kształt</a:t>
            </a:r>
            <a:r>
              <a:rPr lang="en-US" sz="2000" dirty="0">
                <a:solidFill>
                  <a:srgbClr val="454545"/>
                </a:solidFill>
                <a:latin typeface="Montserrat"/>
                <a:sym typeface="Montserrat"/>
              </a:rPr>
              <a:t> </a:t>
            </a:r>
            <a:r>
              <a:rPr lang="en-US" sz="2000" dirty="0" err="1">
                <a:solidFill>
                  <a:srgbClr val="454545"/>
                </a:solidFill>
                <a:latin typeface="Montserrat"/>
                <a:sym typeface="Montserrat"/>
              </a:rPr>
              <a:t>ubrania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sztywnej</a:t>
            </a:r>
            <a:r>
              <a:rPr lang="en-US" sz="2000" dirty="0">
                <a:solidFill>
                  <a:srgbClr val="454545"/>
                </a:solidFill>
                <a:latin typeface="Montserrat"/>
                <a:sym typeface="Montserrat"/>
              </a:rPr>
              <a:t> </a:t>
            </a:r>
            <a:r>
              <a:rPr lang="en-US" sz="2000" dirty="0" err="1">
                <a:solidFill>
                  <a:srgbClr val="454545"/>
                </a:solidFill>
                <a:latin typeface="Montserrat"/>
                <a:sym typeface="Montserrat"/>
              </a:rPr>
              <a:t>fakturze</a:t>
            </a:r>
            <a:endParaRPr lang="en-US" dirty="0" err="1">
              <a:latin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Trudne</a:t>
            </a:r>
            <a:r>
              <a:rPr lang="en-US" sz="2000" dirty="0">
                <a:solidFill>
                  <a:srgbClr val="454545"/>
                </a:solidFill>
                <a:latin typeface="Montserrat"/>
                <a:sym typeface="Montserrat"/>
              </a:rPr>
              <a:t> w </a:t>
            </a:r>
            <a:r>
              <a:rPr lang="en-US" sz="2000" dirty="0" err="1">
                <a:solidFill>
                  <a:srgbClr val="454545"/>
                </a:solidFill>
                <a:latin typeface="Montserrat"/>
                <a:sym typeface="Montserrat"/>
              </a:rPr>
              <a:t>obsłudze</a:t>
            </a:r>
            <a:r>
              <a:rPr lang="en-US" sz="2000" dirty="0">
                <a:solidFill>
                  <a:srgbClr val="454545"/>
                </a:solidFill>
                <a:latin typeface="Montserrat"/>
                <a:sym typeface="Montserrat"/>
              </a:rPr>
              <a:t> ze </a:t>
            </a:r>
            <a:r>
              <a:rPr lang="en-US" sz="2000" dirty="0" err="1">
                <a:solidFill>
                  <a:srgbClr val="454545"/>
                </a:solidFill>
                <a:latin typeface="Montserrat"/>
                <a:sym typeface="Montserrat"/>
              </a:rPr>
              <a:t>względu</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śliską</a:t>
            </a:r>
            <a:r>
              <a:rPr lang="en-US" sz="2000" dirty="0">
                <a:solidFill>
                  <a:srgbClr val="454545"/>
                </a:solidFill>
                <a:latin typeface="Montserrat"/>
                <a:sym typeface="Montserrat"/>
              </a:rPr>
              <a:t> </a:t>
            </a:r>
            <a:r>
              <a:rPr lang="en-US" sz="2000" dirty="0" err="1">
                <a:solidFill>
                  <a:srgbClr val="454545"/>
                </a:solidFill>
                <a:latin typeface="Montserrat"/>
                <a:sym typeface="Montserrat"/>
              </a:rPr>
              <a:t>powierzchnię</a:t>
            </a:r>
            <a:endParaRPr>
              <a:latin typeface="Montserrat"/>
            </a:endParaRPr>
          </a:p>
          <a:p>
            <a:pPr marL="457200" marR="0" lvl="0" indent="0" algn="l" rtl="0">
              <a:lnSpc>
                <a:spcPct val="115000"/>
              </a:lnSpc>
              <a:spcBef>
                <a:spcPts val="0"/>
              </a:spcBef>
              <a:spcAft>
                <a:spcPts val="0"/>
              </a:spcAft>
              <a:buClr>
                <a:srgbClr val="000000"/>
              </a:buClr>
              <a:buSzPts val="2150"/>
              <a:buFont typeface="Arial"/>
              <a:buNone/>
            </a:pPr>
            <a:endParaRPr sz="2150" b="0" i="0" u="none" strike="noStrike" cap="none">
              <a:solidFill>
                <a:srgbClr val="454545"/>
              </a:solidFill>
              <a:latin typeface="Montserrat"/>
              <a:ea typeface="Montserrat"/>
              <a:cs typeface="Montserrat"/>
              <a:sym typeface="Montserrat"/>
            </a:endParaRPr>
          </a:p>
        </p:txBody>
      </p:sp>
      <p:sp>
        <p:nvSpPr>
          <p:cNvPr id="393" name="Google Shape;393;g3279cd0ffdf_0_132"/>
          <p:cNvSpPr txBox="1"/>
          <p:nvPr/>
        </p:nvSpPr>
        <p:spPr>
          <a:xfrm>
            <a:off x="8695495" y="1483742"/>
            <a:ext cx="4498114"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398" name="Google Shape;398;g32b210e8dd3_0_199"/>
          <p:cNvGrpSpPr/>
          <p:nvPr/>
        </p:nvGrpSpPr>
        <p:grpSpPr>
          <a:xfrm>
            <a:off x="928050" y="1312125"/>
            <a:ext cx="12265553" cy="1214054"/>
            <a:chOff x="0" y="0"/>
            <a:chExt cx="2254200" cy="3661200"/>
          </a:xfrm>
        </p:grpSpPr>
        <p:sp>
          <p:nvSpPr>
            <p:cNvPr id="399" name="Google Shape;399;g32b210e8dd3_0_19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00" name="Google Shape;400;g32b210e8dd3_0_19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1" name="Google Shape;401;g32b210e8dd3_0_199"/>
          <p:cNvGrpSpPr/>
          <p:nvPr/>
        </p:nvGrpSpPr>
        <p:grpSpPr>
          <a:xfrm>
            <a:off x="0" y="0"/>
            <a:ext cx="18288000" cy="10287000"/>
            <a:chOff x="0" y="0"/>
            <a:chExt cx="24384000" cy="13716000"/>
          </a:xfrm>
        </p:grpSpPr>
        <p:cxnSp>
          <p:nvCxnSpPr>
            <p:cNvPr id="402" name="Google Shape;402;g32b210e8dd3_0_19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03" name="Google Shape;403;g32b210e8dd3_0_19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04" name="Google Shape;404;g32b210e8dd3_0_19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405" name="Google Shape;405;g32b210e8dd3_0_19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406" name="Google Shape;406;g32b210e8dd3_0_199"/>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407" name="Google Shape;407;g32b210e8dd3_0_19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08" name="Google Shape;408;g32b210e8dd3_0_199"/>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TAFTA</a:t>
            </a:r>
            <a:endParaRPr sz="1400" b="0" i="0" u="none" strike="noStrike" cap="none">
              <a:solidFill>
                <a:srgbClr val="000000"/>
              </a:solidFill>
              <a:latin typeface="Montserrat Black"/>
              <a:ea typeface="Montserrat Black"/>
              <a:cs typeface="Montserrat Black"/>
              <a:sym typeface="Montserrat Black"/>
            </a:endParaRPr>
          </a:p>
        </p:txBody>
      </p:sp>
      <p:sp>
        <p:nvSpPr>
          <p:cNvPr id="409" name="Google Shape;409;g32b210e8dd3_0_19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410" name="Google Shape;410;g32b210e8dd3_0_199"/>
          <p:cNvSpPr txBox="1"/>
          <p:nvPr/>
        </p:nvSpPr>
        <p:spPr>
          <a:xfrm>
            <a:off x="9312352" y="1483742"/>
            <a:ext cx="3881257"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pic>
        <p:nvPicPr>
          <p:cNvPr id="411" name="Google Shape;411;g32b210e8dd3_0_199"/>
          <p:cNvPicPr preferRelativeResize="0"/>
          <p:nvPr/>
        </p:nvPicPr>
        <p:blipFill rotWithShape="1">
          <a:blip r:embed="rId5">
            <a:alphaModFix/>
          </a:blip>
          <a:srcRect t="4554" b="4545"/>
          <a:stretch/>
        </p:blipFill>
        <p:spPr>
          <a:xfrm>
            <a:off x="5713000" y="2979900"/>
            <a:ext cx="6026125" cy="7307102"/>
          </a:xfrm>
          <a:prstGeom prst="rect">
            <a:avLst/>
          </a:prstGeom>
          <a:noFill/>
          <a:ln>
            <a:noFill/>
          </a:ln>
        </p:spPr>
      </p:pic>
      <p:pic>
        <p:nvPicPr>
          <p:cNvPr id="412" name="Google Shape;412;g32b210e8dd3_0_199"/>
          <p:cNvPicPr preferRelativeResize="0"/>
          <p:nvPr/>
        </p:nvPicPr>
        <p:blipFill rotWithShape="1">
          <a:blip r:embed="rId6">
            <a:alphaModFix/>
          </a:blip>
          <a:srcRect l="-1653" r="6596"/>
          <a:stretch/>
        </p:blipFill>
        <p:spPr>
          <a:xfrm>
            <a:off x="10919050" y="2814375"/>
            <a:ext cx="5205899" cy="7307100"/>
          </a:xfrm>
          <a:prstGeom prst="rect">
            <a:avLst/>
          </a:prstGeom>
          <a:noFill/>
          <a:ln>
            <a:noFill/>
          </a:ln>
        </p:spPr>
      </p:pic>
      <p:pic>
        <p:nvPicPr>
          <p:cNvPr id="413" name="Google Shape;413;g32b210e8dd3_0_199"/>
          <p:cNvPicPr preferRelativeResize="0"/>
          <p:nvPr/>
        </p:nvPicPr>
        <p:blipFill rotWithShape="1">
          <a:blip r:embed="rId7">
            <a:alphaModFix/>
          </a:blip>
          <a:srcRect t="4554" b="4545"/>
          <a:stretch/>
        </p:blipFill>
        <p:spPr>
          <a:xfrm>
            <a:off x="588200" y="2814375"/>
            <a:ext cx="6026125" cy="7307102"/>
          </a:xfrm>
          <a:prstGeom prst="rect">
            <a:avLst/>
          </a:prstGeom>
          <a:noFill/>
          <a:ln>
            <a:noFill/>
          </a:ln>
        </p:spPr>
      </p:pic>
      <p:sp>
        <p:nvSpPr>
          <p:cNvPr id="414" name="Google Shape;414;g32b210e8dd3_0_199"/>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g3279cd0ffdf_0_162"/>
          <p:cNvGrpSpPr/>
          <p:nvPr/>
        </p:nvGrpSpPr>
        <p:grpSpPr>
          <a:xfrm>
            <a:off x="928050" y="1312125"/>
            <a:ext cx="12265553" cy="1214054"/>
            <a:chOff x="0" y="0"/>
            <a:chExt cx="2254200" cy="3661200"/>
          </a:xfrm>
        </p:grpSpPr>
        <p:sp>
          <p:nvSpPr>
            <p:cNvPr id="420" name="Google Shape;420;g3279cd0ffdf_0_16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21" name="Google Shape;421;g3279cd0ffdf_0_16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2" name="Google Shape;422;g3279cd0ffdf_0_162"/>
          <p:cNvGrpSpPr/>
          <p:nvPr/>
        </p:nvGrpSpPr>
        <p:grpSpPr>
          <a:xfrm>
            <a:off x="12759477" y="5674870"/>
            <a:ext cx="2839841" cy="4612380"/>
            <a:chOff x="0" y="0"/>
            <a:chExt cx="2254200" cy="3661200"/>
          </a:xfrm>
        </p:grpSpPr>
        <p:sp>
          <p:nvSpPr>
            <p:cNvPr id="423" name="Google Shape;423;g3279cd0ffdf_0_16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24" name="Google Shape;424;g3279cd0ffdf_0_16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25" name="Google Shape;425;g3279cd0ffdf_0_162"/>
          <p:cNvPicPr preferRelativeResize="0"/>
          <p:nvPr/>
        </p:nvPicPr>
        <p:blipFill rotWithShape="1">
          <a:blip r:embed="rId3">
            <a:alphaModFix/>
          </a:blip>
          <a:srcRect l="26131" r="26131"/>
          <a:stretch/>
        </p:blipFill>
        <p:spPr>
          <a:xfrm>
            <a:off x="11108000" y="2260875"/>
            <a:ext cx="3322950" cy="6804975"/>
          </a:xfrm>
          <a:prstGeom prst="rect">
            <a:avLst/>
          </a:prstGeom>
          <a:noFill/>
          <a:ln>
            <a:noFill/>
          </a:ln>
        </p:spPr>
      </p:pic>
      <p:grpSp>
        <p:nvGrpSpPr>
          <p:cNvPr id="426" name="Google Shape;426;g3279cd0ffdf_0_162"/>
          <p:cNvGrpSpPr/>
          <p:nvPr/>
        </p:nvGrpSpPr>
        <p:grpSpPr>
          <a:xfrm>
            <a:off x="0" y="0"/>
            <a:ext cx="18288000" cy="10287000"/>
            <a:chOff x="0" y="0"/>
            <a:chExt cx="24384000" cy="13716000"/>
          </a:xfrm>
        </p:grpSpPr>
        <p:cxnSp>
          <p:nvCxnSpPr>
            <p:cNvPr id="427" name="Google Shape;427;g3279cd0ffdf_0_16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28" name="Google Shape;428;g3279cd0ffdf_0_16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29" name="Google Shape;429;g3279cd0ffdf_0_16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430" name="Google Shape;430;g3279cd0ffdf_0_16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431" name="Google Shape;431;g3279cd0ffdf_0_162"/>
            <p:cNvSpPr txBox="1"/>
            <p:nvPr/>
          </p:nvSpPr>
          <p:spPr>
            <a:xfrm rot="-5400000">
              <a:off x="21111800" y="9508200"/>
              <a:ext cx="48522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432" name="Google Shape;432;g3279cd0ffdf_0_16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433" name="Google Shape;433;g3279cd0ffdf_0_162"/>
          <p:cNvGrpSpPr/>
          <p:nvPr/>
        </p:nvGrpSpPr>
        <p:grpSpPr>
          <a:xfrm>
            <a:off x="10948449" y="2091441"/>
            <a:ext cx="3622164" cy="7165318"/>
            <a:chOff x="0" y="0"/>
            <a:chExt cx="2620010" cy="5182870"/>
          </a:xfrm>
        </p:grpSpPr>
        <p:sp>
          <p:nvSpPr>
            <p:cNvPr id="434" name="Google Shape;434;g3279cd0ffdf_0_16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3279cd0ffdf_0_16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3279cd0ffdf_0_16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3279cd0ffdf_0_16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3279cd0ffdf_0_16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3279cd0ffdf_0_16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3279cd0ffdf_0_16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3279cd0ffdf_0_16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2" name="Google Shape;442;g3279cd0ffdf_0_162"/>
          <p:cNvSpPr txBox="1"/>
          <p:nvPr/>
        </p:nvSpPr>
        <p:spPr>
          <a:xfrm>
            <a:off x="2815849" y="1457457"/>
            <a:ext cx="5831400" cy="923400"/>
          </a:xfrm>
          <a:prstGeom prst="rect">
            <a:avLst/>
          </a:prstGeom>
          <a:noFill/>
          <a:ln>
            <a:noFill/>
          </a:ln>
        </p:spPr>
        <p:txBody>
          <a:bodyPr spcFirstLastPara="1" wrap="square" lIns="0" tIns="0" rIns="0" bIns="0" anchor="t" anchorCtr="0">
            <a:spAutoFit/>
          </a:bodyPr>
          <a:lstStyle/>
          <a:p>
            <a:pPr marL="0" marR="0" lvl="0" indent="0" algn="l">
              <a:lnSpc>
                <a:spcPct val="100000"/>
              </a:lnSpc>
              <a:spcBef>
                <a:spcPts val="0"/>
              </a:spcBef>
              <a:spcAft>
                <a:spcPts val="0"/>
              </a:spcAft>
              <a:buNone/>
            </a:pPr>
            <a:r>
              <a:rPr lang="en-US" sz="6000">
                <a:solidFill>
                  <a:srgbClr val="1E2328"/>
                </a:solidFill>
                <a:latin typeface="Montserrat Black"/>
                <a:sym typeface="Montserrat Black"/>
              </a:rPr>
              <a:t>SZYFON</a:t>
            </a:r>
            <a:endParaRPr lang="en-US"/>
          </a:p>
        </p:txBody>
      </p:sp>
      <p:sp>
        <p:nvSpPr>
          <p:cNvPr id="443" name="Google Shape;443;g3279cd0ffdf_0_162"/>
          <p:cNvSpPr txBox="1"/>
          <p:nvPr/>
        </p:nvSpPr>
        <p:spPr>
          <a:xfrm>
            <a:off x="990500" y="2816775"/>
            <a:ext cx="9634500" cy="1077218"/>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Prześwitująca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lekko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szorstka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często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produkcji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strojów</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wieczorowych</a:t>
            </a:r>
            <a:r>
              <a:rPr lang="en-US" sz="2000" dirty="0">
                <a:solidFill>
                  <a:srgbClr val="454545"/>
                </a:solidFill>
                <a:latin typeface="Montserrat"/>
                <a:ea typeface="Montserrat Medium"/>
                <a:sym typeface="Montserrat Medium"/>
              </a:rPr>
              <a:t>. Jest </a:t>
            </a:r>
            <a:r>
              <a:rPr lang="en-US" sz="2000" dirty="0" err="1">
                <a:solidFill>
                  <a:srgbClr val="454545"/>
                </a:solidFill>
                <a:latin typeface="Montserrat"/>
                <a:ea typeface="Montserrat Medium"/>
                <a:sym typeface="Montserrat Medium"/>
              </a:rPr>
              <a:t>również</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popularna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bluzki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szaliki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bieliznę</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hafty</a:t>
            </a:r>
            <a:r>
              <a:rPr lang="en-US" sz="2000" dirty="0">
                <a:solidFill>
                  <a:srgbClr val="454545"/>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454545"/>
              </a:solidFill>
              <a:latin typeface="Montserrat"/>
              <a:ea typeface="Montserrat"/>
              <a:cs typeface="Montserrat"/>
              <a:sym typeface="Montserrat"/>
            </a:endParaRPr>
          </a:p>
        </p:txBody>
      </p:sp>
      <p:sp>
        <p:nvSpPr>
          <p:cNvPr id="444" name="Google Shape;444;g3279cd0ffdf_0_16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445" name="Google Shape;445;g3279cd0ffdf_0_162"/>
          <p:cNvSpPr txBox="1"/>
          <p:nvPr/>
        </p:nvSpPr>
        <p:spPr>
          <a:xfrm>
            <a:off x="588890" y="3929743"/>
            <a:ext cx="10332913" cy="5586145"/>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sym typeface="Montserrat"/>
              </a:rPr>
              <a:t>Splot</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płócienny</a:t>
            </a:r>
            <a:r>
              <a:rPr lang="en-US" sz="2000" dirty="0">
                <a:solidFill>
                  <a:srgbClr val="1E2328"/>
                </a:solidFill>
                <a:latin typeface="Montserrat"/>
                <a:ea typeface="Montserrat"/>
                <a:sym typeface="Montserrat"/>
              </a:rPr>
              <a:t> z </a:t>
            </a:r>
            <a:r>
              <a:rPr lang="en-US" sz="2000" dirty="0" err="1">
                <a:solidFill>
                  <a:srgbClr val="1E2328"/>
                </a:solidFill>
                <a:latin typeface="Montserrat"/>
                <a:ea typeface="Montserrat"/>
                <a:sym typeface="Montserrat"/>
              </a:rPr>
              <a:t>ciasno</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przędzoną</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przędzą</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krepową</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skręconą</a:t>
            </a:r>
            <a:r>
              <a:rPr lang="en-US" sz="2000" dirty="0">
                <a:solidFill>
                  <a:srgbClr val="1E2328"/>
                </a:solidFill>
                <a:latin typeface="Montserrat"/>
                <a:ea typeface="Montserrat"/>
                <a:sym typeface="Montserrat"/>
              </a:rPr>
              <a:t> w </a:t>
            </a:r>
            <a:r>
              <a:rPr lang="en-US" sz="2000" dirty="0" err="1">
                <a:solidFill>
                  <a:srgbClr val="1E2328"/>
                </a:solidFill>
                <a:latin typeface="Montserrat"/>
                <a:ea typeface="Montserrat"/>
                <a:sym typeface="Montserrat"/>
              </a:rPr>
              <a:t>kształcie</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litery</a:t>
            </a:r>
            <a:r>
              <a:rPr lang="en-US" sz="2000" dirty="0">
                <a:solidFill>
                  <a:srgbClr val="1E2328"/>
                </a:solidFill>
                <a:latin typeface="Montserrat"/>
                <a:ea typeface="Montserrat"/>
                <a:sym typeface="Montserrat"/>
              </a:rPr>
              <a:t> S </a:t>
            </a:r>
            <a:r>
              <a:rPr lang="en-US" sz="2000" dirty="0" err="1">
                <a:solidFill>
                  <a:srgbClr val="1E2328"/>
                </a:solidFill>
                <a:latin typeface="Montserrat"/>
                <a:ea typeface="Montserrat"/>
                <a:sym typeface="Montserrat"/>
              </a:rPr>
              <a:t>i</a:t>
            </a:r>
            <a:r>
              <a:rPr lang="en-US" sz="2000" dirty="0">
                <a:solidFill>
                  <a:srgbClr val="1E2328"/>
                </a:solidFill>
                <a:latin typeface="Montserrat"/>
                <a:ea typeface="Montserrat"/>
                <a:sym typeface="Montserrat"/>
              </a:rPr>
              <a:t> Z</a:t>
            </a:r>
            <a:endParaRPr sz="2000" b="1" dirty="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Bawełna</a:t>
            </a:r>
            <a:r>
              <a:rPr lang="en-US" sz="2000" dirty="0">
                <a:solidFill>
                  <a:srgbClr val="1E2328"/>
                </a:solidFill>
                <a:latin typeface="Montserrat"/>
                <a:ea typeface="Montserrat"/>
                <a:cs typeface="Montserrat"/>
                <a:sym typeface="Montserrat"/>
              </a:rPr>
              <a:t>, Nylon, Polyester</a:t>
            </a:r>
            <a:r>
              <a:rPr lang="en-US" sz="2000" b="1" dirty="0">
                <a:solidFill>
                  <a:srgbClr val="1E2328"/>
                </a:solidFill>
                <a:latin typeface="Montserrat"/>
                <a:ea typeface="Montserrat"/>
                <a:cs typeface="Montserrat"/>
                <a:sym typeface="Montserrat"/>
              </a:rPr>
              <a:t> </a:t>
            </a:r>
            <a:endParaRPr lang="en-US" sz="2000" dirty="0">
              <a:solidFill>
                <a:srgbClr val="454545"/>
              </a:solidFill>
              <a:latin typeface="Montserrat"/>
              <a:ea typeface="Montserrat"/>
              <a:cs typeface="Montserrat"/>
            </a:endParaRPr>
          </a:p>
          <a:p>
            <a:pPr marL="457200" lvl="0" indent="0" algn="l" rtl="0">
              <a:lnSpc>
                <a:spcPct val="115000"/>
              </a:lnSpc>
              <a:spcBef>
                <a:spcPts val="0"/>
              </a:spcBef>
              <a:spcAft>
                <a:spcPts val="0"/>
              </a:spcAft>
              <a:buNone/>
            </a:pPr>
            <a:endParaRPr sz="2000">
              <a:solidFill>
                <a:srgbClr val="454545"/>
              </a:solidFill>
              <a:latin typeface="Montserrat"/>
              <a:ea typeface="Montserrat"/>
              <a:cs typeface="Montserrat"/>
              <a:sym typeface="Montserrat"/>
            </a:endParaRPr>
          </a:p>
          <a:p>
            <a:pPr marL="0" lvl="0" indent="0" algn="l" rtl="0">
              <a:lnSpc>
                <a:spcPct val="150022"/>
              </a:lnSpc>
              <a:spcBef>
                <a:spcPts val="0"/>
              </a:spcBef>
              <a:spcAft>
                <a:spcPts val="0"/>
              </a:spcAft>
              <a:buNone/>
            </a:pPr>
            <a:r>
              <a:rPr lang="en-US" sz="2000" b="1">
                <a:solidFill>
                  <a:srgbClr val="1E2328"/>
                </a:solidFill>
                <a:latin typeface="Montserrat"/>
                <a:ea typeface="Montserrat"/>
                <a:cs typeface="Montserrat"/>
                <a:sym typeface="Montserrat"/>
              </a:rPr>
              <a:t>Characteristics:</a:t>
            </a:r>
            <a:endParaRPr sz="2000" b="1">
              <a:solidFill>
                <a:srgbClr val="1E2328"/>
              </a:solidFill>
              <a:latin typeface="Montserrat"/>
              <a:ea typeface="Montserrat"/>
              <a:cs typeface="Montserrat"/>
              <a:sym typeface="Montserrat"/>
            </a:endParaRPr>
          </a:p>
          <a:p>
            <a:pPr>
              <a:buClr>
                <a:srgbClr val="454545"/>
              </a:buClr>
              <a:buSzPts val="2000"/>
              <a:buFont typeface="Arial"/>
              <a:buChar char="•"/>
            </a:pPr>
            <a:r>
              <a:rPr lang="en-US" sz="2000">
                <a:solidFill>
                  <a:srgbClr val="454545"/>
                </a:solidFill>
                <a:latin typeface="Montserrat"/>
                <a:ea typeface="Montserrat"/>
                <a:cs typeface="Montserrat"/>
                <a:sym typeface="Montserrat"/>
              </a:rPr>
              <a:t>﻿</a:t>
            </a:r>
            <a:r>
              <a:rPr lang="en-US" sz="2000">
                <a:solidFill>
                  <a:srgbClr val="454545"/>
                </a:solidFill>
                <a:latin typeface="Montserrat"/>
                <a:ea typeface="Montserrat"/>
                <a:sym typeface="Montserrat"/>
              </a:rPr>
              <a:t>﻿Lekko szorstka faktura dzięki ciasno skręconej przędzy krepowej</a:t>
            </a:r>
            <a:endParaRPr lang="en-US" sz="2000">
              <a:solidFill>
                <a:srgbClr val="454545"/>
              </a:solidFill>
              <a:latin typeface="Montserrat"/>
              <a:ea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Przezroczystość</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siateczkowej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konstrukcji</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Drapuje</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gracją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lekkości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luźnemu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splotowi</a:t>
            </a:r>
            <a:endParaRPr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Skłonność</a:t>
            </a:r>
            <a:r>
              <a:rPr lang="en-US" sz="2000" dirty="0">
                <a:solidFill>
                  <a:srgbClr val="454545"/>
                </a:solidFill>
                <a:latin typeface="Montserrat"/>
                <a:sym typeface="Montserrat"/>
              </a:rPr>
              <a:t> do </a:t>
            </a:r>
            <a:r>
              <a:rPr lang="en-US" sz="2000" dirty="0" err="1">
                <a:solidFill>
                  <a:srgbClr val="454545"/>
                </a:solidFill>
                <a:latin typeface="Montserrat"/>
                <a:sym typeface="Montserrat"/>
              </a:rPr>
              <a:t>kurczenia</a:t>
            </a:r>
            <a:r>
              <a:rPr lang="en-US" sz="2000" dirty="0">
                <a:solidFill>
                  <a:srgbClr val="454545"/>
                </a:solidFill>
                <a:latin typeface="Montserrat"/>
                <a:sym typeface="Montserrat"/>
              </a:rPr>
              <a:t> </a:t>
            </a:r>
            <a:r>
              <a:rPr lang="en-US" sz="2000" dirty="0" err="1">
                <a:solidFill>
                  <a:srgbClr val="454545"/>
                </a:solidFill>
                <a:latin typeface="Montserrat"/>
                <a:sym typeface="Montserrat"/>
              </a:rPr>
              <a:t>się</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rozciągania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skręconej</a:t>
            </a:r>
            <a:r>
              <a:rPr lang="en-US" sz="2000" dirty="0">
                <a:solidFill>
                  <a:srgbClr val="454545"/>
                </a:solidFill>
                <a:latin typeface="Montserrat"/>
                <a:sym typeface="Montserrat"/>
              </a:rPr>
              <a:t> </a:t>
            </a:r>
            <a:r>
              <a:rPr lang="en-US" sz="2000" dirty="0" err="1">
                <a:solidFill>
                  <a:srgbClr val="454545"/>
                </a:solidFill>
                <a:latin typeface="Montserrat"/>
                <a:sym typeface="Montserrat"/>
              </a:rPr>
              <a:t>przędzy</a:t>
            </a:r>
            <a:endParaRPr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Skłonność</a:t>
            </a:r>
            <a:r>
              <a:rPr lang="en-US" sz="2000" dirty="0">
                <a:solidFill>
                  <a:srgbClr val="454545"/>
                </a:solidFill>
                <a:latin typeface="Montserrat"/>
                <a:ea typeface="Montserrat"/>
                <a:sym typeface="Montserrat"/>
              </a:rPr>
              <a:t> do </a:t>
            </a:r>
            <a:r>
              <a:rPr lang="en-US" sz="2000" dirty="0" err="1">
                <a:solidFill>
                  <a:srgbClr val="454545"/>
                </a:solidFill>
                <a:latin typeface="Montserrat"/>
                <a:ea typeface="Montserrat"/>
                <a:sym typeface="Montserrat"/>
              </a:rPr>
              <a:t>strzępienia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się</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odkształcania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naciągania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przędzy</a:t>
            </a:r>
            <a:r>
              <a:rPr lang="en-US" sz="2000" dirty="0">
                <a:solidFill>
                  <a:srgbClr val="454545"/>
                </a:solidFill>
                <a:latin typeface="Montserrat"/>
                <a:ea typeface="Montserrat"/>
                <a:sym typeface="Montserrat"/>
              </a:rPr>
              <a:t> ze </a:t>
            </a:r>
            <a:r>
              <a:rPr lang="en-US" sz="2000" dirty="0" err="1">
                <a:solidFill>
                  <a:srgbClr val="454545"/>
                </a:solidFill>
                <a:latin typeface="Montserrat"/>
                <a:ea typeface="Montserrat"/>
                <a:sym typeface="Montserrat"/>
              </a:rPr>
              <a:t>względu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niską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gęstość</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materiału</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Trudny</a:t>
            </a:r>
            <a:r>
              <a:rPr lang="en-US" sz="2000" dirty="0">
                <a:solidFill>
                  <a:srgbClr val="454545"/>
                </a:solidFill>
                <a:latin typeface="Montserrat"/>
                <a:ea typeface="Montserrat"/>
                <a:sym typeface="Montserrat"/>
              </a:rPr>
              <a:t> w </a:t>
            </a:r>
            <a:r>
              <a:rPr lang="en-US" sz="2000" dirty="0" err="1">
                <a:solidFill>
                  <a:srgbClr val="454545"/>
                </a:solidFill>
                <a:latin typeface="Montserrat"/>
                <a:ea typeface="Montserrat"/>
                <a:sym typeface="Montserrat"/>
              </a:rPr>
              <a:t>obróbce</a:t>
            </a:r>
            <a:r>
              <a:rPr lang="en-US" sz="2000" dirty="0">
                <a:solidFill>
                  <a:srgbClr val="454545"/>
                </a:solidFill>
                <a:latin typeface="Montserrat"/>
                <a:ea typeface="Montserrat"/>
                <a:sym typeface="Montserrat"/>
              </a:rPr>
              <a:t> ze </a:t>
            </a:r>
            <a:r>
              <a:rPr lang="en-US" sz="2000" dirty="0" err="1">
                <a:solidFill>
                  <a:srgbClr val="454545"/>
                </a:solidFill>
                <a:latin typeface="Montserrat"/>
                <a:ea typeface="Montserrat"/>
                <a:sym typeface="Montserrat"/>
              </a:rPr>
              <a:t>względu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śliską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fakturę</a:t>
            </a:r>
            <a:endParaRPr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Wariant</a:t>
            </a:r>
            <a:r>
              <a:rPr lang="en-US" sz="2000" dirty="0">
                <a:solidFill>
                  <a:srgbClr val="454545"/>
                </a:solidFill>
                <a:latin typeface="Montserrat"/>
                <a:ea typeface="Montserrat"/>
                <a:sym typeface="Montserrat"/>
              </a:rPr>
              <a:t> SZYFON KRUSZONY – </a:t>
            </a:r>
            <a:r>
              <a:rPr lang="en-US" sz="2000" dirty="0" err="1">
                <a:solidFill>
                  <a:srgbClr val="454545"/>
                </a:solidFill>
                <a:latin typeface="Montserrat"/>
                <a:ea typeface="Montserrat"/>
                <a:sym typeface="Montserrat"/>
              </a:rPr>
              <a:t>lekki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szyfon</a:t>
            </a:r>
            <a:r>
              <a:rPr lang="en-US" sz="2000" dirty="0">
                <a:solidFill>
                  <a:srgbClr val="454545"/>
                </a:solidFill>
                <a:latin typeface="Montserrat"/>
                <a:ea typeface="Montserrat"/>
                <a:sym typeface="Montserrat"/>
              </a:rPr>
              <a:t> o </a:t>
            </a:r>
            <a:r>
              <a:rPr lang="en-US" sz="2000" dirty="0" err="1">
                <a:solidFill>
                  <a:srgbClr val="454545"/>
                </a:solidFill>
                <a:latin typeface="Montserrat"/>
                <a:ea typeface="Montserrat"/>
                <a:sym typeface="Montserrat"/>
              </a:rPr>
              <a:t>delikatnie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szorstkiej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pomarszczonej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fakturze</a:t>
            </a:r>
            <a:r>
              <a:rPr lang="en-US" sz="2000" dirty="0">
                <a:solidFill>
                  <a:srgbClr val="454545"/>
                </a:solidFill>
                <a:latin typeface="Montserrat"/>
                <a:ea typeface="Montserrat"/>
                <a:sym typeface="Montserrat"/>
              </a:rPr>
              <a:t>.</a:t>
            </a:r>
            <a:endParaRPr lang="en-US" dirty="0">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Wariant</a:t>
            </a:r>
            <a:r>
              <a:rPr lang="en-US" sz="2000" dirty="0">
                <a:solidFill>
                  <a:srgbClr val="454545"/>
                </a:solidFill>
                <a:latin typeface="Montserrat"/>
                <a:ea typeface="Montserrat"/>
                <a:sym typeface="Montserrat"/>
              </a:rPr>
              <a:t> SZYFON SATYNOWY – </a:t>
            </a:r>
            <a:r>
              <a:rPr lang="en-US" sz="2000" dirty="0" err="1">
                <a:solidFill>
                  <a:srgbClr val="454545"/>
                </a:solidFill>
                <a:latin typeface="Montserrat"/>
                <a:ea typeface="Montserrat"/>
                <a:sym typeface="Montserrat"/>
              </a:rPr>
              <a:t>gładki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szyfon</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satynowym</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wykończeniem</a:t>
            </a:r>
            <a:r>
              <a:rPr lang="en-US" sz="2000" dirty="0">
                <a:solidFill>
                  <a:srgbClr val="454545"/>
                </a:solidFill>
                <a:latin typeface="Montserrat"/>
                <a:ea typeface="Montserrat"/>
                <a:sym typeface="Montserrat"/>
              </a:rPr>
              <a:t> po </a:t>
            </a:r>
            <a:r>
              <a:rPr lang="en-US" sz="2000" dirty="0" err="1">
                <a:solidFill>
                  <a:srgbClr val="454545"/>
                </a:solidFill>
                <a:latin typeface="Montserrat"/>
                <a:ea typeface="Montserrat"/>
                <a:sym typeface="Montserrat"/>
              </a:rPr>
              <a:t>jednej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stronie</a:t>
            </a:r>
            <a:r>
              <a:rPr lang="en-US" sz="2000" dirty="0">
                <a:solidFill>
                  <a:srgbClr val="454545"/>
                </a:solidFill>
                <a:latin typeface="Montserrat"/>
                <a:ea typeface="Montserrat"/>
                <a:sym typeface="Montserrat"/>
              </a:rPr>
              <a:t>.</a:t>
            </a:r>
            <a:endParaRPr dirty="0">
              <a:latin typeface="Montserrat"/>
            </a:endParaRPr>
          </a:p>
        </p:txBody>
      </p:sp>
      <p:sp>
        <p:nvSpPr>
          <p:cNvPr id="446" name="Google Shape;446;g3279cd0ffdf_0_162"/>
          <p:cNvSpPr txBox="1"/>
          <p:nvPr/>
        </p:nvSpPr>
        <p:spPr>
          <a:xfrm>
            <a:off x="8985781" y="1483742"/>
            <a:ext cx="4207828"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g32b210e8dd3_0_220"/>
          <p:cNvGrpSpPr/>
          <p:nvPr/>
        </p:nvGrpSpPr>
        <p:grpSpPr>
          <a:xfrm>
            <a:off x="928050" y="1312125"/>
            <a:ext cx="12265553" cy="1214054"/>
            <a:chOff x="0" y="0"/>
            <a:chExt cx="2254200" cy="3661200"/>
          </a:xfrm>
        </p:grpSpPr>
        <p:sp>
          <p:nvSpPr>
            <p:cNvPr id="452" name="Google Shape;452;g32b210e8dd3_0_22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53" name="Google Shape;453;g32b210e8dd3_0_22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54" name="Google Shape;454;g32b210e8dd3_0_220"/>
          <p:cNvGrpSpPr/>
          <p:nvPr/>
        </p:nvGrpSpPr>
        <p:grpSpPr>
          <a:xfrm>
            <a:off x="0" y="0"/>
            <a:ext cx="18288000" cy="10287000"/>
            <a:chOff x="0" y="0"/>
            <a:chExt cx="24384000" cy="13716000"/>
          </a:xfrm>
        </p:grpSpPr>
        <p:cxnSp>
          <p:nvCxnSpPr>
            <p:cNvPr id="455" name="Google Shape;455;g32b210e8dd3_0_22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56" name="Google Shape;456;g32b210e8dd3_0_22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57" name="Google Shape;457;g32b210e8dd3_0_22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458" name="Google Shape;458;g32b210e8dd3_0_22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a:t>
              </a:r>
              <a:r>
                <a:rPr lang="en-US" sz="2499" dirty="0">
                  <a:solidFill>
                    <a:srgbClr val="1E2328"/>
                  </a:solidFill>
                  <a:latin typeface="Montserrat"/>
                  <a:ea typeface="Montserrat"/>
                  <a:cs typeface="Montserrat"/>
                  <a:sym typeface="Montserrat"/>
                </a:rPr>
                <a:t> 2</a:t>
              </a:r>
              <a:endParaRPr sz="2499" dirty="0">
                <a:solidFill>
                  <a:srgbClr val="1E2328"/>
                </a:solidFill>
                <a:latin typeface="Montserrat"/>
                <a:ea typeface="Montserrat"/>
                <a:cs typeface="Montserrat"/>
                <a:sym typeface="Montserrat"/>
              </a:endParaRPr>
            </a:p>
          </p:txBody>
        </p:sp>
        <p:sp>
          <p:nvSpPr>
            <p:cNvPr id="459" name="Google Shape;459;g32b210e8dd3_0_22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460" name="Google Shape;460;g32b210e8dd3_0_22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61" name="Google Shape;461;g32b210e8dd3_0_220"/>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SZYFON</a:t>
            </a:r>
            <a:endParaRPr sz="1400" b="0" i="0" u="none" strike="noStrike" cap="none">
              <a:solidFill>
                <a:srgbClr val="000000"/>
              </a:solidFill>
              <a:latin typeface="Montserrat Black"/>
              <a:ea typeface="Montserrat Black"/>
              <a:cs typeface="Montserrat Black"/>
              <a:sym typeface="Montserrat Black"/>
            </a:endParaRPr>
          </a:p>
        </p:txBody>
      </p:sp>
      <p:sp>
        <p:nvSpPr>
          <p:cNvPr id="462" name="Google Shape;462;g32b210e8dd3_0_22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463" name="Google Shape;463;g32b210e8dd3_0_220"/>
          <p:cNvSpPr txBox="1"/>
          <p:nvPr/>
        </p:nvSpPr>
        <p:spPr>
          <a:xfrm>
            <a:off x="9312352" y="1483742"/>
            <a:ext cx="3881257"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pic>
        <p:nvPicPr>
          <p:cNvPr id="464" name="Google Shape;464;g32b210e8dd3_0_220"/>
          <p:cNvPicPr preferRelativeResize="0"/>
          <p:nvPr/>
        </p:nvPicPr>
        <p:blipFill rotWithShape="1">
          <a:blip r:embed="rId5">
            <a:alphaModFix/>
          </a:blip>
          <a:srcRect t="4562" b="4553"/>
          <a:stretch/>
        </p:blipFill>
        <p:spPr>
          <a:xfrm>
            <a:off x="6301375" y="2885700"/>
            <a:ext cx="6026126" cy="7307100"/>
          </a:xfrm>
          <a:prstGeom prst="rect">
            <a:avLst/>
          </a:prstGeom>
          <a:noFill/>
          <a:ln>
            <a:noFill/>
          </a:ln>
        </p:spPr>
      </p:pic>
      <p:pic>
        <p:nvPicPr>
          <p:cNvPr id="465" name="Google Shape;465;g32b210e8dd3_0_220"/>
          <p:cNvPicPr preferRelativeResize="0"/>
          <p:nvPr/>
        </p:nvPicPr>
        <p:blipFill rotWithShape="1">
          <a:blip r:embed="rId6">
            <a:alphaModFix/>
          </a:blip>
          <a:srcRect l="18544" t="3789" r="17838" b="5557"/>
          <a:stretch/>
        </p:blipFill>
        <p:spPr>
          <a:xfrm>
            <a:off x="12220525" y="2618525"/>
            <a:ext cx="4036201" cy="7668475"/>
          </a:xfrm>
          <a:prstGeom prst="rect">
            <a:avLst/>
          </a:prstGeom>
          <a:noFill/>
          <a:ln>
            <a:noFill/>
          </a:ln>
        </p:spPr>
      </p:pic>
      <p:pic>
        <p:nvPicPr>
          <p:cNvPr id="466" name="Google Shape;466;g32b210e8dd3_0_220"/>
          <p:cNvPicPr preferRelativeResize="0"/>
          <p:nvPr/>
        </p:nvPicPr>
        <p:blipFill rotWithShape="1">
          <a:blip r:embed="rId7">
            <a:alphaModFix/>
          </a:blip>
          <a:srcRect t="4562" b="4553"/>
          <a:stretch/>
        </p:blipFill>
        <p:spPr>
          <a:xfrm>
            <a:off x="392075" y="2814375"/>
            <a:ext cx="6026126" cy="7307100"/>
          </a:xfrm>
          <a:prstGeom prst="rect">
            <a:avLst/>
          </a:prstGeom>
          <a:noFill/>
          <a:ln>
            <a:noFill/>
          </a:ln>
        </p:spPr>
      </p:pic>
      <p:sp>
        <p:nvSpPr>
          <p:cNvPr id="467" name="Google Shape;467;g32b210e8dd3_0_22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grpSp>
        <p:nvGrpSpPr>
          <p:cNvPr id="472" name="Google Shape;472;g3279cd0ffdf_0_192"/>
          <p:cNvGrpSpPr/>
          <p:nvPr/>
        </p:nvGrpSpPr>
        <p:grpSpPr>
          <a:xfrm>
            <a:off x="928050" y="1312125"/>
            <a:ext cx="12265553" cy="1214054"/>
            <a:chOff x="0" y="0"/>
            <a:chExt cx="2254200" cy="3661200"/>
          </a:xfrm>
        </p:grpSpPr>
        <p:sp>
          <p:nvSpPr>
            <p:cNvPr id="473" name="Google Shape;473;g3279cd0ffdf_0_19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74" name="Google Shape;474;g3279cd0ffdf_0_19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5" name="Google Shape;475;g3279cd0ffdf_0_192"/>
          <p:cNvGrpSpPr/>
          <p:nvPr/>
        </p:nvGrpSpPr>
        <p:grpSpPr>
          <a:xfrm>
            <a:off x="12759477" y="5674870"/>
            <a:ext cx="2839841" cy="4612380"/>
            <a:chOff x="0" y="0"/>
            <a:chExt cx="2254200" cy="3661200"/>
          </a:xfrm>
        </p:grpSpPr>
        <p:sp>
          <p:nvSpPr>
            <p:cNvPr id="476" name="Google Shape;476;g3279cd0ffdf_0_19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77" name="Google Shape;477;g3279cd0ffdf_0_19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78" name="Google Shape;478;g3279cd0ffdf_0_192"/>
          <p:cNvPicPr preferRelativeResize="0"/>
          <p:nvPr/>
        </p:nvPicPr>
        <p:blipFill rotWithShape="1">
          <a:blip r:embed="rId3">
            <a:alphaModFix/>
          </a:blip>
          <a:srcRect l="26131" r="26131"/>
          <a:stretch/>
        </p:blipFill>
        <p:spPr>
          <a:xfrm>
            <a:off x="11108000" y="2193725"/>
            <a:ext cx="3322950" cy="6960750"/>
          </a:xfrm>
          <a:prstGeom prst="rect">
            <a:avLst/>
          </a:prstGeom>
          <a:noFill/>
          <a:ln>
            <a:noFill/>
          </a:ln>
        </p:spPr>
      </p:pic>
      <p:grpSp>
        <p:nvGrpSpPr>
          <p:cNvPr id="479" name="Google Shape;479;g3279cd0ffdf_0_192"/>
          <p:cNvGrpSpPr/>
          <p:nvPr/>
        </p:nvGrpSpPr>
        <p:grpSpPr>
          <a:xfrm>
            <a:off x="0" y="0"/>
            <a:ext cx="18288000" cy="10287000"/>
            <a:chOff x="0" y="0"/>
            <a:chExt cx="24384000" cy="13716000"/>
          </a:xfrm>
        </p:grpSpPr>
        <p:cxnSp>
          <p:nvCxnSpPr>
            <p:cNvPr id="480" name="Google Shape;480;g3279cd0ffdf_0_19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81" name="Google Shape;481;g3279cd0ffdf_0_19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2" name="Google Shape;482;g3279cd0ffdf_0_19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483" name="Google Shape;483;g3279cd0ffdf_0_19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484" name="Google Shape;484;g3279cd0ffdf_0_192"/>
            <p:cNvSpPr txBox="1"/>
            <p:nvPr/>
          </p:nvSpPr>
          <p:spPr>
            <a:xfrm rot="-5400000">
              <a:off x="21052850" y="9449250"/>
              <a:ext cx="49701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485" name="Google Shape;485;g3279cd0ffdf_0_19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486" name="Google Shape;486;g3279cd0ffdf_0_192"/>
          <p:cNvGrpSpPr/>
          <p:nvPr/>
        </p:nvGrpSpPr>
        <p:grpSpPr>
          <a:xfrm>
            <a:off x="10948449" y="2091441"/>
            <a:ext cx="3622164" cy="7165318"/>
            <a:chOff x="0" y="0"/>
            <a:chExt cx="2620010" cy="5182870"/>
          </a:xfrm>
        </p:grpSpPr>
        <p:sp>
          <p:nvSpPr>
            <p:cNvPr id="487" name="Google Shape;487;g3279cd0ffdf_0_19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3279cd0ffdf_0_19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3279cd0ffdf_0_19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g3279cd0ffdf_0_19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g3279cd0ffdf_0_19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3279cd0ffdf_0_19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3279cd0ffdf_0_19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3279cd0ffdf_0_19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5" name="Google Shape;495;g3279cd0ffdf_0_192"/>
          <p:cNvSpPr txBox="1"/>
          <p:nvPr/>
        </p:nvSpPr>
        <p:spPr>
          <a:xfrm>
            <a:off x="29572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ORGANZA</a:t>
            </a:r>
            <a:endParaRPr sz="1400" b="0" i="0" u="none" strike="noStrike" cap="none">
              <a:solidFill>
                <a:srgbClr val="000000"/>
              </a:solidFill>
              <a:latin typeface="Montserrat Black"/>
              <a:ea typeface="Montserrat Black"/>
              <a:cs typeface="Montserrat Black"/>
              <a:sym typeface="Montserrat Black"/>
            </a:endParaRPr>
          </a:p>
        </p:txBody>
      </p:sp>
      <p:sp>
        <p:nvSpPr>
          <p:cNvPr id="496" name="Google Shape;496;g3279cd0ffdf_0_192"/>
          <p:cNvSpPr txBox="1"/>
          <p:nvPr/>
        </p:nvSpPr>
        <p:spPr>
          <a:xfrm>
            <a:off x="1031575" y="2951496"/>
            <a:ext cx="9231300" cy="1077218"/>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Wytrzymała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prześwitująca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lekka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często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szycia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sukien</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ślubnych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bielizny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zasłon</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innych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elementów</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wystroju</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wnętrz</a:t>
            </a:r>
            <a:r>
              <a:rPr lang="en-US" sz="2000" dirty="0">
                <a:solidFill>
                  <a:srgbClr val="454545"/>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454545"/>
              </a:solidFill>
              <a:latin typeface="Montserrat"/>
              <a:ea typeface="Montserrat"/>
              <a:cs typeface="Montserrat"/>
              <a:sym typeface="Montserrat"/>
            </a:endParaRPr>
          </a:p>
        </p:txBody>
      </p:sp>
      <p:sp>
        <p:nvSpPr>
          <p:cNvPr id="497" name="Google Shape;497;g3279cd0ffdf_0_19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498" name="Google Shape;498;g3279cd0ffdf_0_192"/>
          <p:cNvSpPr txBox="1"/>
          <p:nvPr/>
        </p:nvSpPr>
        <p:spPr>
          <a:xfrm>
            <a:off x="1031575" y="4146626"/>
            <a:ext cx="9231300" cy="5693866"/>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sym typeface="Montserrat"/>
              </a:rPr>
              <a:t>Tkanina</a:t>
            </a:r>
            <a:r>
              <a:rPr lang="en-US" sz="2000" dirty="0">
                <a:solidFill>
                  <a:srgbClr val="1E2328"/>
                </a:solidFill>
                <a:latin typeface="Montserrat"/>
                <a:ea typeface="Montserrat"/>
                <a:sym typeface="Montserrat"/>
              </a:rPr>
              <a:t> o </a:t>
            </a:r>
            <a:r>
              <a:rPr lang="en-US" sz="2000" dirty="0" err="1">
                <a:solidFill>
                  <a:srgbClr val="1E2328"/>
                </a:solidFill>
                <a:latin typeface="Montserrat"/>
                <a:ea typeface="Montserrat"/>
                <a:sym typeface="Montserrat"/>
              </a:rPr>
              <a:t>splocie</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płóciennym</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wykonana</a:t>
            </a:r>
            <a:r>
              <a:rPr lang="en-US" sz="2000" dirty="0">
                <a:solidFill>
                  <a:srgbClr val="1E2328"/>
                </a:solidFill>
                <a:latin typeface="Montserrat"/>
                <a:ea typeface="Montserrat"/>
                <a:sym typeface="Montserrat"/>
              </a:rPr>
              <a:t> z </a:t>
            </a:r>
            <a:r>
              <a:rPr lang="en-US" sz="2000" dirty="0" err="1">
                <a:solidFill>
                  <a:srgbClr val="1E2328"/>
                </a:solidFill>
                <a:latin typeface="Montserrat"/>
                <a:ea typeface="Montserrat"/>
                <a:sym typeface="Montserrat"/>
              </a:rPr>
              <a:t>ciasno</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skręconych</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włókien</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ciągłych</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Nylon, </a:t>
            </a:r>
            <a:r>
              <a:rPr lang="en-US" sz="2000" dirty="0" err="1">
                <a:solidFill>
                  <a:srgbClr val="1E2328"/>
                </a:solidFill>
                <a:latin typeface="Montserrat"/>
                <a:ea typeface="Montserrat"/>
                <a:cs typeface="Montserrat"/>
                <a:sym typeface="Montserrat"/>
              </a:rPr>
              <a:t>Sztuczny</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a:t>
            </a:r>
            <a:endParaRPr lang="en-US" sz="2000" dirty="0">
              <a:solidFill>
                <a:srgbClr val="1E2328"/>
              </a:solidFill>
              <a:latin typeface="Montserrat"/>
              <a:ea typeface="Montserrat"/>
              <a:cs typeface="Montserrat"/>
            </a:endParaRPr>
          </a:p>
          <a:p>
            <a:pPr>
              <a:lnSpc>
                <a:spcPct val="150022"/>
              </a:lnSpc>
            </a:pPr>
            <a:r>
              <a:rPr lang="en-US" sz="2000" dirty="0" err="1">
                <a:solidFill>
                  <a:srgbClr val="1E2328"/>
                </a:solidFill>
                <a:latin typeface="Montserrat"/>
                <a:ea typeface="Montserrat"/>
                <a:cs typeface="Montserrat"/>
                <a:sym typeface="Montserrat"/>
              </a:rPr>
              <a:t>Mieszanka</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Polietylenowa</a:t>
            </a:r>
            <a:endParaRPr lang="en-US" sz="2000" dirty="0" err="1">
              <a:solidFill>
                <a:srgbClr val="454545"/>
              </a:solidFill>
              <a:latin typeface="Montserrat"/>
              <a:ea typeface="Montserrat"/>
              <a:cs typeface="Montserrat"/>
            </a:endParaRPr>
          </a:p>
          <a:p>
            <a:pPr marL="0" lvl="0" indent="0" algn="l" rtl="0">
              <a:lnSpc>
                <a:spcPct val="150022"/>
              </a:lnSpc>
              <a:spcBef>
                <a:spcPts val="0"/>
              </a:spcBef>
              <a:spcAft>
                <a:spcPts val="0"/>
              </a:spcAft>
              <a:buNone/>
            </a:pPr>
            <a:endParaRPr sz="2000" b="1">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a:solidFill>
                  <a:srgbClr val="454545"/>
                </a:solidFill>
                <a:latin typeface="Montserrat"/>
                <a:ea typeface="Montserrat"/>
                <a:cs typeface="Montserrat"/>
                <a:sym typeface="Montserrat"/>
              </a:rPr>
              <a:t>﻿</a:t>
            </a:r>
            <a:r>
              <a:rPr lang="en-US" sz="2000" dirty="0" err="1">
                <a:solidFill>
                  <a:srgbClr val="454545"/>
                </a:solidFill>
                <a:latin typeface="Montserrat"/>
                <a:ea typeface="Montserrat"/>
                <a:sym typeface="Montserrat"/>
              </a:rPr>
              <a:t>Sztywna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chrupiąca</a:t>
            </a:r>
            <a:endParaRPr lang="en-US" sz="2000" dirty="0" err="1">
              <a:solidFill>
                <a:srgbClr val="454545"/>
              </a:solidFill>
              <a:latin typeface="Montserrat"/>
              <a:ea typeface="Montserrat"/>
              <a:cs typeface="Montserrat"/>
              <a:sym typeface="Montserrat"/>
            </a:endParaRPr>
          </a:p>
          <a:p>
            <a:pPr>
              <a:buClr>
                <a:srgbClr val="454545"/>
              </a:buClr>
              <a:buSzPts val="2000"/>
              <a:buFont typeface="Arial"/>
              <a:buChar char="•"/>
            </a:pPr>
            <a:r>
              <a:rPr lang="en-US" sz="2000" dirty="0">
                <a:solidFill>
                  <a:srgbClr val="454545"/>
                </a:solidFill>
                <a:latin typeface="Montserrat"/>
                <a:ea typeface="Montserrat"/>
                <a:sym typeface="Montserrat"/>
              </a:rPr>
              <a:t>Organza o </a:t>
            </a:r>
            <a:r>
              <a:rPr lang="en-US" sz="2000" dirty="0" err="1">
                <a:solidFill>
                  <a:srgbClr val="454545"/>
                </a:solidFill>
                <a:latin typeface="Montserrat"/>
                <a:ea typeface="Montserrat"/>
                <a:sym typeface="Montserrat"/>
              </a:rPr>
              <a:t>wyższej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gęstości</a:t>
            </a:r>
            <a:r>
              <a:rPr lang="en-US" sz="2000" dirty="0">
                <a:solidFill>
                  <a:srgbClr val="454545"/>
                </a:solidFill>
                <a:latin typeface="Montserrat"/>
                <a:ea typeface="Montserrat"/>
                <a:sym typeface="Montserrat"/>
              </a:rPr>
              <a:t> jest </a:t>
            </a:r>
            <a:r>
              <a:rPr lang="en-US" sz="2000" dirty="0" err="1">
                <a:solidFill>
                  <a:srgbClr val="454545"/>
                </a:solidFill>
                <a:latin typeface="Montserrat"/>
                <a:ea typeface="Montserrat"/>
                <a:sym typeface="Montserrat"/>
              </a:rPr>
              <a:t>bardziej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miękka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gładsza</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Prześwitująca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lśniąca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połączeniu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przędzy</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Mocna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trwała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mocno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skręconej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przędzy</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Podatna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marszczenie</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powstawanie</a:t>
            </a:r>
            <a:r>
              <a:rPr lang="en-US" sz="2000" dirty="0">
                <a:solidFill>
                  <a:srgbClr val="454545"/>
                </a:solidFill>
                <a:latin typeface="Montserrat"/>
                <a:sym typeface="Montserrat"/>
              </a:rPr>
              <a:t> smug</a:t>
            </a:r>
            <a:endParaRPr dirty="0">
              <a:latin typeface="Montserrat"/>
            </a:endParaRPr>
          </a:p>
          <a:p>
            <a:pPr>
              <a:buClr>
                <a:srgbClr val="454545"/>
              </a:buClr>
              <a:buSzPts val="2000"/>
              <a:buFont typeface="Arial"/>
              <a:buChar char="•"/>
            </a:pPr>
            <a:r>
              <a:rPr lang="en-US" sz="2000" dirty="0" err="1">
                <a:solidFill>
                  <a:srgbClr val="454545"/>
                </a:solidFill>
                <a:latin typeface="Montserrat"/>
                <a:sym typeface="Montserrat"/>
              </a:rPr>
              <a:t>Możliwe</a:t>
            </a:r>
            <a:r>
              <a:rPr lang="en-US" sz="2000" dirty="0">
                <a:solidFill>
                  <a:srgbClr val="454545"/>
                </a:solidFill>
                <a:latin typeface="Montserrat"/>
                <a:sym typeface="Montserrat"/>
              </a:rPr>
              <a:t> </a:t>
            </a:r>
            <a:r>
              <a:rPr lang="en-US" sz="2000" dirty="0" err="1">
                <a:solidFill>
                  <a:srgbClr val="454545"/>
                </a:solidFill>
                <a:latin typeface="Montserrat"/>
                <a:sym typeface="Montserrat"/>
              </a:rPr>
              <a:t>pęknięcia</a:t>
            </a:r>
            <a:r>
              <a:rPr lang="en-US" sz="2000" dirty="0">
                <a:solidFill>
                  <a:srgbClr val="454545"/>
                </a:solidFill>
                <a:latin typeface="Montserrat"/>
                <a:sym typeface="Montserrat"/>
              </a:rPr>
              <a:t> </a:t>
            </a:r>
            <a:r>
              <a:rPr lang="en-US" sz="2000" dirty="0" err="1">
                <a:solidFill>
                  <a:srgbClr val="454545"/>
                </a:solidFill>
                <a:latin typeface="Montserrat"/>
                <a:sym typeface="Montserrat"/>
              </a:rPr>
              <a:t>wzdłuż</a:t>
            </a:r>
            <a:r>
              <a:rPr lang="en-US" sz="2000" dirty="0">
                <a:solidFill>
                  <a:srgbClr val="454545"/>
                </a:solidFill>
                <a:latin typeface="Montserrat"/>
                <a:sym typeface="Montserrat"/>
              </a:rPr>
              <a:t> </a:t>
            </a:r>
            <a:r>
              <a:rPr lang="en-US" sz="2000" dirty="0" err="1">
                <a:solidFill>
                  <a:srgbClr val="454545"/>
                </a:solidFill>
                <a:latin typeface="Montserrat"/>
                <a:sym typeface="Montserrat"/>
              </a:rPr>
              <a:t>fałd</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zagnieceń</a:t>
            </a:r>
            <a:endParaRPr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Trudna</a:t>
            </a:r>
            <a:r>
              <a:rPr lang="en-US" sz="2000" dirty="0">
                <a:solidFill>
                  <a:srgbClr val="454545"/>
                </a:solidFill>
                <a:latin typeface="Montserrat"/>
                <a:sym typeface="Montserrat"/>
              </a:rPr>
              <a:t> w </a:t>
            </a:r>
            <a:r>
              <a:rPr lang="en-US" sz="2000" dirty="0" err="1">
                <a:solidFill>
                  <a:srgbClr val="454545"/>
                </a:solidFill>
                <a:latin typeface="Montserrat"/>
                <a:sym typeface="Montserrat"/>
              </a:rPr>
              <a:t>obróbce</a:t>
            </a:r>
            <a:r>
              <a:rPr lang="en-US" sz="2000" dirty="0">
                <a:solidFill>
                  <a:srgbClr val="454545"/>
                </a:solidFill>
                <a:latin typeface="Montserrat"/>
                <a:sym typeface="Montserrat"/>
              </a:rPr>
              <a:t> ze </a:t>
            </a:r>
            <a:r>
              <a:rPr lang="en-US" sz="2000" dirty="0" err="1">
                <a:solidFill>
                  <a:srgbClr val="454545"/>
                </a:solidFill>
                <a:latin typeface="Montserrat"/>
                <a:sym typeface="Montserrat"/>
              </a:rPr>
              <a:t>względu</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śliską</a:t>
            </a:r>
            <a:r>
              <a:rPr lang="en-US" sz="2000" dirty="0">
                <a:solidFill>
                  <a:srgbClr val="454545"/>
                </a:solidFill>
                <a:latin typeface="Montserrat"/>
                <a:sym typeface="Montserrat"/>
              </a:rPr>
              <a:t> </a:t>
            </a:r>
            <a:r>
              <a:rPr lang="en-US" sz="2000" dirty="0" err="1">
                <a:solidFill>
                  <a:srgbClr val="454545"/>
                </a:solidFill>
                <a:latin typeface="Montserrat"/>
                <a:sym typeface="Montserrat"/>
              </a:rPr>
              <a:t>fakturę</a:t>
            </a:r>
            <a:endParaRPr lang="en-US" dirty="0" err="1">
              <a:latin typeface="Montserrat"/>
            </a:endParaRPr>
          </a:p>
          <a:p>
            <a:pPr>
              <a:buClr>
                <a:srgbClr val="454545"/>
              </a:buClr>
              <a:buSzPts val="2000"/>
              <a:buFont typeface="Arial"/>
              <a:buChar char="•"/>
            </a:pPr>
            <a:r>
              <a:rPr lang="en-US" sz="2000" dirty="0">
                <a:solidFill>
                  <a:srgbClr val="454545"/>
                </a:solidFill>
                <a:latin typeface="Montserrat"/>
                <a:sym typeface="Montserrat"/>
              </a:rPr>
              <a:t>Organza – </a:t>
            </a:r>
            <a:r>
              <a:rPr lang="en-US" sz="2000" dirty="0" err="1">
                <a:solidFill>
                  <a:srgbClr val="454545"/>
                </a:solidFill>
                <a:latin typeface="Montserrat"/>
                <a:sym typeface="Montserrat"/>
              </a:rPr>
              <a:t>odmiana</a:t>
            </a:r>
            <a:r>
              <a:rPr lang="en-US" sz="2000" dirty="0">
                <a:solidFill>
                  <a:srgbClr val="454545"/>
                </a:solidFill>
                <a:latin typeface="Montserrat"/>
                <a:sym typeface="Montserrat"/>
              </a:rPr>
              <a:t> </a:t>
            </a:r>
            <a:r>
              <a:rPr lang="en-US" sz="2000" dirty="0" err="1">
                <a:solidFill>
                  <a:srgbClr val="454545"/>
                </a:solidFill>
                <a:latin typeface="Montserrat"/>
                <a:sym typeface="Montserrat"/>
              </a:rPr>
              <a:t>bawełny</a:t>
            </a:r>
            <a:r>
              <a:rPr lang="en-US" sz="2000" dirty="0">
                <a:solidFill>
                  <a:srgbClr val="454545"/>
                </a:solidFill>
                <a:latin typeface="Montserrat"/>
                <a:sym typeface="Montserrat"/>
              </a:rPr>
              <a:t>, </a:t>
            </a:r>
            <a:r>
              <a:rPr lang="en-US" sz="2000" dirty="0" err="1">
                <a:solidFill>
                  <a:srgbClr val="454545"/>
                </a:solidFill>
                <a:latin typeface="Montserrat"/>
                <a:sym typeface="Montserrat"/>
              </a:rPr>
              <a:t>która</a:t>
            </a:r>
            <a:r>
              <a:rPr lang="en-US" sz="2000" dirty="0">
                <a:solidFill>
                  <a:srgbClr val="454545"/>
                </a:solidFill>
                <a:latin typeface="Montserrat"/>
                <a:sym typeface="Montserrat"/>
              </a:rPr>
              <a:t> jest </a:t>
            </a:r>
            <a:r>
              <a:rPr lang="en-US" sz="2000" dirty="0" err="1">
                <a:solidFill>
                  <a:srgbClr val="454545"/>
                </a:solidFill>
                <a:latin typeface="Montserrat"/>
                <a:sym typeface="Montserrat"/>
              </a:rPr>
              <a:t>bardzo</a:t>
            </a:r>
            <a:r>
              <a:rPr lang="en-US" sz="2000" dirty="0">
                <a:solidFill>
                  <a:srgbClr val="454545"/>
                </a:solidFill>
                <a:latin typeface="Montserrat"/>
                <a:sym typeface="Montserrat"/>
              </a:rPr>
              <a:t> </a:t>
            </a:r>
            <a:r>
              <a:rPr lang="en-US" sz="2000" dirty="0" err="1">
                <a:solidFill>
                  <a:srgbClr val="454545"/>
                </a:solidFill>
                <a:latin typeface="Montserrat"/>
                <a:sym typeface="Montserrat"/>
              </a:rPr>
              <a:t>podatna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formowanie</a:t>
            </a:r>
            <a:endParaRPr>
              <a:latin typeface="Montserrat"/>
            </a:endParaRPr>
          </a:p>
        </p:txBody>
      </p:sp>
      <p:sp>
        <p:nvSpPr>
          <p:cNvPr id="499" name="Google Shape;499;g3279cd0ffdf_0_192"/>
          <p:cNvSpPr txBox="1"/>
          <p:nvPr/>
        </p:nvSpPr>
        <p:spPr>
          <a:xfrm>
            <a:off x="8786210" y="1483742"/>
            <a:ext cx="4407399"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pSp>
        <p:nvGrpSpPr>
          <p:cNvPr id="504" name="Google Shape;504;g32b210e8dd3_0_240"/>
          <p:cNvGrpSpPr/>
          <p:nvPr/>
        </p:nvGrpSpPr>
        <p:grpSpPr>
          <a:xfrm>
            <a:off x="928050" y="1312125"/>
            <a:ext cx="12265553" cy="1214054"/>
            <a:chOff x="0" y="0"/>
            <a:chExt cx="2254200" cy="3661200"/>
          </a:xfrm>
        </p:grpSpPr>
        <p:sp>
          <p:nvSpPr>
            <p:cNvPr id="505" name="Google Shape;505;g32b210e8dd3_0_24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06" name="Google Shape;506;g32b210e8dd3_0_24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07" name="Google Shape;507;g32b210e8dd3_0_240"/>
          <p:cNvGrpSpPr/>
          <p:nvPr/>
        </p:nvGrpSpPr>
        <p:grpSpPr>
          <a:xfrm>
            <a:off x="0" y="0"/>
            <a:ext cx="18288000" cy="10287000"/>
            <a:chOff x="0" y="0"/>
            <a:chExt cx="24384000" cy="13716000"/>
          </a:xfrm>
        </p:grpSpPr>
        <p:cxnSp>
          <p:nvCxnSpPr>
            <p:cNvPr id="508" name="Google Shape;508;g32b210e8dd3_0_24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09" name="Google Shape;509;g32b210e8dd3_0_24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10" name="Google Shape;510;g32b210e8dd3_0_24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11" name="Google Shape;511;g32b210e8dd3_0_24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512" name="Google Shape;512;g32b210e8dd3_0_24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513" name="Google Shape;513;g32b210e8dd3_0_24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14" name="Google Shape;514;g32b210e8dd3_0_240"/>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ORGANZA</a:t>
            </a:r>
            <a:endParaRPr sz="1400" b="0" i="0" u="none" strike="noStrike" cap="none">
              <a:solidFill>
                <a:srgbClr val="000000"/>
              </a:solidFill>
              <a:latin typeface="Montserrat Black"/>
              <a:ea typeface="Montserrat Black"/>
              <a:cs typeface="Montserrat Black"/>
              <a:sym typeface="Montserrat Black"/>
            </a:endParaRPr>
          </a:p>
        </p:txBody>
      </p:sp>
      <p:sp>
        <p:nvSpPr>
          <p:cNvPr id="515" name="Google Shape;515;g32b210e8dd3_0_24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516" name="Google Shape;516;g32b210e8dd3_0_240"/>
          <p:cNvSpPr txBox="1"/>
          <p:nvPr/>
        </p:nvSpPr>
        <p:spPr>
          <a:xfrm>
            <a:off x="9149067" y="1483742"/>
            <a:ext cx="4044542"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pic>
        <p:nvPicPr>
          <p:cNvPr id="517" name="Google Shape;517;g32b210e8dd3_0_240"/>
          <p:cNvPicPr preferRelativeResize="0"/>
          <p:nvPr/>
        </p:nvPicPr>
        <p:blipFill rotWithShape="1">
          <a:blip r:embed="rId5">
            <a:alphaModFix/>
          </a:blip>
          <a:srcRect t="4562" b="4553"/>
          <a:stretch/>
        </p:blipFill>
        <p:spPr>
          <a:xfrm>
            <a:off x="6301375" y="2885700"/>
            <a:ext cx="6026126" cy="7307100"/>
          </a:xfrm>
          <a:prstGeom prst="rect">
            <a:avLst/>
          </a:prstGeom>
          <a:noFill/>
          <a:ln>
            <a:noFill/>
          </a:ln>
        </p:spPr>
      </p:pic>
      <p:pic>
        <p:nvPicPr>
          <p:cNvPr id="518" name="Google Shape;518;g32b210e8dd3_0_240"/>
          <p:cNvPicPr preferRelativeResize="0"/>
          <p:nvPr/>
        </p:nvPicPr>
        <p:blipFill rotWithShape="1">
          <a:blip r:embed="rId6">
            <a:alphaModFix/>
          </a:blip>
          <a:srcRect l="14887" r="14887"/>
          <a:stretch/>
        </p:blipFill>
        <p:spPr>
          <a:xfrm>
            <a:off x="12220525" y="2618525"/>
            <a:ext cx="4036202" cy="7668475"/>
          </a:xfrm>
          <a:prstGeom prst="rect">
            <a:avLst/>
          </a:prstGeom>
          <a:noFill/>
          <a:ln>
            <a:noFill/>
          </a:ln>
        </p:spPr>
      </p:pic>
      <p:pic>
        <p:nvPicPr>
          <p:cNvPr id="519" name="Google Shape;519;g32b210e8dd3_0_240"/>
          <p:cNvPicPr preferRelativeResize="0"/>
          <p:nvPr/>
        </p:nvPicPr>
        <p:blipFill rotWithShape="1">
          <a:blip r:embed="rId7">
            <a:alphaModFix/>
          </a:blip>
          <a:srcRect t="4562" b="4553"/>
          <a:stretch/>
        </p:blipFill>
        <p:spPr>
          <a:xfrm>
            <a:off x="392075" y="2814375"/>
            <a:ext cx="6026126" cy="7307100"/>
          </a:xfrm>
          <a:prstGeom prst="rect">
            <a:avLst/>
          </a:prstGeom>
          <a:noFill/>
          <a:ln>
            <a:noFill/>
          </a:ln>
        </p:spPr>
      </p:pic>
      <p:sp>
        <p:nvSpPr>
          <p:cNvPr id="520" name="Google Shape;520;g32b210e8dd3_0_24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pSp>
        <p:nvGrpSpPr>
          <p:cNvPr id="525" name="Google Shape;525;g3279cd0ffdf_0_63"/>
          <p:cNvGrpSpPr/>
          <p:nvPr/>
        </p:nvGrpSpPr>
        <p:grpSpPr>
          <a:xfrm>
            <a:off x="928050" y="1312125"/>
            <a:ext cx="12265553" cy="1214054"/>
            <a:chOff x="0" y="0"/>
            <a:chExt cx="2254200" cy="3661200"/>
          </a:xfrm>
        </p:grpSpPr>
        <p:sp>
          <p:nvSpPr>
            <p:cNvPr id="526" name="Google Shape;526;g3279cd0ffdf_0_63"/>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27" name="Google Shape;527;g3279cd0ffdf_0_63"/>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8" name="Google Shape;528;g3279cd0ffdf_0_63"/>
          <p:cNvGrpSpPr/>
          <p:nvPr/>
        </p:nvGrpSpPr>
        <p:grpSpPr>
          <a:xfrm>
            <a:off x="12759477" y="5674870"/>
            <a:ext cx="2839841" cy="4612380"/>
            <a:chOff x="0" y="0"/>
            <a:chExt cx="2254200" cy="3661200"/>
          </a:xfrm>
        </p:grpSpPr>
        <p:sp>
          <p:nvSpPr>
            <p:cNvPr id="529" name="Google Shape;529;g3279cd0ffdf_0_63"/>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30" name="Google Shape;530;g3279cd0ffdf_0_63"/>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31" name="Google Shape;531;g3279cd0ffdf_0_63"/>
          <p:cNvPicPr preferRelativeResize="0"/>
          <p:nvPr/>
        </p:nvPicPr>
        <p:blipFill rotWithShape="1">
          <a:blip r:embed="rId3">
            <a:alphaModFix/>
          </a:blip>
          <a:srcRect l="26131" r="26131"/>
          <a:stretch/>
        </p:blipFill>
        <p:spPr>
          <a:xfrm>
            <a:off x="11108000" y="2193725"/>
            <a:ext cx="3322950" cy="6960750"/>
          </a:xfrm>
          <a:prstGeom prst="rect">
            <a:avLst/>
          </a:prstGeom>
          <a:noFill/>
          <a:ln>
            <a:noFill/>
          </a:ln>
        </p:spPr>
      </p:pic>
      <p:grpSp>
        <p:nvGrpSpPr>
          <p:cNvPr id="532" name="Google Shape;532;g3279cd0ffdf_0_63"/>
          <p:cNvGrpSpPr/>
          <p:nvPr/>
        </p:nvGrpSpPr>
        <p:grpSpPr>
          <a:xfrm>
            <a:off x="0" y="0"/>
            <a:ext cx="18288000" cy="10287000"/>
            <a:chOff x="0" y="0"/>
            <a:chExt cx="24384000" cy="13716000"/>
          </a:xfrm>
        </p:grpSpPr>
        <p:cxnSp>
          <p:nvCxnSpPr>
            <p:cNvPr id="533" name="Google Shape;533;g3279cd0ffdf_0_6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34" name="Google Shape;534;g3279cd0ffdf_0_6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35" name="Google Shape;535;g3279cd0ffdf_0_6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536" name="Google Shape;536;g3279cd0ffdf_0_6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537" name="Google Shape;537;g3279cd0ffdf_0_63"/>
            <p:cNvSpPr txBox="1"/>
            <p:nvPr/>
          </p:nvSpPr>
          <p:spPr>
            <a:xfrm rot="-5400000">
              <a:off x="21052850" y="9449250"/>
              <a:ext cx="49701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538" name="Google Shape;538;g3279cd0ffdf_0_6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539" name="Google Shape;539;g3279cd0ffdf_0_63"/>
          <p:cNvGrpSpPr/>
          <p:nvPr/>
        </p:nvGrpSpPr>
        <p:grpSpPr>
          <a:xfrm>
            <a:off x="10948449" y="2091441"/>
            <a:ext cx="3622164" cy="7165318"/>
            <a:chOff x="0" y="0"/>
            <a:chExt cx="2620010" cy="5182870"/>
          </a:xfrm>
        </p:grpSpPr>
        <p:sp>
          <p:nvSpPr>
            <p:cNvPr id="540" name="Google Shape;540;g3279cd0ffdf_0_63"/>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3279cd0ffdf_0_63"/>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3279cd0ffdf_0_63"/>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g3279cd0ffdf_0_63"/>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3279cd0ffdf_0_63"/>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3279cd0ffdf_0_63"/>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3279cd0ffdf_0_63"/>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3279cd0ffdf_0_63"/>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8" name="Google Shape;548;g3279cd0ffdf_0_63"/>
          <p:cNvSpPr txBox="1"/>
          <p:nvPr/>
        </p:nvSpPr>
        <p:spPr>
          <a:xfrm>
            <a:off x="29572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MUŚLIN</a:t>
            </a:r>
            <a:endParaRPr sz="1400" b="0" i="0" u="none" strike="noStrike" cap="none">
              <a:solidFill>
                <a:srgbClr val="000000"/>
              </a:solidFill>
              <a:latin typeface="Montserrat Black"/>
              <a:ea typeface="Montserrat Black"/>
              <a:cs typeface="Montserrat Black"/>
              <a:sym typeface="Montserrat Black"/>
            </a:endParaRPr>
          </a:p>
        </p:txBody>
      </p:sp>
      <p:sp>
        <p:nvSpPr>
          <p:cNvPr id="549" name="Google Shape;549;g3279cd0ffdf_0_63"/>
          <p:cNvSpPr txBox="1"/>
          <p:nvPr/>
        </p:nvSpPr>
        <p:spPr>
          <a:xfrm>
            <a:off x="1031575" y="2951496"/>
            <a:ext cx="9231300" cy="1738746"/>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Luźno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najczęściej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produkcji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odzieży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testowej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Pochodzi</a:t>
            </a:r>
            <a:r>
              <a:rPr lang="en-US" sz="2000" dirty="0">
                <a:solidFill>
                  <a:srgbClr val="454545"/>
                </a:solidFill>
                <a:latin typeface="Montserrat"/>
                <a:ea typeface="Montserrat Medium"/>
                <a:sym typeface="Montserrat Medium"/>
              </a:rPr>
              <a:t> z </a:t>
            </a:r>
            <a:r>
              <a:rPr lang="en-US" sz="2000" dirty="0" err="1">
                <a:solidFill>
                  <a:srgbClr val="454545"/>
                </a:solidFill>
                <a:latin typeface="Montserrat"/>
                <a:ea typeface="Montserrat Medium"/>
                <a:sym typeface="Montserrat Medium"/>
              </a:rPr>
              <a:t>Mosulu</a:t>
            </a:r>
            <a:r>
              <a:rPr lang="en-US" sz="2000" dirty="0">
                <a:solidFill>
                  <a:srgbClr val="454545"/>
                </a:solidFill>
                <a:latin typeface="Montserrat"/>
                <a:ea typeface="Montserrat Medium"/>
                <a:sym typeface="Montserrat Medium"/>
              </a:rPr>
              <a:t> w </a:t>
            </a:r>
            <a:r>
              <a:rPr lang="en-US" sz="2000" dirty="0" err="1">
                <a:solidFill>
                  <a:srgbClr val="454545"/>
                </a:solidFill>
                <a:latin typeface="Montserrat"/>
                <a:ea typeface="Montserrat Medium"/>
                <a:sym typeface="Montserrat Medium"/>
              </a:rPr>
              <a:t>Iraku</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była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jednym</a:t>
            </a:r>
            <a:r>
              <a:rPr lang="en-US" sz="2000" dirty="0">
                <a:solidFill>
                  <a:srgbClr val="454545"/>
                </a:solidFill>
                <a:latin typeface="Montserrat"/>
                <a:ea typeface="Montserrat Medium"/>
                <a:sym typeface="Montserrat Medium"/>
              </a:rPr>
              <a:t> z </a:t>
            </a:r>
            <a:r>
              <a:rPr lang="en-US" sz="2000" dirty="0" err="1">
                <a:solidFill>
                  <a:srgbClr val="454545"/>
                </a:solidFill>
                <a:latin typeface="Montserrat"/>
                <a:ea typeface="Montserrat Medium"/>
                <a:sym typeface="Montserrat Medium"/>
              </a:rPr>
              <a:t>pierwszych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znanych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splotów</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Bardzo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popularna</a:t>
            </a:r>
            <a:r>
              <a:rPr lang="en-US" sz="2000" dirty="0">
                <a:solidFill>
                  <a:srgbClr val="454545"/>
                </a:solidFill>
                <a:latin typeface="Montserrat"/>
                <a:ea typeface="Montserrat Medium"/>
                <a:sym typeface="Montserrat Medium"/>
              </a:rPr>
              <a:t> w </a:t>
            </a:r>
            <a:r>
              <a:rPr lang="en-US" sz="2000" dirty="0" err="1">
                <a:solidFill>
                  <a:srgbClr val="454545"/>
                </a:solidFill>
                <a:latin typeface="Montserrat"/>
                <a:ea typeface="Montserrat Medium"/>
                <a:sym typeface="Montserrat Medium"/>
              </a:rPr>
              <a:t>produkcji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ubranek</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dla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dzieci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kołder</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zasłon</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oraz</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jako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ćwiczeń</a:t>
            </a:r>
            <a:r>
              <a:rPr lang="en-US" sz="2000" dirty="0">
                <a:solidFill>
                  <a:srgbClr val="454545"/>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199" b="0" i="0" u="none" strike="noStrike" cap="none">
              <a:solidFill>
                <a:srgbClr val="1E2328"/>
              </a:solidFill>
              <a:latin typeface="Montserrat"/>
              <a:ea typeface="Montserrat"/>
              <a:cs typeface="Montserrat"/>
              <a:sym typeface="Montserrat"/>
            </a:endParaRPr>
          </a:p>
        </p:txBody>
      </p:sp>
      <p:sp>
        <p:nvSpPr>
          <p:cNvPr id="550" name="Google Shape;550;g3279cd0ffdf_0_63"/>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551" name="Google Shape;551;g3279cd0ffdf_0_63"/>
          <p:cNvSpPr txBox="1"/>
          <p:nvPr/>
        </p:nvSpPr>
        <p:spPr>
          <a:xfrm>
            <a:off x="1031575" y="4662612"/>
            <a:ext cx="9231300" cy="4154984"/>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Zrównoważony</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splot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płócienny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Bawełna</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Wełna</a:t>
            </a:r>
            <a:endParaRPr lang="en-US" sz="2000" dirty="0" err="1">
              <a:solidFill>
                <a:srgbClr val="454545"/>
              </a:solidFill>
              <a:latin typeface="Montserrat"/>
              <a:ea typeface="Montserrat"/>
              <a:cs typeface="Montserrat"/>
            </a:endParaRPr>
          </a:p>
          <a:p>
            <a:pPr marL="0" lvl="0" indent="0" algn="l" rtl="0">
              <a:lnSpc>
                <a:spcPct val="150022"/>
              </a:lnSpc>
              <a:spcBef>
                <a:spcPts val="0"/>
              </a:spcBef>
              <a:spcAft>
                <a:spcPts val="0"/>
              </a:spcAft>
              <a:buNone/>
            </a:pPr>
            <a:endParaRPr sz="2000"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en-US" sz="2000" b="1">
                <a:solidFill>
                  <a:srgbClr val="1E2328"/>
                </a:solidFill>
                <a:latin typeface="Montserrat"/>
                <a:ea typeface="Montserrat"/>
                <a:cs typeface="Montserrat"/>
                <a:sym typeface="Montserrat"/>
              </a:rPr>
              <a:t>Characteristics:</a:t>
            </a:r>
            <a:endParaRPr sz="2000" b="1">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Lekko</a:t>
            </a:r>
            <a:r>
              <a:rPr lang="en-US" sz="2000" dirty="0">
                <a:solidFill>
                  <a:srgbClr val="454545"/>
                </a:solidFill>
                <a:latin typeface="Montserrat"/>
                <a:sym typeface="Montserrat"/>
              </a:rPr>
              <a:t> </a:t>
            </a:r>
            <a:r>
              <a:rPr lang="en-US" sz="2000" dirty="0" err="1">
                <a:solidFill>
                  <a:srgbClr val="454545"/>
                </a:solidFill>
                <a:latin typeface="Montserrat"/>
                <a:sym typeface="Montserrat"/>
              </a:rPr>
              <a:t>chrupiąca</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sztywna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identycznej</a:t>
            </a:r>
            <a:r>
              <a:rPr lang="en-US" sz="2000" dirty="0">
                <a:solidFill>
                  <a:srgbClr val="454545"/>
                </a:solidFill>
                <a:latin typeface="Montserrat"/>
                <a:sym typeface="Montserrat"/>
              </a:rPr>
              <a:t> </a:t>
            </a:r>
            <a:r>
              <a:rPr lang="en-US" sz="2000" dirty="0" err="1">
                <a:solidFill>
                  <a:srgbClr val="454545"/>
                </a:solidFill>
                <a:latin typeface="Montserrat"/>
                <a:sym typeface="Montserrat"/>
              </a:rPr>
              <a:t>przędzy</a:t>
            </a:r>
            <a:r>
              <a:rPr lang="en-US" sz="2000" dirty="0">
                <a:solidFill>
                  <a:srgbClr val="454545"/>
                </a:solidFill>
                <a:latin typeface="Montserrat"/>
                <a:sym typeface="Montserrat"/>
              </a:rPr>
              <a:t> </a:t>
            </a:r>
            <a:r>
              <a:rPr lang="en-US" sz="2000" dirty="0" err="1">
                <a:solidFill>
                  <a:srgbClr val="454545"/>
                </a:solidFill>
                <a:latin typeface="Montserrat"/>
                <a:sym typeface="Montserrat"/>
              </a:rPr>
              <a:t>włóknistej</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wątkowej</a:t>
            </a:r>
            <a:endParaRPr lang="en-US" sz="2000">
              <a:solidFill>
                <a:srgbClr val="454545"/>
              </a:solidFill>
              <a:latin typeface="Montserrat"/>
            </a:endParaRPr>
          </a:p>
          <a:p>
            <a:pPr>
              <a:buClr>
                <a:srgbClr val="454545"/>
              </a:buClr>
              <a:buSzPts val="2000"/>
              <a:buFont typeface="Arial"/>
              <a:buChar char="•"/>
            </a:pPr>
            <a:r>
              <a:rPr lang="en-US" sz="2000" dirty="0">
                <a:solidFill>
                  <a:srgbClr val="454545"/>
                </a:solidFill>
                <a:latin typeface="Montserrat"/>
                <a:sym typeface="Montserrat"/>
              </a:rPr>
              <a:t>Półprzezroczysta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oddychająca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luźnemu</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r>
              <a:rPr lang="en-US" sz="2000" dirty="0">
                <a:solidFill>
                  <a:srgbClr val="454545"/>
                </a:solidFill>
                <a:latin typeface="Montserrat"/>
                <a:sym typeface="Montserrat"/>
              </a:rPr>
              <a:t> </a:t>
            </a:r>
            <a:r>
              <a:rPr lang="en-US" sz="2000" dirty="0" err="1">
                <a:solidFill>
                  <a:srgbClr val="454545"/>
                </a:solidFill>
                <a:latin typeface="Montserrat"/>
                <a:sym typeface="Montserrat"/>
              </a:rPr>
              <a:t>płóciennemu</a:t>
            </a:r>
            <a:endParaRPr lang="en-US">
              <a:latin typeface="Montserrat"/>
            </a:endParaRPr>
          </a:p>
          <a:p>
            <a:pPr>
              <a:buClr>
                <a:srgbClr val="454545"/>
              </a:buClr>
              <a:buSzPts val="2000"/>
              <a:buFont typeface="Arial"/>
              <a:buChar char="•"/>
            </a:pPr>
            <a:r>
              <a:rPr lang="en-US" sz="2000" dirty="0" err="1">
                <a:solidFill>
                  <a:srgbClr val="454545"/>
                </a:solidFill>
                <a:latin typeface="Montserrat"/>
                <a:sym typeface="Montserrat"/>
              </a:rPr>
              <a:t>Miękka</a:t>
            </a:r>
            <a:r>
              <a:rPr lang="en-US" sz="2000" dirty="0">
                <a:solidFill>
                  <a:srgbClr val="454545"/>
                </a:solidFill>
                <a:latin typeface="Montserrat"/>
                <a:sym typeface="Montserrat"/>
              </a:rPr>
              <a:t>, ale </a:t>
            </a:r>
            <a:r>
              <a:rPr lang="en-US" sz="2000" dirty="0" err="1">
                <a:solidFill>
                  <a:srgbClr val="454545"/>
                </a:solidFill>
                <a:latin typeface="Montserrat"/>
                <a:sym typeface="Montserrat"/>
              </a:rPr>
              <a:t>wytrzymała</a:t>
            </a:r>
            <a:endParaRPr>
              <a:latin typeface="Montserrat"/>
            </a:endParaRPr>
          </a:p>
          <a:p>
            <a:pPr>
              <a:buClr>
                <a:srgbClr val="454545"/>
              </a:buClr>
              <a:buSzPts val="2000"/>
              <a:buFont typeface="Arial"/>
              <a:buChar char="•"/>
            </a:pPr>
            <a:r>
              <a:rPr lang="en-US" sz="2000" dirty="0" err="1">
                <a:solidFill>
                  <a:srgbClr val="454545"/>
                </a:solidFill>
                <a:latin typeface="Montserrat"/>
                <a:sym typeface="Montserrat"/>
              </a:rPr>
              <a:t>Tendencja</a:t>
            </a:r>
            <a:r>
              <a:rPr lang="en-US" sz="2000" dirty="0">
                <a:solidFill>
                  <a:srgbClr val="454545"/>
                </a:solidFill>
                <a:latin typeface="Montserrat"/>
                <a:sym typeface="Montserrat"/>
              </a:rPr>
              <a:t> do </a:t>
            </a:r>
            <a:r>
              <a:rPr lang="en-US" sz="2000" dirty="0" err="1">
                <a:solidFill>
                  <a:srgbClr val="454545"/>
                </a:solidFill>
                <a:latin typeface="Montserrat"/>
                <a:sym typeface="Montserrat"/>
              </a:rPr>
              <a:t>rozciągania</a:t>
            </a:r>
            <a:r>
              <a:rPr lang="en-US" sz="2000" dirty="0">
                <a:solidFill>
                  <a:srgbClr val="454545"/>
                </a:solidFill>
                <a:latin typeface="Montserrat"/>
                <a:sym typeface="Montserrat"/>
              </a:rPr>
              <a:t> </a:t>
            </a:r>
            <a:r>
              <a:rPr lang="en-US" sz="2000" dirty="0" err="1">
                <a:solidFill>
                  <a:srgbClr val="454545"/>
                </a:solidFill>
                <a:latin typeface="Montserrat"/>
                <a:sym typeface="Montserrat"/>
              </a:rPr>
              <a:t>się</a:t>
            </a:r>
            <a:r>
              <a:rPr lang="en-US" sz="2000" dirty="0">
                <a:solidFill>
                  <a:srgbClr val="454545"/>
                </a:solidFill>
                <a:latin typeface="Montserrat"/>
                <a:sym typeface="Montserrat"/>
              </a:rPr>
              <a:t> </a:t>
            </a:r>
            <a:r>
              <a:rPr lang="en-US" sz="2000" dirty="0" err="1">
                <a:solidFill>
                  <a:srgbClr val="454545"/>
                </a:solidFill>
                <a:latin typeface="Montserrat"/>
                <a:sym typeface="Montserrat"/>
              </a:rPr>
              <a:t>podczas</a:t>
            </a:r>
            <a:r>
              <a:rPr lang="en-US" sz="2000" dirty="0">
                <a:solidFill>
                  <a:srgbClr val="454545"/>
                </a:solidFill>
                <a:latin typeface="Montserrat"/>
                <a:sym typeface="Montserrat"/>
              </a:rPr>
              <a:t> noszenia</a:t>
            </a:r>
            <a:endParaRPr/>
          </a:p>
          <a:p>
            <a:pPr>
              <a:buClr>
                <a:srgbClr val="454545"/>
              </a:buClr>
              <a:buSzPts val="2000"/>
              <a:buChar char="•"/>
            </a:pPr>
            <a:r>
              <a:rPr lang="en-US" sz="2000" dirty="0" err="1">
                <a:solidFill>
                  <a:srgbClr val="454545"/>
                </a:solidFill>
                <a:latin typeface="Montserrat"/>
                <a:sym typeface="Montserrat"/>
              </a:rPr>
              <a:t>Skłonna</a:t>
            </a:r>
            <a:r>
              <a:rPr lang="en-US" sz="2000" dirty="0">
                <a:solidFill>
                  <a:srgbClr val="454545"/>
                </a:solidFill>
                <a:latin typeface="Montserrat"/>
                <a:sym typeface="Montserrat"/>
              </a:rPr>
              <a:t> do </a:t>
            </a:r>
            <a:r>
              <a:rPr lang="en-US" sz="2000" dirty="0" err="1">
                <a:solidFill>
                  <a:srgbClr val="454545"/>
                </a:solidFill>
                <a:latin typeface="Montserrat"/>
                <a:sym typeface="Montserrat"/>
              </a:rPr>
              <a:t>marszczenia</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kurczenia</a:t>
            </a:r>
            <a:r>
              <a:rPr lang="en-US" sz="2000" dirty="0">
                <a:solidFill>
                  <a:srgbClr val="454545"/>
                </a:solidFill>
                <a:latin typeface="Montserrat"/>
                <a:sym typeface="Montserrat"/>
              </a:rPr>
              <a:t> </a:t>
            </a:r>
            <a:r>
              <a:rPr lang="en-US" sz="2000" dirty="0" err="1">
                <a:solidFill>
                  <a:srgbClr val="454545"/>
                </a:solidFill>
                <a:latin typeface="Montserrat"/>
                <a:sym typeface="Montserrat"/>
              </a:rPr>
              <a:t>się</a:t>
            </a:r>
            <a:endParaRPr dirty="0" err="1"/>
          </a:p>
        </p:txBody>
      </p:sp>
      <p:sp>
        <p:nvSpPr>
          <p:cNvPr id="552" name="Google Shape;552;g3279cd0ffdf_0_63"/>
          <p:cNvSpPr txBox="1"/>
          <p:nvPr/>
        </p:nvSpPr>
        <p:spPr>
          <a:xfrm>
            <a:off x="8278209" y="1483742"/>
            <a:ext cx="4915400"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4" name="Google Shape;104;p2"/>
          <p:cNvGrpSpPr/>
          <p:nvPr/>
        </p:nvGrpSpPr>
        <p:grpSpPr>
          <a:xfrm>
            <a:off x="0" y="9263063"/>
            <a:ext cx="12735070" cy="1023937"/>
            <a:chOff x="0" y="0"/>
            <a:chExt cx="10109079" cy="812800"/>
          </a:xfrm>
        </p:grpSpPr>
        <p:sp>
          <p:nvSpPr>
            <p:cNvPr id="105" name="Google Shape;105;p2"/>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106" name="Google Shape;106;p2"/>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7" name="Google Shape;107;p2"/>
          <p:cNvGrpSpPr/>
          <p:nvPr/>
        </p:nvGrpSpPr>
        <p:grpSpPr>
          <a:xfrm>
            <a:off x="7751895" y="5657850"/>
            <a:ext cx="5296402" cy="5008320"/>
            <a:chOff x="0" y="0"/>
            <a:chExt cx="4204276" cy="3975597"/>
          </a:xfrm>
        </p:grpSpPr>
        <p:sp>
          <p:nvSpPr>
            <p:cNvPr id="108" name="Google Shape;108;p2"/>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109" name="Google Shape;109;p2"/>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0" name="Google Shape;110;p2"/>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111" name="Google Shape;111;p2"/>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cxnSp>
        <p:nvCxnSpPr>
          <p:cNvPr id="112" name="Google Shape;112;p2"/>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113" name="Google Shape;113;p2"/>
          <p:cNvSpPr txBox="1"/>
          <p:nvPr/>
        </p:nvSpPr>
        <p:spPr>
          <a:xfrm rot="-5400000">
            <a:off x="15744450" y="7379700"/>
            <a:ext cx="34800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14" name="Google Shape;114;p2"/>
          <p:cNvSpPr txBox="1"/>
          <p:nvPr/>
        </p:nvSpPr>
        <p:spPr>
          <a:xfrm>
            <a:off x="1031566" y="3023235"/>
            <a:ext cx="4695894" cy="4401205"/>
          </a:xfrm>
          <a:prstGeom prst="rect">
            <a:avLst/>
          </a:prstGeom>
          <a:noFill/>
          <a:ln>
            <a:noFill/>
          </a:ln>
        </p:spPr>
        <p:txBody>
          <a:bodyPr spcFirstLastPara="1" wrap="square" lIns="0" tIns="0" rIns="0" bIns="0" anchor="t" anchorCtr="0">
            <a:spAutoFit/>
          </a:bodyPr>
          <a:lstStyle/>
          <a:p>
            <a:pPr algn="just"/>
            <a:r>
              <a:rPr lang="en-US" sz="2200" dirty="0" err="1">
                <a:latin typeface="Montserrat"/>
                <a:ea typeface="Montserrat"/>
                <a:sym typeface="Montserrat"/>
              </a:rPr>
              <a:t>Finansowane</a:t>
            </a:r>
            <a:r>
              <a:rPr lang="en-US" sz="2200" dirty="0">
                <a:latin typeface="Montserrat"/>
                <a:ea typeface="Montserrat"/>
                <a:sym typeface="Montserrat"/>
              </a:rPr>
              <a:t> </a:t>
            </a:r>
            <a:r>
              <a:rPr lang="en-US" sz="2200" dirty="0" err="1">
                <a:latin typeface="Montserrat"/>
                <a:ea typeface="Montserrat"/>
                <a:sym typeface="Montserrat"/>
              </a:rPr>
              <a:t>przez</a:t>
            </a:r>
            <a:r>
              <a:rPr lang="en-US" sz="2200" dirty="0">
                <a:latin typeface="Montserrat"/>
                <a:ea typeface="Montserrat"/>
                <a:sym typeface="Montserrat"/>
              </a:rPr>
              <a:t> </a:t>
            </a:r>
            <a:r>
              <a:rPr lang="en-US" sz="2200" dirty="0" err="1">
                <a:latin typeface="Montserrat"/>
                <a:ea typeface="Montserrat"/>
                <a:sym typeface="Montserrat"/>
              </a:rPr>
              <a:t>Unię</a:t>
            </a:r>
            <a:r>
              <a:rPr lang="en-US" sz="2200" dirty="0">
                <a:latin typeface="Montserrat"/>
                <a:ea typeface="Montserrat"/>
                <a:sym typeface="Montserrat"/>
              </a:rPr>
              <a:t> </a:t>
            </a:r>
            <a:r>
              <a:rPr lang="en-US" sz="2200" dirty="0" err="1">
                <a:latin typeface="Montserrat"/>
                <a:ea typeface="Montserrat"/>
                <a:sym typeface="Montserrat"/>
              </a:rPr>
              <a:t>Europejską</a:t>
            </a:r>
            <a:r>
              <a:rPr lang="en-US" sz="2200" b="0" i="0" u="none" strike="noStrike" cap="none" dirty="0">
                <a:solidFill>
                  <a:srgbClr val="000000"/>
                </a:solidFill>
                <a:latin typeface="Montserrat"/>
                <a:ea typeface="Montserrat"/>
                <a:sym typeface="Montserrat"/>
              </a:rPr>
              <a:t>.</a:t>
            </a:r>
            <a:r>
              <a:rPr lang="en-US" sz="2200" dirty="0">
                <a:latin typeface="Montserrat"/>
                <a:ea typeface="Montserrat"/>
                <a:sym typeface="Montserrat"/>
              </a:rPr>
              <a:t> </a:t>
            </a:r>
            <a:r>
              <a:rPr lang="en-US" sz="2200" dirty="0" err="1">
                <a:latin typeface="Montserrat"/>
                <a:ea typeface="Montserrat"/>
                <a:sym typeface="Montserrat"/>
              </a:rPr>
              <a:t>Wyrażone</a:t>
            </a:r>
            <a:r>
              <a:rPr lang="en-US" sz="2200" dirty="0">
                <a:latin typeface="Montserrat"/>
                <a:ea typeface="Montserrat"/>
                <a:sym typeface="Montserrat"/>
              </a:rPr>
              <a:t> </a:t>
            </a:r>
            <a:r>
              <a:rPr lang="en-US" sz="2200" dirty="0" err="1">
                <a:latin typeface="Montserrat"/>
                <a:ea typeface="Montserrat"/>
                <a:sym typeface="Montserrat"/>
              </a:rPr>
              <a:t>poglądy</a:t>
            </a:r>
            <a:r>
              <a:rPr lang="en-US" sz="2200" dirty="0">
                <a:latin typeface="Montserrat"/>
                <a:ea typeface="Montserrat"/>
                <a:sym typeface="Montserrat"/>
              </a:rPr>
              <a:t> </a:t>
            </a:r>
            <a:r>
              <a:rPr lang="en-US" sz="2200" dirty="0" err="1">
                <a:latin typeface="Montserrat"/>
                <a:ea typeface="Montserrat"/>
                <a:sym typeface="Montserrat"/>
              </a:rPr>
              <a:t>i</a:t>
            </a:r>
            <a:r>
              <a:rPr lang="en-US" sz="2200" dirty="0">
                <a:latin typeface="Montserrat"/>
                <a:ea typeface="Montserrat"/>
                <a:sym typeface="Montserrat"/>
              </a:rPr>
              <a:t> </a:t>
            </a:r>
            <a:r>
              <a:rPr lang="en-US" sz="2200" dirty="0" err="1">
                <a:latin typeface="Montserrat"/>
                <a:ea typeface="Montserrat"/>
                <a:sym typeface="Montserrat"/>
              </a:rPr>
              <a:t>opiniesą</a:t>
            </a:r>
            <a:r>
              <a:rPr lang="en-US" sz="2200" dirty="0">
                <a:latin typeface="Montserrat"/>
                <a:ea typeface="Montserrat"/>
                <a:sym typeface="Montserrat"/>
              </a:rPr>
              <a:t> </a:t>
            </a:r>
            <a:r>
              <a:rPr lang="en-US" sz="2200" dirty="0" err="1">
                <a:latin typeface="Montserrat"/>
                <a:ea typeface="Montserrat"/>
                <a:sym typeface="Montserrat"/>
              </a:rPr>
              <a:t>jednak</a:t>
            </a:r>
            <a:r>
              <a:rPr lang="en-US" sz="2200" dirty="0">
                <a:latin typeface="Montserrat"/>
                <a:ea typeface="Montserrat"/>
                <a:sym typeface="Montserrat"/>
              </a:rPr>
              <a:t> </a:t>
            </a:r>
            <a:r>
              <a:rPr lang="en-US" sz="2200" dirty="0" err="1">
                <a:latin typeface="Montserrat"/>
                <a:ea typeface="Montserrat"/>
                <a:sym typeface="Montserrat"/>
              </a:rPr>
              <a:t>poglądami</a:t>
            </a:r>
            <a:endParaRPr lang="en-US">
              <a:latin typeface="Montserrat"/>
            </a:endParaRPr>
          </a:p>
          <a:p>
            <a:pPr algn="just"/>
            <a:r>
              <a:rPr lang="en-US" sz="2200" dirty="0" err="1">
                <a:latin typeface="Montserrat"/>
                <a:ea typeface="Montserrat"/>
                <a:sym typeface="Montserrat"/>
              </a:rPr>
              <a:t>wyłącznie</a:t>
            </a:r>
            <a:r>
              <a:rPr lang="en-US" sz="2200" dirty="0">
                <a:latin typeface="Montserrat"/>
                <a:ea typeface="Montserrat"/>
                <a:sym typeface="Montserrat"/>
              </a:rPr>
              <a:t> </a:t>
            </a:r>
            <a:r>
              <a:rPr lang="en-US" sz="2200" dirty="0" err="1">
                <a:latin typeface="Montserrat"/>
                <a:ea typeface="Montserrat"/>
                <a:sym typeface="Montserrat"/>
              </a:rPr>
              <a:t>autora</a:t>
            </a:r>
            <a:r>
              <a:rPr lang="en-US" sz="2200" dirty="0">
                <a:latin typeface="Montserrat"/>
                <a:ea typeface="Montserrat"/>
                <a:sym typeface="Montserrat"/>
              </a:rPr>
              <a:t>(-</a:t>
            </a:r>
            <a:r>
              <a:rPr lang="en-US" sz="2200" dirty="0" err="1">
                <a:latin typeface="Montserrat"/>
                <a:ea typeface="Montserrat"/>
                <a:sym typeface="Montserrat"/>
              </a:rPr>
              <a:t>ów</a:t>
            </a:r>
            <a:r>
              <a:rPr lang="en-US" sz="2200" b="0" i="0" u="none" strike="noStrike" cap="none" dirty="0">
                <a:solidFill>
                  <a:srgbClr val="000000"/>
                </a:solidFill>
                <a:latin typeface="Montserrat"/>
                <a:ea typeface="Montserrat"/>
                <a:sym typeface="Montserrat"/>
              </a:rPr>
              <a:t>) </a:t>
            </a:r>
            <a:r>
              <a:rPr lang="en-US" sz="2200" dirty="0" err="1">
                <a:latin typeface="Montserrat"/>
                <a:ea typeface="Montserrat"/>
                <a:sym typeface="Montserrat"/>
              </a:rPr>
              <a:t>i</a:t>
            </a:r>
            <a:r>
              <a:rPr lang="en-US" sz="2200" dirty="0">
                <a:latin typeface="Montserrat"/>
                <a:ea typeface="Montserrat"/>
                <a:sym typeface="Montserrat"/>
              </a:rPr>
              <a:t> </a:t>
            </a:r>
            <a:r>
              <a:rPr lang="en-US" sz="2200" dirty="0" err="1">
                <a:latin typeface="Montserrat"/>
                <a:ea typeface="Montserrat"/>
                <a:sym typeface="Montserrat"/>
              </a:rPr>
              <a:t>niekoniecznie</a:t>
            </a:r>
            <a:r>
              <a:rPr lang="en-US" sz="2200" dirty="0">
                <a:latin typeface="Montserrat"/>
                <a:ea typeface="Montserrat"/>
                <a:sym typeface="Montserrat"/>
              </a:rPr>
              <a:t> </a:t>
            </a:r>
            <a:r>
              <a:rPr lang="en-US" sz="2200" dirty="0" err="1">
                <a:latin typeface="Montserrat"/>
                <a:ea typeface="Montserrat"/>
                <a:sym typeface="Montserrat"/>
              </a:rPr>
              <a:t>odzwierciedlają</a:t>
            </a:r>
            <a:r>
              <a:rPr lang="en-US" sz="2200" dirty="0">
                <a:latin typeface="Montserrat"/>
                <a:ea typeface="Montserrat"/>
                <a:sym typeface="Montserrat"/>
              </a:rPr>
              <a:t> </a:t>
            </a:r>
            <a:r>
              <a:rPr lang="en-US" sz="2200" dirty="0" err="1">
                <a:latin typeface="Montserrat"/>
                <a:ea typeface="Montserrat"/>
                <a:sym typeface="Montserrat"/>
              </a:rPr>
              <a:t>poglądy</a:t>
            </a:r>
            <a:r>
              <a:rPr lang="en-US" sz="2200" dirty="0">
                <a:latin typeface="Montserrat"/>
                <a:ea typeface="Montserrat"/>
                <a:sym typeface="Montserrat"/>
              </a:rPr>
              <a:t> </a:t>
            </a:r>
            <a:r>
              <a:rPr lang="en-US" sz="2200" dirty="0" err="1">
                <a:latin typeface="Montserrat"/>
                <a:ea typeface="Montserrat"/>
                <a:sym typeface="Montserrat"/>
              </a:rPr>
              <a:t>Unii</a:t>
            </a:r>
            <a:r>
              <a:rPr lang="en-US" sz="2200" dirty="0">
                <a:latin typeface="Montserrat"/>
                <a:ea typeface="Montserrat"/>
                <a:sym typeface="Montserrat"/>
              </a:rPr>
              <a:t> </a:t>
            </a:r>
            <a:r>
              <a:rPr lang="en-US" sz="2200" dirty="0" err="1">
                <a:latin typeface="Montserrat"/>
                <a:ea typeface="Montserrat"/>
                <a:sym typeface="Montserrat"/>
              </a:rPr>
              <a:t>Europejskiej</a:t>
            </a:r>
            <a:r>
              <a:rPr lang="en-US" sz="2200" dirty="0">
                <a:latin typeface="Montserrat"/>
                <a:ea typeface="Montserrat"/>
                <a:sym typeface="Montserrat"/>
              </a:rPr>
              <a:t> ani </a:t>
            </a:r>
            <a:r>
              <a:rPr lang="en-US" sz="2200" dirty="0" err="1">
                <a:latin typeface="Montserrat"/>
                <a:ea typeface="Montserrat"/>
                <a:sym typeface="Montserrat"/>
              </a:rPr>
              <a:t>Europejskiej</a:t>
            </a:r>
            <a:r>
              <a:rPr lang="en-US" sz="2200" dirty="0">
                <a:latin typeface="Montserrat"/>
                <a:ea typeface="Montserrat"/>
                <a:sym typeface="Montserrat"/>
              </a:rPr>
              <a:t> </a:t>
            </a:r>
            <a:r>
              <a:rPr lang="en-US" sz="2200" dirty="0" err="1">
                <a:latin typeface="Montserrat"/>
                <a:ea typeface="Montserrat"/>
                <a:sym typeface="Montserrat"/>
              </a:rPr>
              <a:t>Agencji</a:t>
            </a:r>
            <a:r>
              <a:rPr lang="en-US" sz="2200" dirty="0">
                <a:latin typeface="Montserrat"/>
                <a:ea typeface="Montserrat"/>
                <a:sym typeface="Montserrat"/>
              </a:rPr>
              <a:t> </a:t>
            </a:r>
            <a:r>
              <a:rPr lang="en-US" sz="2200" dirty="0" err="1">
                <a:latin typeface="Montserrat"/>
                <a:ea typeface="Montserrat"/>
                <a:sym typeface="Montserrat"/>
              </a:rPr>
              <a:t>Wykonawczej</a:t>
            </a:r>
            <a:r>
              <a:rPr lang="en-US" sz="2200" dirty="0">
                <a:latin typeface="Montserrat"/>
                <a:ea typeface="Montserrat"/>
                <a:sym typeface="Montserrat"/>
              </a:rPr>
              <a:t> ds. </a:t>
            </a:r>
            <a:r>
              <a:rPr lang="en-US" sz="2200" dirty="0" err="1">
                <a:latin typeface="Montserrat"/>
                <a:ea typeface="Montserrat"/>
                <a:sym typeface="Montserrat"/>
              </a:rPr>
              <a:t>Edukacji</a:t>
            </a:r>
            <a:r>
              <a:rPr lang="en-US" sz="2200" dirty="0">
                <a:latin typeface="Montserrat"/>
                <a:ea typeface="Montserrat"/>
                <a:sym typeface="Montserrat"/>
              </a:rPr>
              <a:t> </a:t>
            </a:r>
            <a:r>
              <a:rPr lang="en-US" sz="2200" dirty="0" err="1">
                <a:latin typeface="Montserrat"/>
                <a:ea typeface="Montserrat"/>
                <a:sym typeface="Montserrat"/>
              </a:rPr>
              <a:t>i</a:t>
            </a:r>
            <a:r>
              <a:rPr lang="en-US" sz="2200" dirty="0">
                <a:latin typeface="Montserrat"/>
                <a:ea typeface="Montserrat"/>
                <a:sym typeface="Montserrat"/>
              </a:rPr>
              <a:t> </a:t>
            </a:r>
            <a:r>
              <a:rPr lang="en-US" sz="2200" dirty="0" err="1">
                <a:latin typeface="Montserrat"/>
                <a:ea typeface="Montserrat"/>
                <a:sym typeface="Montserrat"/>
              </a:rPr>
              <a:t>Kultury</a:t>
            </a:r>
            <a:r>
              <a:rPr lang="en-US" sz="2200" dirty="0">
                <a:latin typeface="Montserrat"/>
                <a:ea typeface="Montserrat"/>
                <a:sym typeface="Montserrat"/>
              </a:rPr>
              <a:t> </a:t>
            </a:r>
            <a:r>
              <a:rPr lang="en-US" sz="2200" b="0" i="0" u="none" strike="noStrike" cap="none" dirty="0">
                <a:solidFill>
                  <a:srgbClr val="000000"/>
                </a:solidFill>
                <a:latin typeface="Montserrat"/>
                <a:ea typeface="Montserrat"/>
                <a:sym typeface="Montserrat"/>
              </a:rPr>
              <a:t>(EACEA). </a:t>
            </a:r>
            <a:r>
              <a:rPr lang="en-US" sz="2200" dirty="0">
                <a:latin typeface="Montserrat"/>
                <a:ea typeface="Montserrat"/>
                <a:sym typeface="Montserrat"/>
              </a:rPr>
              <a:t>Ani </a:t>
            </a:r>
            <a:r>
              <a:rPr lang="en-US" sz="2200" dirty="0" err="1">
                <a:latin typeface="Montserrat"/>
                <a:ea typeface="Montserrat"/>
                <a:sym typeface="Montserrat"/>
              </a:rPr>
              <a:t>Unia</a:t>
            </a:r>
            <a:r>
              <a:rPr lang="en-US" sz="2200" dirty="0">
                <a:latin typeface="Montserrat"/>
                <a:ea typeface="Montserrat"/>
                <a:sym typeface="Montserrat"/>
              </a:rPr>
              <a:t> </a:t>
            </a:r>
            <a:r>
              <a:rPr lang="en-US" sz="2200" dirty="0" err="1">
                <a:latin typeface="Montserrat"/>
                <a:ea typeface="Montserrat"/>
                <a:sym typeface="Montserrat"/>
              </a:rPr>
              <a:t>Europejska</a:t>
            </a:r>
            <a:r>
              <a:rPr lang="en-US" sz="2200" dirty="0">
                <a:latin typeface="Montserrat"/>
                <a:ea typeface="Montserrat"/>
                <a:sym typeface="Montserrat"/>
              </a:rPr>
              <a:t>, ani </a:t>
            </a:r>
            <a:r>
              <a:rPr lang="en-US" sz="2200" b="0" i="0" u="none" strike="noStrike" cap="none" dirty="0">
                <a:solidFill>
                  <a:srgbClr val="000000"/>
                </a:solidFill>
                <a:latin typeface="Montserrat"/>
                <a:ea typeface="Montserrat"/>
                <a:sym typeface="Montserrat"/>
              </a:rPr>
              <a:t>EACEA </a:t>
            </a:r>
            <a:r>
              <a:rPr lang="en-US" sz="2200" dirty="0" err="1">
                <a:latin typeface="Montserrat"/>
                <a:ea typeface="Montserrat"/>
                <a:sym typeface="Montserrat"/>
              </a:rPr>
              <a:t>nie</a:t>
            </a:r>
            <a:endParaRPr lang="en-US">
              <a:latin typeface="Montserrat"/>
            </a:endParaRPr>
          </a:p>
          <a:p>
            <a:pPr algn="just">
              <a:lnSpc>
                <a:spcPct val="150000"/>
              </a:lnSpc>
            </a:pPr>
            <a:r>
              <a:rPr lang="en-US" sz="2200" dirty="0" err="1">
                <a:latin typeface="Montserrat"/>
                <a:ea typeface="Montserrat"/>
                <a:sym typeface="Montserrat"/>
              </a:rPr>
              <a:t>ponoszą</a:t>
            </a:r>
            <a:r>
              <a:rPr lang="en-US" sz="2200" dirty="0">
                <a:latin typeface="Montserrat"/>
                <a:ea typeface="Montserrat"/>
                <a:sym typeface="Montserrat"/>
              </a:rPr>
              <a:t> za </a:t>
            </a:r>
            <a:r>
              <a:rPr lang="en-US" sz="2200" dirty="0" err="1">
                <a:latin typeface="Montserrat"/>
                <a:ea typeface="Montserrat"/>
                <a:sym typeface="Montserrat"/>
              </a:rPr>
              <a:t>nie</a:t>
            </a:r>
            <a:r>
              <a:rPr lang="en-US" sz="2200" dirty="0">
                <a:latin typeface="Montserrat"/>
                <a:ea typeface="Montserrat"/>
                <a:sym typeface="Montserrat"/>
              </a:rPr>
              <a:t> </a:t>
            </a:r>
            <a:r>
              <a:rPr lang="en-US" sz="2200" dirty="0" err="1">
                <a:latin typeface="Montserrat"/>
                <a:ea typeface="Montserrat"/>
                <a:sym typeface="Montserrat"/>
              </a:rPr>
              <a:t>odpowiedzialności</a:t>
            </a:r>
            <a:r>
              <a:rPr lang="en-US" sz="2200" b="0" i="0" u="none" strike="noStrike" cap="none" dirty="0">
                <a:solidFill>
                  <a:srgbClr val="000000"/>
                </a:solidFill>
                <a:latin typeface="Montserrat"/>
                <a:ea typeface="Montserrat"/>
                <a:sym typeface="Montserrat"/>
              </a:rPr>
              <a:t>.</a:t>
            </a:r>
            <a:endParaRPr dirty="0">
              <a:latin typeface="Montserrat"/>
            </a:endParaRPr>
          </a:p>
        </p:txBody>
      </p:sp>
      <p:sp>
        <p:nvSpPr>
          <p:cNvPr id="115" name="Google Shape;115;p2"/>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5">
              <a:alphaModFix/>
            </a:blip>
            <a:stretch>
              <a:fillRect/>
            </a:stretch>
          </a:blipFill>
          <a:ln>
            <a:noFill/>
          </a:ln>
        </p:spPr>
        <p:txBody>
          <a:bodyPr/>
          <a:lstStyle/>
          <a:p>
            <a:endParaRPr lang="pl-PL"/>
          </a:p>
        </p:txBody>
      </p:sp>
      <p:sp>
        <p:nvSpPr>
          <p:cNvPr id="2" name="Google Shape;124;p3">
            <a:extLst>
              <a:ext uri="{FF2B5EF4-FFF2-40B4-BE49-F238E27FC236}">
                <a16:creationId xmlns:a16="http://schemas.microsoft.com/office/drawing/2014/main" id="{67E14DC3-3AEB-1A2B-1F99-AE78788AE3B5}"/>
              </a:ext>
            </a:extLst>
          </p:cNvPr>
          <p:cNvSpPr txBox="1"/>
          <p:nvPr/>
        </p:nvSpPr>
        <p:spPr>
          <a:xfrm>
            <a:off x="7191659" y="329406"/>
            <a:ext cx="275625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grpSp>
        <p:nvGrpSpPr>
          <p:cNvPr id="557" name="Google Shape;557;g32b210e8dd3_0_259"/>
          <p:cNvGrpSpPr/>
          <p:nvPr/>
        </p:nvGrpSpPr>
        <p:grpSpPr>
          <a:xfrm>
            <a:off x="928050" y="1312125"/>
            <a:ext cx="12265553" cy="1214054"/>
            <a:chOff x="0" y="0"/>
            <a:chExt cx="2254200" cy="3661200"/>
          </a:xfrm>
        </p:grpSpPr>
        <p:sp>
          <p:nvSpPr>
            <p:cNvPr id="558" name="Google Shape;558;g32b210e8dd3_0_25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59" name="Google Shape;559;g32b210e8dd3_0_25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0" name="Google Shape;560;g32b210e8dd3_0_259"/>
          <p:cNvGrpSpPr/>
          <p:nvPr/>
        </p:nvGrpSpPr>
        <p:grpSpPr>
          <a:xfrm>
            <a:off x="0" y="0"/>
            <a:ext cx="18288000" cy="10287000"/>
            <a:chOff x="0" y="0"/>
            <a:chExt cx="24384000" cy="13716000"/>
          </a:xfrm>
        </p:grpSpPr>
        <p:cxnSp>
          <p:nvCxnSpPr>
            <p:cNvPr id="561" name="Google Shape;561;g32b210e8dd3_0_25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62" name="Google Shape;562;g32b210e8dd3_0_25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63" name="Google Shape;563;g32b210e8dd3_0_25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64" name="Google Shape;564;g32b210e8dd3_0_25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565" name="Google Shape;565;g32b210e8dd3_0_259"/>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566" name="Google Shape;566;g32b210e8dd3_0_25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67" name="Google Shape;567;g32b210e8dd3_0_259"/>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MUŚLIN</a:t>
            </a:r>
            <a:endParaRPr sz="1400" b="0" i="0" u="none" strike="noStrike" cap="none">
              <a:solidFill>
                <a:srgbClr val="000000"/>
              </a:solidFill>
              <a:latin typeface="Montserrat Black"/>
              <a:ea typeface="Montserrat Black"/>
              <a:cs typeface="Montserrat Black"/>
              <a:sym typeface="Montserrat Black"/>
            </a:endParaRPr>
          </a:p>
        </p:txBody>
      </p:sp>
      <p:sp>
        <p:nvSpPr>
          <p:cNvPr id="568" name="Google Shape;568;g32b210e8dd3_0_25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569" name="Google Shape;569;g32b210e8dd3_0_259"/>
          <p:cNvSpPr txBox="1"/>
          <p:nvPr/>
        </p:nvSpPr>
        <p:spPr>
          <a:xfrm>
            <a:off x="8876924" y="1483742"/>
            <a:ext cx="4316685"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SPLOT PŁÓCIENNY</a:t>
            </a:r>
            <a:endParaRPr lang="en-US"/>
          </a:p>
        </p:txBody>
      </p:sp>
      <p:pic>
        <p:nvPicPr>
          <p:cNvPr id="570" name="Google Shape;570;g32b210e8dd3_0_259"/>
          <p:cNvPicPr preferRelativeResize="0"/>
          <p:nvPr/>
        </p:nvPicPr>
        <p:blipFill rotWithShape="1">
          <a:blip r:embed="rId5">
            <a:alphaModFix/>
          </a:blip>
          <a:srcRect l="6980" t="-5801" r="3988" b="-5768"/>
          <a:stretch/>
        </p:blipFill>
        <p:spPr>
          <a:xfrm>
            <a:off x="5987125" y="2903525"/>
            <a:ext cx="5831401" cy="7307100"/>
          </a:xfrm>
          <a:prstGeom prst="rect">
            <a:avLst/>
          </a:prstGeom>
          <a:noFill/>
          <a:ln>
            <a:noFill/>
          </a:ln>
        </p:spPr>
      </p:pic>
      <p:pic>
        <p:nvPicPr>
          <p:cNvPr id="571" name="Google Shape;571;g32b210e8dd3_0_259"/>
          <p:cNvPicPr preferRelativeResize="0"/>
          <p:nvPr/>
        </p:nvPicPr>
        <p:blipFill rotWithShape="1">
          <a:blip r:embed="rId6">
            <a:alphaModFix/>
          </a:blip>
          <a:srcRect l="3045" t="15232" r="27258"/>
          <a:stretch/>
        </p:blipFill>
        <p:spPr>
          <a:xfrm>
            <a:off x="11831475" y="3027250"/>
            <a:ext cx="4642375" cy="7059651"/>
          </a:xfrm>
          <a:prstGeom prst="rect">
            <a:avLst/>
          </a:prstGeom>
          <a:noFill/>
          <a:ln>
            <a:noFill/>
          </a:ln>
        </p:spPr>
      </p:pic>
      <p:pic>
        <p:nvPicPr>
          <p:cNvPr id="572" name="Google Shape;572;g32b210e8dd3_0_259"/>
          <p:cNvPicPr preferRelativeResize="0"/>
          <p:nvPr/>
        </p:nvPicPr>
        <p:blipFill rotWithShape="1">
          <a:blip r:embed="rId7">
            <a:alphaModFix/>
          </a:blip>
          <a:srcRect t="4528" r="3232" b="4528"/>
          <a:stretch/>
        </p:blipFill>
        <p:spPr>
          <a:xfrm>
            <a:off x="239675" y="2661975"/>
            <a:ext cx="5831401" cy="7307100"/>
          </a:xfrm>
          <a:prstGeom prst="rect">
            <a:avLst/>
          </a:prstGeom>
          <a:noFill/>
          <a:ln>
            <a:noFill/>
          </a:ln>
        </p:spPr>
      </p:pic>
      <p:sp>
        <p:nvSpPr>
          <p:cNvPr id="573" name="Google Shape;573;g32b210e8dd3_0_259"/>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grpSp>
        <p:nvGrpSpPr>
          <p:cNvPr id="578" name="Google Shape;578;g327e88b000c_0_32"/>
          <p:cNvGrpSpPr/>
          <p:nvPr/>
        </p:nvGrpSpPr>
        <p:grpSpPr>
          <a:xfrm>
            <a:off x="544363" y="3799288"/>
            <a:ext cx="5633430" cy="1093524"/>
            <a:chOff x="0" y="0"/>
            <a:chExt cx="1980673" cy="1084200"/>
          </a:xfrm>
        </p:grpSpPr>
        <p:sp>
          <p:nvSpPr>
            <p:cNvPr id="579" name="Google Shape;579;g327e88b000c_0_3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6AA84F"/>
            </a:solidFill>
            <a:ln>
              <a:noFill/>
            </a:ln>
          </p:spPr>
          <p:txBody>
            <a:bodyPr/>
            <a:lstStyle/>
            <a:p>
              <a:endParaRPr lang="pl-PL"/>
            </a:p>
          </p:txBody>
        </p:sp>
        <p:sp>
          <p:nvSpPr>
            <p:cNvPr id="580" name="Google Shape;580;g327e88b000c_0_32"/>
            <p:cNvSpPr txBox="1"/>
            <p:nvPr/>
          </p:nvSpPr>
          <p:spPr>
            <a:xfrm>
              <a:off x="0" y="0"/>
              <a:ext cx="1980600" cy="1084200"/>
            </a:xfrm>
            <a:prstGeom prst="rect">
              <a:avLst/>
            </a:prstGeom>
            <a:solidFill>
              <a:srgbClr val="6AA84F"/>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81" name="Google Shape;581;g327e88b000c_0_32"/>
          <p:cNvSpPr txBox="1"/>
          <p:nvPr/>
        </p:nvSpPr>
        <p:spPr>
          <a:xfrm>
            <a:off x="544375" y="5170100"/>
            <a:ext cx="5633210" cy="3162212"/>
          </a:xfrm>
          <a:prstGeom prst="rect">
            <a:avLst/>
          </a:prstGeom>
          <a:noFill/>
          <a:ln>
            <a:noFill/>
          </a:ln>
        </p:spPr>
        <p:txBody>
          <a:bodyPr spcFirstLastPara="1" wrap="square" lIns="0" tIns="0" rIns="0" bIns="0" anchor="t" anchorCtr="0">
            <a:spAutoFit/>
          </a:bodyPr>
          <a:lstStyle/>
          <a:p>
            <a:r>
              <a:rPr lang="en-US" sz="1950" dirty="0">
                <a:solidFill>
                  <a:srgbClr val="1E2328"/>
                </a:solidFill>
                <a:latin typeface="Montserrat"/>
                <a:sym typeface="Montserrat"/>
              </a:rPr>
              <a:t>W </a:t>
            </a:r>
            <a:r>
              <a:rPr lang="en-US" sz="1950" dirty="0" err="1">
                <a:solidFill>
                  <a:srgbClr val="1E2328"/>
                </a:solidFill>
                <a:latin typeface="Montserrat"/>
                <a:sym typeface="Montserrat"/>
              </a:rPr>
              <a:t>tym</a:t>
            </a:r>
            <a:r>
              <a:rPr lang="en-US" sz="1950" dirty="0">
                <a:solidFill>
                  <a:srgbClr val="1E2328"/>
                </a:solidFill>
                <a:latin typeface="Montserrat"/>
                <a:sym typeface="Montserrat"/>
              </a:rPr>
              <a:t> </a:t>
            </a:r>
            <a:r>
              <a:rPr lang="en-US" sz="1950" dirty="0" err="1">
                <a:solidFill>
                  <a:srgbClr val="1E2328"/>
                </a:solidFill>
                <a:latin typeface="Montserrat"/>
                <a:sym typeface="Montserrat"/>
              </a:rPr>
              <a:t>splocie</a:t>
            </a:r>
            <a:r>
              <a:rPr lang="en-US" sz="1950" dirty="0">
                <a:solidFill>
                  <a:srgbClr val="1E2328"/>
                </a:solidFill>
                <a:latin typeface="Montserrat"/>
                <a:sym typeface="Montserrat"/>
              </a:rPr>
              <a:t> </a:t>
            </a:r>
            <a:r>
              <a:rPr lang="en-US" sz="1950" dirty="0" err="1">
                <a:solidFill>
                  <a:srgbClr val="1E2328"/>
                </a:solidFill>
                <a:latin typeface="Montserrat"/>
                <a:sym typeface="Montserrat"/>
              </a:rPr>
              <a:t>jedno</a:t>
            </a:r>
            <a:r>
              <a:rPr lang="en-US" sz="1950" dirty="0">
                <a:solidFill>
                  <a:srgbClr val="1E2328"/>
                </a:solidFill>
                <a:latin typeface="Montserrat"/>
                <a:sym typeface="Montserrat"/>
              </a:rPr>
              <a:t> </a:t>
            </a:r>
            <a:r>
              <a:rPr lang="en-US" sz="1950" dirty="0" err="1">
                <a:solidFill>
                  <a:srgbClr val="1E2328"/>
                </a:solidFill>
                <a:latin typeface="Montserrat"/>
                <a:sym typeface="Montserrat"/>
              </a:rPr>
              <a:t>lub</a:t>
            </a:r>
            <a:r>
              <a:rPr lang="en-US" sz="1950" dirty="0">
                <a:solidFill>
                  <a:srgbClr val="1E2328"/>
                </a:solidFill>
                <a:latin typeface="Montserrat"/>
                <a:sym typeface="Montserrat"/>
              </a:rPr>
              <a:t> </a:t>
            </a:r>
            <a:r>
              <a:rPr lang="en-US" sz="1950" dirty="0" err="1">
                <a:solidFill>
                  <a:srgbClr val="1E2328"/>
                </a:solidFill>
                <a:latin typeface="Montserrat"/>
                <a:sym typeface="Montserrat"/>
              </a:rPr>
              <a:t>więcej</a:t>
            </a:r>
            <a:r>
              <a:rPr lang="en-US" sz="1950" dirty="0">
                <a:solidFill>
                  <a:srgbClr val="1E2328"/>
                </a:solidFill>
                <a:latin typeface="Montserrat"/>
                <a:sym typeface="Montserrat"/>
              </a:rPr>
              <a:t> </a:t>
            </a:r>
            <a:r>
              <a:rPr lang="en-US" sz="1950" dirty="0" err="1">
                <a:solidFill>
                  <a:srgbClr val="1E2328"/>
                </a:solidFill>
                <a:latin typeface="Montserrat"/>
                <a:sym typeface="Montserrat"/>
              </a:rPr>
              <a:t>włókien</a:t>
            </a:r>
            <a:r>
              <a:rPr lang="en-US" sz="1950" dirty="0">
                <a:solidFill>
                  <a:srgbClr val="1E2328"/>
                </a:solidFill>
                <a:latin typeface="Montserrat"/>
                <a:sym typeface="Montserrat"/>
              </a:rPr>
              <a:t> </a:t>
            </a:r>
            <a:r>
              <a:rPr lang="en-US" sz="1950" dirty="0" err="1">
                <a:solidFill>
                  <a:srgbClr val="1E2328"/>
                </a:solidFill>
                <a:latin typeface="Montserrat"/>
                <a:sym typeface="Montserrat"/>
              </a:rPr>
              <a:t>osnowy</a:t>
            </a:r>
            <a:r>
              <a:rPr lang="en-US" sz="1950" dirty="0">
                <a:solidFill>
                  <a:srgbClr val="1E2328"/>
                </a:solidFill>
                <a:latin typeface="Montserrat"/>
                <a:sym typeface="Montserrat"/>
              </a:rPr>
              <a:t> </a:t>
            </a:r>
            <a:r>
              <a:rPr lang="en-US" sz="1950" dirty="0" err="1">
                <a:solidFill>
                  <a:srgbClr val="1E2328"/>
                </a:solidFill>
                <a:latin typeface="Montserrat"/>
                <a:sym typeface="Montserrat"/>
              </a:rPr>
              <a:t>przeplata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naprzemiennie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nad</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pod </a:t>
            </a:r>
            <a:r>
              <a:rPr lang="en-US" sz="1950" dirty="0" err="1">
                <a:solidFill>
                  <a:srgbClr val="1E2328"/>
                </a:solidFill>
                <a:latin typeface="Montserrat"/>
                <a:ea typeface="Montserrat"/>
                <a:sym typeface="Montserrat"/>
              </a:rPr>
              <a:t>dwoma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lub</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więcej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wątku</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sposób</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powtarzalny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wątkowy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lub</a:t>
            </a:r>
            <a:endParaRPr lang="en-US" dirty="0" err="1">
              <a:latin typeface="Montserrat"/>
            </a:endParaRPr>
          </a:p>
          <a:p>
            <a:r>
              <a:rPr lang="en-US" sz="1950" dirty="0" err="1">
                <a:solidFill>
                  <a:srgbClr val="1E2328"/>
                </a:solidFill>
                <a:latin typeface="Montserrat"/>
                <a:ea typeface="Montserrat"/>
                <a:sym typeface="Montserrat"/>
              </a:rPr>
              <a:t>jedno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lub</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więcej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włókien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wątku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przeplata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naprzemiennie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nad</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pod </a:t>
            </a:r>
            <a:r>
              <a:rPr lang="en-US" sz="1950" dirty="0" err="1">
                <a:solidFill>
                  <a:srgbClr val="1E2328"/>
                </a:solidFill>
                <a:latin typeface="Montserrat"/>
                <a:ea typeface="Montserrat"/>
                <a:sym typeface="Montserrat"/>
              </a:rPr>
              <a:t>dwoma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lub</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więcej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osnowy</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sposób</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powtarzalny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osnowowy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tworząc</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charakterystyczny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wygląd</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diagonalny.</a:t>
            </a:r>
            <a:r>
              <a:rPr lang="en-US" sz="1950" dirty="0" err="1">
                <a:solidFill>
                  <a:srgbClr val="1E2328"/>
                </a:solidFill>
                <a:latin typeface="Montserrat"/>
                <a:ea typeface="Montserrat"/>
                <a:cs typeface="Montserrat"/>
                <a:sym typeface="Montserrat"/>
              </a:rPr>
              <a:t>nce</a:t>
            </a:r>
            <a:r>
              <a:rPr lang="en-US" sz="1950" dirty="0">
                <a:solidFill>
                  <a:srgbClr val="1E2328"/>
                </a:solidFill>
                <a:latin typeface="Montserrat"/>
                <a:ea typeface="Montserrat"/>
                <a:cs typeface="Montserrat"/>
                <a:sym typeface="Montserrat"/>
              </a:rPr>
              <a:t>.</a:t>
            </a:r>
            <a:endParaRPr sz="1950">
              <a:solidFill>
                <a:srgbClr val="1E2328"/>
              </a:solidFill>
              <a:latin typeface="Montserrat"/>
              <a:ea typeface="Montserrat"/>
              <a:cs typeface="Montserrat"/>
            </a:endParaRPr>
          </a:p>
          <a:p>
            <a:pPr marL="0" marR="0" lvl="0" indent="0" algn="l" rtl="0">
              <a:lnSpc>
                <a:spcPct val="150022"/>
              </a:lnSpc>
              <a:spcBef>
                <a:spcPts val="0"/>
              </a:spcBef>
              <a:spcAft>
                <a:spcPts val="0"/>
              </a:spcAft>
              <a:buClr>
                <a:srgbClr val="000000"/>
              </a:buClr>
              <a:buSzPts val="2199"/>
              <a:buFont typeface="Arial"/>
              <a:buNone/>
            </a:pPr>
            <a:endParaRPr sz="1999" dirty="0">
              <a:solidFill>
                <a:srgbClr val="1E2328"/>
              </a:solidFill>
              <a:latin typeface="Montserrat"/>
              <a:ea typeface="Montserrat"/>
              <a:cs typeface="Montserrat"/>
              <a:sym typeface="Montserrat"/>
            </a:endParaRPr>
          </a:p>
        </p:txBody>
      </p:sp>
      <p:grpSp>
        <p:nvGrpSpPr>
          <p:cNvPr id="582" name="Google Shape;582;g327e88b000c_0_32"/>
          <p:cNvGrpSpPr/>
          <p:nvPr/>
        </p:nvGrpSpPr>
        <p:grpSpPr>
          <a:xfrm>
            <a:off x="0" y="0"/>
            <a:ext cx="18288000" cy="10287000"/>
            <a:chOff x="0" y="0"/>
            <a:chExt cx="24384000" cy="13716000"/>
          </a:xfrm>
        </p:grpSpPr>
        <p:cxnSp>
          <p:nvCxnSpPr>
            <p:cNvPr id="583" name="Google Shape;583;g327e88b000c_0_3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84" name="Google Shape;584;g327e88b000c_0_3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85" name="Google Shape;585;g327e88b000c_0_3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86" name="Google Shape;586;g327e88b000c_0_3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587" name="Google Shape;587;g327e88b000c_0_32"/>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588" name="Google Shape;588;g327e88b000c_0_3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589" name="Google Shape;589;g327e88b000c_0_32"/>
          <p:cNvGrpSpPr/>
          <p:nvPr/>
        </p:nvGrpSpPr>
        <p:grpSpPr>
          <a:xfrm>
            <a:off x="6056536" y="3788308"/>
            <a:ext cx="8191570" cy="1093524"/>
            <a:chOff x="0" y="0"/>
            <a:chExt cx="1980673" cy="1084200"/>
          </a:xfrm>
        </p:grpSpPr>
        <p:sp>
          <p:nvSpPr>
            <p:cNvPr id="590" name="Google Shape;590;g327e88b000c_0_3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chemeClr val="accent3"/>
            </a:solidFill>
            <a:ln>
              <a:noFill/>
            </a:ln>
          </p:spPr>
          <p:txBody>
            <a:bodyPr/>
            <a:lstStyle/>
            <a:p>
              <a:endParaRPr lang="pl-PL"/>
            </a:p>
          </p:txBody>
        </p:sp>
        <p:sp>
          <p:nvSpPr>
            <p:cNvPr id="591" name="Google Shape;591;g327e88b000c_0_32"/>
            <p:cNvSpPr txBox="1"/>
            <p:nvPr/>
          </p:nvSpPr>
          <p:spPr>
            <a:xfrm>
              <a:off x="0" y="0"/>
              <a:ext cx="1980600" cy="1084200"/>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2" name="Google Shape;592;g327e88b000c_0_32"/>
          <p:cNvGrpSpPr/>
          <p:nvPr/>
        </p:nvGrpSpPr>
        <p:grpSpPr>
          <a:xfrm>
            <a:off x="544414" y="8880450"/>
            <a:ext cx="12123699" cy="1093524"/>
            <a:chOff x="0" y="0"/>
            <a:chExt cx="1980673" cy="1084200"/>
          </a:xfrm>
        </p:grpSpPr>
        <p:sp>
          <p:nvSpPr>
            <p:cNvPr id="593" name="Google Shape;593;g327e88b000c_0_3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594" name="Google Shape;594;g327e88b000c_0_3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95" name="Google Shape;595;g327e88b000c_0_32"/>
          <p:cNvSpPr txBox="1"/>
          <p:nvPr/>
        </p:nvSpPr>
        <p:spPr>
          <a:xfrm>
            <a:off x="494546" y="4101925"/>
            <a:ext cx="5650570" cy="600805"/>
          </a:xfrm>
          <a:prstGeom prst="rect">
            <a:avLst/>
          </a:prstGeom>
          <a:noFill/>
          <a:ln>
            <a:noFill/>
          </a:ln>
        </p:spPr>
        <p:txBody>
          <a:bodyPr spcFirstLastPara="1" wrap="square" lIns="0" tIns="0" rIns="0" bIns="0" anchor="t" anchorCtr="0">
            <a:spAutoFit/>
          </a:bodyPr>
          <a:lstStyle/>
          <a:p>
            <a:pPr algn="ctr">
              <a:lnSpc>
                <a:spcPct val="122002"/>
              </a:lnSpc>
            </a:pPr>
            <a:r>
              <a:rPr lang="en-US" sz="3200" b="1">
                <a:solidFill>
                  <a:srgbClr val="FFFFFF"/>
                </a:solidFill>
                <a:latin typeface="Montserrat"/>
                <a:sym typeface="Montserrat"/>
              </a:rPr>
              <a:t>WŁAŚCIWOŚCI FIZYCZNE</a:t>
            </a:r>
            <a:endParaRPr lang="en-US"/>
          </a:p>
        </p:txBody>
      </p:sp>
      <p:sp>
        <p:nvSpPr>
          <p:cNvPr id="596" name="Google Shape;596;g327e88b000c_0_3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597" name="Google Shape;597;g327e88b000c_0_32"/>
          <p:cNvSpPr txBox="1"/>
          <p:nvPr/>
        </p:nvSpPr>
        <p:spPr>
          <a:xfrm>
            <a:off x="1031564" y="8880450"/>
            <a:ext cx="4867200" cy="1201611"/>
          </a:xfrm>
          <a:prstGeom prst="rect">
            <a:avLst/>
          </a:prstGeom>
          <a:noFill/>
          <a:ln>
            <a:noFill/>
          </a:ln>
        </p:spPr>
        <p:txBody>
          <a:bodyPr spcFirstLastPara="1" wrap="square" lIns="0" tIns="0" rIns="0" bIns="0" anchor="t" anchorCtr="0">
            <a:spAutoFit/>
          </a:bodyPr>
          <a:lstStyle/>
          <a:p>
            <a:pPr>
              <a:lnSpc>
                <a:spcPct val="122002"/>
              </a:lnSpc>
              <a:buSzPts val="4963"/>
            </a:pPr>
            <a:r>
              <a:rPr lang="en-US" sz="3200" b="1">
                <a:solidFill>
                  <a:schemeClr val="lt1"/>
                </a:solidFill>
                <a:latin typeface="Montserrat"/>
                <a:ea typeface="Montserrat"/>
                <a:cs typeface="Montserrat"/>
                <a:sym typeface="Montserrat"/>
              </a:rPr>
              <a:t>NAJBARDZIEJ ZNANE TYPY WŁÓKIEN</a:t>
            </a:r>
            <a:endParaRPr lang="en-US" sz="3200" b="1" i="0" u="none" strike="noStrike" cap="none">
              <a:solidFill>
                <a:schemeClr val="lt1"/>
              </a:solidFill>
              <a:latin typeface="Montserrat"/>
              <a:ea typeface="Montserrat"/>
              <a:cs typeface="Montserrat"/>
            </a:endParaRPr>
          </a:p>
        </p:txBody>
      </p:sp>
      <p:grpSp>
        <p:nvGrpSpPr>
          <p:cNvPr id="598" name="Google Shape;598;g327e88b000c_0_32"/>
          <p:cNvGrpSpPr/>
          <p:nvPr/>
        </p:nvGrpSpPr>
        <p:grpSpPr>
          <a:xfrm>
            <a:off x="502874" y="2074800"/>
            <a:ext cx="15698418" cy="1369995"/>
            <a:chOff x="0" y="0"/>
            <a:chExt cx="1980673" cy="1084200"/>
          </a:xfrm>
        </p:grpSpPr>
        <p:sp>
          <p:nvSpPr>
            <p:cNvPr id="599" name="Google Shape;599;g327e88b000c_0_3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600" name="Google Shape;600;g327e88b000c_0_3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1" name="Google Shape;601;g327e88b000c_0_32"/>
          <p:cNvSpPr txBox="1"/>
          <p:nvPr/>
        </p:nvSpPr>
        <p:spPr>
          <a:xfrm>
            <a:off x="767503" y="2377900"/>
            <a:ext cx="2796000" cy="854208"/>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Clr>
                <a:srgbClr val="000000"/>
              </a:buClr>
              <a:buSzPts val="4963"/>
              <a:buFont typeface="Arial"/>
              <a:buNone/>
            </a:pPr>
            <a:r>
              <a:rPr lang="en-US" sz="4550">
                <a:solidFill>
                  <a:srgbClr val="FFFFFF"/>
                </a:solidFill>
                <a:latin typeface="Montserrat Black"/>
                <a:ea typeface="Montserrat Black"/>
                <a:cs typeface="Montserrat Black"/>
                <a:sym typeface="Montserrat Black"/>
              </a:rPr>
              <a:t>TKANE</a:t>
            </a:r>
            <a:endParaRPr sz="4550" b="0" i="0" u="none" strike="noStrike" cap="none">
              <a:solidFill>
                <a:srgbClr val="000000"/>
              </a:solidFill>
              <a:latin typeface="Montserrat Black"/>
              <a:ea typeface="Montserrat Black"/>
              <a:cs typeface="Montserrat Black"/>
              <a:sym typeface="Montserrat Black"/>
            </a:endParaRPr>
          </a:p>
        </p:txBody>
      </p:sp>
      <p:sp>
        <p:nvSpPr>
          <p:cNvPr id="602" name="Google Shape;602;g327e88b000c_0_32"/>
          <p:cNvSpPr txBox="1"/>
          <p:nvPr/>
        </p:nvSpPr>
        <p:spPr>
          <a:xfrm>
            <a:off x="6227403" y="4101925"/>
            <a:ext cx="6159034" cy="600805"/>
          </a:xfrm>
          <a:prstGeom prst="rect">
            <a:avLst/>
          </a:prstGeom>
          <a:noFill/>
          <a:ln>
            <a:noFill/>
          </a:ln>
        </p:spPr>
        <p:txBody>
          <a:bodyPr spcFirstLastPara="1" wrap="square" lIns="0" tIns="0" rIns="0" bIns="0" anchor="t" anchorCtr="0">
            <a:spAutoFit/>
          </a:bodyPr>
          <a:lstStyle/>
          <a:p>
            <a:pPr algn="ctr">
              <a:lnSpc>
                <a:spcPct val="122002"/>
              </a:lnSpc>
            </a:pPr>
            <a:r>
              <a:rPr lang="en-US" sz="3200" b="1" dirty="0">
                <a:solidFill>
                  <a:srgbClr val="FFFFFF"/>
                </a:solidFill>
                <a:latin typeface="Montserrat"/>
                <a:sym typeface="Montserrat"/>
              </a:rPr>
              <a:t>WŁAŚCIWOŚCI ROBOCZE</a:t>
            </a:r>
            <a:endParaRPr lang="en-US" dirty="0"/>
          </a:p>
        </p:txBody>
      </p:sp>
      <p:sp>
        <p:nvSpPr>
          <p:cNvPr id="603" name="Google Shape;603;g327e88b000c_0_32"/>
          <p:cNvSpPr txBox="1"/>
          <p:nvPr/>
        </p:nvSpPr>
        <p:spPr>
          <a:xfrm>
            <a:off x="4812107" y="2383856"/>
            <a:ext cx="11034013" cy="1182760"/>
          </a:xfrm>
          <a:prstGeom prst="rect">
            <a:avLst/>
          </a:prstGeom>
          <a:noFill/>
          <a:ln>
            <a:noFill/>
          </a:ln>
        </p:spPr>
        <p:txBody>
          <a:bodyPr spcFirstLastPara="1" wrap="square" lIns="0" tIns="0" rIns="0" bIns="0" anchor="t" anchorCtr="0">
            <a:spAutoFit/>
          </a:bodyPr>
          <a:lstStyle/>
          <a:p>
            <a:pPr algn="r">
              <a:lnSpc>
                <a:spcPct val="122002"/>
              </a:lnSpc>
              <a:buSzPts val="4963"/>
            </a:pPr>
            <a:r>
              <a:rPr lang="en-US" sz="6300">
                <a:solidFill>
                  <a:schemeClr val="lt1"/>
                </a:solidFill>
                <a:latin typeface="Montserrat Black"/>
                <a:ea typeface="Montserrat Black"/>
                <a:cs typeface="Montserrat Black"/>
                <a:sym typeface="Montserrat Black"/>
              </a:rPr>
              <a:t>TKANINA DIAGONALNA</a:t>
            </a:r>
            <a:endParaRPr sz="6300" b="0" i="0" u="none" strike="noStrike" cap="none">
              <a:solidFill>
                <a:schemeClr val="lt1"/>
              </a:solidFill>
              <a:latin typeface="Montserrat Black"/>
              <a:ea typeface="Montserrat Black"/>
              <a:cs typeface="Montserrat Black"/>
              <a:sym typeface="Montserrat Black"/>
            </a:endParaRPr>
          </a:p>
        </p:txBody>
      </p:sp>
      <p:sp>
        <p:nvSpPr>
          <p:cNvPr id="604" name="Google Shape;604;g327e88b000c_0_32"/>
          <p:cNvSpPr txBox="1"/>
          <p:nvPr/>
        </p:nvSpPr>
        <p:spPr>
          <a:xfrm>
            <a:off x="7034725" y="5165325"/>
            <a:ext cx="5632938" cy="2562048"/>
          </a:xfrm>
          <a:prstGeom prst="rect">
            <a:avLst/>
          </a:prstGeom>
          <a:noFill/>
          <a:ln>
            <a:noFill/>
          </a:ln>
        </p:spPr>
        <p:txBody>
          <a:bodyPr spcFirstLastPara="1" wrap="square" lIns="0" tIns="0" rIns="0" bIns="0" anchor="t" anchorCtr="0">
            <a:spAutoFit/>
          </a:bodyPr>
          <a:lstStyle/>
          <a:p>
            <a:r>
              <a:rPr lang="en-US" sz="1950" dirty="0">
                <a:solidFill>
                  <a:srgbClr val="1E2328"/>
                </a:solidFill>
                <a:latin typeface="Montserrat"/>
                <a:ea typeface="Montserrat"/>
                <a:sym typeface="Montserrat"/>
              </a:rPr>
              <a:t>To </a:t>
            </a:r>
            <a:r>
              <a:rPr lang="en-US" sz="1950" dirty="0" err="1">
                <a:solidFill>
                  <a:srgbClr val="1E2328"/>
                </a:solidFill>
                <a:latin typeface="Montserrat"/>
                <a:ea typeface="Montserrat"/>
                <a:sym typeface="Montserrat"/>
              </a:rPr>
              <a:t>bardzo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wszechstronny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wytrzymały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a:t>
            </a:r>
            <a:r>
              <a:rPr lang="en-US" sz="1950" dirty="0">
                <a:solidFill>
                  <a:srgbClr val="1E2328"/>
                </a:solidFill>
                <a:latin typeface="Montserrat"/>
                <a:ea typeface="Montserrat"/>
                <a:sym typeface="Montserrat"/>
              </a:rPr>
              <a:t>,</a:t>
            </a:r>
            <a:endParaRPr lang="en-US" sz="1950" dirty="0">
              <a:latin typeface="Montserrat"/>
            </a:endParaRPr>
          </a:p>
          <a:p>
            <a:r>
              <a:rPr lang="en-US" sz="1950" dirty="0" err="1">
                <a:solidFill>
                  <a:srgbClr val="1E2328"/>
                </a:solidFill>
                <a:latin typeface="Montserrat"/>
                <a:ea typeface="Montserrat"/>
                <a:sym typeface="Montserrat"/>
              </a:rPr>
              <a:t>charakteryzujący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równoległymi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liniami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skośnymi</a:t>
            </a:r>
            <a:r>
              <a:rPr lang="en-US" sz="1950" dirty="0">
                <a:solidFill>
                  <a:srgbClr val="1E2328"/>
                </a:solidFill>
                <a:latin typeface="Montserrat"/>
                <a:ea typeface="Montserrat"/>
                <a:sym typeface="Montserrat"/>
              </a:rPr>
              <a:t>, z inną stroną przednią niż tylną.</a:t>
            </a:r>
            <a:endParaRPr lang="en-US" sz="1950" dirty="0">
              <a:latin typeface="Montserrat"/>
            </a:endParaRPr>
          </a:p>
          <a:p>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wykonane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splotem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sztywne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dopasowują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ruchu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pięknie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układając</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nawet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jeśli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wykonane</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grubych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przędzy</a:t>
            </a:r>
            <a:r>
              <a:rPr lang="en-US" sz="1950" dirty="0">
                <a:solidFill>
                  <a:srgbClr val="1E2328"/>
                </a:solidFill>
                <a:latin typeface="Montserrat"/>
                <a:ea typeface="Montserrat"/>
                <a:sym typeface="Montserrat"/>
              </a:rPr>
              <a:t>.</a:t>
            </a:r>
            <a:endParaRPr sz="1950" dirty="0">
              <a:latin typeface="Montserrat"/>
            </a:endParaRPr>
          </a:p>
          <a:p>
            <a:pPr marL="0" marR="0" lvl="0" indent="0" algn="l" rtl="0">
              <a:lnSpc>
                <a:spcPct val="150022"/>
              </a:lnSpc>
              <a:spcBef>
                <a:spcPts val="0"/>
              </a:spcBef>
              <a:spcAft>
                <a:spcPts val="0"/>
              </a:spcAft>
              <a:buClr>
                <a:srgbClr val="000000"/>
              </a:buClr>
              <a:buSzPts val="2199"/>
              <a:buFont typeface="Arial"/>
              <a:buNone/>
            </a:pPr>
            <a:endParaRPr sz="1999" dirty="0">
              <a:solidFill>
                <a:srgbClr val="1E2328"/>
              </a:solidFill>
              <a:latin typeface="Montserrat"/>
              <a:ea typeface="Montserrat"/>
              <a:cs typeface="Montserrat"/>
              <a:sym typeface="Montserrat"/>
            </a:endParaRPr>
          </a:p>
        </p:txBody>
      </p:sp>
      <p:sp>
        <p:nvSpPr>
          <p:cNvPr id="605" name="Google Shape;605;g327e88b000c_0_32"/>
          <p:cNvSpPr txBox="1"/>
          <p:nvPr/>
        </p:nvSpPr>
        <p:spPr>
          <a:xfrm>
            <a:off x="7034725" y="9042589"/>
            <a:ext cx="5633400" cy="900246"/>
          </a:xfrm>
          <a:prstGeom prst="rect">
            <a:avLst/>
          </a:prstGeom>
          <a:noFill/>
          <a:ln>
            <a:noFill/>
          </a:ln>
        </p:spPr>
        <p:txBody>
          <a:bodyPr spcFirstLastPara="1" wrap="square" lIns="0" tIns="0" rIns="0" bIns="0" anchor="t" anchorCtr="0">
            <a:spAutoFit/>
          </a:bodyPr>
          <a:lstStyle/>
          <a:p>
            <a:pPr>
              <a:lnSpc>
                <a:spcPct val="150022"/>
              </a:lnSpc>
            </a:pPr>
            <a:r>
              <a:rPr lang="en-US" sz="1950" dirty="0" err="1">
                <a:solidFill>
                  <a:srgbClr val="1E2328"/>
                </a:solidFill>
                <a:latin typeface="Montserrat"/>
                <a:ea typeface="Montserrat"/>
                <a:sym typeface="Montserrat"/>
              </a:rPr>
              <a:t>Dżins</a:t>
            </a:r>
            <a:r>
              <a:rPr lang="en-US" sz="1950" dirty="0">
                <a:solidFill>
                  <a:srgbClr val="1E2328"/>
                </a:solidFill>
                <a:latin typeface="Montserrat"/>
                <a:ea typeface="Montserrat"/>
                <a:sym typeface="Montserrat"/>
              </a:rPr>
              <a:t>, chino, </a:t>
            </a:r>
            <a:r>
              <a:rPr lang="en-US" sz="1950" dirty="0" err="1">
                <a:solidFill>
                  <a:srgbClr val="1E2328"/>
                </a:solidFill>
                <a:latin typeface="Montserrat"/>
                <a:ea typeface="Montserrat"/>
                <a:sym typeface="Montserrat"/>
              </a:rPr>
              <a:t>gabardyna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serża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jedwab</a:t>
            </a:r>
            <a:r>
              <a:rPr lang="en-US" sz="1950" dirty="0">
                <a:solidFill>
                  <a:srgbClr val="1E2328"/>
                </a:solidFill>
                <a:latin typeface="Montserrat"/>
                <a:ea typeface="Montserrat"/>
                <a:sym typeface="Montserrat"/>
              </a:rPr>
              <a:t> twill, </a:t>
            </a:r>
            <a:r>
              <a:rPr lang="en-US" sz="1950" dirty="0" err="1">
                <a:solidFill>
                  <a:srgbClr val="1E2328"/>
                </a:solidFill>
                <a:latin typeface="Montserrat"/>
                <a:ea typeface="Montserrat"/>
                <a:sym typeface="Montserrat"/>
              </a:rPr>
              <a:t>wełna</a:t>
            </a:r>
            <a:r>
              <a:rPr lang="en-US" sz="1950" dirty="0">
                <a:solidFill>
                  <a:srgbClr val="1E2328"/>
                </a:solidFill>
                <a:latin typeface="Montserrat"/>
                <a:ea typeface="Montserrat"/>
                <a:sym typeface="Montserrat"/>
              </a:rPr>
              <a:t> twill, </a:t>
            </a:r>
            <a:r>
              <a:rPr lang="en-US" sz="1950" dirty="0" err="1">
                <a:solidFill>
                  <a:srgbClr val="1E2328"/>
                </a:solidFill>
                <a:latin typeface="Montserrat"/>
                <a:ea typeface="Montserrat"/>
                <a:sym typeface="Montserrat"/>
              </a:rPr>
              <a:t>pepitka</a:t>
            </a:r>
            <a:r>
              <a:rPr lang="en-US" sz="1950" dirty="0">
                <a:solidFill>
                  <a:srgbClr val="1E2328"/>
                </a:solidFill>
                <a:latin typeface="Montserrat"/>
                <a:ea typeface="Montserrat"/>
                <a:sym typeface="Montserrat"/>
              </a:rPr>
              <a:t>. </a:t>
            </a:r>
            <a:endParaRPr lang="en-US" dirty="0">
              <a:latin typeface="Montserrat"/>
            </a:endParaRPr>
          </a:p>
        </p:txBody>
      </p:sp>
      <p:pic>
        <p:nvPicPr>
          <p:cNvPr id="606" name="Google Shape;606;g327e88b000c_0_32"/>
          <p:cNvPicPr preferRelativeResize="0"/>
          <p:nvPr/>
        </p:nvPicPr>
        <p:blipFill rotWithShape="1">
          <a:blip r:embed="rId5">
            <a:alphaModFix/>
          </a:blip>
          <a:srcRect t="5665" b="5665"/>
          <a:stretch/>
        </p:blipFill>
        <p:spPr>
          <a:xfrm>
            <a:off x="13067900" y="3818375"/>
            <a:ext cx="3007946" cy="2977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1" name="Google Shape;611;g319716d215d_0_8"/>
          <p:cNvGrpSpPr/>
          <p:nvPr/>
        </p:nvGrpSpPr>
        <p:grpSpPr>
          <a:xfrm>
            <a:off x="928050" y="1312125"/>
            <a:ext cx="12265553" cy="1214054"/>
            <a:chOff x="0" y="0"/>
            <a:chExt cx="2254200" cy="3661200"/>
          </a:xfrm>
        </p:grpSpPr>
        <p:sp>
          <p:nvSpPr>
            <p:cNvPr id="612" name="Google Shape;612;g319716d215d_0_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13" name="Google Shape;613;g319716d215d_0_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14" name="Google Shape;614;g319716d215d_0_8"/>
          <p:cNvGrpSpPr/>
          <p:nvPr/>
        </p:nvGrpSpPr>
        <p:grpSpPr>
          <a:xfrm>
            <a:off x="12759477" y="5674870"/>
            <a:ext cx="2839841" cy="4612380"/>
            <a:chOff x="0" y="0"/>
            <a:chExt cx="2254200" cy="3661200"/>
          </a:xfrm>
        </p:grpSpPr>
        <p:sp>
          <p:nvSpPr>
            <p:cNvPr id="615" name="Google Shape;615;g319716d215d_0_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16" name="Google Shape;616;g319716d215d_0_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17" name="Google Shape;617;g319716d215d_0_8"/>
          <p:cNvPicPr preferRelativeResize="0"/>
          <p:nvPr/>
        </p:nvPicPr>
        <p:blipFill rotWithShape="1">
          <a:blip r:embed="rId3">
            <a:alphaModFix/>
          </a:blip>
          <a:srcRect l="34101" r="34104"/>
          <a:stretch/>
        </p:blipFill>
        <p:spPr>
          <a:xfrm>
            <a:off x="11108000" y="2260875"/>
            <a:ext cx="3322950" cy="6787299"/>
          </a:xfrm>
          <a:prstGeom prst="rect">
            <a:avLst/>
          </a:prstGeom>
          <a:noFill/>
          <a:ln>
            <a:noFill/>
          </a:ln>
        </p:spPr>
      </p:pic>
      <p:grpSp>
        <p:nvGrpSpPr>
          <p:cNvPr id="618" name="Google Shape;618;g319716d215d_0_8"/>
          <p:cNvGrpSpPr/>
          <p:nvPr/>
        </p:nvGrpSpPr>
        <p:grpSpPr>
          <a:xfrm>
            <a:off x="0" y="0"/>
            <a:ext cx="18288000" cy="10287000"/>
            <a:chOff x="0" y="0"/>
            <a:chExt cx="24384000" cy="13716000"/>
          </a:xfrm>
        </p:grpSpPr>
        <p:cxnSp>
          <p:nvCxnSpPr>
            <p:cNvPr id="619" name="Google Shape;619;g319716d215d_0_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20" name="Google Shape;620;g319716d215d_0_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21" name="Google Shape;621;g319716d215d_0_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622" name="Google Shape;622;g319716d215d_0_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623" name="Google Shape;623;g319716d215d_0_8"/>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624" name="Google Shape;624;g319716d215d_0_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25" name="Google Shape;625;g319716d215d_0_8"/>
          <p:cNvGrpSpPr/>
          <p:nvPr/>
        </p:nvGrpSpPr>
        <p:grpSpPr>
          <a:xfrm>
            <a:off x="10948449" y="2091441"/>
            <a:ext cx="3622164" cy="7165318"/>
            <a:chOff x="0" y="0"/>
            <a:chExt cx="2620010" cy="5182870"/>
          </a:xfrm>
        </p:grpSpPr>
        <p:sp>
          <p:nvSpPr>
            <p:cNvPr id="626" name="Google Shape;626;g319716d215d_0_8"/>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319716d215d_0_8"/>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319716d215d_0_8"/>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319716d215d_0_8"/>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319716d215d_0_8"/>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319716d215d_0_8"/>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319716d215d_0_8"/>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319716d215d_0_8"/>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4" name="Google Shape;634;g319716d215d_0_8"/>
          <p:cNvSpPr txBox="1"/>
          <p:nvPr/>
        </p:nvSpPr>
        <p:spPr>
          <a:xfrm>
            <a:off x="1026095" y="1312313"/>
            <a:ext cx="6829256" cy="923330"/>
          </a:xfrm>
          <a:prstGeom prst="rect">
            <a:avLst/>
          </a:prstGeom>
          <a:noFill/>
          <a:ln>
            <a:noFill/>
          </a:ln>
        </p:spPr>
        <p:txBody>
          <a:bodyPr spcFirstLastPara="1" wrap="square" lIns="0" tIns="0" rIns="0" bIns="0" anchor="t" anchorCtr="0">
            <a:spAutoFit/>
          </a:bodyPr>
          <a:lstStyle/>
          <a:p>
            <a:pPr>
              <a:buSzPts val="6000"/>
            </a:pPr>
            <a:r>
              <a:rPr lang="en-US" sz="6000">
                <a:solidFill>
                  <a:srgbClr val="1E2328"/>
                </a:solidFill>
                <a:latin typeface="Montserrat Black"/>
                <a:ea typeface="Montserrat Black"/>
                <a:cs typeface="Montserrat Black"/>
                <a:sym typeface="Montserrat Black"/>
              </a:rPr>
              <a:t>DENIM (DŻINS)</a:t>
            </a:r>
            <a:endParaRPr sz="1400" b="0" i="0" u="none" strike="noStrike" cap="none">
              <a:solidFill>
                <a:srgbClr val="000000"/>
              </a:solidFill>
              <a:latin typeface="Montserrat Black"/>
              <a:ea typeface="Montserrat Black"/>
              <a:cs typeface="Montserrat Black"/>
              <a:sym typeface="Montserrat Black"/>
            </a:endParaRPr>
          </a:p>
        </p:txBody>
      </p:sp>
      <p:sp>
        <p:nvSpPr>
          <p:cNvPr id="635" name="Google Shape;635;g319716d215d_0_8"/>
          <p:cNvSpPr txBox="1"/>
          <p:nvPr/>
        </p:nvSpPr>
        <p:spPr>
          <a:xfrm>
            <a:off x="928050" y="3102599"/>
            <a:ext cx="9231300" cy="2308324"/>
          </a:xfrm>
          <a:prstGeom prst="rect">
            <a:avLst/>
          </a:prstGeom>
          <a:noFill/>
          <a:ln>
            <a:noFill/>
          </a:ln>
        </p:spPr>
        <p:txBody>
          <a:bodyPr spcFirstLastPara="1" wrap="square" lIns="0" tIns="0" rIns="0" bIns="0" anchor="t" anchorCtr="0">
            <a:spAutoFit/>
          </a:bodyPr>
          <a:lstStyle/>
          <a:p>
            <a:r>
              <a:rPr lang="en-US" sz="2000" dirty="0" err="1">
                <a:solidFill>
                  <a:srgbClr val="1E2328"/>
                </a:solidFill>
                <a:latin typeface="Montserrat"/>
                <a:ea typeface="Montserrat Medium"/>
                <a:sym typeface="Montserrat Medium"/>
              </a:rPr>
              <a:t>Popularna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swobodna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tkanina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barwiona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indygo</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najczęściej</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używana</a:t>
            </a:r>
            <a:r>
              <a:rPr lang="en-US" sz="2000" dirty="0">
                <a:solidFill>
                  <a:srgbClr val="1E2328"/>
                </a:solidFill>
                <a:latin typeface="Montserrat"/>
                <a:ea typeface="Montserrat Medium"/>
                <a:sym typeface="Montserrat Medium"/>
              </a:rPr>
              <a:t> do </a:t>
            </a:r>
            <a:r>
              <a:rPr lang="en-US" sz="2000" dirty="0" err="1">
                <a:solidFill>
                  <a:srgbClr val="1E2328"/>
                </a:solidFill>
                <a:latin typeface="Montserrat"/>
                <a:ea typeface="Montserrat Medium"/>
                <a:sym typeface="Montserrat Medium"/>
              </a:rPr>
              <a:t>produkcji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jeansów</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Jej</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nazwa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pochodzi</a:t>
            </a:r>
            <a:r>
              <a:rPr lang="en-US" sz="2000" dirty="0">
                <a:solidFill>
                  <a:srgbClr val="1E2328"/>
                </a:solidFill>
                <a:latin typeface="Montserrat"/>
                <a:ea typeface="Montserrat Medium"/>
                <a:sym typeface="Montserrat Medium"/>
              </a:rPr>
              <a:t> od </a:t>
            </a:r>
            <a:r>
              <a:rPr lang="en-US" sz="2000" dirty="0" err="1">
                <a:solidFill>
                  <a:srgbClr val="1E2328"/>
                </a:solidFill>
                <a:latin typeface="Montserrat"/>
                <a:ea typeface="Montserrat Medium"/>
                <a:sym typeface="Montserrat Medium"/>
              </a:rPr>
              <a:t>jej</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pochodzenia</a:t>
            </a:r>
            <a:r>
              <a:rPr lang="en-US" sz="2000" dirty="0">
                <a:solidFill>
                  <a:srgbClr val="1E2328"/>
                </a:solidFill>
                <a:latin typeface="Montserrat"/>
                <a:ea typeface="Montserrat Medium"/>
                <a:sym typeface="Montserrat Medium"/>
              </a:rPr>
              <a:t>: „serge de </a:t>
            </a:r>
            <a:r>
              <a:rPr lang="en-US" sz="2000" dirty="0" err="1">
                <a:solidFill>
                  <a:srgbClr val="1E2328"/>
                </a:solidFill>
                <a:latin typeface="Montserrat"/>
                <a:ea typeface="Montserrat Medium"/>
                <a:sym typeface="Montserrat Medium"/>
              </a:rPr>
              <a:t>Nîmes</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miejscowości</a:t>
            </a:r>
            <a:r>
              <a:rPr lang="en-US" sz="2000" dirty="0">
                <a:solidFill>
                  <a:srgbClr val="1E2328"/>
                </a:solidFill>
                <a:latin typeface="Montserrat"/>
                <a:ea typeface="Montserrat Medium"/>
                <a:sym typeface="Montserrat Medium"/>
              </a:rPr>
              <a:t> we </a:t>
            </a:r>
            <a:r>
              <a:rPr lang="en-US" sz="2000" dirty="0" err="1">
                <a:solidFill>
                  <a:srgbClr val="1E2328"/>
                </a:solidFill>
                <a:latin typeface="Montserrat"/>
                <a:ea typeface="Montserrat Medium"/>
                <a:sym typeface="Montserrat Medium"/>
              </a:rPr>
              <a:t>Francji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Została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spopularyzowana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przez</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robotników</a:t>
            </a:r>
            <a:r>
              <a:rPr lang="en-US" sz="2000" dirty="0">
                <a:solidFill>
                  <a:srgbClr val="1E2328"/>
                </a:solidFill>
                <a:latin typeface="Montserrat"/>
                <a:ea typeface="Montserrat Medium"/>
                <a:sym typeface="Montserrat Medium"/>
              </a:rPr>
              <a:t> w XVIII </a:t>
            </a:r>
            <a:r>
              <a:rPr lang="en-US" sz="2000" dirty="0" err="1">
                <a:solidFill>
                  <a:srgbClr val="1E2328"/>
                </a:solidFill>
                <a:latin typeface="Montserrat"/>
                <a:ea typeface="Montserrat Medium"/>
                <a:sym typeface="Montserrat Medium"/>
              </a:rPr>
              <a:t>wieku</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stała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się</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kultowym</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produktem</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jako</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dżinsy</a:t>
            </a:r>
            <a:r>
              <a:rPr lang="en-US" sz="2000" dirty="0">
                <a:solidFill>
                  <a:srgbClr val="1E2328"/>
                </a:solidFill>
                <a:latin typeface="Montserrat"/>
                <a:ea typeface="Montserrat Medium"/>
                <a:sym typeface="Montserrat Medium"/>
              </a:rPr>
              <a:t> w </a:t>
            </a:r>
            <a:r>
              <a:rPr lang="en-US" sz="2000" dirty="0" err="1">
                <a:solidFill>
                  <a:srgbClr val="1E2328"/>
                </a:solidFill>
                <a:latin typeface="Montserrat"/>
                <a:ea typeface="Montserrat Medium"/>
                <a:sym typeface="Montserrat Medium"/>
              </a:rPr>
              <a:t>latach</a:t>
            </a:r>
            <a:r>
              <a:rPr lang="en-US" sz="2000" dirty="0">
                <a:solidFill>
                  <a:srgbClr val="1E2328"/>
                </a:solidFill>
                <a:latin typeface="Montserrat"/>
                <a:ea typeface="Montserrat Medium"/>
                <a:sym typeface="Montserrat Medium"/>
              </a:rPr>
              <a:t> 50. XX </a:t>
            </a:r>
            <a:r>
              <a:rPr lang="en-US" sz="2000" dirty="0" err="1">
                <a:solidFill>
                  <a:srgbClr val="1E2328"/>
                </a:solidFill>
                <a:latin typeface="Montserrat"/>
                <a:ea typeface="Montserrat Medium"/>
                <a:sym typeface="Montserrat Medium"/>
              </a:rPr>
              <a:t>wieku</a:t>
            </a:r>
            <a:r>
              <a:rPr lang="en-US" sz="2000" dirty="0">
                <a:solidFill>
                  <a:srgbClr val="1E2328"/>
                </a:solidFill>
                <a:latin typeface="Montserrat"/>
                <a:ea typeface="Montserrat Medium"/>
                <a:sym typeface="Montserrat Medium"/>
              </a:rPr>
              <a:t>. Jest </a:t>
            </a:r>
            <a:r>
              <a:rPr lang="en-US" sz="2000" dirty="0" err="1">
                <a:solidFill>
                  <a:srgbClr val="1E2328"/>
                </a:solidFill>
                <a:latin typeface="Montserrat"/>
                <a:ea typeface="Montserrat Medium"/>
                <a:sym typeface="Montserrat Medium"/>
              </a:rPr>
              <a:t>również</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używana</a:t>
            </a:r>
            <a:r>
              <a:rPr lang="en-US" sz="2000" dirty="0">
                <a:solidFill>
                  <a:srgbClr val="1E2328"/>
                </a:solidFill>
                <a:latin typeface="Montserrat"/>
                <a:ea typeface="Montserrat Medium"/>
                <a:sym typeface="Montserrat Medium"/>
              </a:rPr>
              <a:t> do </a:t>
            </a:r>
            <a:r>
              <a:rPr lang="en-US" sz="2000" dirty="0" err="1">
                <a:solidFill>
                  <a:srgbClr val="1E2328"/>
                </a:solidFill>
                <a:latin typeface="Montserrat"/>
                <a:ea typeface="Montserrat Medium"/>
                <a:sym typeface="Montserrat Medium"/>
              </a:rPr>
              <a:t>produkcji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koszul</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kurtek</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niektórych</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dodatków</a:t>
            </a:r>
            <a:r>
              <a:rPr lang="en-US" sz="2000" dirty="0">
                <a:solidFill>
                  <a:srgbClr val="1E2328"/>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1E2328"/>
              </a:solidFill>
              <a:latin typeface="Montserrat"/>
              <a:ea typeface="Montserrat"/>
              <a:cs typeface="Montserrat"/>
              <a:sym typeface="Montserrat"/>
            </a:endParaRPr>
          </a:p>
        </p:txBody>
      </p:sp>
      <p:sp>
        <p:nvSpPr>
          <p:cNvPr id="636" name="Google Shape;636;g319716d215d_0_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637" name="Google Shape;637;g319716d215d_0_8"/>
          <p:cNvSpPr txBox="1"/>
          <p:nvPr/>
        </p:nvSpPr>
        <p:spPr>
          <a:xfrm>
            <a:off x="928050" y="5451600"/>
            <a:ext cx="9231300" cy="3631763"/>
          </a:xfrm>
          <a:prstGeom prst="rect">
            <a:avLst/>
          </a:prstGeom>
          <a:noFill/>
          <a:ln>
            <a:noFill/>
          </a:ln>
        </p:spPr>
        <p:txBody>
          <a:bodyPr spcFirstLastPara="1" wrap="square" lIns="0" tIns="0" rIns="0" bIns="0" anchor="t" anchorCtr="0">
            <a:spAutoFit/>
          </a:bodyPr>
          <a:lstStyle/>
          <a:p>
            <a:pPr>
              <a:lnSpc>
                <a:spcPct val="150022"/>
              </a:lnSpc>
              <a:buSzPts val="1100"/>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454545"/>
                </a:solidFill>
                <a:latin typeface="Montserrat"/>
                <a:ea typeface="Montserrat"/>
                <a:cs typeface="Montserrat"/>
                <a:sym typeface="Montserrat"/>
              </a:rPr>
              <a:t>Bawełna</a:t>
            </a:r>
            <a:endParaRPr sz="2000" b="1" dirty="0" err="1">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1100"/>
              <a:buFont typeface="Arial"/>
              <a:buNone/>
            </a:pPr>
            <a:endParaRPr sz="2000" b="1">
              <a:solidFill>
                <a:srgbClr val="1E2328"/>
              </a:solidFill>
              <a:latin typeface="Montserrat"/>
              <a:ea typeface="Montserrat"/>
              <a:cs typeface="Montserrat"/>
              <a:sym typeface="Montserrat"/>
            </a:endParaRPr>
          </a:p>
          <a:p>
            <a:pPr>
              <a:lnSpc>
                <a:spcPct val="150022"/>
              </a:lnSpc>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i="0" u="none" strike="noStrike" cap="none" dirty="0">
                <a:solidFill>
                  <a:srgbClr val="1E2328"/>
                </a:solidFill>
                <a:latin typeface="Montserrat"/>
                <a:ea typeface="Montserrat"/>
                <a:cs typeface="Montserrat"/>
                <a:sym typeface="Montserrat"/>
              </a:rPr>
              <a:t>:</a:t>
            </a:r>
            <a:endParaRPr sz="2000" b="1" i="0" u="none" strike="noStrike" cap="none"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a:solidFill>
                  <a:srgbClr val="454545"/>
                </a:solidFill>
                <a:latin typeface="Montserrat"/>
                <a:sym typeface="Montserrat"/>
              </a:rPr>
              <a:t>Gruba faktura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skośnej</a:t>
            </a:r>
            <a:r>
              <a:rPr lang="en-US" sz="2000" dirty="0">
                <a:solidFill>
                  <a:srgbClr val="454545"/>
                </a:solidFill>
                <a:latin typeface="Montserrat"/>
                <a:sym typeface="Montserrat"/>
              </a:rPr>
              <a:t> </a:t>
            </a:r>
            <a:r>
              <a:rPr lang="en-US" sz="2000" dirty="0" err="1">
                <a:solidFill>
                  <a:srgbClr val="454545"/>
                </a:solidFill>
                <a:latin typeface="Montserrat"/>
                <a:sym typeface="Montserrat"/>
              </a:rPr>
              <a:t>powierzchni</a:t>
            </a:r>
            <a:endParaRPr lang="en-US" sz="2000" dirty="0" err="1">
              <a:solidFill>
                <a:srgbClr val="454545"/>
              </a:solidFill>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Kolorowa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osnowa</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przodu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biała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wątek</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tyłu</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Solidna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trwała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splotowi</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Mięknie</a:t>
            </a:r>
            <a:r>
              <a:rPr lang="en-US" sz="2000" dirty="0">
                <a:solidFill>
                  <a:srgbClr val="454545"/>
                </a:solidFill>
                <a:latin typeface="Montserrat"/>
                <a:ea typeface="Montserrat"/>
                <a:sym typeface="Montserrat"/>
              </a:rPr>
              <a:t> pod </a:t>
            </a:r>
            <a:r>
              <a:rPr lang="en-US" sz="2000" dirty="0" err="1">
                <a:solidFill>
                  <a:srgbClr val="454545"/>
                </a:solidFill>
                <a:latin typeface="Montserrat"/>
                <a:ea typeface="Montserrat"/>
                <a:sym typeface="Montserrat"/>
              </a:rPr>
              <a:t>wpływem</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prania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noszenia</a:t>
            </a:r>
            <a:endParaRPr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Dobrze</a:t>
            </a:r>
            <a:r>
              <a:rPr lang="en-US" sz="2000" dirty="0">
                <a:solidFill>
                  <a:srgbClr val="454545"/>
                </a:solidFill>
                <a:latin typeface="Montserrat"/>
                <a:sym typeface="Montserrat"/>
              </a:rPr>
              <a:t> </a:t>
            </a:r>
            <a:r>
              <a:rPr lang="en-US" sz="2000" dirty="0" err="1">
                <a:solidFill>
                  <a:srgbClr val="454545"/>
                </a:solidFill>
                <a:latin typeface="Montserrat"/>
                <a:sym typeface="Montserrat"/>
              </a:rPr>
              <a:t>trzyma</a:t>
            </a:r>
            <a:r>
              <a:rPr lang="en-US" sz="2000" dirty="0">
                <a:solidFill>
                  <a:srgbClr val="454545"/>
                </a:solidFill>
                <a:latin typeface="Montserrat"/>
                <a:sym typeface="Montserrat"/>
              </a:rPr>
              <a:t> </a:t>
            </a:r>
            <a:r>
              <a:rPr lang="en-US" sz="2000" dirty="0" err="1">
                <a:solidFill>
                  <a:srgbClr val="454545"/>
                </a:solidFill>
                <a:latin typeface="Montserrat"/>
                <a:sym typeface="Montserrat"/>
              </a:rPr>
              <a:t>kształt</a:t>
            </a:r>
            <a:r>
              <a:rPr lang="en-US" sz="2000" dirty="0">
                <a:solidFill>
                  <a:srgbClr val="454545"/>
                </a:solidFill>
                <a:latin typeface="Montserrat"/>
                <a:sym typeface="Montserrat"/>
              </a:rPr>
              <a:t> </a:t>
            </a:r>
            <a:r>
              <a:rPr lang="en-US" sz="2000" dirty="0" err="1">
                <a:solidFill>
                  <a:srgbClr val="454545"/>
                </a:solidFill>
                <a:latin typeface="Montserrat"/>
                <a:sym typeface="Montserrat"/>
              </a:rPr>
              <a:t>ubrania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swojej</a:t>
            </a:r>
            <a:r>
              <a:rPr lang="en-US" sz="2000" dirty="0">
                <a:solidFill>
                  <a:srgbClr val="454545"/>
                </a:solidFill>
                <a:latin typeface="Montserrat"/>
                <a:sym typeface="Montserrat"/>
              </a:rPr>
              <a:t> </a:t>
            </a:r>
            <a:r>
              <a:rPr lang="en-US" sz="2000" dirty="0" err="1">
                <a:solidFill>
                  <a:srgbClr val="454545"/>
                </a:solidFill>
                <a:latin typeface="Montserrat"/>
                <a:sym typeface="Montserrat"/>
              </a:rPr>
              <a:t>sztywności</a:t>
            </a:r>
            <a:endParaRPr lang="en-US" dirty="0" err="1">
              <a:latin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Podatna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strzępienie</a:t>
            </a:r>
            <a:r>
              <a:rPr lang="en-US" sz="2000" dirty="0">
                <a:solidFill>
                  <a:srgbClr val="454545"/>
                </a:solidFill>
                <a:latin typeface="Montserrat"/>
                <a:sym typeface="Montserrat"/>
              </a:rPr>
              <a:t> </a:t>
            </a:r>
            <a:r>
              <a:rPr lang="en-US" sz="2000" dirty="0" err="1">
                <a:solidFill>
                  <a:srgbClr val="454545"/>
                </a:solidFill>
                <a:latin typeface="Montserrat"/>
                <a:sym typeface="Montserrat"/>
              </a:rPr>
              <a:t>się</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zagięciach</a:t>
            </a:r>
            <a:endParaRPr>
              <a:latin typeface="Montserrat"/>
            </a:endParaRPr>
          </a:p>
          <a:p>
            <a:pPr marL="0" marR="0" lvl="0" indent="0" algn="l" rtl="0">
              <a:lnSpc>
                <a:spcPct val="115000"/>
              </a:lnSpc>
              <a:spcBef>
                <a:spcPts val="0"/>
              </a:spcBef>
              <a:spcAft>
                <a:spcPts val="0"/>
              </a:spcAft>
              <a:buNone/>
            </a:pPr>
            <a:endParaRPr sz="2000">
              <a:solidFill>
                <a:srgbClr val="454545"/>
              </a:solidFill>
              <a:latin typeface="Montserrat"/>
              <a:ea typeface="Montserrat"/>
              <a:cs typeface="Montserrat"/>
              <a:sym typeface="Montserrat"/>
            </a:endParaRPr>
          </a:p>
        </p:txBody>
      </p:sp>
      <p:sp>
        <p:nvSpPr>
          <p:cNvPr id="638" name="Google Shape;638;g319716d215d_0_8"/>
          <p:cNvSpPr txBox="1"/>
          <p:nvPr/>
        </p:nvSpPr>
        <p:spPr>
          <a:xfrm>
            <a:off x="7461781" y="1574456"/>
            <a:ext cx="5731828"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g32b6468de77_1_19"/>
          <p:cNvGrpSpPr/>
          <p:nvPr/>
        </p:nvGrpSpPr>
        <p:grpSpPr>
          <a:xfrm>
            <a:off x="928050" y="1312125"/>
            <a:ext cx="12265553" cy="1214054"/>
            <a:chOff x="0" y="0"/>
            <a:chExt cx="2254200" cy="3661200"/>
          </a:xfrm>
        </p:grpSpPr>
        <p:sp>
          <p:nvSpPr>
            <p:cNvPr id="644" name="Google Shape;644;g32b6468de77_1_1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45" name="Google Shape;645;g32b6468de77_1_1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46" name="Google Shape;646;g32b6468de77_1_19"/>
          <p:cNvGrpSpPr/>
          <p:nvPr/>
        </p:nvGrpSpPr>
        <p:grpSpPr>
          <a:xfrm>
            <a:off x="0" y="0"/>
            <a:ext cx="18288000" cy="10287000"/>
            <a:chOff x="0" y="0"/>
            <a:chExt cx="24384000" cy="13716000"/>
          </a:xfrm>
        </p:grpSpPr>
        <p:cxnSp>
          <p:nvCxnSpPr>
            <p:cNvPr id="647" name="Google Shape;647;g32b6468de77_1_1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48" name="Google Shape;648;g32b6468de77_1_1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49" name="Google Shape;649;g32b6468de77_1_1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650" name="Google Shape;650;g32b6468de77_1_1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651" name="Google Shape;651;g32b6468de77_1_19"/>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652" name="Google Shape;652;g32b6468de77_1_1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53" name="Google Shape;653;g32b6468de77_1_19"/>
          <p:cNvSpPr txBox="1"/>
          <p:nvPr/>
        </p:nvSpPr>
        <p:spPr>
          <a:xfrm>
            <a:off x="1479667" y="1566313"/>
            <a:ext cx="7282828" cy="941473"/>
          </a:xfrm>
          <a:prstGeom prst="rect">
            <a:avLst/>
          </a:prstGeom>
          <a:noFill/>
          <a:ln>
            <a:noFill/>
          </a:ln>
        </p:spPr>
        <p:txBody>
          <a:bodyPr spcFirstLastPara="1" wrap="square" lIns="0" tIns="0" rIns="0" bIns="0" anchor="t" anchorCtr="0">
            <a:spAutoFit/>
          </a:bodyPr>
          <a:lstStyle/>
          <a:p>
            <a:pPr>
              <a:buSzPts val="6000"/>
            </a:pPr>
            <a:r>
              <a:rPr lang="en-US" sz="6000">
                <a:solidFill>
                  <a:srgbClr val="1E2328"/>
                </a:solidFill>
                <a:latin typeface="Montserrat Black"/>
                <a:ea typeface="Montserrat Black"/>
                <a:cs typeface="Montserrat Black"/>
                <a:sym typeface="Montserrat Black"/>
              </a:rPr>
              <a:t>DENIM (DŻINS)</a:t>
            </a:r>
            <a:endParaRPr sz="1400" b="0" i="0" u="none" strike="noStrike" cap="none">
              <a:solidFill>
                <a:srgbClr val="000000"/>
              </a:solidFill>
              <a:latin typeface="Montserrat Black"/>
              <a:ea typeface="Montserrat Black"/>
              <a:cs typeface="Montserrat Black"/>
              <a:sym typeface="Montserrat Black"/>
            </a:endParaRPr>
          </a:p>
        </p:txBody>
      </p:sp>
      <p:sp>
        <p:nvSpPr>
          <p:cNvPr id="654" name="Google Shape;654;g32b6468de77_1_1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655" name="Google Shape;655;g32b6468de77_1_19"/>
          <p:cNvSpPr txBox="1"/>
          <p:nvPr/>
        </p:nvSpPr>
        <p:spPr>
          <a:xfrm>
            <a:off x="8495924" y="1574456"/>
            <a:ext cx="4171542"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pic>
        <p:nvPicPr>
          <p:cNvPr id="656" name="Google Shape;656;g32b6468de77_1_19"/>
          <p:cNvPicPr preferRelativeResize="0"/>
          <p:nvPr/>
        </p:nvPicPr>
        <p:blipFill rotWithShape="1">
          <a:blip r:embed="rId5">
            <a:alphaModFix/>
          </a:blip>
          <a:srcRect t="4562" b="4553"/>
          <a:stretch/>
        </p:blipFill>
        <p:spPr>
          <a:xfrm>
            <a:off x="5450600" y="2903525"/>
            <a:ext cx="6026126" cy="7307100"/>
          </a:xfrm>
          <a:prstGeom prst="rect">
            <a:avLst/>
          </a:prstGeom>
          <a:noFill/>
          <a:ln>
            <a:noFill/>
          </a:ln>
        </p:spPr>
      </p:pic>
      <p:pic>
        <p:nvPicPr>
          <p:cNvPr id="657" name="Google Shape;657;g32b6468de77_1_19"/>
          <p:cNvPicPr preferRelativeResize="0"/>
          <p:nvPr/>
        </p:nvPicPr>
        <p:blipFill rotWithShape="1">
          <a:blip r:embed="rId6">
            <a:alphaModFix/>
          </a:blip>
          <a:srcRect l="10476" t="4321" r="9911" b="4884"/>
          <a:stretch/>
        </p:blipFill>
        <p:spPr>
          <a:xfrm>
            <a:off x="11450475" y="2509575"/>
            <a:ext cx="4642376" cy="7059651"/>
          </a:xfrm>
          <a:prstGeom prst="rect">
            <a:avLst/>
          </a:prstGeom>
          <a:noFill/>
          <a:ln>
            <a:noFill/>
          </a:ln>
        </p:spPr>
      </p:pic>
      <p:pic>
        <p:nvPicPr>
          <p:cNvPr id="658" name="Google Shape;658;g32b6468de77_1_19"/>
          <p:cNvPicPr preferRelativeResize="0"/>
          <p:nvPr/>
        </p:nvPicPr>
        <p:blipFill rotWithShape="1">
          <a:blip r:embed="rId7">
            <a:alphaModFix/>
          </a:blip>
          <a:srcRect l="9888" r="9388"/>
          <a:stretch/>
        </p:blipFill>
        <p:spPr>
          <a:xfrm flipH="1">
            <a:off x="849277" y="2814375"/>
            <a:ext cx="4642373" cy="7673175"/>
          </a:xfrm>
          <a:prstGeom prst="rect">
            <a:avLst/>
          </a:prstGeom>
          <a:noFill/>
          <a:ln>
            <a:noFill/>
          </a:ln>
        </p:spPr>
      </p:pic>
      <p:sp>
        <p:nvSpPr>
          <p:cNvPr id="659" name="Google Shape;659;g32b6468de77_1_19"/>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grpSp>
        <p:nvGrpSpPr>
          <p:cNvPr id="664" name="Google Shape;664;g319716d215d_0_47"/>
          <p:cNvGrpSpPr/>
          <p:nvPr/>
        </p:nvGrpSpPr>
        <p:grpSpPr>
          <a:xfrm>
            <a:off x="928050" y="1312125"/>
            <a:ext cx="12265553" cy="1214054"/>
            <a:chOff x="0" y="0"/>
            <a:chExt cx="2254200" cy="3661200"/>
          </a:xfrm>
        </p:grpSpPr>
        <p:sp>
          <p:nvSpPr>
            <p:cNvPr id="665" name="Google Shape;665;g319716d215d_0_4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66" name="Google Shape;666;g319716d215d_0_47"/>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67" name="Google Shape;667;g319716d215d_0_47"/>
          <p:cNvGrpSpPr/>
          <p:nvPr/>
        </p:nvGrpSpPr>
        <p:grpSpPr>
          <a:xfrm>
            <a:off x="12759477" y="5674870"/>
            <a:ext cx="2839841" cy="4612380"/>
            <a:chOff x="0" y="0"/>
            <a:chExt cx="2254200" cy="3661200"/>
          </a:xfrm>
        </p:grpSpPr>
        <p:sp>
          <p:nvSpPr>
            <p:cNvPr id="668" name="Google Shape;668;g319716d215d_0_4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69" name="Google Shape;669;g319716d215d_0_47"/>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70" name="Google Shape;670;g319716d215d_0_47"/>
          <p:cNvPicPr preferRelativeResize="0"/>
          <p:nvPr/>
        </p:nvPicPr>
        <p:blipFill rotWithShape="1">
          <a:blip r:embed="rId3">
            <a:alphaModFix/>
          </a:blip>
          <a:srcRect l="31647" r="31651"/>
          <a:stretch/>
        </p:blipFill>
        <p:spPr>
          <a:xfrm>
            <a:off x="11108000" y="2280275"/>
            <a:ext cx="3322950" cy="6790526"/>
          </a:xfrm>
          <a:prstGeom prst="rect">
            <a:avLst/>
          </a:prstGeom>
          <a:noFill/>
          <a:ln>
            <a:noFill/>
          </a:ln>
        </p:spPr>
      </p:pic>
      <p:grpSp>
        <p:nvGrpSpPr>
          <p:cNvPr id="671" name="Google Shape;671;g319716d215d_0_47"/>
          <p:cNvGrpSpPr/>
          <p:nvPr/>
        </p:nvGrpSpPr>
        <p:grpSpPr>
          <a:xfrm>
            <a:off x="0" y="0"/>
            <a:ext cx="18288000" cy="10287000"/>
            <a:chOff x="0" y="0"/>
            <a:chExt cx="24384000" cy="13716000"/>
          </a:xfrm>
        </p:grpSpPr>
        <p:cxnSp>
          <p:nvCxnSpPr>
            <p:cNvPr id="672" name="Google Shape;672;g319716d215d_0_4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73" name="Google Shape;673;g319716d215d_0_4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74" name="Google Shape;674;g319716d215d_0_4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675" name="Google Shape;675;g319716d215d_0_4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676" name="Google Shape;676;g319716d215d_0_47"/>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677" name="Google Shape;677;g319716d215d_0_4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78" name="Google Shape;678;g319716d215d_0_47"/>
          <p:cNvGrpSpPr/>
          <p:nvPr/>
        </p:nvGrpSpPr>
        <p:grpSpPr>
          <a:xfrm>
            <a:off x="10948449" y="2091441"/>
            <a:ext cx="3622164" cy="7165318"/>
            <a:chOff x="0" y="0"/>
            <a:chExt cx="2620010" cy="5182870"/>
          </a:xfrm>
        </p:grpSpPr>
        <p:sp>
          <p:nvSpPr>
            <p:cNvPr id="679" name="Google Shape;679;g319716d215d_0_47"/>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319716d215d_0_47"/>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319716d215d_0_47"/>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319716d215d_0_47"/>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319716d215d_0_47"/>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319716d215d_0_47"/>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g319716d215d_0_47"/>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319716d215d_0_47"/>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7" name="Google Shape;687;g319716d215d_0_47"/>
          <p:cNvSpPr txBox="1"/>
          <p:nvPr/>
        </p:nvSpPr>
        <p:spPr>
          <a:xfrm>
            <a:off x="28865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CHINO</a:t>
            </a:r>
            <a:endParaRPr sz="1400" b="0" i="0" u="none" strike="noStrike" cap="none">
              <a:solidFill>
                <a:srgbClr val="000000"/>
              </a:solidFill>
              <a:latin typeface="Montserrat Black"/>
              <a:ea typeface="Montserrat Black"/>
              <a:cs typeface="Montserrat Black"/>
              <a:sym typeface="Montserrat Black"/>
            </a:endParaRPr>
          </a:p>
        </p:txBody>
      </p:sp>
      <p:sp>
        <p:nvSpPr>
          <p:cNvPr id="688" name="Google Shape;688;g319716d215d_0_47"/>
          <p:cNvSpPr txBox="1"/>
          <p:nvPr/>
        </p:nvSpPr>
        <p:spPr>
          <a:xfrm>
            <a:off x="1031575" y="3102596"/>
            <a:ext cx="9231300" cy="2000548"/>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sym typeface="Montserrat Medium"/>
              </a:rPr>
              <a:t>Tkanina</a:t>
            </a:r>
            <a:r>
              <a:rPr lang="en-US" sz="2000" dirty="0">
                <a:solidFill>
                  <a:srgbClr val="454545"/>
                </a:solidFill>
                <a:latin typeface="Montserrat"/>
                <a:sym typeface="Montserrat Medium"/>
              </a:rPr>
              <a:t> w </a:t>
            </a:r>
            <a:r>
              <a:rPr lang="en-US" sz="2000" dirty="0" err="1">
                <a:solidFill>
                  <a:srgbClr val="454545"/>
                </a:solidFill>
                <a:latin typeface="Montserrat"/>
                <a:sym typeface="Montserrat Medium"/>
              </a:rPr>
              <a:t>odcieniach</a:t>
            </a:r>
            <a:r>
              <a:rPr lang="en-US" sz="2000" dirty="0">
                <a:solidFill>
                  <a:srgbClr val="454545"/>
                </a:solidFill>
                <a:latin typeface="Montserrat"/>
                <a:sym typeface="Montserrat Medium"/>
              </a:rPr>
              <a:t> </a:t>
            </a:r>
            <a:r>
              <a:rPr lang="en-US" sz="2000" dirty="0" err="1">
                <a:solidFill>
                  <a:srgbClr val="454545"/>
                </a:solidFill>
                <a:latin typeface="Montserrat"/>
                <a:sym typeface="Montserrat Medium"/>
              </a:rPr>
              <a:t>ziemi</a:t>
            </a:r>
            <a:r>
              <a:rPr lang="en-US" sz="2000" dirty="0">
                <a:solidFill>
                  <a:srgbClr val="454545"/>
                </a:solidFill>
                <a:latin typeface="Montserrat"/>
                <a:sym typeface="Montserrat Medium"/>
              </a:rPr>
              <a:t> o </a:t>
            </a:r>
            <a:r>
              <a:rPr lang="en-US" sz="2000" dirty="0" err="1">
                <a:solidFill>
                  <a:srgbClr val="454545"/>
                </a:solidFill>
                <a:latin typeface="Montserrat"/>
                <a:sym typeface="Montserrat Medium"/>
              </a:rPr>
              <a:t>ukośnej</a:t>
            </a:r>
            <a:r>
              <a:rPr lang="en-US" sz="2000" dirty="0">
                <a:solidFill>
                  <a:srgbClr val="454545"/>
                </a:solidFill>
                <a:latin typeface="Montserrat"/>
                <a:sym typeface="Montserrat Medium"/>
              </a:rPr>
              <a:t>, </a:t>
            </a:r>
            <a:r>
              <a:rPr lang="en-US" sz="2000" dirty="0" err="1">
                <a:solidFill>
                  <a:srgbClr val="454545"/>
                </a:solidFill>
                <a:latin typeface="Montserrat"/>
                <a:sym typeface="Montserrat Medium"/>
              </a:rPr>
              <a:t>szczotkowanej</a:t>
            </a:r>
            <a:r>
              <a:rPr lang="en-US" sz="2000" dirty="0">
                <a:solidFill>
                  <a:srgbClr val="454545"/>
                </a:solidFill>
                <a:latin typeface="Montserrat"/>
                <a:sym typeface="Montserrat Medium"/>
              </a:rPr>
              <a:t> </a:t>
            </a:r>
            <a:r>
              <a:rPr lang="en-US" sz="2000" dirty="0" err="1">
                <a:solidFill>
                  <a:srgbClr val="454545"/>
                </a:solidFill>
                <a:latin typeface="Montserrat"/>
                <a:sym typeface="Montserrat Medium"/>
              </a:rPr>
              <a:t>lub</a:t>
            </a:r>
            <a:r>
              <a:rPr lang="en-US" sz="2000" dirty="0">
                <a:solidFill>
                  <a:srgbClr val="454545"/>
                </a:solidFill>
                <a:latin typeface="Montserrat"/>
                <a:sym typeface="Montserrat Medium"/>
              </a:rPr>
              <a:t> </a:t>
            </a:r>
            <a:r>
              <a:rPr lang="en-US" sz="2000" dirty="0" err="1">
                <a:solidFill>
                  <a:srgbClr val="454545"/>
                </a:solidFill>
                <a:latin typeface="Montserrat"/>
                <a:sym typeface="Montserrat Medium"/>
              </a:rPr>
              <a:t>merceryzowanej</a:t>
            </a:r>
            <a:r>
              <a:rPr lang="en-US" sz="2000" dirty="0">
                <a:solidFill>
                  <a:srgbClr val="454545"/>
                </a:solidFill>
                <a:latin typeface="Montserrat"/>
                <a:sym typeface="Montserrat Medium"/>
              </a:rPr>
              <a:t> </a:t>
            </a:r>
            <a:r>
              <a:rPr lang="en-US" sz="2000" dirty="0" err="1">
                <a:solidFill>
                  <a:srgbClr val="454545"/>
                </a:solidFill>
                <a:latin typeface="Montserrat"/>
                <a:sym typeface="Montserrat Medium"/>
              </a:rPr>
              <a:t>powierzchni</a:t>
            </a:r>
            <a:r>
              <a:rPr lang="en-US" sz="2000" dirty="0">
                <a:solidFill>
                  <a:srgbClr val="454545"/>
                </a:solidFill>
                <a:latin typeface="Montserrat"/>
                <a:sym typeface="Montserrat Medium"/>
              </a:rPr>
              <a:t>, </a:t>
            </a:r>
            <a:r>
              <a:rPr lang="en-US" sz="2000" dirty="0" err="1">
                <a:solidFill>
                  <a:srgbClr val="454545"/>
                </a:solidFill>
                <a:latin typeface="Montserrat"/>
                <a:sym typeface="Montserrat Medium"/>
              </a:rPr>
              <a:t>szeroko</a:t>
            </a:r>
            <a:r>
              <a:rPr lang="en-US" sz="2000" dirty="0">
                <a:solidFill>
                  <a:srgbClr val="454545"/>
                </a:solidFill>
                <a:latin typeface="Montserrat"/>
                <a:sym typeface="Montserrat Medium"/>
              </a:rPr>
              <a:t> </a:t>
            </a:r>
            <a:r>
              <a:rPr lang="en-US" sz="2000" dirty="0" err="1">
                <a:solidFill>
                  <a:srgbClr val="454545"/>
                </a:solidFill>
                <a:latin typeface="Montserrat"/>
                <a:ea typeface="Montserrat Medium"/>
                <a:sym typeface="Montserrat Medium"/>
              </a:rPr>
              <a:t>stosowana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produkcji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spodni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czasami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nazywana</a:t>
            </a:r>
            <a:r>
              <a:rPr lang="en-US" sz="2000" dirty="0">
                <a:solidFill>
                  <a:srgbClr val="454545"/>
                </a:solidFill>
                <a:latin typeface="Montserrat"/>
                <a:ea typeface="Montserrat Medium"/>
                <a:sym typeface="Montserrat Medium"/>
              </a:rPr>
              <a:t> khaki. </a:t>
            </a:r>
            <a:r>
              <a:rPr lang="en-US" sz="2000" dirty="0" err="1">
                <a:solidFill>
                  <a:srgbClr val="454545"/>
                </a:solidFill>
                <a:latin typeface="Montserrat"/>
                <a:ea typeface="Montserrat Medium"/>
                <a:sym typeface="Montserrat Medium"/>
              </a:rPr>
              <a:t>Pierwotnie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produkcji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mundurów</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wojskowych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obecnie</a:t>
            </a:r>
            <a:r>
              <a:rPr lang="en-US" sz="2000" dirty="0">
                <a:solidFill>
                  <a:srgbClr val="454545"/>
                </a:solidFill>
                <a:latin typeface="Montserrat"/>
                <a:ea typeface="Montserrat Medium"/>
                <a:sym typeface="Montserrat Medium"/>
              </a:rPr>
              <a:t> jest </a:t>
            </a:r>
            <a:r>
              <a:rPr lang="en-US" sz="2000" dirty="0" err="1">
                <a:solidFill>
                  <a:srgbClr val="454545"/>
                </a:solidFill>
                <a:latin typeface="Montserrat"/>
                <a:ea typeface="Montserrat Medium"/>
                <a:sym typeface="Montserrat Medium"/>
              </a:rPr>
              <a:t>również</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wykorzystywana</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produkcji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odzieży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roboczej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garniturów</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toreb</a:t>
            </a:r>
            <a:r>
              <a:rPr lang="en-US" sz="2000" dirty="0">
                <a:solidFill>
                  <a:srgbClr val="454545"/>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454545"/>
              </a:solidFill>
              <a:latin typeface="Montserrat"/>
              <a:ea typeface="Montserrat"/>
              <a:cs typeface="Montserrat"/>
              <a:sym typeface="Montserrat"/>
            </a:endParaRPr>
          </a:p>
        </p:txBody>
      </p:sp>
      <p:sp>
        <p:nvSpPr>
          <p:cNvPr id="689" name="Google Shape;689;g319716d215d_0_4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690" name="Google Shape;690;g319716d215d_0_47"/>
          <p:cNvSpPr txBox="1"/>
          <p:nvPr/>
        </p:nvSpPr>
        <p:spPr>
          <a:xfrm>
            <a:off x="1031575" y="5223675"/>
            <a:ext cx="9231300" cy="3350533"/>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Splot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skośny</a:t>
            </a:r>
            <a:r>
              <a:rPr lang="en-US" sz="2000" dirty="0">
                <a:solidFill>
                  <a:srgbClr val="1E2328"/>
                </a:solidFill>
                <a:latin typeface="Montserrat"/>
                <a:ea typeface="Montserrat"/>
                <a:cs typeface="Montserrat"/>
                <a:sym typeface="Montserrat"/>
              </a:rPr>
              <a:t> z </a:t>
            </a:r>
            <a:r>
              <a:rPr lang="en-US" sz="2000" dirty="0" err="1">
                <a:solidFill>
                  <a:srgbClr val="1E2328"/>
                </a:solidFill>
                <a:latin typeface="Montserrat"/>
                <a:ea typeface="Montserrat"/>
                <a:cs typeface="Montserrat"/>
                <a:sym typeface="Montserrat"/>
              </a:rPr>
              <a:t>przędzy</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czesanej</a:t>
            </a:r>
            <a:endParaRPr sz="2000"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Bawełna</a:t>
            </a:r>
            <a:endParaRPr lang="en-US" sz="2000" dirty="0" err="1">
              <a:solidFill>
                <a:srgbClr val="454545"/>
              </a:solidFill>
              <a:latin typeface="Montserrat"/>
              <a:ea typeface="Montserrat"/>
              <a:cs typeface="Montserrat"/>
            </a:endParaRPr>
          </a:p>
          <a:p>
            <a:pPr marL="0" lvl="0" indent="0" algn="l" rtl="0">
              <a:lnSpc>
                <a:spcPct val="150022"/>
              </a:lnSpc>
              <a:spcBef>
                <a:spcPts val="0"/>
              </a:spcBef>
              <a:spcAft>
                <a:spcPts val="0"/>
              </a:spcAft>
              <a:buNone/>
            </a:pPr>
            <a:endParaRPr sz="2000" b="1">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Gładka</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miękka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szczotkowanej</a:t>
            </a:r>
            <a:r>
              <a:rPr lang="en-US" sz="2000" dirty="0">
                <a:solidFill>
                  <a:srgbClr val="454545"/>
                </a:solidFill>
                <a:latin typeface="Montserrat"/>
                <a:sym typeface="Montserrat"/>
              </a:rPr>
              <a:t> </a:t>
            </a:r>
            <a:r>
              <a:rPr lang="en-US" sz="2000" dirty="0" err="1">
                <a:solidFill>
                  <a:srgbClr val="454545"/>
                </a:solidFill>
                <a:latin typeface="Montserrat"/>
                <a:sym typeface="Montserrat"/>
              </a:rPr>
              <a:t>lub</a:t>
            </a:r>
            <a:r>
              <a:rPr lang="en-US" sz="2000" dirty="0">
                <a:solidFill>
                  <a:srgbClr val="454545"/>
                </a:solidFill>
                <a:latin typeface="Montserrat"/>
                <a:sym typeface="Montserrat"/>
              </a:rPr>
              <a:t> </a:t>
            </a:r>
            <a:r>
              <a:rPr lang="en-US" sz="2000" dirty="0" err="1">
                <a:solidFill>
                  <a:srgbClr val="454545"/>
                </a:solidFill>
                <a:latin typeface="Montserrat"/>
                <a:sym typeface="Montserrat"/>
              </a:rPr>
              <a:t>merceryzowanej</a:t>
            </a:r>
            <a:r>
              <a:rPr lang="en-US" sz="2000" dirty="0">
                <a:solidFill>
                  <a:srgbClr val="454545"/>
                </a:solidFill>
                <a:latin typeface="Montserrat"/>
                <a:sym typeface="Montserrat"/>
              </a:rPr>
              <a:t> </a:t>
            </a:r>
            <a:r>
              <a:rPr lang="en-US" sz="2000" dirty="0" err="1">
                <a:solidFill>
                  <a:srgbClr val="454545"/>
                </a:solidFill>
                <a:latin typeface="Montserrat"/>
                <a:sym typeface="Montserrat"/>
              </a:rPr>
              <a:t>powierzchni</a:t>
            </a:r>
            <a:endParaRPr lang="en-US" dirty="0" err="1">
              <a:latin typeface="Montserrat"/>
            </a:endParaRPr>
          </a:p>
          <a:p>
            <a:pPr>
              <a:buClr>
                <a:srgbClr val="454545"/>
              </a:buClr>
              <a:buSzPts val="2000"/>
              <a:buChar char="•"/>
            </a:pPr>
            <a:r>
              <a:rPr lang="en-US" sz="2000" dirty="0" err="1">
                <a:solidFill>
                  <a:srgbClr val="454545"/>
                </a:solidFill>
                <a:latin typeface="Montserrat"/>
                <a:sym typeface="Montserrat"/>
              </a:rPr>
              <a:t>Trwała</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odporna</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ścieranie</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endParaRPr dirty="0" err="1">
              <a:latin typeface="Montserrat"/>
            </a:endParaRPr>
          </a:p>
          <a:p>
            <a:pPr marL="457200" marR="0" lvl="0" indent="0" algn="l" rtl="0">
              <a:lnSpc>
                <a:spcPct val="115000"/>
              </a:lnSpc>
              <a:spcBef>
                <a:spcPts val="0"/>
              </a:spcBef>
              <a:spcAft>
                <a:spcPts val="0"/>
              </a:spcAft>
              <a:buClr>
                <a:srgbClr val="000000"/>
              </a:buClr>
              <a:buSzPts val="2150"/>
              <a:buFont typeface="Arial"/>
              <a:buNone/>
            </a:pPr>
            <a:endParaRPr sz="2150" b="0" i="0" u="none" strike="noStrike" cap="none">
              <a:solidFill>
                <a:srgbClr val="454545"/>
              </a:solidFill>
              <a:latin typeface="Montserrat"/>
              <a:ea typeface="Montserrat"/>
              <a:cs typeface="Montserrat"/>
              <a:sym typeface="Montserrat"/>
            </a:endParaRPr>
          </a:p>
        </p:txBody>
      </p:sp>
      <p:sp>
        <p:nvSpPr>
          <p:cNvPr id="691" name="Google Shape;691;g319716d215d_0_47"/>
          <p:cNvSpPr txBox="1"/>
          <p:nvPr/>
        </p:nvSpPr>
        <p:spPr>
          <a:xfrm>
            <a:off x="8749924" y="1483742"/>
            <a:ext cx="4443685"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696" name="Google Shape;696;g32b6468de77_1_40"/>
          <p:cNvGrpSpPr/>
          <p:nvPr/>
        </p:nvGrpSpPr>
        <p:grpSpPr>
          <a:xfrm>
            <a:off x="928050" y="1312125"/>
            <a:ext cx="12265553" cy="1214054"/>
            <a:chOff x="0" y="0"/>
            <a:chExt cx="2254200" cy="3661200"/>
          </a:xfrm>
        </p:grpSpPr>
        <p:sp>
          <p:nvSpPr>
            <p:cNvPr id="697" name="Google Shape;697;g32b6468de77_1_4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98" name="Google Shape;698;g32b6468de77_1_4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9" name="Google Shape;699;g32b6468de77_1_40"/>
          <p:cNvGrpSpPr/>
          <p:nvPr/>
        </p:nvGrpSpPr>
        <p:grpSpPr>
          <a:xfrm>
            <a:off x="0" y="0"/>
            <a:ext cx="18288000" cy="10287000"/>
            <a:chOff x="0" y="0"/>
            <a:chExt cx="24384000" cy="13716000"/>
          </a:xfrm>
        </p:grpSpPr>
        <p:cxnSp>
          <p:nvCxnSpPr>
            <p:cNvPr id="700" name="Google Shape;700;g32b6468de77_1_4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01" name="Google Shape;701;g32b6468de77_1_4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02" name="Google Shape;702;g32b6468de77_1_4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703" name="Google Shape;703;g32b6468de77_1_4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704" name="Google Shape;704;g32b6468de77_1_4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705" name="Google Shape;705;g32b6468de77_1_4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06" name="Google Shape;706;g32b6468de77_1_40"/>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CHINO</a:t>
            </a:r>
            <a:endParaRPr sz="1400" b="0" i="0" u="none" strike="noStrike" cap="none">
              <a:solidFill>
                <a:srgbClr val="000000"/>
              </a:solidFill>
              <a:latin typeface="Montserrat Black"/>
              <a:ea typeface="Montserrat Black"/>
              <a:cs typeface="Montserrat Black"/>
              <a:sym typeface="Montserrat Black"/>
            </a:endParaRPr>
          </a:p>
        </p:txBody>
      </p:sp>
      <p:sp>
        <p:nvSpPr>
          <p:cNvPr id="707" name="Google Shape;707;g32b6468de77_1_4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708" name="Google Shape;708;g32b6468de77_1_40"/>
          <p:cNvSpPr txBox="1"/>
          <p:nvPr/>
        </p:nvSpPr>
        <p:spPr>
          <a:xfrm>
            <a:off x="8532210" y="1483742"/>
            <a:ext cx="4661399"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pic>
        <p:nvPicPr>
          <p:cNvPr id="709" name="Google Shape;709;g32b6468de77_1_40"/>
          <p:cNvPicPr preferRelativeResize="0"/>
          <p:nvPr/>
        </p:nvPicPr>
        <p:blipFill rotWithShape="1">
          <a:blip r:embed="rId5">
            <a:alphaModFix/>
          </a:blip>
          <a:srcRect t="16573" r="-2364" b="14341"/>
          <a:stretch/>
        </p:blipFill>
        <p:spPr>
          <a:xfrm>
            <a:off x="6215650" y="2890900"/>
            <a:ext cx="8899301" cy="7307100"/>
          </a:xfrm>
          <a:prstGeom prst="rect">
            <a:avLst/>
          </a:prstGeom>
          <a:noFill/>
          <a:ln>
            <a:noFill/>
          </a:ln>
        </p:spPr>
      </p:pic>
      <p:pic>
        <p:nvPicPr>
          <p:cNvPr id="710" name="Google Shape;710;g32b6468de77_1_40"/>
          <p:cNvPicPr preferRelativeResize="0"/>
          <p:nvPr/>
        </p:nvPicPr>
        <p:blipFill rotWithShape="1">
          <a:blip r:embed="rId6">
            <a:alphaModFix/>
          </a:blip>
          <a:srcRect l="19788" t="-1778" r="20821" b="-996"/>
          <a:stretch/>
        </p:blipFill>
        <p:spPr>
          <a:xfrm>
            <a:off x="2806626" y="2601364"/>
            <a:ext cx="3186212" cy="7398112"/>
          </a:xfrm>
          <a:prstGeom prst="rect">
            <a:avLst/>
          </a:prstGeom>
          <a:noFill/>
          <a:ln>
            <a:noFill/>
          </a:ln>
        </p:spPr>
      </p:pic>
      <p:sp>
        <p:nvSpPr>
          <p:cNvPr id="711" name="Google Shape;711;g32b6468de77_1_4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pSp>
        <p:nvGrpSpPr>
          <p:cNvPr id="716" name="Google Shape;716;g3279cd0ffdf_1_0"/>
          <p:cNvGrpSpPr/>
          <p:nvPr/>
        </p:nvGrpSpPr>
        <p:grpSpPr>
          <a:xfrm>
            <a:off x="928050" y="1312125"/>
            <a:ext cx="12265553" cy="1214054"/>
            <a:chOff x="0" y="0"/>
            <a:chExt cx="2254200" cy="3661200"/>
          </a:xfrm>
        </p:grpSpPr>
        <p:sp>
          <p:nvSpPr>
            <p:cNvPr id="717" name="Google Shape;717;g3279cd0ffdf_1_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18" name="Google Shape;718;g3279cd0ffdf_1_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19" name="Google Shape;719;g3279cd0ffdf_1_0"/>
          <p:cNvGrpSpPr/>
          <p:nvPr/>
        </p:nvGrpSpPr>
        <p:grpSpPr>
          <a:xfrm>
            <a:off x="12759477" y="5674870"/>
            <a:ext cx="2839841" cy="4612380"/>
            <a:chOff x="0" y="0"/>
            <a:chExt cx="2254200" cy="3661200"/>
          </a:xfrm>
        </p:grpSpPr>
        <p:sp>
          <p:nvSpPr>
            <p:cNvPr id="720" name="Google Shape;720;g3279cd0ffdf_1_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21" name="Google Shape;721;g3279cd0ffdf_1_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22" name="Google Shape;722;g3279cd0ffdf_1_0"/>
          <p:cNvPicPr preferRelativeResize="0"/>
          <p:nvPr/>
        </p:nvPicPr>
        <p:blipFill rotWithShape="1">
          <a:blip r:embed="rId3">
            <a:alphaModFix/>
          </a:blip>
          <a:srcRect l="42963" t="1061" r="21817" b="2441"/>
          <a:stretch/>
        </p:blipFill>
        <p:spPr>
          <a:xfrm>
            <a:off x="11123425" y="2243475"/>
            <a:ext cx="3294050" cy="6864124"/>
          </a:xfrm>
          <a:prstGeom prst="rect">
            <a:avLst/>
          </a:prstGeom>
          <a:noFill/>
          <a:ln>
            <a:noFill/>
          </a:ln>
        </p:spPr>
      </p:pic>
      <p:grpSp>
        <p:nvGrpSpPr>
          <p:cNvPr id="723" name="Google Shape;723;g3279cd0ffdf_1_0"/>
          <p:cNvGrpSpPr/>
          <p:nvPr/>
        </p:nvGrpSpPr>
        <p:grpSpPr>
          <a:xfrm>
            <a:off x="0" y="0"/>
            <a:ext cx="18288000" cy="10287000"/>
            <a:chOff x="0" y="0"/>
            <a:chExt cx="24384000" cy="13716000"/>
          </a:xfrm>
        </p:grpSpPr>
        <p:cxnSp>
          <p:nvCxnSpPr>
            <p:cNvPr id="724" name="Google Shape;724;g3279cd0ffdf_1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25" name="Google Shape;725;g3279cd0ffdf_1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26" name="Google Shape;726;g3279cd0ffdf_1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727" name="Google Shape;727;g3279cd0ffdf_1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728" name="Google Shape;728;g3279cd0ffdf_1_0"/>
            <p:cNvSpPr txBox="1"/>
            <p:nvPr/>
          </p:nvSpPr>
          <p:spPr>
            <a:xfrm rot="-5400000">
              <a:off x="21052850" y="9449250"/>
              <a:ext cx="49701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729" name="Google Shape;729;g3279cd0ffdf_1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30" name="Google Shape;730;g3279cd0ffdf_1_0"/>
          <p:cNvGrpSpPr/>
          <p:nvPr/>
        </p:nvGrpSpPr>
        <p:grpSpPr>
          <a:xfrm>
            <a:off x="10948449" y="2091441"/>
            <a:ext cx="3622164" cy="7165318"/>
            <a:chOff x="0" y="0"/>
            <a:chExt cx="2620010" cy="5182870"/>
          </a:xfrm>
        </p:grpSpPr>
        <p:sp>
          <p:nvSpPr>
            <p:cNvPr id="731" name="Google Shape;731;g3279cd0ffdf_1_0"/>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g3279cd0ffdf_1_0"/>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3279cd0ffdf_1_0"/>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3279cd0ffdf_1_0"/>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3279cd0ffdf_1_0"/>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3279cd0ffdf_1_0"/>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3279cd0ffdf_1_0"/>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3279cd0ffdf_1_0"/>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9" name="Google Shape;739;g3279cd0ffdf_1_0"/>
          <p:cNvSpPr txBox="1"/>
          <p:nvPr/>
        </p:nvSpPr>
        <p:spPr>
          <a:xfrm>
            <a:off x="29572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GABARDINA</a:t>
            </a:r>
            <a:endParaRPr sz="1400" b="0" i="0" u="none" strike="noStrike" cap="none">
              <a:solidFill>
                <a:srgbClr val="000000"/>
              </a:solidFill>
              <a:latin typeface="Montserrat Black"/>
              <a:ea typeface="Montserrat Black"/>
              <a:cs typeface="Montserrat Black"/>
              <a:sym typeface="Montserrat Black"/>
            </a:endParaRPr>
          </a:p>
        </p:txBody>
      </p:sp>
      <p:sp>
        <p:nvSpPr>
          <p:cNvPr id="740" name="Google Shape;740;g3279cd0ffdf_1_0"/>
          <p:cNvSpPr txBox="1"/>
          <p:nvPr/>
        </p:nvSpPr>
        <p:spPr>
          <a:xfrm>
            <a:off x="1031575" y="2951496"/>
            <a:ext cx="9231300" cy="16935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1100"/>
              <a:buFont typeface="Arial"/>
              <a:buNone/>
            </a:pPr>
            <a:r>
              <a:rPr lang="en-US" sz="2000">
                <a:solidFill>
                  <a:srgbClr val="454545"/>
                </a:solidFill>
                <a:latin typeface="Montserrat Medium"/>
                <a:ea typeface="Montserrat Medium"/>
                <a:cs typeface="Montserrat Medium"/>
                <a:sym typeface="Montserrat Medium"/>
              </a:rPr>
              <a:t>A durable, smooth fabric best suited for outerwear. It was invented by Thomas Burberry in 1888 who used it to make his iconic trench coat. It is also very popular in suits, uniforms and aprons.</a:t>
            </a:r>
            <a:endParaRPr sz="2000">
              <a:solidFill>
                <a:srgbClr val="454545"/>
              </a:solidFill>
              <a:latin typeface="Montserrat Medium"/>
              <a:ea typeface="Montserrat Medium"/>
              <a:cs typeface="Montserrat Medium"/>
              <a:sym typeface="Montserrat Medium"/>
            </a:endParaRPr>
          </a:p>
          <a:p>
            <a:pPr marL="0" marR="0" lvl="0" indent="0" algn="l" rtl="0">
              <a:lnSpc>
                <a:spcPct val="150022"/>
              </a:lnSpc>
              <a:spcBef>
                <a:spcPts val="0"/>
              </a:spcBef>
              <a:spcAft>
                <a:spcPts val="0"/>
              </a:spcAft>
              <a:buClr>
                <a:srgbClr val="000000"/>
              </a:buClr>
              <a:buSzPts val="1100"/>
              <a:buFont typeface="Arial"/>
              <a:buNone/>
            </a:pPr>
            <a:endParaRPr sz="2000">
              <a:solidFill>
                <a:srgbClr val="454545"/>
              </a:solidFill>
              <a:latin typeface="Montserrat"/>
              <a:ea typeface="Montserrat"/>
              <a:cs typeface="Montserrat"/>
              <a:sym typeface="Montserrat"/>
            </a:endParaRPr>
          </a:p>
        </p:txBody>
      </p:sp>
      <p:sp>
        <p:nvSpPr>
          <p:cNvPr id="741" name="Google Shape;741;g3279cd0ffdf_1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742" name="Google Shape;742;g3279cd0ffdf_1_0"/>
          <p:cNvSpPr txBox="1"/>
          <p:nvPr/>
        </p:nvSpPr>
        <p:spPr>
          <a:xfrm>
            <a:off x="1031575" y="4756226"/>
            <a:ext cx="9231300" cy="43872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None/>
            </a:pPr>
            <a:r>
              <a:rPr lang="en-US" sz="2000" b="1">
                <a:solidFill>
                  <a:srgbClr val="1E2328"/>
                </a:solidFill>
                <a:latin typeface="Montserrat"/>
                <a:ea typeface="Montserrat"/>
                <a:cs typeface="Montserrat"/>
                <a:sym typeface="Montserrat"/>
              </a:rPr>
              <a:t>Process: </a:t>
            </a:r>
            <a:r>
              <a:rPr lang="en-US" sz="2000">
                <a:solidFill>
                  <a:srgbClr val="1E2328"/>
                </a:solidFill>
                <a:latin typeface="Montserrat"/>
                <a:ea typeface="Montserrat"/>
                <a:cs typeface="Montserrat"/>
                <a:sym typeface="Montserrat"/>
              </a:rPr>
              <a:t>2x1 or 2×2 twill weave with a warp-faced steep twill</a:t>
            </a:r>
            <a:endParaRPr sz="200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en-US" sz="2000" b="1">
                <a:solidFill>
                  <a:srgbClr val="1E2328"/>
                </a:solidFill>
                <a:latin typeface="Montserrat"/>
                <a:ea typeface="Montserrat"/>
                <a:cs typeface="Montserrat"/>
                <a:sym typeface="Montserrat"/>
              </a:rPr>
              <a:t>Common fibers: </a:t>
            </a:r>
            <a:r>
              <a:rPr lang="en-US" sz="2000">
                <a:solidFill>
                  <a:srgbClr val="454545"/>
                </a:solidFill>
                <a:latin typeface="Montserrat"/>
                <a:ea typeface="Montserrat"/>
                <a:cs typeface="Montserrat"/>
                <a:sym typeface="Montserrat"/>
              </a:rPr>
              <a:t>Cotton, Worsted Wool, Polyester, Rayon, Silk</a:t>
            </a:r>
            <a:endParaRPr sz="2000">
              <a:solidFill>
                <a:srgbClr val="454545"/>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454545"/>
              </a:solidFill>
              <a:latin typeface="Montserrat"/>
              <a:ea typeface="Montserrat"/>
              <a:cs typeface="Montserrat"/>
              <a:sym typeface="Montserrat"/>
            </a:endParaRPr>
          </a:p>
          <a:p>
            <a:pPr marL="0" lvl="0" indent="0" algn="l" rtl="0">
              <a:lnSpc>
                <a:spcPct val="150022"/>
              </a:lnSpc>
              <a:spcBef>
                <a:spcPts val="0"/>
              </a:spcBef>
              <a:spcAft>
                <a:spcPts val="0"/>
              </a:spcAft>
              <a:buNone/>
            </a:pPr>
            <a:r>
              <a:rPr lang="en-US" sz="2000" b="1">
                <a:solidFill>
                  <a:srgbClr val="1E2328"/>
                </a:solidFill>
                <a:latin typeface="Montserrat"/>
                <a:ea typeface="Montserrat"/>
                <a:cs typeface="Montserrat"/>
                <a:sym typeface="Montserrat"/>
              </a:rPr>
              <a:t>Characteristics:</a:t>
            </a:r>
            <a:endParaRPr sz="2000" b="1">
              <a:solidFill>
                <a:srgbClr val="1E2328"/>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454545"/>
              </a:buClr>
              <a:buSzPts val="2000"/>
              <a:buFont typeface="Montserrat"/>
              <a:buChar char="○"/>
            </a:pPr>
            <a:r>
              <a:rPr lang="en-US" sz="2000">
                <a:solidFill>
                  <a:srgbClr val="454545"/>
                </a:solidFill>
                <a:latin typeface="Montserrat"/>
                <a:ea typeface="Montserrat"/>
                <a:cs typeface="Montserrat"/>
                <a:sym typeface="Montserrat"/>
              </a:rPr>
              <a:t>﻿﻿Dull sheen finish</a:t>
            </a:r>
            <a:endParaRPr sz="2000">
              <a:solidFill>
                <a:srgbClr val="454545"/>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454545"/>
              </a:buClr>
              <a:buSzPts val="2000"/>
              <a:buFont typeface="Montserrat"/>
              <a:buChar char="○"/>
            </a:pPr>
            <a:r>
              <a:rPr lang="en-US" sz="2000">
                <a:solidFill>
                  <a:srgbClr val="454545"/>
                </a:solidFill>
                <a:latin typeface="Montserrat"/>
                <a:ea typeface="Montserrat"/>
                <a:cs typeface="Montserrat"/>
                <a:sym typeface="Montserrat"/>
              </a:rPr>
              <a:t>63° or 45° angle raised on its surface</a:t>
            </a:r>
            <a:endParaRPr sz="2000">
              <a:solidFill>
                <a:srgbClr val="454545"/>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454545"/>
              </a:buClr>
              <a:buSzPts val="2000"/>
              <a:buFont typeface="Montserrat"/>
              <a:buChar char="○"/>
            </a:pPr>
            <a:r>
              <a:rPr lang="en-US" sz="2000">
                <a:solidFill>
                  <a:srgbClr val="454545"/>
                </a:solidFill>
                <a:latin typeface="Montserrat"/>
                <a:ea typeface="Montserrat"/>
                <a:cs typeface="Montserrat"/>
                <a:sym typeface="Montserrat"/>
              </a:rPr>
              <a:t>Raised lower left to upper right diagonal rib on its surface</a:t>
            </a:r>
            <a:endParaRPr sz="2000">
              <a:solidFill>
                <a:srgbClr val="454545"/>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454545"/>
              </a:buClr>
              <a:buSzPts val="2000"/>
              <a:buFont typeface="Montserrat"/>
              <a:buChar char="○"/>
            </a:pPr>
            <a:r>
              <a:rPr lang="en-US" sz="2000">
                <a:solidFill>
                  <a:srgbClr val="454545"/>
                </a:solidFill>
                <a:latin typeface="Montserrat"/>
                <a:ea typeface="Montserrat"/>
                <a:cs typeface="Montserrat"/>
                <a:sym typeface="Montserrat"/>
              </a:rPr>
              <a:t>Durable and firm fabric due to its weaving structure</a:t>
            </a:r>
            <a:endParaRPr sz="2000">
              <a:solidFill>
                <a:srgbClr val="454545"/>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454545"/>
              </a:buClr>
              <a:buSzPts val="2000"/>
              <a:buFont typeface="Montserrat"/>
              <a:buChar char="○"/>
            </a:pPr>
            <a:r>
              <a:rPr lang="en-US" sz="2000">
                <a:solidFill>
                  <a:srgbClr val="454545"/>
                </a:solidFill>
                <a:latin typeface="Montserrat"/>
                <a:ea typeface="Montserrat"/>
                <a:cs typeface="Montserrat"/>
                <a:sym typeface="Montserrat"/>
              </a:rPr>
              <a:t>Water resistant and windbreaking due to its tight weave</a:t>
            </a:r>
            <a:endParaRPr sz="2000">
              <a:solidFill>
                <a:srgbClr val="454545"/>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454545"/>
              </a:buClr>
              <a:buSzPts val="2000"/>
              <a:buFont typeface="Montserrat"/>
              <a:buChar char="○"/>
            </a:pPr>
            <a:r>
              <a:rPr lang="en-US" sz="2000">
                <a:solidFill>
                  <a:srgbClr val="454545"/>
                </a:solidFill>
                <a:latin typeface="Montserrat"/>
                <a:ea typeface="Montserrat"/>
                <a:cs typeface="Montserrat"/>
                <a:sym typeface="Montserrat"/>
              </a:rPr>
              <a:t>Shine develops with wear</a:t>
            </a:r>
            <a:endParaRPr sz="2000">
              <a:solidFill>
                <a:srgbClr val="454545"/>
              </a:solidFill>
              <a:latin typeface="Montserrat"/>
              <a:ea typeface="Montserrat"/>
              <a:cs typeface="Montserrat"/>
              <a:sym typeface="Montserrat"/>
            </a:endParaRPr>
          </a:p>
        </p:txBody>
      </p:sp>
      <p:sp>
        <p:nvSpPr>
          <p:cNvPr id="743" name="Google Shape;743;g3279cd0ffdf_1_0"/>
          <p:cNvSpPr txBox="1"/>
          <p:nvPr/>
        </p:nvSpPr>
        <p:spPr>
          <a:xfrm>
            <a:off x="10437209" y="1574456"/>
            <a:ext cx="2756400" cy="3846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a:solidFill>
                  <a:srgbClr val="1E2328"/>
                </a:solidFill>
                <a:latin typeface="Montserrat"/>
                <a:ea typeface="Montserrat"/>
                <a:cs typeface="Montserrat"/>
                <a:sym typeface="Montserrat"/>
              </a:rPr>
              <a:t>TWILL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g32b6468de77_1_59"/>
          <p:cNvPicPr preferRelativeResize="0"/>
          <p:nvPr/>
        </p:nvPicPr>
        <p:blipFill rotWithShape="1">
          <a:blip r:embed="rId3">
            <a:alphaModFix/>
          </a:blip>
          <a:srcRect t="-3273" r="5419"/>
          <a:stretch/>
        </p:blipFill>
        <p:spPr>
          <a:xfrm>
            <a:off x="9054675" y="2526167"/>
            <a:ext cx="5210926" cy="7591409"/>
          </a:xfrm>
          <a:prstGeom prst="rect">
            <a:avLst/>
          </a:prstGeom>
          <a:noFill/>
          <a:ln>
            <a:noFill/>
          </a:ln>
        </p:spPr>
      </p:pic>
      <p:grpSp>
        <p:nvGrpSpPr>
          <p:cNvPr id="749" name="Google Shape;749;g32b6468de77_1_59"/>
          <p:cNvGrpSpPr/>
          <p:nvPr/>
        </p:nvGrpSpPr>
        <p:grpSpPr>
          <a:xfrm>
            <a:off x="928050" y="1312125"/>
            <a:ext cx="12265553" cy="1214054"/>
            <a:chOff x="0" y="0"/>
            <a:chExt cx="2254200" cy="3661200"/>
          </a:xfrm>
        </p:grpSpPr>
        <p:sp>
          <p:nvSpPr>
            <p:cNvPr id="750" name="Google Shape;750;g32b6468de77_1_5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51" name="Google Shape;751;g32b6468de77_1_5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52" name="Google Shape;752;g32b6468de77_1_59"/>
          <p:cNvGrpSpPr/>
          <p:nvPr/>
        </p:nvGrpSpPr>
        <p:grpSpPr>
          <a:xfrm>
            <a:off x="0" y="0"/>
            <a:ext cx="18288000" cy="10287000"/>
            <a:chOff x="0" y="0"/>
            <a:chExt cx="24384000" cy="13716000"/>
          </a:xfrm>
        </p:grpSpPr>
        <p:cxnSp>
          <p:nvCxnSpPr>
            <p:cNvPr id="753" name="Google Shape;753;g32b6468de77_1_5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54" name="Google Shape;754;g32b6468de77_1_5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55" name="Google Shape;755;g32b6468de77_1_5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756" name="Google Shape;756;g32b6468de77_1_5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757" name="Google Shape;757;g32b6468de77_1_59"/>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758" name="Google Shape;758;g32b6468de77_1_5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59" name="Google Shape;759;g32b6468de77_1_59"/>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GABARDINE</a:t>
            </a:r>
            <a:endParaRPr sz="1400" b="0" i="0" u="none" strike="noStrike" cap="none">
              <a:solidFill>
                <a:srgbClr val="000000"/>
              </a:solidFill>
              <a:latin typeface="Montserrat Black"/>
              <a:ea typeface="Montserrat Black"/>
              <a:cs typeface="Montserrat Black"/>
              <a:sym typeface="Montserrat Black"/>
            </a:endParaRPr>
          </a:p>
        </p:txBody>
      </p:sp>
      <p:sp>
        <p:nvSpPr>
          <p:cNvPr id="760" name="Google Shape;760;g32b6468de77_1_5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761" name="Google Shape;761;g32b6468de77_1_59"/>
          <p:cNvSpPr txBox="1"/>
          <p:nvPr/>
        </p:nvSpPr>
        <p:spPr>
          <a:xfrm>
            <a:off x="9149067" y="1483742"/>
            <a:ext cx="4044542"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pic>
        <p:nvPicPr>
          <p:cNvPr id="762" name="Google Shape;762;g32b6468de77_1_59"/>
          <p:cNvPicPr preferRelativeResize="0"/>
          <p:nvPr/>
        </p:nvPicPr>
        <p:blipFill rotWithShape="1">
          <a:blip r:embed="rId6">
            <a:alphaModFix/>
          </a:blip>
          <a:srcRect l="29015" t="1040" r="28532" b="-1039"/>
          <a:stretch/>
        </p:blipFill>
        <p:spPr>
          <a:xfrm>
            <a:off x="6533275" y="2903525"/>
            <a:ext cx="3102099" cy="7307100"/>
          </a:xfrm>
          <a:prstGeom prst="rect">
            <a:avLst/>
          </a:prstGeom>
          <a:noFill/>
          <a:ln>
            <a:noFill/>
          </a:ln>
        </p:spPr>
      </p:pic>
      <p:pic>
        <p:nvPicPr>
          <p:cNvPr id="763" name="Google Shape;763;g32b6468de77_1_59"/>
          <p:cNvPicPr preferRelativeResize="0"/>
          <p:nvPr/>
        </p:nvPicPr>
        <p:blipFill rotWithShape="1">
          <a:blip r:embed="rId7">
            <a:alphaModFix/>
          </a:blip>
          <a:srcRect l="17105" r="17679" b="-10375"/>
          <a:stretch/>
        </p:blipFill>
        <p:spPr>
          <a:xfrm>
            <a:off x="2807100" y="3135775"/>
            <a:ext cx="3398352" cy="7673175"/>
          </a:xfrm>
          <a:prstGeom prst="rect">
            <a:avLst/>
          </a:prstGeom>
          <a:noFill/>
          <a:ln>
            <a:noFill/>
          </a:ln>
        </p:spPr>
      </p:pic>
      <p:sp>
        <p:nvSpPr>
          <p:cNvPr id="764" name="Google Shape;764;g32b6468de77_1_59"/>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grpSp>
        <p:nvGrpSpPr>
          <p:cNvPr id="769" name="Google Shape;769;g319716d215d_0_109"/>
          <p:cNvGrpSpPr/>
          <p:nvPr/>
        </p:nvGrpSpPr>
        <p:grpSpPr>
          <a:xfrm>
            <a:off x="928050" y="1312125"/>
            <a:ext cx="12265553" cy="1214054"/>
            <a:chOff x="0" y="0"/>
            <a:chExt cx="2254200" cy="3661200"/>
          </a:xfrm>
        </p:grpSpPr>
        <p:sp>
          <p:nvSpPr>
            <p:cNvPr id="770" name="Google Shape;770;g319716d215d_0_10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71" name="Google Shape;771;g319716d215d_0_10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72" name="Google Shape;772;g319716d215d_0_109"/>
          <p:cNvGrpSpPr/>
          <p:nvPr/>
        </p:nvGrpSpPr>
        <p:grpSpPr>
          <a:xfrm>
            <a:off x="12759477" y="5674870"/>
            <a:ext cx="2839841" cy="4612380"/>
            <a:chOff x="0" y="0"/>
            <a:chExt cx="2254200" cy="3661200"/>
          </a:xfrm>
        </p:grpSpPr>
        <p:sp>
          <p:nvSpPr>
            <p:cNvPr id="773" name="Google Shape;773;g319716d215d_0_10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74" name="Google Shape;774;g319716d215d_0_10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5" name="Google Shape;775;g319716d215d_0_109"/>
          <p:cNvPicPr preferRelativeResize="0"/>
          <p:nvPr/>
        </p:nvPicPr>
        <p:blipFill rotWithShape="1">
          <a:blip r:embed="rId3">
            <a:alphaModFix/>
          </a:blip>
          <a:srcRect l="26131" r="26131"/>
          <a:stretch/>
        </p:blipFill>
        <p:spPr>
          <a:xfrm>
            <a:off x="11162700" y="2229200"/>
            <a:ext cx="3193675" cy="6889800"/>
          </a:xfrm>
          <a:prstGeom prst="rect">
            <a:avLst/>
          </a:prstGeom>
          <a:noFill/>
          <a:ln>
            <a:noFill/>
          </a:ln>
        </p:spPr>
      </p:pic>
      <p:grpSp>
        <p:nvGrpSpPr>
          <p:cNvPr id="776" name="Google Shape;776;g319716d215d_0_109"/>
          <p:cNvGrpSpPr/>
          <p:nvPr/>
        </p:nvGrpSpPr>
        <p:grpSpPr>
          <a:xfrm>
            <a:off x="0" y="0"/>
            <a:ext cx="18288000" cy="10287000"/>
            <a:chOff x="0" y="0"/>
            <a:chExt cx="24384000" cy="13716000"/>
          </a:xfrm>
        </p:grpSpPr>
        <p:cxnSp>
          <p:nvCxnSpPr>
            <p:cNvPr id="777" name="Google Shape;777;g319716d215d_0_10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78" name="Google Shape;778;g319716d215d_0_10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79" name="Google Shape;779;g319716d215d_0_10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780" name="Google Shape;780;g319716d215d_0_10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781" name="Google Shape;781;g319716d215d_0_109"/>
            <p:cNvSpPr txBox="1"/>
            <p:nvPr/>
          </p:nvSpPr>
          <p:spPr>
            <a:xfrm rot="-5400000">
              <a:off x="21052850" y="9449250"/>
              <a:ext cx="49701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782" name="Google Shape;782;g319716d215d_0_10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83" name="Google Shape;783;g319716d215d_0_109"/>
          <p:cNvGrpSpPr/>
          <p:nvPr/>
        </p:nvGrpSpPr>
        <p:grpSpPr>
          <a:xfrm>
            <a:off x="10948449" y="2091441"/>
            <a:ext cx="3622164" cy="7165318"/>
            <a:chOff x="0" y="0"/>
            <a:chExt cx="2620010" cy="5182870"/>
          </a:xfrm>
        </p:grpSpPr>
        <p:sp>
          <p:nvSpPr>
            <p:cNvPr id="784" name="Google Shape;784;g319716d215d_0_109"/>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319716d215d_0_109"/>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319716d215d_0_109"/>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319716d215d_0_109"/>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g319716d215d_0_109"/>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319716d215d_0_109"/>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319716d215d_0_109"/>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319716d215d_0_109"/>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2" name="Google Shape;792;g319716d215d_0_109"/>
          <p:cNvSpPr txBox="1"/>
          <p:nvPr/>
        </p:nvSpPr>
        <p:spPr>
          <a:xfrm>
            <a:off x="29572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SERŻ</a:t>
            </a:r>
            <a:endParaRPr sz="1400" b="0" i="0" u="none" strike="noStrike" cap="none">
              <a:solidFill>
                <a:srgbClr val="000000"/>
              </a:solidFill>
              <a:latin typeface="Montserrat Black"/>
              <a:ea typeface="Montserrat Black"/>
              <a:cs typeface="Montserrat Black"/>
              <a:sym typeface="Montserrat Black"/>
            </a:endParaRPr>
          </a:p>
        </p:txBody>
      </p:sp>
      <p:sp>
        <p:nvSpPr>
          <p:cNvPr id="793" name="Google Shape;793;g319716d215d_0_109"/>
          <p:cNvSpPr txBox="1"/>
          <p:nvPr/>
        </p:nvSpPr>
        <p:spPr>
          <a:xfrm>
            <a:off x="1031575" y="2951500"/>
            <a:ext cx="9231300" cy="2308324"/>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a:sym typeface="Montserrat"/>
              </a:rPr>
              <a:t>Dwustronna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prążkowana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tkanina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często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używana</a:t>
            </a:r>
            <a:r>
              <a:rPr lang="en-US" sz="2000" dirty="0">
                <a:solidFill>
                  <a:srgbClr val="454545"/>
                </a:solidFill>
                <a:latin typeface="Montserrat"/>
                <a:ea typeface="Montserrat"/>
                <a:sym typeface="Montserrat"/>
              </a:rPr>
              <a:t> do </a:t>
            </a:r>
            <a:r>
              <a:rPr lang="en-US" sz="2000" dirty="0" err="1">
                <a:solidFill>
                  <a:srgbClr val="454545"/>
                </a:solidFill>
                <a:latin typeface="Montserrat"/>
                <a:ea typeface="Montserrat"/>
                <a:sym typeface="Montserrat"/>
              </a:rPr>
              <a:t>produkcji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mundurów</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wojskowych</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Pochodzi</a:t>
            </a:r>
            <a:r>
              <a:rPr lang="en-US" sz="2000" dirty="0">
                <a:solidFill>
                  <a:srgbClr val="454545"/>
                </a:solidFill>
                <a:latin typeface="Montserrat"/>
                <a:ea typeface="Montserrat"/>
                <a:sym typeface="Montserrat"/>
              </a:rPr>
              <a:t> od </a:t>
            </a:r>
            <a:r>
              <a:rPr lang="en-US" sz="2000" dirty="0" err="1">
                <a:solidFill>
                  <a:srgbClr val="454545"/>
                </a:solidFill>
                <a:latin typeface="Montserrat"/>
                <a:ea typeface="Montserrat"/>
                <a:sym typeface="Montserrat"/>
              </a:rPr>
              <a:t>greckiego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słowa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serikos</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które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oznacza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jedwabisty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ponieważ</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pierwotnie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produkowano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ją</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włókien</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jedwabiu</a:t>
            </a:r>
            <a:r>
              <a:rPr lang="en-US" sz="2000" dirty="0">
                <a:solidFill>
                  <a:srgbClr val="454545"/>
                </a:solidFill>
                <a:latin typeface="Montserrat"/>
                <a:ea typeface="Montserrat"/>
                <a:sym typeface="Montserrat"/>
              </a:rPr>
              <a:t>. Serge, </a:t>
            </a:r>
            <a:r>
              <a:rPr lang="en-US" sz="2000" dirty="0" err="1">
                <a:solidFill>
                  <a:srgbClr val="454545"/>
                </a:solidFill>
                <a:latin typeface="Montserrat"/>
                <a:ea typeface="Montserrat"/>
                <a:sym typeface="Montserrat"/>
              </a:rPr>
              <a:t>wytwarzana</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wełny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została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przyjęta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przez</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Francuzów</a:t>
            </a:r>
            <a:r>
              <a:rPr lang="en-US" sz="2000" dirty="0">
                <a:solidFill>
                  <a:srgbClr val="454545"/>
                </a:solidFill>
                <a:latin typeface="Montserrat"/>
                <a:ea typeface="Montserrat"/>
                <a:sym typeface="Montserrat"/>
              </a:rPr>
              <a:t> w XVI </a:t>
            </a:r>
            <a:r>
              <a:rPr lang="en-US" sz="2000" dirty="0" err="1">
                <a:solidFill>
                  <a:srgbClr val="454545"/>
                </a:solidFill>
                <a:latin typeface="Montserrat"/>
                <a:ea typeface="Montserrat"/>
                <a:sym typeface="Montserrat"/>
              </a:rPr>
              <a:t>wieku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szczególnie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dla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wyższych</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sfer</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Zazwyczaj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używana</a:t>
            </a:r>
            <a:r>
              <a:rPr lang="en-US" sz="2000" dirty="0">
                <a:solidFill>
                  <a:srgbClr val="454545"/>
                </a:solidFill>
                <a:latin typeface="Montserrat"/>
                <a:ea typeface="Montserrat"/>
                <a:sym typeface="Montserrat"/>
              </a:rPr>
              <a:t> do </a:t>
            </a:r>
            <a:r>
              <a:rPr lang="en-US" sz="2000" dirty="0" err="1">
                <a:solidFill>
                  <a:srgbClr val="454545"/>
                </a:solidFill>
                <a:latin typeface="Montserrat"/>
                <a:ea typeface="Montserrat"/>
                <a:sym typeface="Montserrat"/>
              </a:rPr>
              <a:t>produkcji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mundurów</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garniturów</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jako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podszewka</a:t>
            </a:r>
            <a:r>
              <a:rPr lang="en-US" sz="2000" dirty="0">
                <a:solidFill>
                  <a:srgbClr val="454545"/>
                </a:solidFill>
                <a:latin typeface="Montserrat"/>
                <a:ea typeface="Montserrat"/>
                <a:sym typeface="Montserrat"/>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454545"/>
              </a:solidFill>
              <a:latin typeface="Montserrat"/>
              <a:ea typeface="Montserrat"/>
              <a:cs typeface="Montserrat"/>
              <a:sym typeface="Montserrat"/>
            </a:endParaRPr>
          </a:p>
        </p:txBody>
      </p:sp>
      <p:sp>
        <p:nvSpPr>
          <p:cNvPr id="794" name="Google Shape;794;g319716d215d_0_10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795" name="Google Shape;795;g319716d215d_0_109"/>
          <p:cNvSpPr txBox="1"/>
          <p:nvPr/>
        </p:nvSpPr>
        <p:spPr>
          <a:xfrm>
            <a:off x="1031575" y="5475276"/>
            <a:ext cx="9231300" cy="4355038"/>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Splot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skośny</a:t>
            </a:r>
            <a:r>
              <a:rPr lang="en-US" sz="2000" dirty="0">
                <a:solidFill>
                  <a:srgbClr val="1E2328"/>
                </a:solidFill>
                <a:latin typeface="Montserrat"/>
                <a:ea typeface="Montserrat"/>
                <a:cs typeface="Montserrat"/>
                <a:sym typeface="Montserrat"/>
              </a:rPr>
              <a:t> z </a:t>
            </a:r>
            <a:r>
              <a:rPr lang="en-US" sz="2000" dirty="0" err="1">
                <a:solidFill>
                  <a:srgbClr val="1E2328"/>
                </a:solidFill>
                <a:latin typeface="Montserrat"/>
                <a:ea typeface="Montserrat"/>
                <a:cs typeface="Montserrat"/>
                <a:sym typeface="Montserrat"/>
              </a:rPr>
              <a:t>przędzy</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czesanej</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Wełna</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Mieszanka</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Jedwab</a:t>
            </a:r>
            <a:r>
              <a:rPr lang="en-US" sz="2000" dirty="0">
                <a:solidFill>
                  <a:srgbClr val="1E2328"/>
                </a:solidFill>
                <a:latin typeface="Montserrat"/>
                <a:ea typeface="Montserrat"/>
                <a:cs typeface="Montserrat"/>
                <a:sym typeface="Montserrat"/>
              </a:rPr>
              <a:t>/</a:t>
            </a:r>
            <a:r>
              <a:rPr lang="en-US" sz="2000" dirty="0" err="1">
                <a:solidFill>
                  <a:srgbClr val="1E2328"/>
                </a:solidFill>
                <a:latin typeface="Montserrat"/>
                <a:ea typeface="Montserrat"/>
                <a:cs typeface="Montserrat"/>
                <a:sym typeface="Montserrat"/>
              </a:rPr>
              <a:t>Wełna</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inne</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mieszanki</a:t>
            </a:r>
            <a:endParaRPr lang="en-US" sz="2000" dirty="0" err="1">
              <a:solidFill>
                <a:srgbClr val="454545"/>
              </a:solidFill>
              <a:latin typeface="Montserrat"/>
              <a:ea typeface="Montserrat"/>
              <a:cs typeface="Montserrat"/>
            </a:endParaRPr>
          </a:p>
          <a:p>
            <a:pPr marL="0" lvl="0" indent="0" algn="l" rtl="0">
              <a:lnSpc>
                <a:spcPct val="150022"/>
              </a:lnSpc>
              <a:spcBef>
                <a:spcPts val="0"/>
              </a:spcBef>
              <a:spcAft>
                <a:spcPts val="0"/>
              </a:spcAft>
              <a:buNone/>
            </a:pPr>
            <a:endParaRPr sz="2000" b="1">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Teksturowana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powierzchnia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przekątnemu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prążkowi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biegnącemu</a:t>
            </a:r>
            <a:r>
              <a:rPr lang="en-US" sz="2000" dirty="0">
                <a:solidFill>
                  <a:srgbClr val="454545"/>
                </a:solidFill>
                <a:latin typeface="Montserrat"/>
                <a:ea typeface="Montserrat"/>
                <a:sym typeface="Montserrat"/>
              </a:rPr>
              <a:t> od </a:t>
            </a:r>
            <a:r>
              <a:rPr lang="en-US" sz="2000" dirty="0" err="1">
                <a:solidFill>
                  <a:srgbClr val="454545"/>
                </a:solidFill>
                <a:latin typeface="Montserrat"/>
                <a:ea typeface="Montserrat"/>
                <a:sym typeface="Montserrat"/>
              </a:rPr>
              <a:t>dołu</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lewej</a:t>
            </a:r>
            <a:r>
              <a:rPr lang="en-US" sz="2000" dirty="0">
                <a:solidFill>
                  <a:srgbClr val="454545"/>
                </a:solidFill>
                <a:latin typeface="Montserrat"/>
                <a:ea typeface="Montserrat"/>
                <a:sym typeface="Montserrat"/>
              </a:rPr>
              <a:t> do </a:t>
            </a:r>
            <a:r>
              <a:rPr lang="en-US" sz="2000" dirty="0" err="1">
                <a:solidFill>
                  <a:srgbClr val="454545"/>
                </a:solidFill>
                <a:latin typeface="Montserrat"/>
                <a:ea typeface="Montserrat"/>
                <a:sym typeface="Montserrat"/>
              </a:rPr>
              <a:t>góry</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prawej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strony</a:t>
            </a:r>
            <a:endParaRPr sz="2000" dirty="0" err="1">
              <a:solidFill>
                <a:srgbClr val="454545"/>
              </a:solidFill>
              <a:latin typeface="Montserrat"/>
              <a:ea typeface="Montserrat"/>
              <a:cs typeface="Montserrat"/>
            </a:endParaRPr>
          </a:p>
          <a:p>
            <a:pPr>
              <a:buClr>
                <a:srgbClr val="454545"/>
              </a:buClr>
              <a:buSzPts val="2000"/>
              <a:buFont typeface="Arial"/>
              <a:buChar char="•"/>
            </a:pPr>
            <a:r>
              <a:rPr lang="en-US" sz="2000" dirty="0" err="1">
                <a:solidFill>
                  <a:srgbClr val="454545"/>
                </a:solidFill>
                <a:latin typeface="Montserrat"/>
                <a:sym typeface="Montserrat"/>
              </a:rPr>
              <a:t>Solidna</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trwała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endParaRPr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Odporna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zagniecenia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czemu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nadaje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się</a:t>
            </a:r>
            <a:r>
              <a:rPr lang="en-US" sz="2000" dirty="0">
                <a:solidFill>
                  <a:srgbClr val="454545"/>
                </a:solidFill>
                <a:latin typeface="Montserrat"/>
                <a:ea typeface="Montserrat"/>
                <a:sym typeface="Montserrat"/>
              </a:rPr>
              <a:t> do </a:t>
            </a:r>
            <a:r>
              <a:rPr lang="en-US" sz="2000" dirty="0" err="1">
                <a:solidFill>
                  <a:srgbClr val="454545"/>
                </a:solidFill>
                <a:latin typeface="Montserrat"/>
                <a:ea typeface="Montserrat"/>
                <a:sym typeface="Montserrat"/>
              </a:rPr>
              <a:t>szycia</a:t>
            </a:r>
            <a:endParaRPr lang="en-US" dirty="0" err="1">
              <a:latin typeface="Montserrat"/>
              <a:ea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Połysk</a:t>
            </a:r>
            <a:r>
              <a:rPr lang="en-US" sz="2000" dirty="0">
                <a:solidFill>
                  <a:srgbClr val="454545"/>
                </a:solidFill>
                <a:latin typeface="Montserrat"/>
                <a:sym typeface="Montserrat"/>
              </a:rPr>
              <a:t> </a:t>
            </a:r>
            <a:r>
              <a:rPr lang="en-US" sz="2000" dirty="0" err="1">
                <a:solidFill>
                  <a:srgbClr val="454545"/>
                </a:solidFill>
                <a:latin typeface="Montserrat"/>
                <a:sym typeface="Montserrat"/>
              </a:rPr>
              <a:t>nabiera</a:t>
            </a:r>
            <a:r>
              <a:rPr lang="en-US" sz="2000" dirty="0">
                <a:solidFill>
                  <a:srgbClr val="454545"/>
                </a:solidFill>
                <a:latin typeface="Montserrat"/>
                <a:sym typeface="Montserrat"/>
              </a:rPr>
              <a:t> z </a:t>
            </a:r>
            <a:r>
              <a:rPr lang="en-US" sz="2000" dirty="0" err="1">
                <a:solidFill>
                  <a:srgbClr val="454545"/>
                </a:solidFill>
                <a:latin typeface="Montserrat"/>
                <a:sym typeface="Montserrat"/>
              </a:rPr>
              <a:t>czasem</a:t>
            </a:r>
            <a:endParaRPr>
              <a:latin typeface="Montserrat"/>
            </a:endParaRPr>
          </a:p>
        </p:txBody>
      </p:sp>
      <p:sp>
        <p:nvSpPr>
          <p:cNvPr id="796" name="Google Shape;796;g319716d215d_0_109"/>
          <p:cNvSpPr txBox="1"/>
          <p:nvPr/>
        </p:nvSpPr>
        <p:spPr>
          <a:xfrm>
            <a:off x="8768067" y="1483742"/>
            <a:ext cx="4425542" cy="459998"/>
          </a:xfrm>
          <a:prstGeom prst="rect">
            <a:avLst/>
          </a:prstGeom>
          <a:noFill/>
          <a:ln>
            <a:noFill/>
          </a:ln>
        </p:spPr>
        <p:txBody>
          <a:bodyPr spcFirstLastPara="1" wrap="square" lIns="0" tIns="0" rIns="0" bIns="0" anchor="t" anchorCtr="0">
            <a:spAutoFit/>
          </a:bodyPr>
          <a:lstStyle/>
          <a:p>
            <a:pPr algn="ctr">
              <a:lnSpc>
                <a:spcPct val="122008"/>
              </a:lnSpc>
            </a:pPr>
            <a:r>
              <a:rPr lang="en-US" sz="2450">
                <a:solidFill>
                  <a:srgbClr val="1E2328"/>
                </a:solidFill>
                <a:latin typeface="Montserrat"/>
                <a:sym typeface="Montserrat"/>
              </a:rPr>
              <a:t>TKANINA DIAGONALNA</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801" name="Google Shape;801;g32b6468de77_1_82"/>
          <p:cNvGrpSpPr/>
          <p:nvPr/>
        </p:nvGrpSpPr>
        <p:grpSpPr>
          <a:xfrm>
            <a:off x="928050" y="1312125"/>
            <a:ext cx="12265553" cy="1214054"/>
            <a:chOff x="0" y="0"/>
            <a:chExt cx="2254200" cy="3661200"/>
          </a:xfrm>
        </p:grpSpPr>
        <p:sp>
          <p:nvSpPr>
            <p:cNvPr id="802" name="Google Shape;802;g32b6468de77_1_8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03" name="Google Shape;803;g32b6468de77_1_8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04" name="Google Shape;804;g32b6468de77_1_82"/>
          <p:cNvGrpSpPr/>
          <p:nvPr/>
        </p:nvGrpSpPr>
        <p:grpSpPr>
          <a:xfrm>
            <a:off x="0" y="0"/>
            <a:ext cx="18288000" cy="10287000"/>
            <a:chOff x="0" y="0"/>
            <a:chExt cx="24384000" cy="13716000"/>
          </a:xfrm>
        </p:grpSpPr>
        <p:cxnSp>
          <p:nvCxnSpPr>
            <p:cNvPr id="805" name="Google Shape;805;g32b6468de77_1_8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06" name="Google Shape;806;g32b6468de77_1_8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07" name="Google Shape;807;g32b6468de77_1_8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08" name="Google Shape;808;g32b6468de77_1_8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809" name="Google Shape;809;g32b6468de77_1_82"/>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810" name="Google Shape;810;g32b6468de77_1_8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11" name="Google Shape;811;g32b6468de77_1_82"/>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SERŻ</a:t>
            </a:r>
            <a:endParaRPr sz="1400" b="0" i="0" u="none" strike="noStrike" cap="none">
              <a:solidFill>
                <a:srgbClr val="000000"/>
              </a:solidFill>
              <a:latin typeface="Montserrat Black"/>
              <a:ea typeface="Montserrat Black"/>
              <a:cs typeface="Montserrat Black"/>
              <a:sym typeface="Montserrat Black"/>
            </a:endParaRPr>
          </a:p>
        </p:txBody>
      </p:sp>
      <p:sp>
        <p:nvSpPr>
          <p:cNvPr id="812" name="Google Shape;812;g32b6468de77_1_8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813" name="Google Shape;813;g32b6468de77_1_82"/>
          <p:cNvSpPr txBox="1"/>
          <p:nvPr/>
        </p:nvSpPr>
        <p:spPr>
          <a:xfrm>
            <a:off x="8133067" y="1483742"/>
            <a:ext cx="5060542"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pic>
        <p:nvPicPr>
          <p:cNvPr id="814" name="Google Shape;814;g32b6468de77_1_82"/>
          <p:cNvPicPr preferRelativeResize="0"/>
          <p:nvPr/>
        </p:nvPicPr>
        <p:blipFill rotWithShape="1">
          <a:blip r:embed="rId5">
            <a:alphaModFix/>
          </a:blip>
          <a:srcRect l="8561" t="4536" r="4963" b="4545"/>
          <a:stretch/>
        </p:blipFill>
        <p:spPr>
          <a:xfrm>
            <a:off x="5890350" y="2903525"/>
            <a:ext cx="5210926" cy="7307101"/>
          </a:xfrm>
          <a:prstGeom prst="rect">
            <a:avLst/>
          </a:prstGeom>
          <a:noFill/>
          <a:ln>
            <a:noFill/>
          </a:ln>
        </p:spPr>
      </p:pic>
      <p:pic>
        <p:nvPicPr>
          <p:cNvPr id="815" name="Google Shape;815;g32b6468de77_1_82"/>
          <p:cNvPicPr preferRelativeResize="0"/>
          <p:nvPr/>
        </p:nvPicPr>
        <p:blipFill rotWithShape="1">
          <a:blip r:embed="rId6">
            <a:alphaModFix/>
          </a:blip>
          <a:srcRect l="9061" t="-2152" r="11167" b="-1355"/>
          <a:stretch/>
        </p:blipFill>
        <p:spPr>
          <a:xfrm>
            <a:off x="331250" y="2814375"/>
            <a:ext cx="5631500" cy="7307100"/>
          </a:xfrm>
          <a:prstGeom prst="rect">
            <a:avLst/>
          </a:prstGeom>
          <a:noFill/>
          <a:ln>
            <a:noFill/>
          </a:ln>
        </p:spPr>
      </p:pic>
      <p:pic>
        <p:nvPicPr>
          <p:cNvPr id="816" name="Google Shape;816;g32b6468de77_1_82"/>
          <p:cNvPicPr preferRelativeResize="0"/>
          <p:nvPr/>
        </p:nvPicPr>
        <p:blipFill rotWithShape="1">
          <a:blip r:embed="rId7">
            <a:alphaModFix/>
          </a:blip>
          <a:srcRect l="80" t="-5264" r="-80" b="-5098"/>
          <a:stretch/>
        </p:blipFill>
        <p:spPr>
          <a:xfrm>
            <a:off x="11089488" y="2613813"/>
            <a:ext cx="5210926" cy="7673175"/>
          </a:xfrm>
          <a:prstGeom prst="rect">
            <a:avLst/>
          </a:prstGeom>
          <a:noFill/>
          <a:ln>
            <a:noFill/>
          </a:ln>
        </p:spPr>
      </p:pic>
      <p:sp>
        <p:nvSpPr>
          <p:cNvPr id="817" name="Google Shape;817;g32b6468de77_1_82"/>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a:t>
            </a:r>
            <a:r>
              <a:rPr lang="en-US" sz="1000" u="sng">
                <a:solidFill>
                  <a:schemeClr val="hlink"/>
                </a:solidFill>
                <a:latin typeface="Montserrat"/>
                <a:ea typeface="Montserrat"/>
                <a:cs typeface="Montserrat"/>
                <a:sym typeface="Montserrat"/>
                <a:hlinkClick r:id="rId8"/>
              </a:rPr>
              <a:t>www.farfetch.com</a:t>
            </a:r>
            <a:r>
              <a:rPr lang="en-US" sz="1000">
                <a:solidFill>
                  <a:srgbClr val="1E2328"/>
                </a:solidFill>
                <a:latin typeface="Montserrat"/>
                <a:ea typeface="Montserrat"/>
                <a:cs typeface="Montserrat"/>
                <a:sym typeface="Montserrat"/>
              </a:rPr>
              <a:t>; www.net-a-porter.com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
        <p:cNvGrpSpPr/>
        <p:nvPr/>
      </p:nvGrpSpPr>
      <p:grpSpPr>
        <a:xfrm>
          <a:off x="0" y="0"/>
          <a:ext cx="0" cy="0"/>
          <a:chOff x="0" y="0"/>
          <a:chExt cx="0" cy="0"/>
        </a:xfrm>
      </p:grpSpPr>
      <p:grpSp>
        <p:nvGrpSpPr>
          <p:cNvPr id="120" name="Google Shape;120;p3"/>
          <p:cNvGrpSpPr/>
          <p:nvPr/>
        </p:nvGrpSpPr>
        <p:grpSpPr>
          <a:xfrm>
            <a:off x="0" y="0"/>
            <a:ext cx="18288000" cy="10287000"/>
            <a:chOff x="0" y="0"/>
            <a:chExt cx="24384000" cy="13716000"/>
          </a:xfrm>
        </p:grpSpPr>
        <p:cxnSp>
          <p:nvCxnSpPr>
            <p:cNvPr id="121" name="Google Shape;121;p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2" name="Google Shape;122;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 name="Google Shape;123;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4" name="Google Shape;124;p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25" name="Google Shape;125;p3"/>
            <p:cNvSpPr txBox="1"/>
            <p:nvPr/>
          </p:nvSpPr>
          <p:spPr>
            <a:xfrm rot="-5400000">
              <a:off x="21051350" y="9898650"/>
              <a:ext cx="452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pic>
        <p:nvPicPr>
          <p:cNvPr id="126" name="Google Shape;126;p3"/>
          <p:cNvPicPr preferRelativeResize="0"/>
          <p:nvPr/>
        </p:nvPicPr>
        <p:blipFill rotWithShape="1">
          <a:blip r:embed="rId5">
            <a:alphaModFix/>
          </a:blip>
          <a:srcRect t="29243" b="29239"/>
          <a:stretch/>
        </p:blipFill>
        <p:spPr>
          <a:xfrm>
            <a:off x="0" y="1707643"/>
            <a:ext cx="10729563" cy="4454431"/>
          </a:xfrm>
          <a:prstGeom prst="rect">
            <a:avLst/>
          </a:prstGeom>
          <a:noFill/>
          <a:ln>
            <a:noFill/>
          </a:ln>
        </p:spPr>
      </p:pic>
      <p:grpSp>
        <p:nvGrpSpPr>
          <p:cNvPr id="127" name="Google Shape;127;p3"/>
          <p:cNvGrpSpPr/>
          <p:nvPr/>
        </p:nvGrpSpPr>
        <p:grpSpPr>
          <a:xfrm>
            <a:off x="9717692" y="2708859"/>
            <a:ext cx="6348470" cy="4290075"/>
            <a:chOff x="0" y="0"/>
            <a:chExt cx="8464627" cy="5720100"/>
          </a:xfrm>
        </p:grpSpPr>
        <p:grpSp>
          <p:nvGrpSpPr>
            <p:cNvPr id="128" name="Google Shape;128;p3"/>
            <p:cNvGrpSpPr/>
            <p:nvPr/>
          </p:nvGrpSpPr>
          <p:grpSpPr>
            <a:xfrm>
              <a:off x="0" y="0"/>
              <a:ext cx="8464627" cy="5720100"/>
              <a:chOff x="0" y="0"/>
              <a:chExt cx="5039406" cy="3405455"/>
            </a:xfrm>
          </p:grpSpPr>
          <p:sp>
            <p:nvSpPr>
              <p:cNvPr id="129" name="Google Shape;129;p3"/>
              <p:cNvSpPr/>
              <p:nvPr/>
            </p:nvSpPr>
            <p:spPr>
              <a:xfrm>
                <a:off x="0" y="0"/>
                <a:ext cx="5039406" cy="3405455"/>
              </a:xfrm>
              <a:custGeom>
                <a:avLst/>
                <a:gdLst/>
                <a:ahLst/>
                <a:cxnLst/>
                <a:rect l="l" t="t" r="r" b="b"/>
                <a:pathLst>
                  <a:path w="5039406" h="3405455" extrusionOk="0">
                    <a:moveTo>
                      <a:pt x="0" y="0"/>
                    </a:moveTo>
                    <a:lnTo>
                      <a:pt x="5039406" y="0"/>
                    </a:lnTo>
                    <a:lnTo>
                      <a:pt x="5039406" y="3405455"/>
                    </a:lnTo>
                    <a:lnTo>
                      <a:pt x="0" y="3405455"/>
                    </a:lnTo>
                    <a:close/>
                  </a:path>
                </a:pathLst>
              </a:custGeom>
              <a:solidFill>
                <a:srgbClr val="1E2328"/>
              </a:solidFill>
              <a:ln>
                <a:noFill/>
              </a:ln>
            </p:spPr>
            <p:txBody>
              <a:bodyPr/>
              <a:lstStyle/>
              <a:p>
                <a:endParaRPr lang="pl-PL"/>
              </a:p>
            </p:txBody>
          </p:sp>
          <p:sp>
            <p:nvSpPr>
              <p:cNvPr id="130" name="Google Shape;130;p3"/>
              <p:cNvSpPr txBox="1"/>
              <p:nvPr/>
            </p:nvSpPr>
            <p:spPr>
              <a:xfrm>
                <a:off x="0" y="0"/>
                <a:ext cx="5039406" cy="3405455"/>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1" name="Google Shape;131;p3"/>
            <p:cNvSpPr txBox="1"/>
            <p:nvPr/>
          </p:nvSpPr>
          <p:spPr>
            <a:xfrm>
              <a:off x="1319951" y="1081203"/>
              <a:ext cx="4630464" cy="2462212"/>
            </a:xfrm>
            <a:prstGeom prst="rect">
              <a:avLst/>
            </a:prstGeom>
            <a:noFill/>
            <a:ln>
              <a:noFill/>
            </a:ln>
          </p:spPr>
          <p:txBody>
            <a:bodyPr spcFirstLastPara="1" wrap="square" lIns="0" tIns="0" rIns="0" bIns="0" anchor="t" anchorCtr="0">
              <a:spAutoFit/>
            </a:bodyPr>
            <a:lstStyle/>
            <a:p>
              <a:pPr>
                <a:buSzPts val="6000"/>
              </a:pPr>
              <a:r>
                <a:rPr lang="en-US" sz="6000" dirty="0" err="1">
                  <a:solidFill>
                    <a:srgbClr val="FFFFFF"/>
                  </a:solidFill>
                  <a:latin typeface="DM Serif Display"/>
                  <a:sym typeface="DM Serif Display"/>
                </a:rPr>
                <a:t>Przegląd</a:t>
              </a:r>
              <a:r>
                <a:rPr lang="en-US" sz="6000" dirty="0">
                  <a:solidFill>
                    <a:srgbClr val="FFFFFF"/>
                  </a:solidFill>
                  <a:latin typeface="DM Serif Display"/>
                  <a:sym typeface="DM Serif Display"/>
                </a:rPr>
                <a:t> </a:t>
              </a:r>
              <a:r>
                <a:rPr lang="en-US" sz="6000" dirty="0" err="1">
                  <a:solidFill>
                    <a:srgbClr val="FFFFFF"/>
                  </a:solidFill>
                  <a:latin typeface="DM Serif Display"/>
                  <a:sym typeface="DM Serif Display"/>
                </a:rPr>
                <a:t>Unitu</a:t>
              </a:r>
              <a:endParaRPr lang="en-US" sz="6000" b="0" i="0" u="none" strike="noStrike" cap="none" dirty="0" err="1">
                <a:solidFill>
                  <a:srgbClr val="FFFFFF"/>
                </a:solidFill>
                <a:latin typeface="DM Serif Display"/>
              </a:endParaRPr>
            </a:p>
          </p:txBody>
        </p:sp>
        <p:cxnSp>
          <p:nvCxnSpPr>
            <p:cNvPr id="132" name="Google Shape;132;p3"/>
            <p:cNvCxnSpPr/>
            <p:nvPr/>
          </p:nvCxnSpPr>
          <p:spPr>
            <a:xfrm>
              <a:off x="1295804" y="4931989"/>
              <a:ext cx="958800" cy="6300"/>
            </a:xfrm>
            <a:prstGeom prst="straightConnector1">
              <a:avLst/>
            </a:prstGeom>
            <a:noFill/>
            <a:ln w="12700" cap="flat" cmpd="sng">
              <a:solidFill>
                <a:srgbClr val="FFFFFF"/>
              </a:solidFill>
              <a:prstDash val="solid"/>
              <a:round/>
              <a:headEnd type="none" w="sm" len="sm"/>
              <a:tailEnd type="none" w="sm" len="sm"/>
            </a:ln>
          </p:spPr>
        </p:cxnSp>
      </p:grpSp>
      <p:sp>
        <p:nvSpPr>
          <p:cNvPr id="133" name="Google Shape;133;p3"/>
          <p:cNvSpPr txBox="1"/>
          <p:nvPr/>
        </p:nvSpPr>
        <p:spPr>
          <a:xfrm>
            <a:off x="2254457" y="7637143"/>
            <a:ext cx="13690800" cy="1323439"/>
          </a:xfrm>
          <a:prstGeom prst="rect">
            <a:avLst/>
          </a:prstGeom>
          <a:noFill/>
          <a:ln>
            <a:noFill/>
          </a:ln>
        </p:spPr>
        <p:txBody>
          <a:bodyPr spcFirstLastPara="1" wrap="square" lIns="0" tIns="0" rIns="0" bIns="0" anchor="t" anchorCtr="0">
            <a:spAutoFit/>
          </a:bodyPr>
          <a:lstStyle/>
          <a:p>
            <a:r>
              <a:rPr lang="en-US" sz="2150" dirty="0">
                <a:latin typeface="Montserrat"/>
                <a:ea typeface="Montserrat"/>
                <a:sym typeface="Montserrat"/>
              </a:rPr>
              <a:t>Ta </a:t>
            </a:r>
            <a:r>
              <a:rPr lang="en-US" sz="2150" dirty="0" err="1">
                <a:latin typeface="Montserrat"/>
                <a:ea typeface="Montserrat"/>
                <a:sym typeface="Montserrat"/>
              </a:rPr>
              <a:t>jednostka</a:t>
            </a:r>
            <a:r>
              <a:rPr lang="en-US" sz="2150" dirty="0">
                <a:latin typeface="Montserrat"/>
                <a:ea typeface="Montserrat"/>
                <a:sym typeface="Montserrat"/>
              </a:rPr>
              <a:t> </a:t>
            </a:r>
            <a:r>
              <a:rPr lang="en-US" sz="2150" dirty="0" err="1">
                <a:latin typeface="Montserrat"/>
                <a:ea typeface="Montserrat"/>
                <a:sym typeface="Montserrat"/>
              </a:rPr>
              <a:t>obejmuje</a:t>
            </a:r>
            <a:r>
              <a:rPr lang="en-US" sz="2150" dirty="0">
                <a:latin typeface="Montserrat"/>
                <a:ea typeface="Montserrat"/>
                <a:sym typeface="Montserrat"/>
              </a:rPr>
              <a:t> </a:t>
            </a:r>
            <a:r>
              <a:rPr lang="en-US" sz="2150" dirty="0" err="1">
                <a:latin typeface="Montserrat"/>
                <a:ea typeface="Montserrat"/>
                <a:sym typeface="Montserrat"/>
              </a:rPr>
              <a:t>podstawy</a:t>
            </a:r>
            <a:r>
              <a:rPr lang="en-US" sz="2150" dirty="0">
                <a:latin typeface="Montserrat"/>
                <a:ea typeface="Montserrat"/>
                <a:sym typeface="Montserrat"/>
              </a:rPr>
              <a:t> </a:t>
            </a:r>
            <a:r>
              <a:rPr lang="en-US" sz="2150" dirty="0" err="1">
                <a:latin typeface="Montserrat"/>
                <a:ea typeface="Montserrat"/>
                <a:sym typeface="Montserrat"/>
              </a:rPr>
              <a:t>budowy</a:t>
            </a:r>
            <a:r>
              <a:rPr lang="en-US" sz="2150" dirty="0">
                <a:latin typeface="Montserrat"/>
                <a:ea typeface="Montserrat"/>
                <a:sym typeface="Montserrat"/>
              </a:rPr>
              <a:t> </a:t>
            </a:r>
            <a:r>
              <a:rPr lang="en-US" sz="2150" dirty="0" err="1">
                <a:latin typeface="Montserrat"/>
                <a:ea typeface="Montserrat"/>
                <a:sym typeface="Montserrat"/>
              </a:rPr>
              <a:t>tkanin</a:t>
            </a:r>
            <a:r>
              <a:rPr lang="en-US" sz="2150" dirty="0">
                <a:latin typeface="Montserrat"/>
                <a:ea typeface="Montserrat"/>
                <a:sym typeface="Montserrat"/>
              </a:rPr>
              <a:t> </a:t>
            </a:r>
            <a:r>
              <a:rPr lang="en-US" sz="2150" dirty="0" err="1">
                <a:latin typeface="Montserrat"/>
                <a:ea typeface="Montserrat"/>
                <a:sym typeface="Montserrat"/>
              </a:rPr>
              <a:t>i</a:t>
            </a:r>
            <a:r>
              <a:rPr lang="en-US" sz="2150" dirty="0">
                <a:latin typeface="Montserrat"/>
                <a:ea typeface="Montserrat"/>
                <a:sym typeface="Montserrat"/>
              </a:rPr>
              <a:t> </a:t>
            </a:r>
            <a:r>
              <a:rPr lang="en-US" sz="2150" dirty="0" err="1">
                <a:latin typeface="Montserrat"/>
                <a:ea typeface="Montserrat"/>
                <a:sym typeface="Montserrat"/>
              </a:rPr>
              <a:t>rodzajów</a:t>
            </a:r>
            <a:r>
              <a:rPr lang="en-US" sz="2150" dirty="0">
                <a:latin typeface="Montserrat"/>
                <a:ea typeface="Montserrat"/>
                <a:sym typeface="Montserrat"/>
              </a:rPr>
              <a:t> </a:t>
            </a:r>
            <a:r>
              <a:rPr lang="en-US" sz="2150" dirty="0" err="1">
                <a:latin typeface="Montserrat"/>
                <a:ea typeface="Montserrat"/>
                <a:sym typeface="Montserrat"/>
              </a:rPr>
              <a:t>splotów</a:t>
            </a:r>
            <a:r>
              <a:rPr lang="en-US" sz="2150" dirty="0">
                <a:latin typeface="Montserrat"/>
                <a:ea typeface="Montserrat"/>
                <a:sym typeface="Montserrat"/>
              </a:rPr>
              <a:t>. W </a:t>
            </a:r>
            <a:r>
              <a:rPr lang="en-US" sz="2150" dirty="0" err="1">
                <a:latin typeface="Montserrat"/>
                <a:ea typeface="Montserrat"/>
                <a:sym typeface="Montserrat"/>
              </a:rPr>
              <a:t>tej</a:t>
            </a:r>
            <a:r>
              <a:rPr lang="en-US" sz="2150" dirty="0">
                <a:latin typeface="Montserrat"/>
                <a:ea typeface="Montserrat"/>
                <a:sym typeface="Montserrat"/>
              </a:rPr>
              <a:t> </a:t>
            </a:r>
            <a:r>
              <a:rPr lang="en-US" sz="2150" dirty="0" err="1">
                <a:latin typeface="Montserrat"/>
                <a:ea typeface="Montserrat"/>
                <a:sym typeface="Montserrat"/>
              </a:rPr>
              <a:t>jednostce</a:t>
            </a:r>
            <a:r>
              <a:rPr lang="en-US" sz="2150" dirty="0">
                <a:latin typeface="Montserrat"/>
                <a:ea typeface="Montserrat"/>
                <a:sym typeface="Montserrat"/>
              </a:rPr>
              <a:t> </a:t>
            </a:r>
            <a:r>
              <a:rPr lang="en-US" sz="2150" dirty="0" err="1">
                <a:latin typeface="Montserrat"/>
                <a:ea typeface="Montserrat"/>
                <a:sym typeface="Montserrat"/>
              </a:rPr>
              <a:t>dowiesz</a:t>
            </a:r>
            <a:r>
              <a:rPr lang="en-US" sz="2150" dirty="0">
                <a:latin typeface="Montserrat"/>
                <a:ea typeface="Montserrat"/>
                <a:sym typeface="Montserrat"/>
              </a:rPr>
              <a:t> </a:t>
            </a:r>
            <a:r>
              <a:rPr lang="en-US" sz="2150" dirty="0" err="1">
                <a:latin typeface="Montserrat"/>
                <a:ea typeface="Montserrat"/>
                <a:sym typeface="Montserrat"/>
              </a:rPr>
              <a:t>się</a:t>
            </a:r>
            <a:r>
              <a:rPr lang="en-US" sz="2150" b="0" i="0" u="none" strike="noStrike" cap="none" dirty="0">
                <a:solidFill>
                  <a:srgbClr val="000000"/>
                </a:solidFill>
                <a:latin typeface="Montserrat"/>
                <a:ea typeface="Montserrat"/>
                <a:sym typeface="Montserrat"/>
              </a:rPr>
              <a:t>, </a:t>
            </a:r>
            <a:r>
              <a:rPr lang="en-US" sz="2150" dirty="0">
                <a:latin typeface="Montserrat"/>
                <a:ea typeface="Montserrat"/>
                <a:sym typeface="Montserrat"/>
              </a:rPr>
              <a:t>jak</a:t>
            </a:r>
            <a:r>
              <a:rPr lang="pl-PL" dirty="0">
                <a:latin typeface="Montserrat"/>
                <a:ea typeface="Montserrat"/>
              </a:rPr>
              <a:t> </a:t>
            </a:r>
            <a:r>
              <a:rPr lang="en-US" sz="2150" dirty="0" err="1">
                <a:latin typeface="Montserrat"/>
                <a:ea typeface="Montserrat"/>
                <a:sym typeface="Montserrat"/>
              </a:rPr>
              <a:t>włókna</a:t>
            </a:r>
            <a:r>
              <a:rPr lang="en-US" sz="2150" dirty="0">
                <a:latin typeface="Montserrat"/>
                <a:ea typeface="Montserrat"/>
                <a:sym typeface="Montserrat"/>
              </a:rPr>
              <a:t> </a:t>
            </a:r>
            <a:r>
              <a:rPr lang="en-US" sz="2150" dirty="0" err="1">
                <a:latin typeface="Montserrat"/>
                <a:ea typeface="Montserrat"/>
                <a:sym typeface="Montserrat"/>
              </a:rPr>
              <a:t>są</a:t>
            </a:r>
            <a:r>
              <a:rPr lang="en-US" sz="2150" dirty="0">
                <a:latin typeface="Montserrat"/>
                <a:ea typeface="Montserrat"/>
                <a:sym typeface="Montserrat"/>
              </a:rPr>
              <a:t> </a:t>
            </a:r>
            <a:r>
              <a:rPr lang="en-US" sz="2150" dirty="0" err="1">
                <a:latin typeface="Montserrat"/>
                <a:ea typeface="Montserrat"/>
                <a:sym typeface="Montserrat"/>
              </a:rPr>
              <a:t>łączone</a:t>
            </a:r>
            <a:r>
              <a:rPr lang="en-US" sz="2150" dirty="0">
                <a:latin typeface="Montserrat"/>
                <a:ea typeface="Montserrat"/>
                <a:sym typeface="Montserrat"/>
              </a:rPr>
              <a:t> w </a:t>
            </a:r>
            <a:r>
              <a:rPr lang="en-US" sz="2150" dirty="0" err="1">
                <a:latin typeface="Montserrat"/>
                <a:ea typeface="Montserrat"/>
                <a:sym typeface="Montserrat"/>
              </a:rPr>
              <a:t>celu</a:t>
            </a:r>
            <a:r>
              <a:rPr lang="en-US" sz="2150" dirty="0">
                <a:latin typeface="Montserrat"/>
                <a:ea typeface="Montserrat"/>
                <a:sym typeface="Montserrat"/>
              </a:rPr>
              <a:t> </a:t>
            </a:r>
            <a:r>
              <a:rPr lang="en-US" sz="2150" dirty="0" err="1">
                <a:latin typeface="Montserrat"/>
                <a:ea typeface="Montserrat"/>
                <a:sym typeface="Montserrat"/>
              </a:rPr>
              <a:t>stworzenia</a:t>
            </a:r>
            <a:r>
              <a:rPr lang="en-US" sz="2150" dirty="0">
                <a:latin typeface="Montserrat"/>
                <a:ea typeface="Montserrat"/>
                <a:sym typeface="Montserrat"/>
              </a:rPr>
              <a:t> </a:t>
            </a:r>
            <a:r>
              <a:rPr lang="en-US" sz="2150" dirty="0" err="1">
                <a:latin typeface="Montserrat"/>
                <a:ea typeface="Montserrat"/>
                <a:sym typeface="Montserrat"/>
              </a:rPr>
              <a:t>tkaniny</a:t>
            </a:r>
            <a:r>
              <a:rPr lang="en-US" sz="2150" dirty="0">
                <a:latin typeface="Montserrat"/>
                <a:ea typeface="Montserrat"/>
                <a:sym typeface="Montserrat"/>
              </a:rPr>
              <a:t>; </a:t>
            </a:r>
            <a:r>
              <a:rPr lang="en-US" sz="2150" dirty="0" err="1">
                <a:latin typeface="Montserrat"/>
                <a:ea typeface="Montserrat"/>
                <a:sym typeface="Montserrat"/>
              </a:rPr>
              <a:t>jakie</a:t>
            </a:r>
            <a:r>
              <a:rPr lang="en-US" sz="2150" dirty="0">
                <a:latin typeface="Montserrat"/>
                <a:ea typeface="Montserrat"/>
                <a:sym typeface="Montserrat"/>
              </a:rPr>
              <a:t> </a:t>
            </a:r>
            <a:r>
              <a:rPr lang="en-US" sz="2150" dirty="0" err="1">
                <a:latin typeface="Montserrat"/>
                <a:ea typeface="Montserrat"/>
                <a:sym typeface="Montserrat"/>
              </a:rPr>
              <a:t>włókna</a:t>
            </a:r>
            <a:r>
              <a:rPr lang="en-US" sz="2150" dirty="0">
                <a:latin typeface="Montserrat"/>
                <a:ea typeface="Montserrat"/>
                <a:sym typeface="Montserrat"/>
              </a:rPr>
              <a:t> </a:t>
            </a:r>
            <a:r>
              <a:rPr lang="en-US" sz="2150" dirty="0" err="1">
                <a:latin typeface="Montserrat"/>
                <a:ea typeface="Montserrat"/>
                <a:sym typeface="Montserrat"/>
              </a:rPr>
              <a:t>są</a:t>
            </a:r>
            <a:r>
              <a:rPr lang="en-US" sz="2150" dirty="0">
                <a:latin typeface="Montserrat"/>
                <a:ea typeface="Montserrat"/>
                <a:sym typeface="Montserrat"/>
              </a:rPr>
              <a:t> </a:t>
            </a:r>
            <a:r>
              <a:rPr lang="en-US" sz="2150" dirty="0" err="1">
                <a:latin typeface="Montserrat"/>
                <a:ea typeface="Montserrat"/>
                <a:sym typeface="Montserrat"/>
              </a:rPr>
              <a:t>najlepsze</a:t>
            </a:r>
            <a:r>
              <a:rPr lang="en-US" sz="2150" dirty="0">
                <a:latin typeface="Montserrat"/>
                <a:ea typeface="Montserrat"/>
                <a:sym typeface="Montserrat"/>
              </a:rPr>
              <a:t> </a:t>
            </a:r>
            <a:r>
              <a:rPr lang="en-US" sz="2150" dirty="0" err="1">
                <a:latin typeface="Montserrat"/>
                <a:ea typeface="Montserrat"/>
                <a:sym typeface="Montserrat"/>
              </a:rPr>
              <a:t>dla</a:t>
            </a:r>
            <a:r>
              <a:rPr lang="en-US" sz="2150" dirty="0">
                <a:latin typeface="Montserrat"/>
                <a:ea typeface="Montserrat"/>
                <a:sym typeface="Montserrat"/>
              </a:rPr>
              <a:t> </a:t>
            </a:r>
            <a:r>
              <a:rPr lang="en-US" sz="2150" dirty="0" err="1">
                <a:latin typeface="Montserrat"/>
                <a:ea typeface="Montserrat"/>
                <a:sym typeface="Montserrat"/>
              </a:rPr>
              <a:t>każdego</a:t>
            </a:r>
            <a:r>
              <a:rPr lang="en-US" sz="2150" dirty="0">
                <a:latin typeface="Montserrat"/>
                <a:ea typeface="Montserrat"/>
                <a:sym typeface="Montserrat"/>
              </a:rPr>
              <a:t> </a:t>
            </a:r>
            <a:r>
              <a:rPr lang="en-US" sz="2150" dirty="0" err="1">
                <a:latin typeface="Montserrat"/>
                <a:ea typeface="Montserrat"/>
                <a:sym typeface="Montserrat"/>
              </a:rPr>
              <a:t>rodzaju</a:t>
            </a:r>
            <a:r>
              <a:rPr lang="en-US" sz="2150" dirty="0">
                <a:latin typeface="Montserrat"/>
                <a:ea typeface="Montserrat"/>
                <a:sym typeface="Montserrat"/>
              </a:rPr>
              <a:t> </a:t>
            </a:r>
            <a:r>
              <a:rPr lang="en-US" sz="2150" dirty="0" err="1">
                <a:latin typeface="Montserrat"/>
                <a:ea typeface="Montserrat"/>
                <a:sym typeface="Montserrat"/>
              </a:rPr>
              <a:t>tkaniny</a:t>
            </a:r>
            <a:r>
              <a:rPr lang="en-US" sz="2150" dirty="0">
                <a:latin typeface="Montserrat"/>
                <a:ea typeface="Montserrat"/>
                <a:sym typeface="Montserrat"/>
              </a:rPr>
              <a:t> </a:t>
            </a:r>
            <a:r>
              <a:rPr lang="en-US" sz="2150" dirty="0" err="1">
                <a:latin typeface="Montserrat"/>
                <a:ea typeface="Montserrat"/>
                <a:sym typeface="Montserrat"/>
              </a:rPr>
              <a:t>i</a:t>
            </a:r>
            <a:r>
              <a:rPr lang="en-US" sz="2150" dirty="0">
                <a:latin typeface="Montserrat"/>
                <a:ea typeface="Montserrat"/>
                <a:sym typeface="Montserrat"/>
              </a:rPr>
              <a:t> jak </a:t>
            </a:r>
            <a:r>
              <a:rPr lang="en-US" sz="2150" dirty="0" err="1">
                <a:latin typeface="Montserrat"/>
                <a:ea typeface="Montserrat"/>
                <a:sym typeface="Montserrat"/>
              </a:rPr>
              <a:t>rozpoznawać</a:t>
            </a:r>
            <a:r>
              <a:rPr lang="en-US" sz="2150" dirty="0">
                <a:latin typeface="Montserrat"/>
                <a:ea typeface="Montserrat"/>
                <a:sym typeface="Montserrat"/>
              </a:rPr>
              <a:t> </a:t>
            </a:r>
            <a:r>
              <a:rPr lang="en-US" sz="2150" dirty="0" err="1">
                <a:latin typeface="Montserrat"/>
                <a:ea typeface="Montserrat"/>
                <a:sym typeface="Montserrat"/>
              </a:rPr>
              <a:t>różne</a:t>
            </a:r>
            <a:r>
              <a:rPr lang="en-US" sz="2150" dirty="0">
                <a:latin typeface="Montserrat"/>
                <a:ea typeface="Montserrat"/>
                <a:sym typeface="Montserrat"/>
              </a:rPr>
              <a:t> </a:t>
            </a:r>
            <a:r>
              <a:rPr lang="en-US" sz="2150" dirty="0" err="1">
                <a:latin typeface="Montserrat"/>
                <a:ea typeface="Montserrat"/>
                <a:sym typeface="Montserrat"/>
              </a:rPr>
              <a:t>rodzaje</a:t>
            </a:r>
            <a:r>
              <a:rPr lang="en-US" sz="2150" dirty="0">
                <a:latin typeface="Montserrat"/>
                <a:ea typeface="Montserrat"/>
                <a:sym typeface="Montserrat"/>
              </a:rPr>
              <a:t> </a:t>
            </a:r>
            <a:r>
              <a:rPr lang="en-US" sz="2150" dirty="0" err="1">
                <a:latin typeface="Montserrat"/>
                <a:ea typeface="Montserrat"/>
                <a:sym typeface="Montserrat"/>
              </a:rPr>
              <a:t>splotów</a:t>
            </a:r>
            <a:r>
              <a:rPr lang="en-US" sz="2150" dirty="0">
                <a:latin typeface="Montserrat"/>
                <a:ea typeface="Montserrat"/>
                <a:sym typeface="Montserrat"/>
              </a:rPr>
              <a:t>. </a:t>
            </a:r>
            <a:r>
              <a:rPr lang="en-US" sz="2150" dirty="0" err="1">
                <a:solidFill>
                  <a:schemeClr val="dk1"/>
                </a:solidFill>
                <a:latin typeface="Montserrat"/>
                <a:ea typeface="Montserrat"/>
                <a:sym typeface="Montserrat"/>
              </a:rPr>
              <a:t>Zawiera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ona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zajęcia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teoretyczne</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uzupełnione</a:t>
            </a:r>
            <a:r>
              <a:rPr lang="en-US" sz="2150" dirty="0">
                <a:solidFill>
                  <a:schemeClr val="dk1"/>
                </a:solidFill>
                <a:latin typeface="Montserrat"/>
                <a:ea typeface="Montserrat"/>
                <a:sym typeface="Montserrat"/>
              </a:rPr>
              <a:t> o </a:t>
            </a:r>
            <a:r>
              <a:rPr lang="en-US" sz="2150" dirty="0" err="1">
                <a:solidFill>
                  <a:schemeClr val="dk1"/>
                </a:solidFill>
                <a:latin typeface="Montserrat"/>
                <a:ea typeface="Montserrat"/>
                <a:sym typeface="Montserrat"/>
              </a:rPr>
              <a:t>analizę</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próbek</a:t>
            </a:r>
            <a:r>
              <a:rPr lang="en-US" sz="2150" dirty="0">
                <a:solidFill>
                  <a:schemeClr val="dk1"/>
                </a:solidFill>
                <a:latin typeface="Montserrat"/>
                <a:ea typeface="Montserrat"/>
                <a:sym typeface="Montserrat"/>
              </a:rPr>
              <a:t> </a:t>
            </a:r>
            <a:r>
              <a:rPr lang="en-US" sz="2150" dirty="0" err="1">
                <a:latin typeface="Montserrat"/>
                <a:ea typeface="Montserrat"/>
                <a:sym typeface="Montserrat"/>
              </a:rPr>
              <a:t>tkanin</a:t>
            </a:r>
            <a:r>
              <a:rPr lang="en-US" sz="2150" b="0" i="0" u="none" strike="noStrike" cap="none" dirty="0">
                <a:solidFill>
                  <a:srgbClr val="000000"/>
                </a:solidFill>
                <a:latin typeface="Montserrat"/>
                <a:ea typeface="Montserrat"/>
                <a:sym typeface="Montserrat"/>
              </a:rPr>
              <a:t>.</a:t>
            </a:r>
            <a:endParaRPr dirty="0">
              <a:latin typeface="Montserrat"/>
            </a:endParaRPr>
          </a:p>
        </p:txBody>
      </p:sp>
      <p:sp>
        <p:nvSpPr>
          <p:cNvPr id="134" name="Google Shape;134;p3"/>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grpSp>
        <p:nvGrpSpPr>
          <p:cNvPr id="822" name="Google Shape;822;g319716d215d_0_78"/>
          <p:cNvGrpSpPr/>
          <p:nvPr/>
        </p:nvGrpSpPr>
        <p:grpSpPr>
          <a:xfrm>
            <a:off x="928050" y="1312125"/>
            <a:ext cx="12265553" cy="1214054"/>
            <a:chOff x="0" y="0"/>
            <a:chExt cx="2254200" cy="3661200"/>
          </a:xfrm>
        </p:grpSpPr>
        <p:sp>
          <p:nvSpPr>
            <p:cNvPr id="823" name="Google Shape;823;g319716d215d_0_7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24" name="Google Shape;824;g319716d215d_0_7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25" name="Google Shape;825;g319716d215d_0_78"/>
          <p:cNvGrpSpPr/>
          <p:nvPr/>
        </p:nvGrpSpPr>
        <p:grpSpPr>
          <a:xfrm>
            <a:off x="12759477" y="5674870"/>
            <a:ext cx="2839841" cy="4612380"/>
            <a:chOff x="0" y="0"/>
            <a:chExt cx="2254200" cy="3661200"/>
          </a:xfrm>
        </p:grpSpPr>
        <p:sp>
          <p:nvSpPr>
            <p:cNvPr id="826" name="Google Shape;826;g319716d215d_0_7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27" name="Google Shape;827;g319716d215d_0_7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828" name="Google Shape;828;g319716d215d_0_78"/>
          <p:cNvPicPr preferRelativeResize="0"/>
          <p:nvPr/>
        </p:nvPicPr>
        <p:blipFill rotWithShape="1">
          <a:blip r:embed="rId3">
            <a:alphaModFix/>
          </a:blip>
          <a:srcRect l="20156" r="20156"/>
          <a:stretch/>
        </p:blipFill>
        <p:spPr>
          <a:xfrm>
            <a:off x="11108000" y="2193725"/>
            <a:ext cx="3322945" cy="6960748"/>
          </a:xfrm>
          <a:prstGeom prst="rect">
            <a:avLst/>
          </a:prstGeom>
          <a:noFill/>
          <a:ln>
            <a:noFill/>
          </a:ln>
        </p:spPr>
      </p:pic>
      <p:grpSp>
        <p:nvGrpSpPr>
          <p:cNvPr id="829" name="Google Shape;829;g319716d215d_0_78"/>
          <p:cNvGrpSpPr/>
          <p:nvPr/>
        </p:nvGrpSpPr>
        <p:grpSpPr>
          <a:xfrm>
            <a:off x="0" y="0"/>
            <a:ext cx="18288000" cy="10287000"/>
            <a:chOff x="0" y="0"/>
            <a:chExt cx="24384000" cy="13716000"/>
          </a:xfrm>
        </p:grpSpPr>
        <p:cxnSp>
          <p:nvCxnSpPr>
            <p:cNvPr id="830" name="Google Shape;830;g319716d215d_0_7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31" name="Google Shape;831;g319716d215d_0_7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32" name="Google Shape;832;g319716d215d_0_7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833" name="Google Shape;833;g319716d215d_0_7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834" name="Google Shape;834;g319716d215d_0_78"/>
            <p:cNvSpPr txBox="1"/>
            <p:nvPr/>
          </p:nvSpPr>
          <p:spPr>
            <a:xfrm rot="-5400000">
              <a:off x="21111800" y="9508200"/>
              <a:ext cx="48522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835" name="Google Shape;835;g319716d215d_0_7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36" name="Google Shape;836;g319716d215d_0_78"/>
          <p:cNvGrpSpPr/>
          <p:nvPr/>
        </p:nvGrpSpPr>
        <p:grpSpPr>
          <a:xfrm>
            <a:off x="10948449" y="2091441"/>
            <a:ext cx="3622164" cy="7165318"/>
            <a:chOff x="0" y="0"/>
            <a:chExt cx="2620010" cy="5182870"/>
          </a:xfrm>
        </p:grpSpPr>
        <p:sp>
          <p:nvSpPr>
            <p:cNvPr id="837" name="Google Shape;837;g319716d215d_0_78"/>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319716d215d_0_78"/>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319716d215d_0_78"/>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319716d215d_0_78"/>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319716d215d_0_78"/>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319716d215d_0_78"/>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319716d215d_0_78"/>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319716d215d_0_78"/>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5" name="Google Shape;845;g319716d215d_0_78"/>
          <p:cNvSpPr txBox="1"/>
          <p:nvPr/>
        </p:nvSpPr>
        <p:spPr>
          <a:xfrm>
            <a:off x="2815850" y="1548164"/>
            <a:ext cx="4218901" cy="941543"/>
          </a:xfrm>
          <a:prstGeom prst="rect">
            <a:avLst/>
          </a:prstGeom>
          <a:noFill/>
          <a:ln>
            <a:noFill/>
          </a:ln>
        </p:spPr>
        <p:txBody>
          <a:bodyPr spcFirstLastPara="1" wrap="square" lIns="0" tIns="0" rIns="0" bIns="0" anchor="t" anchorCtr="0">
            <a:spAutoFit/>
          </a:bodyPr>
          <a:lstStyle/>
          <a:p>
            <a:pPr marL="0" marR="0" lvl="0" indent="0" algn="l">
              <a:lnSpc>
                <a:spcPct val="100000"/>
              </a:lnSpc>
              <a:spcBef>
                <a:spcPts val="0"/>
              </a:spcBef>
              <a:spcAft>
                <a:spcPts val="0"/>
              </a:spcAft>
              <a:buNone/>
            </a:pPr>
            <a:r>
              <a:rPr lang="en-US" sz="6000">
                <a:solidFill>
                  <a:srgbClr val="1E2328"/>
                </a:solidFill>
                <a:latin typeface="Montserrat Black"/>
                <a:sym typeface="Montserrat Black"/>
              </a:rPr>
              <a:t>PEPITA</a:t>
            </a:r>
            <a:endParaRPr lang="en-US"/>
          </a:p>
        </p:txBody>
      </p:sp>
      <p:sp>
        <p:nvSpPr>
          <p:cNvPr id="846" name="Google Shape;846;g319716d215d_0_78"/>
          <p:cNvSpPr txBox="1"/>
          <p:nvPr/>
        </p:nvSpPr>
        <p:spPr>
          <a:xfrm>
            <a:off x="990500" y="2816775"/>
            <a:ext cx="9634500" cy="2000548"/>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Dwukolorowy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wzór</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tekstylny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często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czarno-biały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charakteryzujący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się</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przerywanymi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kratkami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lub</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abstrakcyjnymi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czteroramiennymi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kształtami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nazwanymi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tak</a:t>
            </a:r>
            <a:r>
              <a:rPr lang="en-US" sz="2000" dirty="0">
                <a:solidFill>
                  <a:srgbClr val="454545"/>
                </a:solidFill>
                <a:latin typeface="Montserrat"/>
                <a:ea typeface="Montserrat Medium"/>
                <a:sym typeface="Montserrat Medium"/>
              </a:rPr>
              <a:t> ze </a:t>
            </a:r>
            <a:r>
              <a:rPr lang="en-US" sz="2000" dirty="0" err="1">
                <a:solidFill>
                  <a:srgbClr val="454545"/>
                </a:solidFill>
                <a:latin typeface="Montserrat"/>
                <a:ea typeface="Montserrat Medium"/>
                <a:sym typeface="Montserrat Medium"/>
              </a:rPr>
              <a:t>względu</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podobieństwo</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psiego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zęba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Tkany</a:t>
            </a:r>
            <a:r>
              <a:rPr lang="en-US" sz="2000" dirty="0">
                <a:solidFill>
                  <a:srgbClr val="454545"/>
                </a:solidFill>
                <a:latin typeface="Montserrat"/>
                <a:ea typeface="Montserrat Medium"/>
                <a:sym typeface="Montserrat Medium"/>
              </a:rPr>
              <a:t> jest </a:t>
            </a:r>
            <a:r>
              <a:rPr lang="en-US" sz="2000" dirty="0" err="1">
                <a:solidFill>
                  <a:srgbClr val="454545"/>
                </a:solidFill>
                <a:latin typeface="Montserrat"/>
                <a:ea typeface="Montserrat Medium"/>
                <a:sym typeface="Montserrat Medium"/>
              </a:rPr>
              <a:t>splotem</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skośnym</a:t>
            </a:r>
            <a:r>
              <a:rPr lang="en-US" sz="2000" dirty="0">
                <a:solidFill>
                  <a:srgbClr val="454545"/>
                </a:solidFill>
                <a:latin typeface="Montserrat"/>
                <a:ea typeface="Montserrat Medium"/>
                <a:sym typeface="Montserrat Medium"/>
              </a:rPr>
              <a:t>, co </a:t>
            </a:r>
            <a:r>
              <a:rPr lang="en-US" sz="2000" dirty="0" err="1">
                <a:solidFill>
                  <a:srgbClr val="454545"/>
                </a:solidFill>
                <a:latin typeface="Montserrat"/>
                <a:ea typeface="Montserrat Medium"/>
                <a:sym typeface="Montserrat Medium"/>
              </a:rPr>
              <a:t>pomaga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uzyskać</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spiczasty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kształt</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wzoru</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Często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stosowany</a:t>
            </a:r>
            <a:r>
              <a:rPr lang="en-US" sz="2000" dirty="0">
                <a:solidFill>
                  <a:srgbClr val="454545"/>
                </a:solidFill>
                <a:latin typeface="Montserrat"/>
                <a:ea typeface="Montserrat Medium"/>
                <a:sym typeface="Montserrat Medium"/>
              </a:rPr>
              <a:t> w </a:t>
            </a:r>
            <a:r>
              <a:rPr lang="en-US" sz="2000" dirty="0" err="1">
                <a:solidFill>
                  <a:srgbClr val="454545"/>
                </a:solidFill>
                <a:latin typeface="Montserrat"/>
                <a:ea typeface="Montserrat Medium"/>
                <a:sym typeface="Montserrat Medium"/>
              </a:rPr>
              <a:t>płaszczach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garniturach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spódnicach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szalikach</a:t>
            </a:r>
            <a:r>
              <a:rPr lang="en-US" sz="2000" dirty="0">
                <a:solidFill>
                  <a:srgbClr val="454545"/>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dirty="0">
              <a:solidFill>
                <a:srgbClr val="454545"/>
              </a:solidFill>
              <a:latin typeface="Montserrat"/>
              <a:ea typeface="Montserrat"/>
              <a:cs typeface="Montserrat"/>
              <a:sym typeface="Montserrat"/>
            </a:endParaRPr>
          </a:p>
        </p:txBody>
      </p:sp>
      <p:sp>
        <p:nvSpPr>
          <p:cNvPr id="847" name="Google Shape;847;g319716d215d_0_7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848" name="Google Shape;848;g319716d215d_0_78"/>
          <p:cNvSpPr txBox="1"/>
          <p:nvPr/>
        </p:nvSpPr>
        <p:spPr>
          <a:xfrm>
            <a:off x="1031575" y="5724275"/>
            <a:ext cx="9815700" cy="3524042"/>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Splot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skośny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a:solidFill>
                  <a:srgbClr val="1E2328"/>
                </a:solidFill>
                <a:latin typeface="Montserrat"/>
                <a:ea typeface="Montserrat"/>
                <a:cs typeface="Montserrat"/>
                <a:sym typeface="Montserrat"/>
              </a:rPr>
              <a:t>Wełna</a:t>
            </a:r>
            <a:endParaRPr lang="en-US" sz="2000" dirty="0">
              <a:solidFill>
                <a:srgbClr val="1E2328"/>
              </a:solidFill>
              <a:latin typeface="Montserrat"/>
              <a:ea typeface="Montserrat"/>
              <a:cs typeface="Montserrat"/>
            </a:endParaRPr>
          </a:p>
          <a:p>
            <a:pPr marL="457200" lvl="0" indent="0" algn="l" rtl="0">
              <a:lnSpc>
                <a:spcPct val="115000"/>
              </a:lnSpc>
              <a:spcBef>
                <a:spcPts val="0"/>
              </a:spcBef>
              <a:spcAft>
                <a:spcPts val="0"/>
              </a:spcAft>
              <a:buNone/>
            </a:pPr>
            <a:endParaRPr sz="2000">
              <a:solidFill>
                <a:srgbClr val="454545"/>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Subtelny</a:t>
            </a:r>
            <a:r>
              <a:rPr lang="en-US" sz="2000" dirty="0">
                <a:solidFill>
                  <a:srgbClr val="454545"/>
                </a:solidFill>
                <a:latin typeface="Montserrat"/>
                <a:sym typeface="Montserrat"/>
              </a:rPr>
              <a:t> </a:t>
            </a:r>
            <a:r>
              <a:rPr lang="en-US" sz="2000" dirty="0" err="1">
                <a:solidFill>
                  <a:srgbClr val="454545"/>
                </a:solidFill>
                <a:latin typeface="Montserrat"/>
                <a:sym typeface="Montserrat"/>
              </a:rPr>
              <a:t>lub</a:t>
            </a:r>
            <a:r>
              <a:rPr lang="en-US" sz="2000" dirty="0">
                <a:solidFill>
                  <a:srgbClr val="454545"/>
                </a:solidFill>
                <a:latin typeface="Montserrat"/>
                <a:sym typeface="Montserrat"/>
              </a:rPr>
              <a:t> </a:t>
            </a:r>
            <a:r>
              <a:rPr lang="en-US" sz="2000" dirty="0" err="1">
                <a:solidFill>
                  <a:srgbClr val="454545"/>
                </a:solidFill>
                <a:latin typeface="Montserrat"/>
                <a:sym typeface="Montserrat"/>
              </a:rPr>
              <a:t>wyraźny</a:t>
            </a:r>
            <a:r>
              <a:rPr lang="en-US" sz="2000" dirty="0">
                <a:solidFill>
                  <a:srgbClr val="454545"/>
                </a:solidFill>
                <a:latin typeface="Montserrat"/>
                <a:sym typeface="Montserrat"/>
              </a:rPr>
              <a:t>, </a:t>
            </a:r>
            <a:r>
              <a:rPr lang="en-US" sz="2000" dirty="0" err="1">
                <a:solidFill>
                  <a:srgbClr val="454545"/>
                </a:solidFill>
                <a:latin typeface="Montserrat"/>
                <a:sym typeface="Montserrat"/>
              </a:rPr>
              <a:t>stonowany</a:t>
            </a:r>
            <a:r>
              <a:rPr lang="en-US" sz="2000" dirty="0">
                <a:solidFill>
                  <a:srgbClr val="454545"/>
                </a:solidFill>
                <a:latin typeface="Montserrat"/>
                <a:sym typeface="Montserrat"/>
              </a:rPr>
              <a:t> </a:t>
            </a:r>
            <a:r>
              <a:rPr lang="en-US" sz="2000" dirty="0" err="1">
                <a:solidFill>
                  <a:srgbClr val="454545"/>
                </a:solidFill>
                <a:latin typeface="Montserrat"/>
                <a:sym typeface="Montserrat"/>
              </a:rPr>
              <a:t>wzór</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splotu</a:t>
            </a:r>
            <a:r>
              <a:rPr lang="en-US" sz="2000" dirty="0">
                <a:solidFill>
                  <a:srgbClr val="454545"/>
                </a:solidFill>
                <a:latin typeface="Montserrat"/>
                <a:sym typeface="Montserrat"/>
              </a:rPr>
              <a:t> </a:t>
            </a:r>
            <a:r>
              <a:rPr lang="en-US" sz="2000" dirty="0" err="1">
                <a:solidFill>
                  <a:srgbClr val="454545"/>
                </a:solidFill>
                <a:latin typeface="Montserrat"/>
                <a:sym typeface="Montserrat"/>
              </a:rPr>
              <a:t>diagonalnego</a:t>
            </a:r>
            <a:endParaRPr lang="en-US" sz="2000" dirty="0" err="1">
              <a:solidFill>
                <a:srgbClr val="454545"/>
              </a:solidFill>
              <a:latin typeface="Montserrat"/>
            </a:endParaRPr>
          </a:p>
          <a:p>
            <a:pPr>
              <a:buClr>
                <a:srgbClr val="454545"/>
              </a:buClr>
              <a:buSzPts val="2000"/>
              <a:buFont typeface="Arial"/>
              <a:buChar char="•"/>
            </a:pPr>
            <a:r>
              <a:rPr lang="en-US" sz="2000" dirty="0" err="1">
                <a:solidFill>
                  <a:srgbClr val="454545"/>
                </a:solidFill>
                <a:latin typeface="Montserrat"/>
                <a:sym typeface="Montserrat"/>
              </a:rPr>
              <a:t>Trwałość</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mocnemu</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endParaRPr lang="en-US" dirty="0" err="1">
              <a:latin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Odporność</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zagniecenia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endParaRPr>
              <a:latin typeface="Montserrat"/>
            </a:endParaRPr>
          </a:p>
          <a:p>
            <a:pPr marL="0" lvl="0" indent="0" algn="l" rtl="0">
              <a:lnSpc>
                <a:spcPct val="115000"/>
              </a:lnSpc>
              <a:spcBef>
                <a:spcPts val="0"/>
              </a:spcBef>
              <a:spcAft>
                <a:spcPts val="0"/>
              </a:spcAft>
              <a:buNone/>
            </a:pPr>
            <a:endParaRPr sz="2000">
              <a:solidFill>
                <a:srgbClr val="454545"/>
              </a:solidFill>
              <a:latin typeface="Montserrat"/>
              <a:ea typeface="Montserrat"/>
              <a:cs typeface="Montserrat"/>
              <a:sym typeface="Montserrat"/>
            </a:endParaRPr>
          </a:p>
        </p:txBody>
      </p:sp>
      <p:sp>
        <p:nvSpPr>
          <p:cNvPr id="849" name="Google Shape;849;g319716d215d_0_78"/>
          <p:cNvSpPr txBox="1"/>
          <p:nvPr/>
        </p:nvSpPr>
        <p:spPr>
          <a:xfrm>
            <a:off x="7679495" y="1556314"/>
            <a:ext cx="5514114"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g32b6468de77_1_102"/>
          <p:cNvPicPr preferRelativeResize="0"/>
          <p:nvPr/>
        </p:nvPicPr>
        <p:blipFill rotWithShape="1">
          <a:blip r:embed="rId3">
            <a:alphaModFix/>
          </a:blip>
          <a:srcRect l="29636" t="-4787" r="22432" b="-2554"/>
          <a:stretch/>
        </p:blipFill>
        <p:spPr>
          <a:xfrm>
            <a:off x="12251300" y="3057750"/>
            <a:ext cx="2404927" cy="7186427"/>
          </a:xfrm>
          <a:prstGeom prst="rect">
            <a:avLst/>
          </a:prstGeom>
          <a:noFill/>
          <a:ln>
            <a:noFill/>
          </a:ln>
        </p:spPr>
      </p:pic>
      <p:grpSp>
        <p:nvGrpSpPr>
          <p:cNvPr id="855" name="Google Shape;855;g32b6468de77_1_102"/>
          <p:cNvGrpSpPr/>
          <p:nvPr/>
        </p:nvGrpSpPr>
        <p:grpSpPr>
          <a:xfrm>
            <a:off x="928050" y="1312125"/>
            <a:ext cx="12265553" cy="1214054"/>
            <a:chOff x="0" y="0"/>
            <a:chExt cx="2254200" cy="3661200"/>
          </a:xfrm>
        </p:grpSpPr>
        <p:sp>
          <p:nvSpPr>
            <p:cNvPr id="856" name="Google Shape;856;g32b6468de77_1_1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57" name="Google Shape;857;g32b6468de77_1_1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58" name="Google Shape;858;g32b6468de77_1_102"/>
          <p:cNvGrpSpPr/>
          <p:nvPr/>
        </p:nvGrpSpPr>
        <p:grpSpPr>
          <a:xfrm>
            <a:off x="0" y="0"/>
            <a:ext cx="18288000" cy="10287000"/>
            <a:chOff x="0" y="0"/>
            <a:chExt cx="24384000" cy="13716000"/>
          </a:xfrm>
        </p:grpSpPr>
        <p:cxnSp>
          <p:nvCxnSpPr>
            <p:cNvPr id="859" name="Google Shape;859;g32b6468de77_1_10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60" name="Google Shape;860;g32b6468de77_1_10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61" name="Google Shape;861;g32b6468de77_1_10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862" name="Google Shape;862;g32b6468de77_1_10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863" name="Google Shape;863;g32b6468de77_1_102"/>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864" name="Google Shape;864;g32b6468de77_1_10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65" name="Google Shape;865;g32b6468de77_1_102"/>
          <p:cNvSpPr txBox="1"/>
          <p:nvPr/>
        </p:nvSpPr>
        <p:spPr>
          <a:xfrm>
            <a:off x="2731525" y="1457450"/>
            <a:ext cx="77058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PEPITA</a:t>
            </a:r>
            <a:endParaRPr sz="1400" b="0" i="0" u="none" strike="noStrike" cap="none">
              <a:solidFill>
                <a:srgbClr val="000000"/>
              </a:solidFill>
              <a:latin typeface="Montserrat Black"/>
              <a:ea typeface="Montserrat Black"/>
              <a:cs typeface="Montserrat Black"/>
              <a:sym typeface="Montserrat Black"/>
            </a:endParaRPr>
          </a:p>
        </p:txBody>
      </p:sp>
      <p:sp>
        <p:nvSpPr>
          <p:cNvPr id="866" name="Google Shape;866;g32b6468de77_1_10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867" name="Google Shape;867;g32b6468de77_1_102"/>
          <p:cNvSpPr txBox="1"/>
          <p:nvPr/>
        </p:nvSpPr>
        <p:spPr>
          <a:xfrm>
            <a:off x="8622923" y="1628885"/>
            <a:ext cx="4298542" cy="459998"/>
          </a:xfrm>
          <a:prstGeom prst="rect">
            <a:avLst/>
          </a:prstGeom>
          <a:noFill/>
          <a:ln>
            <a:noFill/>
          </a:ln>
        </p:spPr>
        <p:txBody>
          <a:bodyPr spcFirstLastPara="1" wrap="square" lIns="0" tIns="0" rIns="0" bIns="0" anchor="t" anchorCtr="0">
            <a:spAutoFit/>
          </a:bodyPr>
          <a:lstStyle/>
          <a:p>
            <a:pPr algn="ctr">
              <a:lnSpc>
                <a:spcPct val="122008"/>
              </a:lnSpc>
              <a:buSzPts val="2499"/>
            </a:pPr>
            <a:r>
              <a:rPr lang="en-US" sz="2450">
                <a:solidFill>
                  <a:srgbClr val="1E2328"/>
                </a:solidFill>
                <a:latin typeface="Montserrat"/>
                <a:sym typeface="Montserrat"/>
              </a:rPr>
              <a:t>TKANINA DIAGONALNA</a:t>
            </a:r>
            <a:endParaRPr sz="1400" b="0" i="0" u="none" strike="noStrike" cap="none">
              <a:solidFill>
                <a:srgbClr val="000000"/>
              </a:solidFill>
              <a:latin typeface="Arial"/>
              <a:ea typeface="Arial"/>
              <a:cs typeface="Arial"/>
              <a:sym typeface="Arial"/>
            </a:endParaRPr>
          </a:p>
        </p:txBody>
      </p:sp>
      <p:pic>
        <p:nvPicPr>
          <p:cNvPr id="868" name="Google Shape;868;g32b6468de77_1_102"/>
          <p:cNvPicPr preferRelativeResize="0"/>
          <p:nvPr/>
        </p:nvPicPr>
        <p:blipFill rotWithShape="1">
          <a:blip r:embed="rId6">
            <a:alphaModFix/>
          </a:blip>
          <a:srcRect t="4536" b="4545"/>
          <a:stretch/>
        </p:blipFill>
        <p:spPr>
          <a:xfrm>
            <a:off x="5899750" y="2937075"/>
            <a:ext cx="6026127" cy="7307101"/>
          </a:xfrm>
          <a:prstGeom prst="rect">
            <a:avLst/>
          </a:prstGeom>
          <a:noFill/>
          <a:ln>
            <a:noFill/>
          </a:ln>
        </p:spPr>
      </p:pic>
      <p:pic>
        <p:nvPicPr>
          <p:cNvPr id="869" name="Google Shape;869;g32b6468de77_1_102"/>
          <p:cNvPicPr preferRelativeResize="0"/>
          <p:nvPr/>
        </p:nvPicPr>
        <p:blipFill rotWithShape="1">
          <a:blip r:embed="rId7">
            <a:alphaModFix/>
          </a:blip>
          <a:srcRect l="604" t="-2059" r="218" b="-7469"/>
          <a:stretch/>
        </p:blipFill>
        <p:spPr>
          <a:xfrm>
            <a:off x="679413" y="2814375"/>
            <a:ext cx="5210926" cy="7673175"/>
          </a:xfrm>
          <a:prstGeom prst="rect">
            <a:avLst/>
          </a:prstGeom>
          <a:noFill/>
          <a:ln>
            <a:noFill/>
          </a:ln>
        </p:spPr>
      </p:pic>
      <p:sp>
        <p:nvSpPr>
          <p:cNvPr id="870" name="Google Shape;870;g32b6468de77_1_102"/>
          <p:cNvSpPr txBox="1"/>
          <p:nvPr/>
        </p:nvSpPr>
        <p:spPr>
          <a:xfrm>
            <a:off x="355312" y="9845575"/>
            <a:ext cx="6498900" cy="341700"/>
          </a:xfrm>
          <a:prstGeom prst="rect">
            <a:avLst/>
          </a:prstGeom>
          <a:noFill/>
          <a:ln>
            <a:noFill/>
          </a:ln>
        </p:spPr>
        <p:txBody>
          <a:bodyPr spcFirstLastPara="1" wrap="square" lIns="0" tIns="0" rIns="0" bIns="0" anchor="t" anchorCtr="0">
            <a:spAutoFit/>
          </a:bodyPr>
          <a:lstStyle/>
          <a:p>
            <a:pPr marL="0" lvl="0" indent="0" algn="l" rtl="0">
              <a:lnSpc>
                <a:spcPct val="122008"/>
              </a:lnSpc>
              <a:spcBef>
                <a:spcPts val="0"/>
              </a:spcBef>
              <a:spcAft>
                <a:spcPts val="0"/>
              </a:spcAft>
              <a:buClr>
                <a:schemeClr val="dk1"/>
              </a:buClr>
              <a:buSzPts val="2499"/>
              <a:buFont typeface="Arial"/>
              <a:buNone/>
            </a:pPr>
            <a:r>
              <a:rPr lang="en-US" sz="1000">
                <a:solidFill>
                  <a:srgbClr val="1E2328"/>
                </a:solidFill>
                <a:latin typeface="Montserrat"/>
                <a:ea typeface="Montserrat"/>
                <a:cs typeface="Montserrat"/>
                <a:sym typeface="Montserrat"/>
              </a:rPr>
              <a:t>image source: </a:t>
            </a:r>
            <a:r>
              <a:rPr lang="en-US" sz="1000" u="sng">
                <a:solidFill>
                  <a:schemeClr val="hlink"/>
                </a:solidFill>
                <a:latin typeface="Montserrat"/>
                <a:ea typeface="Montserrat"/>
                <a:cs typeface="Montserrat"/>
                <a:sym typeface="Montserrat"/>
                <a:hlinkClick r:id="rId8"/>
              </a:rPr>
              <a:t>www.farfetch.com</a:t>
            </a:r>
            <a:r>
              <a:rPr lang="en-US" sz="1000">
                <a:solidFill>
                  <a:srgbClr val="1E2328"/>
                </a:solidFill>
                <a:latin typeface="Montserrat"/>
                <a:ea typeface="Montserrat"/>
                <a:cs typeface="Montserrat"/>
                <a:sym typeface="Montserrat"/>
              </a:rPr>
              <a:t>; www.net-a-porter.com</a:t>
            </a:r>
            <a:endParaRPr sz="1000">
              <a:solidFill>
                <a:schemeClr val="dk1"/>
              </a:solidFill>
            </a:endParaRPr>
          </a:p>
          <a:p>
            <a:pPr marL="0" marR="0" lvl="0" indent="0" algn="l" rtl="0">
              <a:lnSpc>
                <a:spcPct val="122008"/>
              </a:lnSpc>
              <a:spcBef>
                <a:spcPts val="0"/>
              </a:spcBef>
              <a:spcAft>
                <a:spcPts val="0"/>
              </a:spcAft>
              <a:buClr>
                <a:srgbClr val="000000"/>
              </a:buClr>
              <a:buSzPts val="2499"/>
              <a:buFont typeface="Arial"/>
              <a:buNone/>
            </a:pPr>
            <a:endParaRPr sz="1000">
              <a:solidFill>
                <a:srgbClr val="1E2328"/>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pSp>
        <p:nvGrpSpPr>
          <p:cNvPr id="875" name="Google Shape;875;g327e88b000c_0_64"/>
          <p:cNvGrpSpPr/>
          <p:nvPr/>
        </p:nvGrpSpPr>
        <p:grpSpPr>
          <a:xfrm>
            <a:off x="544363" y="3799288"/>
            <a:ext cx="5633430" cy="1093524"/>
            <a:chOff x="0" y="0"/>
            <a:chExt cx="1980673" cy="1084200"/>
          </a:xfrm>
        </p:grpSpPr>
        <p:sp>
          <p:nvSpPr>
            <p:cNvPr id="876" name="Google Shape;876;g327e88b000c_0_64"/>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6AA84F"/>
            </a:solidFill>
            <a:ln>
              <a:noFill/>
            </a:ln>
          </p:spPr>
          <p:txBody>
            <a:bodyPr/>
            <a:lstStyle/>
            <a:p>
              <a:endParaRPr lang="pl-PL"/>
            </a:p>
          </p:txBody>
        </p:sp>
        <p:sp>
          <p:nvSpPr>
            <p:cNvPr id="877" name="Google Shape;877;g327e88b000c_0_64"/>
            <p:cNvSpPr txBox="1"/>
            <p:nvPr/>
          </p:nvSpPr>
          <p:spPr>
            <a:xfrm>
              <a:off x="0" y="0"/>
              <a:ext cx="1980600" cy="1084200"/>
            </a:xfrm>
            <a:prstGeom prst="rect">
              <a:avLst/>
            </a:prstGeom>
            <a:solidFill>
              <a:srgbClr val="6AA84F"/>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78" name="Google Shape;878;g327e88b000c_0_64"/>
          <p:cNvSpPr txBox="1"/>
          <p:nvPr/>
        </p:nvSpPr>
        <p:spPr>
          <a:xfrm>
            <a:off x="544345" y="5170100"/>
            <a:ext cx="5633430" cy="4062459"/>
          </a:xfrm>
          <a:prstGeom prst="rect">
            <a:avLst/>
          </a:prstGeom>
          <a:noFill/>
          <a:ln>
            <a:noFill/>
          </a:ln>
        </p:spPr>
        <p:txBody>
          <a:bodyPr spcFirstLastPara="1" wrap="square" lIns="0" tIns="0" rIns="0" bIns="0" anchor="t" anchorCtr="0">
            <a:spAutoFit/>
          </a:bodyPr>
          <a:lstStyle/>
          <a:p>
            <a:pPr>
              <a:lnSpc>
                <a:spcPct val="150022"/>
              </a:lnSpc>
            </a:pPr>
            <a:r>
              <a:rPr lang="en-US" sz="1950" dirty="0" err="1">
                <a:solidFill>
                  <a:srgbClr val="1E2328"/>
                </a:solidFill>
                <a:latin typeface="Montserrat"/>
                <a:ea typeface="Montserrat"/>
                <a:sym typeface="Montserrat"/>
              </a:rPr>
              <a:t>Chociaż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satynowych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pierwszy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rzut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oka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przypominają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diagonalne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satynowy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a:t>
            </a:r>
            <a:r>
              <a:rPr lang="en-US" sz="1950" dirty="0">
                <a:solidFill>
                  <a:srgbClr val="1E2328"/>
                </a:solidFill>
                <a:latin typeface="Montserrat"/>
                <a:ea typeface="Montserrat"/>
                <a:sym typeface="Montserrat"/>
              </a:rPr>
              <a:t> ma </a:t>
            </a:r>
            <a:r>
              <a:rPr lang="en-US" sz="1950" dirty="0" err="1">
                <a:solidFill>
                  <a:srgbClr val="1E2328"/>
                </a:solidFill>
                <a:latin typeface="Montserrat"/>
                <a:ea typeface="Montserrat"/>
                <a:sym typeface="Montserrat"/>
              </a:rPr>
              <a:t>regularnego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kroku</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każdym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kolejnym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wątku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charakterystycznego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dla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splotów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diagonalnych</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związku</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tym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przeplatanie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nitek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tworzy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linii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skośnych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lecz</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równomiernie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rozmieszczone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punkty</a:t>
            </a:r>
            <a:r>
              <a:rPr lang="en-US" sz="1950" dirty="0">
                <a:solidFill>
                  <a:srgbClr val="1E2328"/>
                </a:solidFill>
                <a:latin typeface="Montserrat"/>
                <a:ea typeface="Montserrat"/>
                <a:sym typeface="Montserrat"/>
              </a:rPr>
              <a:t>.</a:t>
            </a:r>
            <a:endParaRPr lang="en-US" sz="1950" dirty="0">
              <a:latin typeface="Montserrat"/>
            </a:endParaRPr>
          </a:p>
          <a:p>
            <a:pPr marL="0" marR="0" lvl="0" indent="0" algn="l" rtl="0">
              <a:lnSpc>
                <a:spcPct val="150022"/>
              </a:lnSpc>
              <a:spcBef>
                <a:spcPts val="0"/>
              </a:spcBef>
              <a:spcAft>
                <a:spcPts val="0"/>
              </a:spcAft>
              <a:buClr>
                <a:srgbClr val="000000"/>
              </a:buClr>
              <a:buSzPts val="2199"/>
              <a:buFont typeface="Arial"/>
              <a:buNone/>
            </a:pPr>
            <a:endParaRPr sz="1999" dirty="0">
              <a:solidFill>
                <a:srgbClr val="1E2328"/>
              </a:solidFill>
              <a:latin typeface="Montserrat"/>
              <a:ea typeface="Montserrat"/>
              <a:cs typeface="Montserrat"/>
              <a:sym typeface="Montserrat"/>
            </a:endParaRPr>
          </a:p>
        </p:txBody>
      </p:sp>
      <p:grpSp>
        <p:nvGrpSpPr>
          <p:cNvPr id="879" name="Google Shape;879;g327e88b000c_0_64"/>
          <p:cNvGrpSpPr/>
          <p:nvPr/>
        </p:nvGrpSpPr>
        <p:grpSpPr>
          <a:xfrm>
            <a:off x="0" y="0"/>
            <a:ext cx="18288000" cy="10287000"/>
            <a:chOff x="0" y="0"/>
            <a:chExt cx="24384000" cy="13716000"/>
          </a:xfrm>
        </p:grpSpPr>
        <p:cxnSp>
          <p:nvCxnSpPr>
            <p:cNvPr id="880" name="Google Shape;880;g327e88b000c_0_6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81" name="Google Shape;881;g327e88b000c_0_6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82" name="Google Shape;882;g327e88b000c_0_6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83" name="Google Shape;883;g327e88b000c_0_6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884" name="Google Shape;884;g327e88b000c_0_64"/>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885" name="Google Shape;885;g327e88b000c_0_6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86" name="Google Shape;886;g327e88b000c_0_64"/>
          <p:cNvGrpSpPr/>
          <p:nvPr/>
        </p:nvGrpSpPr>
        <p:grpSpPr>
          <a:xfrm>
            <a:off x="7034725" y="3799291"/>
            <a:ext cx="5633430" cy="1093524"/>
            <a:chOff x="0" y="0"/>
            <a:chExt cx="1980673" cy="1084200"/>
          </a:xfrm>
        </p:grpSpPr>
        <p:sp>
          <p:nvSpPr>
            <p:cNvPr id="887" name="Google Shape;887;g327e88b000c_0_64"/>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chemeClr val="accent3"/>
            </a:solidFill>
            <a:ln>
              <a:noFill/>
            </a:ln>
          </p:spPr>
          <p:txBody>
            <a:bodyPr/>
            <a:lstStyle/>
            <a:p>
              <a:endParaRPr lang="pl-PL"/>
            </a:p>
          </p:txBody>
        </p:sp>
        <p:sp>
          <p:nvSpPr>
            <p:cNvPr id="888" name="Google Shape;888;g327e88b000c_0_64"/>
            <p:cNvSpPr txBox="1"/>
            <p:nvPr/>
          </p:nvSpPr>
          <p:spPr>
            <a:xfrm>
              <a:off x="0" y="0"/>
              <a:ext cx="1980600" cy="1084200"/>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89" name="Google Shape;889;g327e88b000c_0_64"/>
          <p:cNvGrpSpPr/>
          <p:nvPr/>
        </p:nvGrpSpPr>
        <p:grpSpPr>
          <a:xfrm>
            <a:off x="544414" y="8880450"/>
            <a:ext cx="12123699" cy="1093524"/>
            <a:chOff x="0" y="0"/>
            <a:chExt cx="1980673" cy="1084200"/>
          </a:xfrm>
        </p:grpSpPr>
        <p:sp>
          <p:nvSpPr>
            <p:cNvPr id="890" name="Google Shape;890;g327e88b000c_0_64"/>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891" name="Google Shape;891;g327e88b000c_0_64"/>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92" name="Google Shape;892;g327e88b000c_0_64"/>
          <p:cNvSpPr txBox="1"/>
          <p:nvPr/>
        </p:nvSpPr>
        <p:spPr>
          <a:xfrm>
            <a:off x="240546" y="4101925"/>
            <a:ext cx="5958999" cy="600805"/>
          </a:xfrm>
          <a:prstGeom prst="rect">
            <a:avLst/>
          </a:prstGeom>
          <a:noFill/>
          <a:ln>
            <a:noFill/>
          </a:ln>
        </p:spPr>
        <p:txBody>
          <a:bodyPr spcFirstLastPara="1" wrap="square" lIns="0" tIns="0" rIns="0" bIns="0" anchor="t" anchorCtr="0">
            <a:spAutoFit/>
          </a:bodyPr>
          <a:lstStyle/>
          <a:p>
            <a:pPr algn="ctr">
              <a:lnSpc>
                <a:spcPct val="122002"/>
              </a:lnSpc>
            </a:pPr>
            <a:r>
              <a:rPr lang="en-US" sz="3200" b="1">
                <a:solidFill>
                  <a:srgbClr val="FFFFFF"/>
                </a:solidFill>
                <a:latin typeface="Montserrat"/>
                <a:sym typeface="Montserrat"/>
              </a:rPr>
              <a:t>WŁAŚCIWOŚCI FIZYCZNE</a:t>
            </a:r>
            <a:endParaRPr lang="en-US"/>
          </a:p>
        </p:txBody>
      </p:sp>
      <p:sp>
        <p:nvSpPr>
          <p:cNvPr id="893" name="Google Shape;893;g327e88b000c_0_6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894" name="Google Shape;894;g327e88b000c_0_64"/>
          <p:cNvSpPr txBox="1"/>
          <p:nvPr/>
        </p:nvSpPr>
        <p:spPr>
          <a:xfrm>
            <a:off x="1031564" y="8880450"/>
            <a:ext cx="4867200" cy="1201611"/>
          </a:xfrm>
          <a:prstGeom prst="rect">
            <a:avLst/>
          </a:prstGeom>
          <a:noFill/>
          <a:ln>
            <a:noFill/>
          </a:ln>
        </p:spPr>
        <p:txBody>
          <a:bodyPr spcFirstLastPara="1" wrap="square" lIns="0" tIns="0" rIns="0" bIns="0" anchor="t" anchorCtr="0">
            <a:spAutoFit/>
          </a:bodyPr>
          <a:lstStyle/>
          <a:p>
            <a:pPr>
              <a:lnSpc>
                <a:spcPct val="122002"/>
              </a:lnSpc>
              <a:buSzPts val="4963"/>
            </a:pPr>
            <a:r>
              <a:rPr lang="en-US" sz="3200" b="1">
                <a:solidFill>
                  <a:schemeClr val="lt1"/>
                </a:solidFill>
                <a:latin typeface="Montserrat"/>
                <a:ea typeface="Montserrat"/>
                <a:cs typeface="Montserrat"/>
                <a:sym typeface="Montserrat"/>
              </a:rPr>
              <a:t>NAJBARDZIEJ ZNANE TYPY WŁÓKIEN</a:t>
            </a:r>
            <a:endParaRPr lang="en-US" sz="3200" b="1" i="0" u="none" strike="noStrike" cap="none">
              <a:solidFill>
                <a:schemeClr val="lt1"/>
              </a:solidFill>
              <a:latin typeface="Montserrat"/>
              <a:ea typeface="Montserrat"/>
              <a:cs typeface="Montserrat"/>
            </a:endParaRPr>
          </a:p>
        </p:txBody>
      </p:sp>
      <p:grpSp>
        <p:nvGrpSpPr>
          <p:cNvPr id="895" name="Google Shape;895;g327e88b000c_0_64"/>
          <p:cNvGrpSpPr/>
          <p:nvPr/>
        </p:nvGrpSpPr>
        <p:grpSpPr>
          <a:xfrm>
            <a:off x="502874" y="2074800"/>
            <a:ext cx="15698418" cy="1369995"/>
            <a:chOff x="0" y="0"/>
            <a:chExt cx="1980673" cy="1084200"/>
          </a:xfrm>
        </p:grpSpPr>
        <p:sp>
          <p:nvSpPr>
            <p:cNvPr id="896" name="Google Shape;896;g327e88b000c_0_64"/>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897" name="Google Shape;897;g327e88b000c_0_64"/>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98" name="Google Shape;898;g327e88b000c_0_64"/>
          <p:cNvSpPr txBox="1"/>
          <p:nvPr/>
        </p:nvSpPr>
        <p:spPr>
          <a:xfrm>
            <a:off x="767503" y="2377900"/>
            <a:ext cx="2796000" cy="854208"/>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Clr>
                <a:srgbClr val="000000"/>
              </a:buClr>
              <a:buSzPts val="4963"/>
              <a:buFont typeface="Arial"/>
              <a:buNone/>
            </a:pPr>
            <a:r>
              <a:rPr lang="en-US" sz="4550">
                <a:solidFill>
                  <a:srgbClr val="FFFFFF"/>
                </a:solidFill>
                <a:latin typeface="Montserrat Black"/>
                <a:ea typeface="Montserrat Black"/>
                <a:cs typeface="Montserrat Black"/>
                <a:sym typeface="Montserrat Black"/>
              </a:rPr>
              <a:t>TKANE</a:t>
            </a:r>
            <a:endParaRPr sz="1000" b="0" i="0" u="none" strike="noStrike" cap="none">
              <a:solidFill>
                <a:srgbClr val="000000"/>
              </a:solidFill>
              <a:latin typeface="Montserrat Black"/>
              <a:ea typeface="Montserrat Black"/>
              <a:cs typeface="Montserrat Black"/>
              <a:sym typeface="Montserrat Black"/>
            </a:endParaRPr>
          </a:p>
        </p:txBody>
      </p:sp>
      <p:sp>
        <p:nvSpPr>
          <p:cNvPr id="899" name="Google Shape;899;g327e88b000c_0_64"/>
          <p:cNvSpPr txBox="1"/>
          <p:nvPr/>
        </p:nvSpPr>
        <p:spPr>
          <a:xfrm>
            <a:off x="6862865" y="4101925"/>
            <a:ext cx="5777570" cy="600805"/>
          </a:xfrm>
          <a:prstGeom prst="rect">
            <a:avLst/>
          </a:prstGeom>
          <a:noFill/>
          <a:ln>
            <a:noFill/>
          </a:ln>
        </p:spPr>
        <p:txBody>
          <a:bodyPr spcFirstLastPara="1" wrap="square" lIns="0" tIns="0" rIns="0" bIns="0" anchor="t" anchorCtr="0">
            <a:spAutoFit/>
          </a:bodyPr>
          <a:lstStyle/>
          <a:p>
            <a:pPr algn="ctr">
              <a:lnSpc>
                <a:spcPct val="122002"/>
              </a:lnSpc>
            </a:pPr>
            <a:r>
              <a:rPr lang="en-US" sz="3200" b="1">
                <a:solidFill>
                  <a:srgbClr val="FFFFFF"/>
                </a:solidFill>
                <a:latin typeface="Montserrat"/>
                <a:sym typeface="Montserrat"/>
              </a:rPr>
              <a:t>WŁAŚCIWOŚCI ROBOCZE</a:t>
            </a:r>
            <a:endParaRPr lang="en-US"/>
          </a:p>
        </p:txBody>
      </p:sp>
      <p:sp>
        <p:nvSpPr>
          <p:cNvPr id="900" name="Google Shape;900;g327e88b000c_0_64"/>
          <p:cNvSpPr txBox="1"/>
          <p:nvPr/>
        </p:nvSpPr>
        <p:spPr>
          <a:xfrm>
            <a:off x="8966820" y="2275000"/>
            <a:ext cx="6879300" cy="1182760"/>
          </a:xfrm>
          <a:prstGeom prst="rect">
            <a:avLst/>
          </a:prstGeom>
          <a:noFill/>
          <a:ln>
            <a:noFill/>
          </a:ln>
        </p:spPr>
        <p:txBody>
          <a:bodyPr spcFirstLastPara="1" wrap="square" lIns="0" tIns="0" rIns="0" bIns="0" anchor="t" anchorCtr="0">
            <a:spAutoFit/>
          </a:bodyPr>
          <a:lstStyle/>
          <a:p>
            <a:pPr marL="0" marR="0" lvl="0" indent="0" algn="r" rtl="0">
              <a:lnSpc>
                <a:spcPct val="122002"/>
              </a:lnSpc>
              <a:spcBef>
                <a:spcPts val="0"/>
              </a:spcBef>
              <a:spcAft>
                <a:spcPts val="0"/>
              </a:spcAft>
              <a:buClr>
                <a:srgbClr val="000000"/>
              </a:buClr>
              <a:buSzPts val="4963"/>
              <a:buFont typeface="Arial"/>
              <a:buNone/>
            </a:pPr>
            <a:r>
              <a:rPr lang="en-US" sz="6300">
                <a:solidFill>
                  <a:schemeClr val="lt1"/>
                </a:solidFill>
                <a:latin typeface="Montserrat Black"/>
                <a:ea typeface="Montserrat Black"/>
                <a:cs typeface="Montserrat Black"/>
                <a:sym typeface="Montserrat Black"/>
              </a:rPr>
              <a:t>SATYNA</a:t>
            </a:r>
            <a:endParaRPr sz="6300" b="0" i="0" u="none" strike="noStrike" cap="none">
              <a:solidFill>
                <a:schemeClr val="lt1"/>
              </a:solidFill>
              <a:latin typeface="Montserrat Black"/>
              <a:ea typeface="Montserrat Black"/>
              <a:cs typeface="Montserrat Black"/>
              <a:sym typeface="Montserrat Black"/>
            </a:endParaRPr>
          </a:p>
        </p:txBody>
      </p:sp>
      <p:sp>
        <p:nvSpPr>
          <p:cNvPr id="901" name="Google Shape;901;g327e88b000c_0_64"/>
          <p:cNvSpPr txBox="1"/>
          <p:nvPr/>
        </p:nvSpPr>
        <p:spPr>
          <a:xfrm>
            <a:off x="7043125" y="5165325"/>
            <a:ext cx="5633400" cy="2261966"/>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Tkanina</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gładka</a:t>
            </a:r>
            <a:r>
              <a:rPr lang="en-US" sz="1950" dirty="0">
                <a:solidFill>
                  <a:srgbClr val="1E2328"/>
                </a:solidFill>
                <a:latin typeface="Montserrat"/>
                <a:ea typeface="Montserrat"/>
                <a:sym typeface="Montserrat"/>
              </a:rPr>
              <a:t>, o </a:t>
            </a:r>
            <a:r>
              <a:rPr lang="en-US" sz="1950" dirty="0" err="1">
                <a:solidFill>
                  <a:srgbClr val="1E2328"/>
                </a:solidFill>
                <a:latin typeface="Montserrat"/>
                <a:ea typeface="Montserrat"/>
                <a:sym typeface="Montserrat"/>
              </a:rPr>
              <a:t>nieprzerwanej</a:t>
            </a:r>
            <a:endParaRPr lang="en-US" dirty="0" err="1">
              <a:latin typeface="Montserrat"/>
            </a:endParaRPr>
          </a:p>
          <a:p>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lśniącej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powierzchni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zbudowana</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długich</a:t>
            </a:r>
            <a:endParaRPr lang="en-US" dirty="0" err="1">
              <a:latin typeface="Montserrat"/>
            </a:endParaRPr>
          </a:p>
          <a:p>
            <a:r>
              <a:rPr lang="en-US" sz="1950" dirty="0" err="1">
                <a:solidFill>
                  <a:srgbClr val="1E2328"/>
                </a:solidFill>
                <a:latin typeface="Montserrat"/>
                <a:ea typeface="Montserrat"/>
                <a:sym typeface="Montserrat"/>
              </a:rPr>
              <a:t>przędów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osnowy</a:t>
            </a:r>
            <a:r>
              <a:rPr lang="en-US" sz="1950" dirty="0">
                <a:solidFill>
                  <a:srgbClr val="1E2328"/>
                </a:solidFill>
                <a:latin typeface="Montserrat"/>
                <a:ea typeface="Montserrat"/>
                <a:sym typeface="Montserrat"/>
              </a:rPr>
              <a:t>. Ten </a:t>
            </a:r>
            <a:r>
              <a:rPr lang="en-US" sz="1950" dirty="0" err="1">
                <a:solidFill>
                  <a:srgbClr val="1E2328"/>
                </a:solidFill>
                <a:latin typeface="Montserrat"/>
                <a:ea typeface="Montserrat"/>
                <a:sym typeface="Montserrat"/>
              </a:rPr>
              <a:t>splot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zapewnia</a:t>
            </a:r>
            <a:endParaRPr lang="en-US" dirty="0" err="1">
              <a:latin typeface="Montserrat"/>
            </a:endParaRPr>
          </a:p>
          <a:p>
            <a:r>
              <a:rPr lang="en-US" sz="1950" dirty="0" err="1">
                <a:solidFill>
                  <a:srgbClr val="1E2328"/>
                </a:solidFill>
                <a:latin typeface="Montserrat"/>
                <a:ea typeface="Montserrat"/>
                <a:sym typeface="Montserrat"/>
              </a:rPr>
              <a:t>najlepsze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rezultaty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użyciu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przędz</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jedwabnych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dzięki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czemu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gładkie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jednolite</a:t>
            </a:r>
            <a:r>
              <a:rPr lang="en-US" sz="1950" dirty="0">
                <a:solidFill>
                  <a:srgbClr val="1E2328"/>
                </a:solidFill>
                <a:ea typeface="Montserrat"/>
                <a:sym typeface="Montserrat"/>
              </a:rPr>
              <a:t>.</a:t>
            </a:r>
            <a:endParaRPr sz="1950"/>
          </a:p>
          <a:p>
            <a:pPr marL="0" marR="0" lvl="0" indent="0" algn="l" rtl="0">
              <a:lnSpc>
                <a:spcPct val="150022"/>
              </a:lnSpc>
              <a:spcBef>
                <a:spcPts val="0"/>
              </a:spcBef>
              <a:spcAft>
                <a:spcPts val="0"/>
              </a:spcAft>
              <a:buClr>
                <a:srgbClr val="000000"/>
              </a:buClr>
              <a:buSzPts val="2199"/>
              <a:buFont typeface="Arial"/>
              <a:buNone/>
            </a:pPr>
            <a:endParaRPr sz="1999" dirty="0">
              <a:solidFill>
                <a:srgbClr val="1E2328"/>
              </a:solidFill>
              <a:latin typeface="Montserrat"/>
              <a:ea typeface="Montserrat"/>
              <a:cs typeface="Montserrat"/>
              <a:sym typeface="Montserrat"/>
            </a:endParaRPr>
          </a:p>
        </p:txBody>
      </p:sp>
      <p:sp>
        <p:nvSpPr>
          <p:cNvPr id="902" name="Google Shape;902;g327e88b000c_0_64"/>
          <p:cNvSpPr txBox="1"/>
          <p:nvPr/>
        </p:nvSpPr>
        <p:spPr>
          <a:xfrm>
            <a:off x="7034725" y="9042589"/>
            <a:ext cx="5351700" cy="600164"/>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Satyna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Rasatello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Satyna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Duchessee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Adamaszek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Brokat</a:t>
            </a:r>
            <a:r>
              <a:rPr lang="en-US" sz="1950" dirty="0">
                <a:solidFill>
                  <a:srgbClr val="1E2328"/>
                </a:solidFill>
                <a:latin typeface="Montserrat"/>
                <a:ea typeface="Montserrat"/>
                <a:sym typeface="Montserrat"/>
              </a:rPr>
              <a:t>, Lampas</a:t>
            </a:r>
            <a:endParaRPr lang="en-US" sz="1950" dirty="0">
              <a:latin typeface="Montserrat"/>
            </a:endParaRPr>
          </a:p>
        </p:txBody>
      </p:sp>
      <p:pic>
        <p:nvPicPr>
          <p:cNvPr id="903" name="Google Shape;903;g327e88b000c_0_64"/>
          <p:cNvPicPr preferRelativeResize="0"/>
          <p:nvPr/>
        </p:nvPicPr>
        <p:blipFill rotWithShape="1">
          <a:blip r:embed="rId5">
            <a:alphaModFix/>
          </a:blip>
          <a:srcRect l="2407" t="10363" r="2445" b="5518"/>
          <a:stretch/>
        </p:blipFill>
        <p:spPr>
          <a:xfrm>
            <a:off x="13067900" y="3818375"/>
            <a:ext cx="3007946" cy="29770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grpSp>
        <p:nvGrpSpPr>
          <p:cNvPr id="908" name="Google Shape;908;g32835d9a3a7_0_42"/>
          <p:cNvGrpSpPr/>
          <p:nvPr/>
        </p:nvGrpSpPr>
        <p:grpSpPr>
          <a:xfrm>
            <a:off x="928050" y="1312125"/>
            <a:ext cx="12265553" cy="1214054"/>
            <a:chOff x="0" y="0"/>
            <a:chExt cx="2254200" cy="3661200"/>
          </a:xfrm>
        </p:grpSpPr>
        <p:sp>
          <p:nvSpPr>
            <p:cNvPr id="909" name="Google Shape;909;g32835d9a3a7_0_4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10" name="Google Shape;910;g32835d9a3a7_0_4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11" name="Google Shape;911;g32835d9a3a7_0_42"/>
          <p:cNvGrpSpPr/>
          <p:nvPr/>
        </p:nvGrpSpPr>
        <p:grpSpPr>
          <a:xfrm>
            <a:off x="12759477" y="5674870"/>
            <a:ext cx="2839841" cy="4612380"/>
            <a:chOff x="0" y="0"/>
            <a:chExt cx="2254200" cy="3661200"/>
          </a:xfrm>
        </p:grpSpPr>
        <p:sp>
          <p:nvSpPr>
            <p:cNvPr id="912" name="Google Shape;912;g32835d9a3a7_0_4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13" name="Google Shape;913;g32835d9a3a7_0_4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14" name="Google Shape;914;g32835d9a3a7_0_42"/>
          <p:cNvPicPr preferRelativeResize="0"/>
          <p:nvPr/>
        </p:nvPicPr>
        <p:blipFill rotWithShape="1">
          <a:blip r:embed="rId3">
            <a:alphaModFix/>
          </a:blip>
          <a:srcRect l="25647" r="25647"/>
          <a:stretch/>
        </p:blipFill>
        <p:spPr>
          <a:xfrm>
            <a:off x="11108000" y="2260875"/>
            <a:ext cx="3322950" cy="6822650"/>
          </a:xfrm>
          <a:prstGeom prst="rect">
            <a:avLst/>
          </a:prstGeom>
          <a:noFill/>
          <a:ln>
            <a:noFill/>
          </a:ln>
        </p:spPr>
      </p:pic>
      <p:grpSp>
        <p:nvGrpSpPr>
          <p:cNvPr id="915" name="Google Shape;915;g32835d9a3a7_0_42"/>
          <p:cNvGrpSpPr/>
          <p:nvPr/>
        </p:nvGrpSpPr>
        <p:grpSpPr>
          <a:xfrm>
            <a:off x="0" y="0"/>
            <a:ext cx="18288000" cy="10287000"/>
            <a:chOff x="0" y="0"/>
            <a:chExt cx="24384000" cy="13716000"/>
          </a:xfrm>
        </p:grpSpPr>
        <p:cxnSp>
          <p:nvCxnSpPr>
            <p:cNvPr id="916" name="Google Shape;916;g32835d9a3a7_0_4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17" name="Google Shape;917;g32835d9a3a7_0_4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18" name="Google Shape;918;g32835d9a3a7_0_4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919" name="Google Shape;919;g32835d9a3a7_0_42"/>
            <p:cNvSpPr txBox="1"/>
            <p:nvPr/>
          </p:nvSpPr>
          <p:spPr>
            <a:xfrm>
              <a:off x="9588879" y="439208"/>
              <a:ext cx="3675000" cy="5130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a:solidFill>
                    <a:srgbClr val="1E2328"/>
                  </a:solidFill>
                  <a:latin typeface="Montserrat"/>
                  <a:ea typeface="Montserrat"/>
                  <a:cs typeface="Montserrat"/>
                  <a:sym typeface="Montserrat"/>
                </a:rPr>
                <a:t>Module 3, Unit </a:t>
              </a:r>
              <a:r>
                <a:rPr lang="en-US" sz="2499">
                  <a:solidFill>
                    <a:srgbClr val="1E2328"/>
                  </a:solidFill>
                  <a:latin typeface="Montserrat"/>
                  <a:ea typeface="Montserrat"/>
                  <a:cs typeface="Montserrat"/>
                  <a:sym typeface="Montserrat"/>
                </a:rPr>
                <a:t>2</a:t>
              </a:r>
              <a:endParaRPr sz="1400" b="0" i="0" u="none" strike="noStrike" cap="none">
                <a:solidFill>
                  <a:srgbClr val="000000"/>
                </a:solidFill>
                <a:latin typeface="Arial"/>
                <a:ea typeface="Arial"/>
                <a:cs typeface="Arial"/>
                <a:sym typeface="Arial"/>
              </a:endParaRPr>
            </a:p>
          </p:txBody>
        </p:sp>
        <p:sp>
          <p:nvSpPr>
            <p:cNvPr id="920" name="Google Shape;920;g32835d9a3a7_0_42"/>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921" name="Google Shape;921;g32835d9a3a7_0_4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922" name="Google Shape;922;g32835d9a3a7_0_42"/>
          <p:cNvGrpSpPr/>
          <p:nvPr/>
        </p:nvGrpSpPr>
        <p:grpSpPr>
          <a:xfrm>
            <a:off x="10948449" y="2091441"/>
            <a:ext cx="3622164" cy="7165318"/>
            <a:chOff x="0" y="0"/>
            <a:chExt cx="2620010" cy="5182870"/>
          </a:xfrm>
        </p:grpSpPr>
        <p:sp>
          <p:nvSpPr>
            <p:cNvPr id="923" name="Google Shape;923;g32835d9a3a7_0_4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32835d9a3a7_0_4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32835d9a3a7_0_4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32835d9a3a7_0_4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32835d9a3a7_0_4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32835d9a3a7_0_4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32835d9a3a7_0_4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32835d9a3a7_0_4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1" name="Google Shape;931;g32835d9a3a7_0_42"/>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SATYNA</a:t>
            </a:r>
            <a:endParaRPr sz="1400" b="0" i="0" u="none" strike="noStrike" cap="none">
              <a:solidFill>
                <a:srgbClr val="000000"/>
              </a:solidFill>
              <a:latin typeface="Montserrat Black"/>
              <a:ea typeface="Montserrat Black"/>
              <a:cs typeface="Montserrat Black"/>
              <a:sym typeface="Montserrat Black"/>
            </a:endParaRPr>
          </a:p>
        </p:txBody>
      </p:sp>
      <p:sp>
        <p:nvSpPr>
          <p:cNvPr id="932" name="Google Shape;932;g32835d9a3a7_0_42"/>
          <p:cNvSpPr txBox="1"/>
          <p:nvPr/>
        </p:nvSpPr>
        <p:spPr>
          <a:xfrm>
            <a:off x="928050" y="3102599"/>
            <a:ext cx="9231300" cy="2000548"/>
          </a:xfrm>
          <a:prstGeom prst="rect">
            <a:avLst/>
          </a:prstGeom>
          <a:noFill/>
          <a:ln>
            <a:noFill/>
          </a:ln>
        </p:spPr>
        <p:txBody>
          <a:bodyPr spcFirstLastPara="1" wrap="square" lIns="0" tIns="0" rIns="0" bIns="0" anchor="t" anchorCtr="0">
            <a:spAutoFit/>
          </a:bodyPr>
          <a:lstStyle/>
          <a:p>
            <a:r>
              <a:rPr lang="en-US" sz="2000" dirty="0" err="1">
                <a:solidFill>
                  <a:srgbClr val="1E2328"/>
                </a:solidFill>
                <a:latin typeface="Montserrat"/>
                <a:ea typeface="Montserrat Medium"/>
                <a:sym typeface="Montserrat Medium"/>
              </a:rPr>
              <a:t>Luksusowa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tkanina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często</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używana</a:t>
            </a:r>
            <a:r>
              <a:rPr lang="en-US" sz="2000" dirty="0">
                <a:solidFill>
                  <a:srgbClr val="1E2328"/>
                </a:solidFill>
                <a:latin typeface="Montserrat"/>
                <a:ea typeface="Montserrat Medium"/>
                <a:sym typeface="Montserrat Medium"/>
              </a:rPr>
              <a:t> do </a:t>
            </a:r>
            <a:r>
              <a:rPr lang="en-US" sz="2000" dirty="0" err="1">
                <a:solidFill>
                  <a:srgbClr val="1E2328"/>
                </a:solidFill>
                <a:latin typeface="Montserrat"/>
                <a:ea typeface="Montserrat Medium"/>
                <a:sym typeface="Montserrat Medium"/>
              </a:rPr>
              <a:t>sukni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wieczorowych</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bielizny</a:t>
            </a:r>
            <a:r>
              <a:rPr lang="en-US" sz="2000" dirty="0">
                <a:solidFill>
                  <a:srgbClr val="1E2328"/>
                </a:solidFill>
                <a:latin typeface="Montserrat"/>
                <a:ea typeface="Montserrat Medium"/>
                <a:sym typeface="Montserrat Medium"/>
              </a:rPr>
              <a:t>. Jest </a:t>
            </a:r>
            <a:r>
              <a:rPr lang="en-US" sz="2000" dirty="0" err="1">
                <a:solidFill>
                  <a:srgbClr val="1E2328"/>
                </a:solidFill>
                <a:latin typeface="Montserrat"/>
                <a:ea typeface="Montserrat Medium"/>
                <a:sym typeface="Montserrat Medium"/>
              </a:rPr>
              <a:t>błyszcząca</a:t>
            </a:r>
            <a:r>
              <a:rPr lang="en-US" sz="2000" dirty="0">
                <a:solidFill>
                  <a:srgbClr val="1E2328"/>
                </a:solidFill>
                <a:latin typeface="Montserrat"/>
                <a:ea typeface="Montserrat Medium"/>
                <a:sym typeface="Montserrat Medium"/>
              </a:rPr>
              <a:t> I </a:t>
            </a:r>
            <a:r>
              <a:rPr lang="en-US" sz="2000" dirty="0" err="1">
                <a:solidFill>
                  <a:srgbClr val="1E2328"/>
                </a:solidFill>
                <a:latin typeface="Montserrat"/>
                <a:ea typeface="Montserrat Medium"/>
                <a:sym typeface="Montserrat Medium"/>
              </a:rPr>
              <a:t>gładka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Była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bardzo</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popularna</a:t>
            </a:r>
            <a:r>
              <a:rPr lang="en-US" sz="2000" dirty="0">
                <a:solidFill>
                  <a:srgbClr val="1E2328"/>
                </a:solidFill>
                <a:latin typeface="Montserrat"/>
                <a:ea typeface="Montserrat Medium"/>
                <a:sym typeface="Montserrat Medium"/>
              </a:rPr>
              <a:t> w XVIII </a:t>
            </a:r>
            <a:r>
              <a:rPr lang="en-US" sz="2000" dirty="0" err="1">
                <a:solidFill>
                  <a:srgbClr val="1E2328"/>
                </a:solidFill>
                <a:latin typeface="Montserrat"/>
                <a:ea typeface="Montserrat Medium"/>
                <a:sym typeface="Montserrat Medium"/>
              </a:rPr>
              <a:t>wieku</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kiedy</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król</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Francji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używał</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jej</a:t>
            </a:r>
            <a:r>
              <a:rPr lang="en-US" sz="2000" dirty="0">
                <a:solidFill>
                  <a:srgbClr val="1E2328"/>
                </a:solidFill>
                <a:latin typeface="Montserrat"/>
                <a:ea typeface="Montserrat Medium"/>
                <a:sym typeface="Montserrat Medium"/>
              </a:rPr>
              <a:t> do </a:t>
            </a:r>
            <a:r>
              <a:rPr lang="en-US" sz="2000" dirty="0" err="1">
                <a:solidFill>
                  <a:srgbClr val="1E2328"/>
                </a:solidFill>
                <a:latin typeface="Montserrat"/>
                <a:ea typeface="Montserrat Medium"/>
                <a:sym typeface="Montserrat Medium"/>
              </a:rPr>
              <a:t>ozdabiania</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mebli</a:t>
            </a:r>
            <a:r>
              <a:rPr lang="en-US" sz="2000" dirty="0">
                <a:solidFill>
                  <a:srgbClr val="1E2328"/>
                </a:solidFill>
                <a:latin typeface="Montserrat"/>
                <a:ea typeface="Montserrat Medium"/>
                <a:sym typeface="Montserrat Medium"/>
              </a:rPr>
              <a:t> w </a:t>
            </a:r>
            <a:r>
              <a:rPr lang="en-US" sz="2000" dirty="0" err="1">
                <a:solidFill>
                  <a:srgbClr val="1E2328"/>
                </a:solidFill>
                <a:latin typeface="Montserrat"/>
                <a:ea typeface="Montserrat Medium"/>
                <a:sym typeface="Montserrat Medium"/>
              </a:rPr>
              <a:t>Wersalu</a:t>
            </a:r>
            <a:r>
              <a:rPr lang="en-US" sz="2000" dirty="0">
                <a:solidFill>
                  <a:srgbClr val="1E2328"/>
                </a:solidFill>
                <a:latin typeface="Montserrat"/>
                <a:ea typeface="Montserrat Medium"/>
                <a:sym typeface="Montserrat Medium"/>
              </a:rPr>
              <a:t>. Jest </a:t>
            </a:r>
            <a:r>
              <a:rPr lang="en-US" sz="2000" dirty="0" err="1">
                <a:solidFill>
                  <a:srgbClr val="1E2328"/>
                </a:solidFill>
                <a:latin typeface="Montserrat"/>
                <a:ea typeface="Montserrat Medium"/>
                <a:sym typeface="Montserrat Medium"/>
              </a:rPr>
              <a:t>używana</a:t>
            </a:r>
            <a:r>
              <a:rPr lang="en-US" sz="2000" dirty="0">
                <a:solidFill>
                  <a:srgbClr val="1E2328"/>
                </a:solidFill>
                <a:latin typeface="Montserrat"/>
                <a:ea typeface="Montserrat Medium"/>
                <a:sym typeface="Montserrat Medium"/>
              </a:rPr>
              <a:t> do </a:t>
            </a:r>
            <a:r>
              <a:rPr lang="en-US" sz="2000" dirty="0" err="1">
                <a:solidFill>
                  <a:srgbClr val="1E2328"/>
                </a:solidFill>
                <a:latin typeface="Montserrat"/>
                <a:ea typeface="Montserrat Medium"/>
                <a:sym typeface="Montserrat Medium"/>
              </a:rPr>
              <a:t>produkcji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różnorodnych</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przedmiotów</a:t>
            </a:r>
            <a:r>
              <a:rPr lang="en-US" sz="2000" dirty="0">
                <a:solidFill>
                  <a:srgbClr val="1E2328"/>
                </a:solidFill>
                <a:latin typeface="Montserrat"/>
                <a:ea typeface="Montserrat Medium"/>
                <a:sym typeface="Montserrat Medium"/>
              </a:rPr>
              <a:t>, od </a:t>
            </a:r>
            <a:r>
              <a:rPr lang="en-US" sz="2000" dirty="0" err="1">
                <a:solidFill>
                  <a:srgbClr val="1E2328"/>
                </a:solidFill>
                <a:latin typeface="Montserrat"/>
                <a:ea typeface="Montserrat Medium"/>
                <a:sym typeface="Montserrat Medium"/>
              </a:rPr>
              <a:t>sukienek</a:t>
            </a:r>
            <a:r>
              <a:rPr lang="en-US" sz="2000" dirty="0">
                <a:solidFill>
                  <a:srgbClr val="1E2328"/>
                </a:solidFill>
                <a:latin typeface="Montserrat"/>
                <a:ea typeface="Montserrat Medium"/>
                <a:sym typeface="Montserrat Medium"/>
              </a:rPr>
              <a:t> po </a:t>
            </a:r>
            <a:r>
              <a:rPr lang="en-US" sz="2000" dirty="0" err="1">
                <a:solidFill>
                  <a:srgbClr val="1E2328"/>
                </a:solidFill>
                <a:latin typeface="Montserrat"/>
                <a:ea typeface="Montserrat Medium"/>
                <a:sym typeface="Montserrat Medium"/>
              </a:rPr>
              <a:t>bieliznę</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koszule</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krawaty</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i</a:t>
            </a:r>
            <a:r>
              <a:rPr lang="en-US" sz="2000" dirty="0">
                <a:solidFill>
                  <a:srgbClr val="1E2328"/>
                </a:solidFill>
                <a:latin typeface="Montserrat"/>
                <a:ea typeface="Montserrat Medium"/>
                <a:sym typeface="Montserrat Medium"/>
              </a:rPr>
              <a:t> </a:t>
            </a:r>
            <a:r>
              <a:rPr lang="en-US" sz="2000" dirty="0" err="1">
                <a:solidFill>
                  <a:srgbClr val="1E2328"/>
                </a:solidFill>
                <a:latin typeface="Montserrat"/>
                <a:ea typeface="Montserrat Medium"/>
                <a:sym typeface="Montserrat Medium"/>
              </a:rPr>
              <a:t>pościel</a:t>
            </a:r>
            <a:r>
              <a:rPr lang="en-US" sz="2000" dirty="0">
                <a:solidFill>
                  <a:srgbClr val="1E2328"/>
                </a:solidFill>
                <a:latin typeface="Montserrat"/>
                <a:ea typeface="Montserrat Medium"/>
                <a:sym typeface="Montserrat Medium"/>
              </a:rPr>
              <a:t>. </a:t>
            </a:r>
            <a:endParaRPr lang="en-US">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dirty="0">
              <a:solidFill>
                <a:srgbClr val="1E2328"/>
              </a:solidFill>
              <a:latin typeface="Montserrat"/>
              <a:ea typeface="Montserrat"/>
              <a:cs typeface="Montserrat"/>
              <a:sym typeface="Montserrat"/>
            </a:endParaRPr>
          </a:p>
        </p:txBody>
      </p:sp>
      <p:sp>
        <p:nvSpPr>
          <p:cNvPr id="933" name="Google Shape;933;g32835d9a3a7_0_42"/>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sz="1400" b="0" i="0" u="none" strike="noStrike" cap="none">
              <a:solidFill>
                <a:srgbClr val="000000"/>
              </a:solidFill>
              <a:latin typeface="Arial"/>
              <a:ea typeface="Arial"/>
              <a:cs typeface="Arial"/>
              <a:sym typeface="Arial"/>
            </a:endParaRPr>
          </a:p>
        </p:txBody>
      </p:sp>
      <p:sp>
        <p:nvSpPr>
          <p:cNvPr id="934" name="Google Shape;934;g32835d9a3a7_0_42"/>
          <p:cNvSpPr txBox="1"/>
          <p:nvPr/>
        </p:nvSpPr>
        <p:spPr>
          <a:xfrm>
            <a:off x="928050" y="5451600"/>
            <a:ext cx="9231300" cy="4355038"/>
          </a:xfrm>
          <a:prstGeom prst="rect">
            <a:avLst/>
          </a:prstGeom>
          <a:noFill/>
          <a:ln>
            <a:noFill/>
          </a:ln>
        </p:spPr>
        <p:txBody>
          <a:bodyPr spcFirstLastPara="1" wrap="square" lIns="0" tIns="0" rIns="0" bIns="0" anchor="t" anchorCtr="0">
            <a:spAutoFit/>
          </a:bodyPr>
          <a:lstStyle/>
          <a:p>
            <a:pPr>
              <a:lnSpc>
                <a:spcPct val="150022"/>
              </a:lnSpc>
              <a:buClr>
                <a:schemeClr val="dk1"/>
              </a:buCl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sym typeface="Montserrat"/>
              </a:rPr>
              <a:t>Tkanina</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satynowa</a:t>
            </a:r>
            <a:r>
              <a:rPr lang="en-US" sz="2000" dirty="0">
                <a:solidFill>
                  <a:srgbClr val="1E2328"/>
                </a:solidFill>
                <a:latin typeface="Montserrat"/>
                <a:ea typeface="Montserrat"/>
                <a:sym typeface="Montserrat"/>
              </a:rPr>
              <a:t> z </a:t>
            </a:r>
            <a:r>
              <a:rPr lang="en-US" sz="2000" dirty="0" err="1">
                <a:solidFill>
                  <a:srgbClr val="1E2328"/>
                </a:solidFill>
                <a:latin typeface="Montserrat"/>
                <a:ea typeface="Montserrat"/>
                <a:sym typeface="Montserrat"/>
              </a:rPr>
              <a:t>ruchomą</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osnową</a:t>
            </a:r>
            <a:endParaRPr sz="2000" dirty="0" err="1">
              <a:solidFill>
                <a:srgbClr val="454545"/>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endParaRPr sz="2000">
              <a:solidFill>
                <a:srgbClr val="454545"/>
              </a:solidFill>
              <a:latin typeface="Montserrat"/>
              <a:ea typeface="Montserrat"/>
              <a:cs typeface="Montserrat"/>
              <a:sym typeface="Montserrat"/>
            </a:endParaRPr>
          </a:p>
          <a:p>
            <a:pPr>
              <a:lnSpc>
                <a:spcPct val="150022"/>
              </a:lnSpc>
              <a:buSzPts val="1100"/>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sym typeface="Montserrat"/>
              </a:rPr>
              <a:t>Jedwab</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Wełna</a:t>
            </a:r>
            <a:r>
              <a:rPr lang="en-US" sz="2000" dirty="0">
                <a:solidFill>
                  <a:srgbClr val="1E2328"/>
                </a:solidFill>
                <a:latin typeface="Montserrat"/>
                <a:ea typeface="Montserrat"/>
                <a:sym typeface="Montserrat"/>
              </a:rPr>
              <a:t>, Nylon, </a:t>
            </a:r>
            <a:r>
              <a:rPr lang="en-US" sz="2000" dirty="0" err="1">
                <a:solidFill>
                  <a:srgbClr val="1E2328"/>
                </a:solidFill>
                <a:latin typeface="Montserrat"/>
                <a:ea typeface="Montserrat"/>
                <a:sym typeface="Montserrat"/>
              </a:rPr>
              <a:t>Poliester</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Mieszanka</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Jedwabiu</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i</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Bawełny</a:t>
            </a:r>
            <a:endParaRPr sz="2000" b="1" dirty="0" err="1">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1100"/>
              <a:buFont typeface="Arial"/>
              <a:buNone/>
            </a:pPr>
            <a:endParaRPr sz="2000" b="1">
              <a:solidFill>
                <a:srgbClr val="1E2328"/>
              </a:solidFill>
              <a:latin typeface="Montserrat"/>
              <a:ea typeface="Montserrat"/>
              <a:cs typeface="Montserrat"/>
              <a:sym typeface="Montserrat"/>
            </a:endParaRPr>
          </a:p>
          <a:p>
            <a:pPr>
              <a:lnSpc>
                <a:spcPct val="150022"/>
              </a:lnSpc>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i="0" u="none" strike="noStrike" cap="none" dirty="0">
                <a:solidFill>
                  <a:srgbClr val="1E2328"/>
                </a:solidFill>
                <a:latin typeface="Montserrat"/>
                <a:ea typeface="Montserrat"/>
                <a:cs typeface="Montserrat"/>
                <a:sym typeface="Montserrat"/>
              </a:rPr>
              <a:t>:</a:t>
            </a:r>
            <a:endParaRPr sz="2000" b="1" i="0" u="none" strike="noStrike" cap="none"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sym typeface="Montserrat"/>
              </a:rPr>
              <a:t>Gładka</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lśniąca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endParaRPr lang="en-US" sz="2000" dirty="0" err="1">
              <a:solidFill>
                <a:srgbClr val="454545"/>
              </a:solidFill>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Jedwabisty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wygląd</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przodu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matowy</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tyłu</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Podatna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zaciąganie</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pękanie</a:t>
            </a:r>
            <a:r>
              <a:rPr lang="en-US" sz="2000" dirty="0">
                <a:solidFill>
                  <a:srgbClr val="454545"/>
                </a:solidFill>
                <a:latin typeface="Montserrat"/>
                <a:ea typeface="Montserrat"/>
                <a:sym typeface="Montserrat"/>
              </a:rPr>
              <a:t> ze </a:t>
            </a:r>
            <a:r>
              <a:rPr lang="en-US" sz="2000" dirty="0" err="1">
                <a:solidFill>
                  <a:srgbClr val="454545"/>
                </a:solidFill>
                <a:latin typeface="Montserrat"/>
                <a:ea typeface="Montserrat"/>
                <a:sym typeface="Montserrat"/>
              </a:rPr>
              <a:t>względu</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gładką</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powierzchnię</a:t>
            </a:r>
            <a:endParaRPr dirty="0" err="1">
              <a:latin typeface="Montserrat"/>
            </a:endParaRPr>
          </a:p>
          <a:p>
            <a:pPr>
              <a:buClr>
                <a:srgbClr val="454545"/>
              </a:buClr>
              <a:buSzPts val="2000"/>
              <a:buChar char="•"/>
            </a:pPr>
            <a:r>
              <a:rPr lang="en-US" sz="2000" dirty="0" err="1">
                <a:solidFill>
                  <a:srgbClr val="454545"/>
                </a:solidFill>
                <a:latin typeface="Montserrat"/>
                <a:sym typeface="Montserrat"/>
              </a:rPr>
              <a:t>Trudna</a:t>
            </a:r>
            <a:r>
              <a:rPr lang="en-US" sz="2000" dirty="0">
                <a:solidFill>
                  <a:srgbClr val="454545"/>
                </a:solidFill>
                <a:latin typeface="Montserrat"/>
                <a:sym typeface="Montserrat"/>
              </a:rPr>
              <a:t> w </a:t>
            </a:r>
            <a:r>
              <a:rPr lang="en-US" sz="2000" dirty="0" err="1">
                <a:solidFill>
                  <a:srgbClr val="454545"/>
                </a:solidFill>
                <a:latin typeface="Montserrat"/>
                <a:sym typeface="Montserrat"/>
              </a:rPr>
              <a:t>obróbce</a:t>
            </a:r>
            <a:r>
              <a:rPr lang="en-US" sz="2000" dirty="0">
                <a:solidFill>
                  <a:srgbClr val="454545"/>
                </a:solidFill>
                <a:latin typeface="Montserrat"/>
                <a:sym typeface="Montserrat"/>
              </a:rPr>
              <a:t> ze </a:t>
            </a:r>
            <a:r>
              <a:rPr lang="en-US" sz="2000" dirty="0" err="1">
                <a:solidFill>
                  <a:srgbClr val="454545"/>
                </a:solidFill>
                <a:latin typeface="Montserrat"/>
                <a:sym typeface="Montserrat"/>
              </a:rPr>
              <a:t>względu</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śliską</a:t>
            </a:r>
            <a:r>
              <a:rPr lang="en-US" sz="2000" dirty="0">
                <a:solidFill>
                  <a:srgbClr val="454545"/>
                </a:solidFill>
                <a:latin typeface="Montserrat"/>
                <a:sym typeface="Montserrat"/>
              </a:rPr>
              <a:t> </a:t>
            </a:r>
            <a:r>
              <a:rPr lang="en-US" sz="2000" dirty="0" err="1">
                <a:solidFill>
                  <a:srgbClr val="454545"/>
                </a:solidFill>
                <a:latin typeface="Montserrat"/>
                <a:sym typeface="Montserrat"/>
              </a:rPr>
              <a:t>fakturę</a:t>
            </a:r>
            <a:endParaRPr>
              <a:latin typeface="Montserrat"/>
            </a:endParaRPr>
          </a:p>
          <a:p>
            <a:pPr marL="0" marR="0" lvl="0" indent="0" algn="l" rtl="0">
              <a:lnSpc>
                <a:spcPct val="115000"/>
              </a:lnSpc>
              <a:spcBef>
                <a:spcPts val="0"/>
              </a:spcBef>
              <a:spcAft>
                <a:spcPts val="0"/>
              </a:spcAft>
              <a:buNone/>
            </a:pPr>
            <a:endParaRPr sz="2000">
              <a:solidFill>
                <a:srgbClr val="454545"/>
              </a:solidFill>
              <a:latin typeface="Montserrat"/>
              <a:ea typeface="Montserrat"/>
              <a:cs typeface="Montserrat"/>
              <a:sym typeface="Montserrat"/>
            </a:endParaRPr>
          </a:p>
        </p:txBody>
      </p:sp>
      <p:sp>
        <p:nvSpPr>
          <p:cNvPr id="935" name="Google Shape;935;g32835d9a3a7_0_42"/>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rgbClr val="1E2328"/>
                </a:solidFill>
                <a:latin typeface="Montserrat"/>
                <a:sym typeface="Montserrat"/>
              </a:rPr>
              <a:t>SATYNA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grpSp>
        <p:nvGrpSpPr>
          <p:cNvPr id="940" name="Google Shape;940;g32b6468de77_1_122"/>
          <p:cNvGrpSpPr/>
          <p:nvPr/>
        </p:nvGrpSpPr>
        <p:grpSpPr>
          <a:xfrm>
            <a:off x="928050" y="1312125"/>
            <a:ext cx="12265553" cy="1214054"/>
            <a:chOff x="0" y="0"/>
            <a:chExt cx="2254200" cy="3661200"/>
          </a:xfrm>
        </p:grpSpPr>
        <p:sp>
          <p:nvSpPr>
            <p:cNvPr id="941" name="Google Shape;941;g32b6468de77_1_12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42" name="Google Shape;942;g32b6468de77_1_12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43" name="Google Shape;943;g32b6468de77_1_122"/>
          <p:cNvGrpSpPr/>
          <p:nvPr/>
        </p:nvGrpSpPr>
        <p:grpSpPr>
          <a:xfrm>
            <a:off x="0" y="0"/>
            <a:ext cx="18288000" cy="10287000"/>
            <a:chOff x="0" y="0"/>
            <a:chExt cx="24384000" cy="13716000"/>
          </a:xfrm>
        </p:grpSpPr>
        <p:cxnSp>
          <p:nvCxnSpPr>
            <p:cNvPr id="944" name="Google Shape;944;g32b6468de77_1_12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45" name="Google Shape;945;g32b6468de77_1_12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46" name="Google Shape;946;g32b6468de77_1_12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47" name="Google Shape;947;g32b6468de77_1_12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948" name="Google Shape;948;g32b6468de77_1_122"/>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949" name="Google Shape;949;g32b6468de77_1_12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50" name="Google Shape;950;g32b6468de77_1_122"/>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rgbClr val="1E2328"/>
                </a:solidFill>
                <a:latin typeface="Montserrat Black"/>
                <a:ea typeface="Montserrat Black"/>
                <a:cs typeface="Montserrat Black"/>
                <a:sym typeface="Montserrat Black"/>
              </a:rPr>
              <a:t>SATYNA</a:t>
            </a:r>
            <a:endParaRPr sz="1400" b="0" i="0" u="none" strike="noStrike" cap="none">
              <a:solidFill>
                <a:srgbClr val="000000"/>
              </a:solidFill>
              <a:latin typeface="Montserrat Black"/>
              <a:ea typeface="Montserrat Black"/>
              <a:cs typeface="Montserrat Black"/>
              <a:sym typeface="Montserrat Black"/>
            </a:endParaRPr>
          </a:p>
        </p:txBody>
      </p:sp>
      <p:sp>
        <p:nvSpPr>
          <p:cNvPr id="951" name="Google Shape;951;g32b6468de77_1_12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952" name="Google Shape;952;g32b6468de77_1_122"/>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rgbClr val="1E2328"/>
                </a:solidFill>
                <a:latin typeface="Montserrat"/>
                <a:sym typeface="Montserrat"/>
              </a:rPr>
              <a:t>SATYNA</a:t>
            </a:r>
            <a:endParaRPr sz="1400" b="0" i="0" u="none" strike="noStrike" cap="none">
              <a:solidFill>
                <a:srgbClr val="000000"/>
              </a:solidFill>
              <a:latin typeface="Arial"/>
              <a:ea typeface="Arial"/>
              <a:cs typeface="Arial"/>
              <a:sym typeface="Arial"/>
            </a:endParaRPr>
          </a:p>
        </p:txBody>
      </p:sp>
      <p:pic>
        <p:nvPicPr>
          <p:cNvPr id="953" name="Google Shape;953;g32b6468de77_1_122"/>
          <p:cNvPicPr preferRelativeResize="0"/>
          <p:nvPr/>
        </p:nvPicPr>
        <p:blipFill rotWithShape="1">
          <a:blip r:embed="rId5">
            <a:alphaModFix/>
          </a:blip>
          <a:srcRect t="-3082" b="16487"/>
          <a:stretch/>
        </p:blipFill>
        <p:spPr>
          <a:xfrm>
            <a:off x="5641825" y="2992650"/>
            <a:ext cx="6026126" cy="6962473"/>
          </a:xfrm>
          <a:prstGeom prst="rect">
            <a:avLst/>
          </a:prstGeom>
          <a:noFill/>
          <a:ln>
            <a:noFill/>
          </a:ln>
        </p:spPr>
      </p:pic>
      <p:pic>
        <p:nvPicPr>
          <p:cNvPr id="954" name="Google Shape;954;g32b6468de77_1_122"/>
          <p:cNvPicPr preferRelativeResize="0"/>
          <p:nvPr/>
        </p:nvPicPr>
        <p:blipFill rotWithShape="1">
          <a:blip r:embed="rId6">
            <a:alphaModFix/>
          </a:blip>
          <a:srcRect l="30073" t="-4074" r="11498" b="9761"/>
          <a:stretch/>
        </p:blipFill>
        <p:spPr>
          <a:xfrm>
            <a:off x="12248700" y="2814375"/>
            <a:ext cx="3280251" cy="7059651"/>
          </a:xfrm>
          <a:prstGeom prst="rect">
            <a:avLst/>
          </a:prstGeom>
          <a:noFill/>
          <a:ln>
            <a:noFill/>
          </a:ln>
        </p:spPr>
      </p:pic>
      <p:pic>
        <p:nvPicPr>
          <p:cNvPr id="955" name="Google Shape;955;g32b6468de77_1_122"/>
          <p:cNvPicPr preferRelativeResize="0"/>
          <p:nvPr/>
        </p:nvPicPr>
        <p:blipFill rotWithShape="1">
          <a:blip r:embed="rId7">
            <a:alphaModFix/>
          </a:blip>
          <a:srcRect l="-625" t="-2077" r="23440" b="-2854"/>
          <a:stretch/>
        </p:blipFill>
        <p:spPr>
          <a:xfrm>
            <a:off x="1964150" y="2814376"/>
            <a:ext cx="4075151" cy="7185100"/>
          </a:xfrm>
          <a:prstGeom prst="rect">
            <a:avLst/>
          </a:prstGeom>
          <a:noFill/>
          <a:ln>
            <a:noFill/>
          </a:ln>
        </p:spPr>
      </p:pic>
      <p:pic>
        <p:nvPicPr>
          <p:cNvPr id="956" name="Google Shape;956;g32b6468de77_1_122"/>
          <p:cNvPicPr preferRelativeResize="0"/>
          <p:nvPr/>
        </p:nvPicPr>
        <p:blipFill rotWithShape="1">
          <a:blip r:embed="rId6">
            <a:alphaModFix/>
          </a:blip>
          <a:srcRect l="30073" t="-4074" r="11498" b="9761"/>
          <a:stretch/>
        </p:blipFill>
        <p:spPr>
          <a:xfrm>
            <a:off x="11313575" y="2944063"/>
            <a:ext cx="3280251" cy="7059651"/>
          </a:xfrm>
          <a:prstGeom prst="rect">
            <a:avLst/>
          </a:prstGeom>
          <a:noFill/>
          <a:ln>
            <a:noFill/>
          </a:ln>
        </p:spPr>
      </p:pic>
      <p:sp>
        <p:nvSpPr>
          <p:cNvPr id="957" name="Google Shape;957;g32b6468de77_1_122"/>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962" name="Google Shape;962;g32835d9a3a7_0_72"/>
          <p:cNvGrpSpPr/>
          <p:nvPr/>
        </p:nvGrpSpPr>
        <p:grpSpPr>
          <a:xfrm>
            <a:off x="928050" y="1312125"/>
            <a:ext cx="12265553" cy="1214054"/>
            <a:chOff x="0" y="0"/>
            <a:chExt cx="2254200" cy="3661200"/>
          </a:xfrm>
        </p:grpSpPr>
        <p:sp>
          <p:nvSpPr>
            <p:cNvPr id="963" name="Google Shape;963;g32835d9a3a7_0_7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64" name="Google Shape;964;g32835d9a3a7_0_7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65" name="Google Shape;965;g32835d9a3a7_0_72"/>
          <p:cNvGrpSpPr/>
          <p:nvPr/>
        </p:nvGrpSpPr>
        <p:grpSpPr>
          <a:xfrm>
            <a:off x="12759477" y="5674870"/>
            <a:ext cx="2839841" cy="4612380"/>
            <a:chOff x="0" y="0"/>
            <a:chExt cx="2254200" cy="3661200"/>
          </a:xfrm>
        </p:grpSpPr>
        <p:sp>
          <p:nvSpPr>
            <p:cNvPr id="966" name="Google Shape;966;g32835d9a3a7_0_7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67" name="Google Shape;967;g32835d9a3a7_0_7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68" name="Google Shape;968;g32835d9a3a7_0_72"/>
          <p:cNvPicPr preferRelativeResize="0"/>
          <p:nvPr/>
        </p:nvPicPr>
        <p:blipFill rotWithShape="1">
          <a:blip r:embed="rId3">
            <a:alphaModFix/>
          </a:blip>
          <a:srcRect l="25534" r="25529"/>
          <a:stretch/>
        </p:blipFill>
        <p:spPr>
          <a:xfrm>
            <a:off x="11108000" y="2280275"/>
            <a:ext cx="3322952" cy="6790528"/>
          </a:xfrm>
          <a:prstGeom prst="rect">
            <a:avLst/>
          </a:prstGeom>
          <a:noFill/>
          <a:ln>
            <a:noFill/>
          </a:ln>
        </p:spPr>
      </p:pic>
      <p:grpSp>
        <p:nvGrpSpPr>
          <p:cNvPr id="969" name="Google Shape;969;g32835d9a3a7_0_72"/>
          <p:cNvGrpSpPr/>
          <p:nvPr/>
        </p:nvGrpSpPr>
        <p:grpSpPr>
          <a:xfrm>
            <a:off x="0" y="0"/>
            <a:ext cx="18288000" cy="10287000"/>
            <a:chOff x="0" y="0"/>
            <a:chExt cx="24384000" cy="13716000"/>
          </a:xfrm>
        </p:grpSpPr>
        <p:cxnSp>
          <p:nvCxnSpPr>
            <p:cNvPr id="970" name="Google Shape;970;g32835d9a3a7_0_7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71" name="Google Shape;971;g32835d9a3a7_0_7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72" name="Google Shape;972;g32835d9a3a7_0_7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973" name="Google Shape;973;g32835d9a3a7_0_7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974" name="Google Shape;974;g32835d9a3a7_0_72"/>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975" name="Google Shape;975;g32835d9a3a7_0_7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976" name="Google Shape;976;g32835d9a3a7_0_72"/>
          <p:cNvGrpSpPr/>
          <p:nvPr/>
        </p:nvGrpSpPr>
        <p:grpSpPr>
          <a:xfrm>
            <a:off x="10948449" y="2091441"/>
            <a:ext cx="3622164" cy="7165318"/>
            <a:chOff x="0" y="0"/>
            <a:chExt cx="2620010" cy="5182870"/>
          </a:xfrm>
        </p:grpSpPr>
        <p:sp>
          <p:nvSpPr>
            <p:cNvPr id="977" name="Google Shape;977;g32835d9a3a7_0_7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g32835d9a3a7_0_7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32835d9a3a7_0_7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32835d9a3a7_0_7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g32835d9a3a7_0_7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g32835d9a3a7_0_7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32835d9a3a7_0_7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32835d9a3a7_0_7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5" name="Google Shape;985;g32835d9a3a7_0_72"/>
          <p:cNvSpPr txBox="1"/>
          <p:nvPr/>
        </p:nvSpPr>
        <p:spPr>
          <a:xfrm>
            <a:off x="1035979" y="1566313"/>
            <a:ext cx="9042684" cy="923330"/>
          </a:xfrm>
          <a:prstGeom prst="rect">
            <a:avLst/>
          </a:prstGeom>
          <a:noFill/>
          <a:ln>
            <a:noFill/>
          </a:ln>
        </p:spPr>
        <p:txBody>
          <a:bodyPr spcFirstLastPara="1" wrap="square" lIns="0" tIns="0" rIns="0" bIns="0" anchor="t" anchorCtr="0">
            <a:spAutoFit/>
          </a:bodyPr>
          <a:lstStyle/>
          <a:p>
            <a:pPr>
              <a:buSzPts val="6000"/>
            </a:pPr>
            <a:r>
              <a:rPr lang="en-US" sz="6000">
                <a:solidFill>
                  <a:srgbClr val="1E2328"/>
                </a:solidFill>
                <a:latin typeface="Montserrat Black"/>
                <a:ea typeface="Montserrat Black"/>
                <a:cs typeface="Montserrat Black"/>
                <a:sym typeface="Montserrat Black"/>
              </a:rPr>
              <a:t>SATYNA DUCHESSE</a:t>
            </a:r>
            <a:endParaRPr sz="1400" b="0" i="0" u="none" strike="noStrike" cap="none">
              <a:solidFill>
                <a:srgbClr val="000000"/>
              </a:solidFill>
              <a:latin typeface="Montserrat Black"/>
              <a:ea typeface="Montserrat Black"/>
              <a:cs typeface="Montserrat Black"/>
              <a:sym typeface="Montserrat Black"/>
            </a:endParaRPr>
          </a:p>
        </p:txBody>
      </p:sp>
      <p:sp>
        <p:nvSpPr>
          <p:cNvPr id="986" name="Google Shape;986;g32835d9a3a7_0_72"/>
          <p:cNvSpPr txBox="1"/>
          <p:nvPr/>
        </p:nvSpPr>
        <p:spPr>
          <a:xfrm>
            <a:off x="940861" y="3102596"/>
            <a:ext cx="9993299" cy="2000548"/>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satynowa</a:t>
            </a:r>
            <a:r>
              <a:rPr lang="en-US" sz="2000" dirty="0">
                <a:solidFill>
                  <a:srgbClr val="454545"/>
                </a:solidFill>
                <a:latin typeface="Montserrat"/>
                <a:ea typeface="Montserrat Medium"/>
                <a:sym typeface="Montserrat Medium"/>
              </a:rPr>
              <a:t> o </a:t>
            </a:r>
            <a:r>
              <a:rPr lang="en-US" sz="2000" dirty="0" err="1">
                <a:solidFill>
                  <a:srgbClr val="454545"/>
                </a:solidFill>
                <a:latin typeface="Montserrat"/>
                <a:ea typeface="Montserrat Medium"/>
                <a:sym typeface="Montserrat Medium"/>
              </a:rPr>
              <a:t>wysokiej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gęstości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nici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błyszcząca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ciężka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sztywna</a:t>
            </a:r>
            <a:r>
              <a:rPr lang="en-US" sz="2000" dirty="0">
                <a:solidFill>
                  <a:srgbClr val="454545"/>
                </a:solidFill>
                <a:latin typeface="Montserrat"/>
                <a:ea typeface="Montserrat Medium"/>
                <a:sym typeface="Montserrat Medium"/>
              </a:rPr>
              <a:t>, a </a:t>
            </a:r>
            <a:r>
              <a:rPr lang="en-US" sz="2000" dirty="0" err="1">
                <a:solidFill>
                  <a:srgbClr val="454545"/>
                </a:solidFill>
                <a:latin typeface="Montserrat"/>
                <a:ea typeface="Montserrat Medium"/>
                <a:sym typeface="Montserrat Medium"/>
              </a:rPr>
              <a:t>jednocześnie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zachowująca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luksusowy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wygląd</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głównie</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sukni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ślubnych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Początkowo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zarezerwowana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dla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rodziny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królewskiej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stąd</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jej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nazwa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była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produkowana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głównie</a:t>
            </a:r>
            <a:r>
              <a:rPr lang="en-US" sz="2000" dirty="0">
                <a:solidFill>
                  <a:srgbClr val="454545"/>
                </a:solidFill>
                <a:latin typeface="Montserrat"/>
                <a:ea typeface="Montserrat Medium"/>
                <a:sym typeface="Montserrat Medium"/>
              </a:rPr>
              <a:t> z </a:t>
            </a:r>
            <a:r>
              <a:rPr lang="en-US" sz="2000" dirty="0" err="1">
                <a:solidFill>
                  <a:srgbClr val="454545"/>
                </a:solidFill>
                <a:latin typeface="Montserrat"/>
                <a:ea typeface="Montserrat Medium"/>
                <a:sym typeface="Montserrat Medium"/>
              </a:rPr>
              <a:t>jedwabiu</a:t>
            </a:r>
            <a:r>
              <a:rPr lang="en-US" sz="2000" dirty="0">
                <a:solidFill>
                  <a:srgbClr val="454545"/>
                </a:solidFill>
                <a:latin typeface="Montserrat"/>
                <a:ea typeface="Montserrat Medium"/>
                <a:sym typeface="Montserrat Medium"/>
              </a:rPr>
              <a:t>, ale od XX </a:t>
            </a:r>
            <a:r>
              <a:rPr lang="en-US" sz="2000" dirty="0" err="1">
                <a:solidFill>
                  <a:srgbClr val="454545"/>
                </a:solidFill>
                <a:latin typeface="Montserrat"/>
                <a:ea typeface="Montserrat Medium"/>
                <a:sym typeface="Montserrat Medium"/>
              </a:rPr>
              <a:t>wieku</a:t>
            </a:r>
            <a:r>
              <a:rPr lang="en-US" sz="2000" dirty="0">
                <a:solidFill>
                  <a:srgbClr val="454545"/>
                </a:solidFill>
                <a:latin typeface="Montserrat"/>
                <a:ea typeface="Montserrat Medium"/>
                <a:sym typeface="Montserrat Medium"/>
              </a:rPr>
              <a:t> jest w </a:t>
            </a:r>
            <a:r>
              <a:rPr lang="en-US" sz="2000" dirty="0" err="1">
                <a:solidFill>
                  <a:srgbClr val="454545"/>
                </a:solidFill>
                <a:latin typeface="Montserrat"/>
                <a:ea typeface="Montserrat Medium"/>
                <a:sym typeface="Montserrat Medium"/>
              </a:rPr>
              <a:t>dużej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mierze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wytwarzana</a:t>
            </a:r>
            <a:r>
              <a:rPr lang="en-US" sz="2000" dirty="0">
                <a:solidFill>
                  <a:srgbClr val="454545"/>
                </a:solidFill>
                <a:latin typeface="Montserrat"/>
                <a:ea typeface="Montserrat Medium"/>
                <a:sym typeface="Montserrat Medium"/>
              </a:rPr>
              <a:t> z </a:t>
            </a:r>
            <a:r>
              <a:rPr lang="en-US" sz="2000" dirty="0" err="1">
                <a:solidFill>
                  <a:srgbClr val="454545"/>
                </a:solidFill>
                <a:latin typeface="Montserrat"/>
                <a:ea typeface="Montserrat Medium"/>
                <a:sym typeface="Montserrat Medium"/>
              </a:rPr>
              <a:t>włókien</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syntetycznych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również</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haftu</a:t>
            </a:r>
            <a:r>
              <a:rPr lang="en-US" sz="2000" dirty="0">
                <a:solidFill>
                  <a:srgbClr val="454545"/>
                </a:solidFill>
                <a:latin typeface="Montserrat"/>
                <a:ea typeface="Montserrat Medium"/>
                <a:sym typeface="Montserrat Medium"/>
              </a:rPr>
              <a:t>.</a:t>
            </a:r>
            <a:endParaRPr lang="en-US" dirty="0">
              <a:latin typeface="Montserrat"/>
            </a:endParaRPr>
          </a:p>
          <a:p>
            <a:pPr marL="0" marR="0" lvl="0" indent="0" algn="l" rtl="0">
              <a:lnSpc>
                <a:spcPct val="150022"/>
              </a:lnSpc>
              <a:spcBef>
                <a:spcPts val="0"/>
              </a:spcBef>
              <a:spcAft>
                <a:spcPts val="0"/>
              </a:spcAft>
              <a:buClr>
                <a:srgbClr val="000000"/>
              </a:buClr>
              <a:buSzPts val="1100"/>
              <a:buFont typeface="Arial"/>
              <a:buNone/>
            </a:pPr>
            <a:endParaRPr sz="2000">
              <a:solidFill>
                <a:srgbClr val="454545"/>
              </a:solidFill>
              <a:latin typeface="Montserrat"/>
              <a:ea typeface="Montserrat"/>
              <a:cs typeface="Montserrat"/>
              <a:sym typeface="Montserrat"/>
            </a:endParaRPr>
          </a:p>
        </p:txBody>
      </p:sp>
      <p:sp>
        <p:nvSpPr>
          <p:cNvPr id="987" name="Google Shape;987;g32835d9a3a7_0_7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988" name="Google Shape;988;g32835d9a3a7_0_72"/>
          <p:cNvSpPr txBox="1"/>
          <p:nvPr/>
        </p:nvSpPr>
        <p:spPr>
          <a:xfrm>
            <a:off x="1031575" y="5719500"/>
            <a:ext cx="9231300" cy="4047262"/>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Splot</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satynowy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454545"/>
                </a:solidFill>
                <a:latin typeface="Montserrat"/>
                <a:ea typeface="Montserrat"/>
                <a:sym typeface="Montserrat"/>
              </a:rPr>
              <a:t>Jedwab</a:t>
            </a:r>
            <a:r>
              <a:rPr lang="en-US" sz="2000" dirty="0">
                <a:solidFill>
                  <a:srgbClr val="454545"/>
                </a:solidFill>
                <a:latin typeface="Montserrat"/>
                <a:ea typeface="Montserrat"/>
                <a:sym typeface="Montserrat"/>
              </a:rPr>
              <a:t>, Polyester, </a:t>
            </a:r>
            <a:r>
              <a:rPr lang="en-US" sz="2000" dirty="0" err="1">
                <a:solidFill>
                  <a:srgbClr val="454545"/>
                </a:solidFill>
                <a:latin typeface="Montserrat"/>
                <a:ea typeface="Montserrat"/>
                <a:sym typeface="Montserrat"/>
              </a:rPr>
              <a:t>Wiskoza</a:t>
            </a:r>
            <a:r>
              <a:rPr lang="en-US" sz="2000" dirty="0">
                <a:solidFill>
                  <a:srgbClr val="454545"/>
                </a:solidFill>
                <a:latin typeface="Montserrat"/>
                <a:ea typeface="Montserrat"/>
                <a:sym typeface="Montserrat"/>
              </a:rPr>
              <a:t>, Octan, </a:t>
            </a:r>
            <a:r>
              <a:rPr lang="en-US" sz="2000" dirty="0" err="1">
                <a:solidFill>
                  <a:srgbClr val="454545"/>
                </a:solidFill>
                <a:latin typeface="Montserrat"/>
                <a:ea typeface="Montserrat"/>
                <a:sym typeface="Montserrat"/>
              </a:rPr>
              <a:t>Mieszanka</a:t>
            </a:r>
            <a:r>
              <a:rPr lang="en-US" sz="2000" dirty="0">
                <a:solidFill>
                  <a:srgbClr val="454545"/>
                </a:solidFill>
                <a:latin typeface="Montserrat"/>
                <a:ea typeface="Montserrat"/>
                <a:sym typeface="Montserrat"/>
              </a:rPr>
              <a:t> Jedwabiu</a:t>
            </a:r>
            <a:endParaRPr sz="2000" dirty="0" err="1">
              <a:solidFill>
                <a:srgbClr val="454545"/>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en-US" sz="2000" b="1">
                <a:solidFill>
                  <a:srgbClr val="1E2328"/>
                </a:solidFill>
                <a:latin typeface="Montserrat"/>
                <a:ea typeface="Montserrat"/>
                <a:cs typeface="Montserrat"/>
                <a:sym typeface="Montserrat"/>
              </a:rPr>
              <a:t>Characteristics:</a:t>
            </a:r>
            <a:endParaRPr sz="2000" b="1">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Sztywna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ciężka</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dzięki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ciasno</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tkanej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strukturze</a:t>
            </a:r>
            <a:endParaRPr sz="2000" dirty="0" err="1">
              <a:solidFill>
                <a:srgbClr val="454545"/>
              </a:solidFill>
              <a:latin typeface="Montserrat"/>
              <a:ea typeface="Montserrat"/>
              <a:cs typeface="Montserrat"/>
            </a:endParaRPr>
          </a:p>
          <a:p>
            <a:pPr>
              <a:buClr>
                <a:srgbClr val="454545"/>
              </a:buClr>
              <a:buSzPts val="2000"/>
              <a:buFont typeface="Arial"/>
              <a:buChar char="•"/>
            </a:pPr>
            <a:r>
              <a:rPr lang="en-US" sz="2000" dirty="0" err="1">
                <a:solidFill>
                  <a:srgbClr val="454545"/>
                </a:solidFill>
                <a:latin typeface="Montserrat"/>
                <a:sym typeface="Montserrat"/>
              </a:rPr>
              <a:t>Połyskliwa</a:t>
            </a:r>
            <a:r>
              <a:rPr lang="en-US" sz="2000" dirty="0">
                <a:solidFill>
                  <a:srgbClr val="454545"/>
                </a:solidFill>
                <a:latin typeface="Montserrat"/>
                <a:sym typeface="Montserrat"/>
              </a:rPr>
              <a:t> </a:t>
            </a:r>
            <a:r>
              <a:rPr lang="en-US" sz="2000" dirty="0" err="1">
                <a:solidFill>
                  <a:srgbClr val="454545"/>
                </a:solidFill>
                <a:latin typeface="Montserrat"/>
                <a:sym typeface="Montserrat"/>
              </a:rPr>
              <a:t>powierzchnia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splotowi</a:t>
            </a:r>
            <a:endParaRPr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Dobrze</a:t>
            </a:r>
            <a:r>
              <a:rPr lang="en-US" sz="2000" dirty="0">
                <a:solidFill>
                  <a:srgbClr val="454545"/>
                </a:solidFill>
                <a:latin typeface="Montserrat"/>
                <a:sym typeface="Montserrat"/>
              </a:rPr>
              <a:t> </a:t>
            </a:r>
            <a:r>
              <a:rPr lang="en-US" sz="2000" dirty="0" err="1">
                <a:solidFill>
                  <a:srgbClr val="454545"/>
                </a:solidFill>
                <a:latin typeface="Montserrat"/>
                <a:sym typeface="Montserrat"/>
              </a:rPr>
              <a:t>trzyma</a:t>
            </a:r>
            <a:r>
              <a:rPr lang="en-US" sz="2000" dirty="0">
                <a:solidFill>
                  <a:srgbClr val="454545"/>
                </a:solidFill>
                <a:latin typeface="Montserrat"/>
                <a:sym typeface="Montserrat"/>
              </a:rPr>
              <a:t> </a:t>
            </a:r>
            <a:r>
              <a:rPr lang="en-US" sz="2000" dirty="0" err="1">
                <a:solidFill>
                  <a:srgbClr val="454545"/>
                </a:solidFill>
                <a:latin typeface="Montserrat"/>
                <a:sym typeface="Montserrat"/>
              </a:rPr>
              <a:t>kształt</a:t>
            </a:r>
            <a:r>
              <a:rPr lang="en-US" sz="2000" dirty="0">
                <a:solidFill>
                  <a:srgbClr val="454545"/>
                </a:solidFill>
                <a:latin typeface="Montserrat"/>
                <a:sym typeface="Montserrat"/>
              </a:rPr>
              <a:t> </a:t>
            </a:r>
            <a:r>
              <a:rPr lang="en-US" sz="2000" dirty="0" err="1">
                <a:solidFill>
                  <a:srgbClr val="454545"/>
                </a:solidFill>
                <a:latin typeface="Montserrat"/>
                <a:sym typeface="Montserrat"/>
              </a:rPr>
              <a:t>ubrania</a:t>
            </a:r>
            <a:r>
              <a:rPr lang="en-US" sz="2000" dirty="0">
                <a:solidFill>
                  <a:srgbClr val="454545"/>
                </a:solidFill>
                <a:latin typeface="Montserrat"/>
                <a:sym typeface="Montserrat"/>
              </a:rPr>
              <a:t> </a:t>
            </a:r>
            <a:r>
              <a:rPr lang="en-US" sz="2000" dirty="0" err="1">
                <a:solidFill>
                  <a:srgbClr val="454545"/>
                </a:solidFill>
                <a:latin typeface="Montserrat"/>
                <a:sym typeface="Montserrat"/>
              </a:rPr>
              <a:t>dzięki</a:t>
            </a:r>
            <a:r>
              <a:rPr lang="en-US" sz="2000" dirty="0">
                <a:solidFill>
                  <a:srgbClr val="454545"/>
                </a:solidFill>
                <a:latin typeface="Montserrat"/>
                <a:sym typeface="Montserrat"/>
              </a:rPr>
              <a:t> </a:t>
            </a:r>
            <a:r>
              <a:rPr lang="en-US" sz="2000" dirty="0" err="1">
                <a:solidFill>
                  <a:srgbClr val="454545"/>
                </a:solidFill>
                <a:latin typeface="Montserrat"/>
                <a:sym typeface="Montserrat"/>
              </a:rPr>
              <a:t>sztywnej</a:t>
            </a:r>
            <a:r>
              <a:rPr lang="en-US" sz="2000" dirty="0">
                <a:solidFill>
                  <a:srgbClr val="454545"/>
                </a:solidFill>
                <a:latin typeface="Montserrat"/>
                <a:sym typeface="Montserrat"/>
              </a:rPr>
              <a:t> </a:t>
            </a:r>
            <a:r>
              <a:rPr lang="en-US" sz="2000" dirty="0" err="1">
                <a:solidFill>
                  <a:srgbClr val="454545"/>
                </a:solidFill>
                <a:latin typeface="Montserrat"/>
                <a:sym typeface="Montserrat"/>
              </a:rPr>
              <a:t>fakturze</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Skłonna</a:t>
            </a:r>
            <a:r>
              <a:rPr lang="en-US" sz="2000" dirty="0">
                <a:solidFill>
                  <a:srgbClr val="454545"/>
                </a:solidFill>
                <a:latin typeface="Montserrat"/>
                <a:sym typeface="Montserrat"/>
              </a:rPr>
              <a:t> do </a:t>
            </a:r>
            <a:r>
              <a:rPr lang="en-US" sz="2000" dirty="0" err="1">
                <a:solidFill>
                  <a:srgbClr val="454545"/>
                </a:solidFill>
                <a:latin typeface="Montserrat"/>
                <a:sym typeface="Montserrat"/>
              </a:rPr>
              <a:t>strzępienia</a:t>
            </a:r>
            <a:r>
              <a:rPr lang="en-US" sz="2000" dirty="0">
                <a:solidFill>
                  <a:srgbClr val="454545"/>
                </a:solidFill>
                <a:latin typeface="Montserrat"/>
                <a:sym typeface="Montserrat"/>
              </a:rPr>
              <a:t> </a:t>
            </a:r>
            <a:r>
              <a:rPr lang="en-US" sz="2000" dirty="0" err="1">
                <a:solidFill>
                  <a:srgbClr val="454545"/>
                </a:solidFill>
                <a:latin typeface="Montserrat"/>
                <a:sym typeface="Montserrat"/>
              </a:rPr>
              <a:t>się</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brzegach</a:t>
            </a:r>
            <a:endParaRPr>
              <a:latin typeface="Montserrat"/>
            </a:endParaRPr>
          </a:p>
        </p:txBody>
      </p:sp>
      <p:sp>
        <p:nvSpPr>
          <p:cNvPr id="989" name="Google Shape;989;g32835d9a3a7_0_72"/>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rgbClr val="1E2328"/>
                </a:solidFill>
                <a:latin typeface="Montserrat"/>
                <a:sym typeface="Montserrat"/>
              </a:rPr>
              <a:t>SATYNA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grpSp>
        <p:nvGrpSpPr>
          <p:cNvPr id="994" name="Google Shape;994;g32b6468de77_1_142"/>
          <p:cNvGrpSpPr/>
          <p:nvPr/>
        </p:nvGrpSpPr>
        <p:grpSpPr>
          <a:xfrm>
            <a:off x="928050" y="1312125"/>
            <a:ext cx="12265553" cy="1214054"/>
            <a:chOff x="0" y="0"/>
            <a:chExt cx="2254200" cy="3661200"/>
          </a:xfrm>
        </p:grpSpPr>
        <p:sp>
          <p:nvSpPr>
            <p:cNvPr id="995" name="Google Shape;995;g32b6468de77_1_14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96" name="Google Shape;996;g32b6468de77_1_14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97" name="Google Shape;997;g32b6468de77_1_142"/>
          <p:cNvGrpSpPr/>
          <p:nvPr/>
        </p:nvGrpSpPr>
        <p:grpSpPr>
          <a:xfrm>
            <a:off x="0" y="0"/>
            <a:ext cx="18288000" cy="10287000"/>
            <a:chOff x="0" y="0"/>
            <a:chExt cx="24384000" cy="13716000"/>
          </a:xfrm>
        </p:grpSpPr>
        <p:cxnSp>
          <p:nvCxnSpPr>
            <p:cNvPr id="998" name="Google Shape;998;g32b6468de77_1_14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99" name="Google Shape;999;g32b6468de77_1_14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00" name="Google Shape;1000;g32b6468de77_1_14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01" name="Google Shape;1001;g32b6468de77_1_14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002" name="Google Shape;1002;g32b6468de77_1_142"/>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003" name="Google Shape;1003;g32b6468de77_1_14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04" name="Google Shape;1004;g32b6468de77_1_142"/>
          <p:cNvSpPr txBox="1"/>
          <p:nvPr/>
        </p:nvSpPr>
        <p:spPr>
          <a:xfrm>
            <a:off x="1425239" y="1566313"/>
            <a:ext cx="8570970" cy="1846659"/>
          </a:xfrm>
          <a:prstGeom prst="rect">
            <a:avLst/>
          </a:prstGeom>
          <a:noFill/>
          <a:ln>
            <a:noFill/>
          </a:ln>
        </p:spPr>
        <p:txBody>
          <a:bodyPr spcFirstLastPara="1" wrap="square" lIns="0" tIns="0" rIns="0" bIns="0" anchor="t" anchorCtr="0">
            <a:spAutoFit/>
          </a:bodyPr>
          <a:lstStyle/>
          <a:p>
            <a:r>
              <a:rPr lang="en-US" sz="6000">
                <a:solidFill>
                  <a:srgbClr val="1E2328"/>
                </a:solidFill>
                <a:latin typeface="Montserrat Black"/>
                <a:ea typeface="Montserrat Black"/>
                <a:cs typeface="Montserrat Black"/>
                <a:sym typeface="Montserrat Black"/>
              </a:rPr>
              <a:t>SATYNA DUCHESSE</a:t>
            </a:r>
            <a:endParaRPr lang="en-US" sz="6000">
              <a:latin typeface="Montserrat Black"/>
              <a:ea typeface="Montserrat Black"/>
              <a:cs typeface="Montserrat Black"/>
              <a:sym typeface="Montserrat Black"/>
            </a:endParaRPr>
          </a:p>
          <a:p>
            <a:pPr marL="0" marR="0" lvl="0" indent="0" algn="l">
              <a:lnSpc>
                <a:spcPct val="100000"/>
              </a:lnSpc>
              <a:spcBef>
                <a:spcPts val="0"/>
              </a:spcBef>
              <a:spcAft>
                <a:spcPts val="0"/>
              </a:spcAft>
              <a:buSzPts val="6000"/>
              <a:buFont typeface="Arial"/>
              <a:buNone/>
            </a:pPr>
            <a:endParaRPr lang="en-US" sz="6000" b="0" i="0" u="none" strike="noStrike" cap="none" dirty="0">
              <a:solidFill>
                <a:srgbClr val="1E2328"/>
              </a:solidFill>
              <a:latin typeface="Montserrat Black"/>
              <a:ea typeface="Montserrat Black"/>
              <a:cs typeface="Montserrat Black"/>
            </a:endParaRPr>
          </a:p>
        </p:txBody>
      </p:sp>
      <p:sp>
        <p:nvSpPr>
          <p:cNvPr id="1005" name="Google Shape;1005;g32b6468de77_1_14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006" name="Google Shape;1006;g32b6468de77_1_142"/>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rgbClr val="1E2328"/>
                </a:solidFill>
                <a:latin typeface="Montserrat"/>
                <a:sym typeface="Montserrat"/>
              </a:rPr>
              <a:t>SATYNA</a:t>
            </a:r>
            <a:endParaRPr sz="1400" b="0" i="0" u="none" strike="noStrike" cap="none">
              <a:solidFill>
                <a:srgbClr val="000000"/>
              </a:solidFill>
              <a:latin typeface="Arial"/>
              <a:ea typeface="Arial"/>
              <a:cs typeface="Arial"/>
              <a:sym typeface="Arial"/>
            </a:endParaRPr>
          </a:p>
        </p:txBody>
      </p:sp>
      <p:pic>
        <p:nvPicPr>
          <p:cNvPr id="1007" name="Google Shape;1007;g32b6468de77_1_142"/>
          <p:cNvPicPr preferRelativeResize="0"/>
          <p:nvPr/>
        </p:nvPicPr>
        <p:blipFill rotWithShape="1">
          <a:blip r:embed="rId5">
            <a:alphaModFix/>
          </a:blip>
          <a:srcRect l="-10898" t="-2944" r="-7951"/>
          <a:stretch/>
        </p:blipFill>
        <p:spPr>
          <a:xfrm>
            <a:off x="5124800" y="3015363"/>
            <a:ext cx="6026125" cy="6962473"/>
          </a:xfrm>
          <a:prstGeom prst="rect">
            <a:avLst/>
          </a:prstGeom>
          <a:noFill/>
          <a:ln>
            <a:noFill/>
          </a:ln>
        </p:spPr>
      </p:pic>
      <p:pic>
        <p:nvPicPr>
          <p:cNvPr id="1008" name="Google Shape;1008;g32b6468de77_1_142"/>
          <p:cNvPicPr preferRelativeResize="0"/>
          <p:nvPr/>
        </p:nvPicPr>
        <p:blipFill rotWithShape="1">
          <a:blip r:embed="rId6">
            <a:alphaModFix/>
          </a:blip>
          <a:srcRect l="30073" t="-4074" r="11498" b="9761"/>
          <a:stretch/>
        </p:blipFill>
        <p:spPr>
          <a:xfrm>
            <a:off x="12248700" y="2814375"/>
            <a:ext cx="3280251" cy="7059651"/>
          </a:xfrm>
          <a:prstGeom prst="rect">
            <a:avLst/>
          </a:prstGeom>
          <a:noFill/>
          <a:ln>
            <a:noFill/>
          </a:ln>
        </p:spPr>
      </p:pic>
      <p:pic>
        <p:nvPicPr>
          <p:cNvPr id="1009" name="Google Shape;1009;g32b6468de77_1_142"/>
          <p:cNvPicPr preferRelativeResize="0"/>
          <p:nvPr/>
        </p:nvPicPr>
        <p:blipFill rotWithShape="1">
          <a:blip r:embed="rId7">
            <a:alphaModFix/>
          </a:blip>
          <a:srcRect l="2977" t="-1936" r="2190" b="-2731"/>
          <a:stretch/>
        </p:blipFill>
        <p:spPr>
          <a:xfrm>
            <a:off x="1031575" y="2814375"/>
            <a:ext cx="5210926" cy="7673175"/>
          </a:xfrm>
          <a:prstGeom prst="rect">
            <a:avLst/>
          </a:prstGeom>
          <a:noFill/>
          <a:ln>
            <a:noFill/>
          </a:ln>
        </p:spPr>
      </p:pic>
      <p:pic>
        <p:nvPicPr>
          <p:cNvPr id="1010" name="Google Shape;1010;g32b6468de77_1_142"/>
          <p:cNvPicPr preferRelativeResize="0"/>
          <p:nvPr/>
        </p:nvPicPr>
        <p:blipFill rotWithShape="1">
          <a:blip r:embed="rId8">
            <a:alphaModFix/>
          </a:blip>
          <a:srcRect l="9508" t="-3112" r="9500" b="-3123"/>
          <a:stretch/>
        </p:blipFill>
        <p:spPr>
          <a:xfrm>
            <a:off x="10437200" y="2509575"/>
            <a:ext cx="4285651" cy="7500252"/>
          </a:xfrm>
          <a:prstGeom prst="rect">
            <a:avLst/>
          </a:prstGeom>
          <a:noFill/>
          <a:ln>
            <a:noFill/>
          </a:ln>
        </p:spPr>
      </p:pic>
      <p:sp>
        <p:nvSpPr>
          <p:cNvPr id="1011" name="Google Shape;1011;g32b6468de77_1_142"/>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grpSp>
        <p:nvGrpSpPr>
          <p:cNvPr id="1016" name="Google Shape;1016;g32835d9a3a7_0_102"/>
          <p:cNvGrpSpPr/>
          <p:nvPr/>
        </p:nvGrpSpPr>
        <p:grpSpPr>
          <a:xfrm>
            <a:off x="928050" y="1312125"/>
            <a:ext cx="12265553" cy="1214054"/>
            <a:chOff x="0" y="0"/>
            <a:chExt cx="2254200" cy="3661200"/>
          </a:xfrm>
        </p:grpSpPr>
        <p:sp>
          <p:nvSpPr>
            <p:cNvPr id="1017" name="Google Shape;1017;g32835d9a3a7_0_1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018" name="Google Shape;1018;g32835d9a3a7_0_1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19" name="Google Shape;1019;g32835d9a3a7_0_102"/>
          <p:cNvGrpSpPr/>
          <p:nvPr/>
        </p:nvGrpSpPr>
        <p:grpSpPr>
          <a:xfrm>
            <a:off x="12759477" y="5674870"/>
            <a:ext cx="2839841" cy="4612380"/>
            <a:chOff x="0" y="0"/>
            <a:chExt cx="2254200" cy="3661200"/>
          </a:xfrm>
        </p:grpSpPr>
        <p:sp>
          <p:nvSpPr>
            <p:cNvPr id="1020" name="Google Shape;1020;g32835d9a3a7_0_1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021" name="Google Shape;1021;g32835d9a3a7_0_1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22" name="Google Shape;1022;g32835d9a3a7_0_102"/>
          <p:cNvPicPr preferRelativeResize="0"/>
          <p:nvPr/>
        </p:nvPicPr>
        <p:blipFill rotWithShape="1">
          <a:blip r:embed="rId3">
            <a:alphaModFix/>
          </a:blip>
          <a:srcRect l="26005" r="26005"/>
          <a:stretch/>
        </p:blipFill>
        <p:spPr>
          <a:xfrm>
            <a:off x="11123425" y="2243475"/>
            <a:ext cx="3294049" cy="6864124"/>
          </a:xfrm>
          <a:prstGeom prst="rect">
            <a:avLst/>
          </a:prstGeom>
          <a:noFill/>
          <a:ln>
            <a:noFill/>
          </a:ln>
        </p:spPr>
      </p:pic>
      <p:grpSp>
        <p:nvGrpSpPr>
          <p:cNvPr id="1023" name="Google Shape;1023;g32835d9a3a7_0_102"/>
          <p:cNvGrpSpPr/>
          <p:nvPr/>
        </p:nvGrpSpPr>
        <p:grpSpPr>
          <a:xfrm>
            <a:off x="0" y="0"/>
            <a:ext cx="18288000" cy="10287000"/>
            <a:chOff x="0" y="0"/>
            <a:chExt cx="24384000" cy="13716000"/>
          </a:xfrm>
        </p:grpSpPr>
        <p:cxnSp>
          <p:nvCxnSpPr>
            <p:cNvPr id="1024" name="Google Shape;1024;g32835d9a3a7_0_10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25" name="Google Shape;1025;g32835d9a3a7_0_10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26" name="Google Shape;1026;g32835d9a3a7_0_10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1027" name="Google Shape;1027;g32835d9a3a7_0_10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028" name="Google Shape;1028;g32835d9a3a7_0_102"/>
            <p:cNvSpPr txBox="1"/>
            <p:nvPr/>
          </p:nvSpPr>
          <p:spPr>
            <a:xfrm rot="-5400000">
              <a:off x="21052850" y="9449250"/>
              <a:ext cx="49701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1029" name="Google Shape;1029;g32835d9a3a7_0_10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30" name="Google Shape;1030;g32835d9a3a7_0_102"/>
          <p:cNvGrpSpPr/>
          <p:nvPr/>
        </p:nvGrpSpPr>
        <p:grpSpPr>
          <a:xfrm>
            <a:off x="10948449" y="2091441"/>
            <a:ext cx="3622164" cy="7165318"/>
            <a:chOff x="0" y="0"/>
            <a:chExt cx="2620010" cy="5182870"/>
          </a:xfrm>
        </p:grpSpPr>
        <p:sp>
          <p:nvSpPr>
            <p:cNvPr id="1031" name="Google Shape;1031;g32835d9a3a7_0_102"/>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g32835d9a3a7_0_102"/>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32835d9a3a7_0_102"/>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g32835d9a3a7_0_102"/>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g32835d9a3a7_0_102"/>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g32835d9a3a7_0_102"/>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g32835d9a3a7_0_102"/>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g32835d9a3a7_0_102"/>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9" name="Google Shape;1039;g32835d9a3a7_0_102"/>
          <p:cNvSpPr txBox="1"/>
          <p:nvPr/>
        </p:nvSpPr>
        <p:spPr>
          <a:xfrm>
            <a:off x="2957249"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dirty="0">
                <a:solidFill>
                  <a:srgbClr val="1E2328"/>
                </a:solidFill>
                <a:latin typeface="Montserrat Black"/>
                <a:ea typeface="Montserrat Black"/>
                <a:cs typeface="Montserrat Black"/>
                <a:sym typeface="Montserrat Black"/>
              </a:rPr>
              <a:t>BRO</a:t>
            </a:r>
            <a:r>
              <a:rPr lang="pl-PL" sz="6000" dirty="0">
                <a:solidFill>
                  <a:srgbClr val="1E2328"/>
                </a:solidFill>
                <a:latin typeface="Montserrat Black"/>
                <a:ea typeface="Montserrat Black"/>
                <a:cs typeface="Montserrat Black"/>
                <a:sym typeface="Montserrat Black"/>
              </a:rPr>
              <a:t>K</a:t>
            </a:r>
            <a:r>
              <a:rPr lang="en-US" sz="6000" dirty="0">
                <a:solidFill>
                  <a:srgbClr val="1E2328"/>
                </a:solidFill>
                <a:latin typeface="Montserrat Black"/>
                <a:ea typeface="Montserrat Black"/>
                <a:cs typeface="Montserrat Black"/>
                <a:sym typeface="Montserrat Black"/>
              </a:rPr>
              <a:t>AT</a:t>
            </a:r>
            <a:endParaRPr sz="1400" b="0" i="0" u="none" strike="noStrike" cap="none" dirty="0">
              <a:solidFill>
                <a:srgbClr val="000000"/>
              </a:solidFill>
              <a:latin typeface="Montserrat Black"/>
              <a:ea typeface="Montserrat Black"/>
              <a:cs typeface="Montserrat Black"/>
              <a:sym typeface="Montserrat Black"/>
            </a:endParaRPr>
          </a:p>
        </p:txBody>
      </p:sp>
      <p:sp>
        <p:nvSpPr>
          <p:cNvPr id="1040" name="Google Shape;1040;g32835d9a3a7_0_102"/>
          <p:cNvSpPr txBox="1"/>
          <p:nvPr/>
        </p:nvSpPr>
        <p:spPr>
          <a:xfrm>
            <a:off x="1031575" y="2951496"/>
            <a:ext cx="9231300" cy="1692771"/>
          </a:xfrm>
          <a:prstGeom prst="rect">
            <a:avLst/>
          </a:prstGeom>
          <a:noFill/>
          <a:ln>
            <a:noFill/>
          </a:ln>
        </p:spPr>
        <p:txBody>
          <a:bodyPr spcFirstLastPara="1" wrap="square" lIns="0" tIns="0" rIns="0" bIns="0" anchor="t" anchorCtr="0">
            <a:spAutoFit/>
          </a:bodyPr>
          <a:lstStyle/>
          <a:p>
            <a:r>
              <a:rPr lang="en-US" sz="2000" dirty="0" err="1">
                <a:solidFill>
                  <a:srgbClr val="454545"/>
                </a:solidFill>
                <a:latin typeface="Montserrat"/>
                <a:ea typeface="Montserrat Medium"/>
                <a:sym typeface="Montserrat Medium"/>
              </a:rPr>
              <a:t>Podobny</a:t>
            </a:r>
            <a:r>
              <a:rPr lang="en-US" sz="2000" dirty="0">
                <a:solidFill>
                  <a:srgbClr val="454545"/>
                </a:solidFill>
                <a:latin typeface="Montserrat"/>
                <a:ea typeface="Montserrat Medium"/>
                <a:sym typeface="Montserrat Medium"/>
              </a:rPr>
              <a:t> do </a:t>
            </a:r>
            <a:r>
              <a:rPr lang="en-US" sz="2000" dirty="0" err="1">
                <a:solidFill>
                  <a:srgbClr val="454545"/>
                </a:solidFill>
                <a:latin typeface="Montserrat"/>
                <a:ea typeface="Montserrat Medium"/>
                <a:sym typeface="Montserrat Medium"/>
              </a:rPr>
              <a:t>żakardu</a:t>
            </a:r>
            <a:r>
              <a:rPr lang="en-US" sz="2000" dirty="0">
                <a:solidFill>
                  <a:srgbClr val="454545"/>
                </a:solidFill>
                <a:latin typeface="Montserrat"/>
                <a:ea typeface="Montserrat Medium"/>
                <a:sym typeface="Montserrat Medium"/>
              </a:rPr>
              <a:t>, ale </a:t>
            </a:r>
            <a:r>
              <a:rPr lang="en-US" sz="2000" dirty="0" err="1">
                <a:solidFill>
                  <a:srgbClr val="454545"/>
                </a:solidFill>
                <a:latin typeface="Montserrat"/>
                <a:ea typeface="Montserrat Medium"/>
                <a:sym typeface="Montserrat Medium"/>
              </a:rPr>
              <a:t>bardziej</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luksusowy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Powszechnie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metalowymi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nićmi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które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nadają</a:t>
            </a:r>
            <a:r>
              <a:rPr lang="en-US" sz="2000" dirty="0">
                <a:solidFill>
                  <a:srgbClr val="454545"/>
                </a:solidFill>
                <a:latin typeface="Montserrat"/>
                <a:ea typeface="Montserrat Medium"/>
                <a:sym typeface="Montserrat Medium"/>
              </a:rPr>
              <a:t> mu </a:t>
            </a:r>
            <a:r>
              <a:rPr lang="en-US" sz="2000" dirty="0" err="1">
                <a:solidFill>
                  <a:srgbClr val="454545"/>
                </a:solidFill>
                <a:latin typeface="Montserrat"/>
                <a:ea typeface="Montserrat Medium"/>
                <a:sym typeface="Montserrat Medium"/>
              </a:rPr>
              <a:t>wystawny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wygląd</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pierwotnie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był</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używany</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przez</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najbogatszych</a:t>
            </a:r>
            <a:r>
              <a:rPr lang="en-US" sz="2000" dirty="0">
                <a:solidFill>
                  <a:srgbClr val="454545"/>
                </a:solidFill>
                <a:latin typeface="Montserrat"/>
                <a:ea typeface="Montserrat Medium"/>
                <a:sym typeface="Montserrat Medium"/>
              </a:rPr>
              <a:t>, z </a:t>
            </a:r>
            <a:r>
              <a:rPr lang="en-US" sz="2000" dirty="0" err="1">
                <a:solidFill>
                  <a:srgbClr val="454545"/>
                </a:solidFill>
                <a:latin typeface="Montserrat"/>
                <a:ea typeface="Montserrat Medium"/>
                <a:sym typeface="Montserrat Medium"/>
              </a:rPr>
              <a:t>inkrustowaną</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biżuterią</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ręcznym</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haftem</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Powszechnie</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stosowany</a:t>
            </a:r>
            <a:r>
              <a:rPr lang="en-US" sz="2000" dirty="0">
                <a:solidFill>
                  <a:srgbClr val="454545"/>
                </a:solidFill>
                <a:latin typeface="Montserrat"/>
                <a:ea typeface="Montserrat Medium"/>
                <a:sym typeface="Montserrat Medium"/>
              </a:rPr>
              <a:t> w </a:t>
            </a:r>
            <a:r>
              <a:rPr lang="en-US" sz="2000" dirty="0" err="1">
                <a:solidFill>
                  <a:srgbClr val="454545"/>
                </a:solidFill>
                <a:latin typeface="Montserrat"/>
                <a:ea typeface="Montserrat Medium"/>
                <a:sym typeface="Montserrat Medium"/>
              </a:rPr>
              <a:t>sukniach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marynarkach</a:t>
            </a:r>
            <a:r>
              <a:rPr lang="en-US" sz="2000" dirty="0">
                <a:solidFill>
                  <a:srgbClr val="454545"/>
                </a:solidFill>
                <a:latin typeface="Montserrat"/>
                <a:ea typeface="Montserrat Medium"/>
                <a:sym typeface="Montserrat Medium"/>
              </a:rPr>
              <a:t>,</a:t>
            </a:r>
            <a:endParaRPr lang="en-US" dirty="0">
              <a:latin typeface="Montserrat"/>
            </a:endParaRPr>
          </a:p>
          <a:p>
            <a:pPr>
              <a:lnSpc>
                <a:spcPct val="150022"/>
              </a:lnSpc>
            </a:pPr>
            <a:r>
              <a:rPr lang="en-US" sz="2000" dirty="0" err="1">
                <a:solidFill>
                  <a:srgbClr val="454545"/>
                </a:solidFill>
                <a:latin typeface="Montserrat"/>
                <a:ea typeface="Montserrat Medium"/>
                <a:sym typeface="Montserrat Medium"/>
              </a:rPr>
              <a:t>garniturach</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oraz</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jako</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tkanina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dekoracyjna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na</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pościel</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i</a:t>
            </a:r>
            <a:r>
              <a:rPr lang="en-US" sz="2000" dirty="0">
                <a:solidFill>
                  <a:srgbClr val="454545"/>
                </a:solidFill>
                <a:latin typeface="Montserrat"/>
                <a:ea typeface="Montserrat Medium"/>
                <a:sym typeface="Montserrat Medium"/>
              </a:rPr>
              <a:t> </a:t>
            </a:r>
            <a:r>
              <a:rPr lang="en-US" sz="2000" dirty="0" err="1">
                <a:solidFill>
                  <a:srgbClr val="454545"/>
                </a:solidFill>
                <a:latin typeface="Montserrat"/>
                <a:ea typeface="Montserrat Medium"/>
                <a:sym typeface="Montserrat Medium"/>
              </a:rPr>
              <a:t>obrusy</a:t>
            </a:r>
            <a:r>
              <a:rPr lang="en-US" sz="2000" dirty="0">
                <a:solidFill>
                  <a:srgbClr val="454545"/>
                </a:solidFill>
                <a:latin typeface="Montserrat"/>
                <a:ea typeface="Montserrat Medium"/>
                <a:sym typeface="Montserrat Medium"/>
              </a:rPr>
              <a:t>.</a:t>
            </a:r>
            <a:endParaRPr dirty="0">
              <a:latin typeface="Montserrat"/>
            </a:endParaRPr>
          </a:p>
        </p:txBody>
      </p:sp>
      <p:sp>
        <p:nvSpPr>
          <p:cNvPr id="1041" name="Google Shape;1041;g32835d9a3a7_0_10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042" name="Google Shape;1042;g32835d9a3a7_0_102"/>
          <p:cNvSpPr txBox="1"/>
          <p:nvPr/>
        </p:nvSpPr>
        <p:spPr>
          <a:xfrm>
            <a:off x="1031575" y="5568401"/>
            <a:ext cx="9231300" cy="3231654"/>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sym typeface="Montserrat"/>
              </a:rPr>
              <a:t>Splot</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żakardowy</a:t>
            </a:r>
            <a:r>
              <a:rPr lang="en-US" sz="2000" dirty="0">
                <a:solidFill>
                  <a:srgbClr val="1E2328"/>
                </a:solidFill>
                <a:latin typeface="Montserrat"/>
                <a:ea typeface="Montserrat"/>
                <a:sym typeface="Montserrat"/>
              </a:rPr>
              <a:t> z </a:t>
            </a:r>
            <a:r>
              <a:rPr lang="en-US" sz="2000" dirty="0" err="1">
                <a:solidFill>
                  <a:srgbClr val="1E2328"/>
                </a:solidFill>
                <a:latin typeface="Montserrat"/>
                <a:ea typeface="Montserrat"/>
                <a:sym typeface="Montserrat"/>
              </a:rPr>
              <a:t>dodatkowymi</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tkanymi</a:t>
            </a:r>
            <a:r>
              <a:rPr lang="en-US" sz="2000" dirty="0">
                <a:solidFill>
                  <a:srgbClr val="1E2328"/>
                </a:solidFill>
                <a:latin typeface="Montserrat"/>
                <a:ea typeface="Montserrat"/>
                <a:sym typeface="Montserrat"/>
              </a:rPr>
              <a:t> </a:t>
            </a:r>
            <a:r>
              <a:rPr lang="en-US" sz="2000" dirty="0" err="1">
                <a:solidFill>
                  <a:srgbClr val="1E2328"/>
                </a:solidFill>
                <a:latin typeface="Montserrat"/>
                <a:ea typeface="Montserrat"/>
                <a:sym typeface="Montserrat"/>
              </a:rPr>
              <a:t>nitkami</a:t>
            </a:r>
            <a:endParaRPr lang="en-US" sz="2000" dirty="0" err="1">
              <a:solidFill>
                <a:srgbClr val="1E2328"/>
              </a:solidFill>
              <a:latin typeface="Montserrat"/>
              <a:ea typeface="Montserrat"/>
            </a:endParaRPr>
          </a:p>
          <a:p>
            <a:pPr marL="0" lvl="0" indent="0" algn="l" rtl="0">
              <a:lnSpc>
                <a:spcPct val="150022"/>
              </a:lnSpc>
              <a:spcBef>
                <a:spcPts val="0"/>
              </a:spcBef>
              <a:spcAft>
                <a:spcPts val="0"/>
              </a:spcAft>
              <a:buNone/>
            </a:pPr>
            <a:endParaRPr sz="2000">
              <a:solidFill>
                <a:srgbClr val="1E2328"/>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Powszechne</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włókna</a:t>
            </a:r>
            <a:r>
              <a:rPr lang="en-US" sz="2000" b="1" dirty="0">
                <a:solidFill>
                  <a:srgbClr val="1E2328"/>
                </a:solidFill>
                <a:latin typeface="Montserrat"/>
                <a:ea typeface="Montserrat"/>
                <a:cs typeface="Montserrat"/>
                <a:sym typeface="Montserrat"/>
              </a:rPr>
              <a:t>: </a:t>
            </a:r>
            <a:r>
              <a:rPr lang="en-US" sz="2000" dirty="0" err="1">
                <a:solidFill>
                  <a:srgbClr val="454545"/>
                </a:solidFill>
                <a:latin typeface="Montserrat"/>
                <a:ea typeface="Montserrat"/>
                <a:cs typeface="Montserrat"/>
                <a:sym typeface="Montserrat"/>
              </a:rPr>
              <a:t>Bawełna</a:t>
            </a:r>
            <a:r>
              <a:rPr lang="en-US" sz="2000" dirty="0">
                <a:solidFill>
                  <a:srgbClr val="454545"/>
                </a:solidFill>
                <a:latin typeface="Montserrat"/>
                <a:ea typeface="Montserrat"/>
                <a:cs typeface="Montserrat"/>
                <a:sym typeface="Montserrat"/>
              </a:rPr>
              <a:t>, </a:t>
            </a:r>
            <a:r>
              <a:rPr lang="en-US" sz="2000" dirty="0" err="1">
                <a:solidFill>
                  <a:srgbClr val="454545"/>
                </a:solidFill>
                <a:latin typeface="Montserrat"/>
                <a:ea typeface="Montserrat"/>
                <a:cs typeface="Montserrat"/>
                <a:sym typeface="Montserrat"/>
              </a:rPr>
              <a:t>Jedwab</a:t>
            </a:r>
            <a:endParaRPr sz="2000" dirty="0" err="1">
              <a:solidFill>
                <a:srgbClr val="454545"/>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a:solidFill>
                <a:srgbClr val="454545"/>
              </a:solidFill>
              <a:latin typeface="Montserrat"/>
              <a:ea typeface="Montserrat"/>
              <a:cs typeface="Montserrat"/>
              <a:sym typeface="Montserrat"/>
            </a:endParaRPr>
          </a:p>
          <a:p>
            <a:pPr>
              <a:lnSpc>
                <a:spcPct val="150022"/>
              </a:lnSpc>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2000" dirty="0" err="1">
                <a:solidFill>
                  <a:srgbClr val="454545"/>
                </a:solidFill>
                <a:latin typeface="Montserrat"/>
                <a:ea typeface="Montserrat"/>
                <a:sym typeface="Montserrat"/>
              </a:rPr>
              <a:t>Bogaty</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i</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lśniący</a:t>
            </a:r>
            <a:r>
              <a:rPr lang="en-US" sz="2000" dirty="0">
                <a:solidFill>
                  <a:srgbClr val="454545"/>
                </a:solidFill>
                <a:latin typeface="Montserrat"/>
                <a:ea typeface="Montserrat"/>
                <a:sym typeface="Montserrat"/>
              </a:rPr>
              <a:t>, z </a:t>
            </a:r>
            <a:r>
              <a:rPr lang="en-US" sz="2000" dirty="0" err="1">
                <a:solidFill>
                  <a:srgbClr val="454545"/>
                </a:solidFill>
                <a:latin typeface="Montserrat"/>
                <a:ea typeface="Montserrat"/>
                <a:sym typeface="Montserrat"/>
              </a:rPr>
              <a:t>misternym</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wzorem</a:t>
            </a:r>
            <a:r>
              <a:rPr lang="en-US" sz="2000" dirty="0">
                <a:solidFill>
                  <a:srgbClr val="454545"/>
                </a:solidFill>
                <a:latin typeface="Montserrat"/>
                <a:ea typeface="Montserrat"/>
                <a:sym typeface="Montserrat"/>
              </a:rPr>
              <a:t> po </a:t>
            </a:r>
            <a:r>
              <a:rPr lang="en-US" sz="2000" dirty="0" err="1">
                <a:solidFill>
                  <a:srgbClr val="454545"/>
                </a:solidFill>
                <a:latin typeface="Montserrat"/>
                <a:ea typeface="Montserrat"/>
                <a:sym typeface="Montserrat"/>
              </a:rPr>
              <a:t>jednej</a:t>
            </a:r>
            <a:r>
              <a:rPr lang="en-US" sz="2000" dirty="0">
                <a:solidFill>
                  <a:srgbClr val="454545"/>
                </a:solidFill>
                <a:latin typeface="Montserrat"/>
                <a:ea typeface="Montserrat"/>
                <a:sym typeface="Montserrat"/>
              </a:rPr>
              <a:t> </a:t>
            </a:r>
            <a:r>
              <a:rPr lang="en-US" sz="2000" dirty="0" err="1">
                <a:solidFill>
                  <a:srgbClr val="454545"/>
                </a:solidFill>
                <a:latin typeface="Montserrat"/>
                <a:ea typeface="Montserrat"/>
                <a:sym typeface="Montserrat"/>
              </a:rPr>
              <a:t>stronie</a:t>
            </a:r>
            <a:endParaRPr sz="2000" dirty="0" err="1">
              <a:solidFill>
                <a:srgbClr val="454545"/>
              </a:solidFill>
              <a:latin typeface="Montserrat"/>
              <a:ea typeface="Montserrat"/>
              <a:cs typeface="Montserrat"/>
            </a:endParaRPr>
          </a:p>
          <a:p>
            <a:pPr>
              <a:buClr>
                <a:srgbClr val="454545"/>
              </a:buClr>
              <a:buSzPts val="2000"/>
              <a:buFont typeface="Arial"/>
              <a:buChar char="•"/>
            </a:pPr>
            <a:r>
              <a:rPr lang="en-US" sz="2000" dirty="0" err="1">
                <a:solidFill>
                  <a:srgbClr val="454545"/>
                </a:solidFill>
                <a:latin typeface="Montserrat"/>
                <a:sym typeface="Montserrat"/>
              </a:rPr>
              <a:t>Podatny</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strzępienie</a:t>
            </a:r>
            <a:r>
              <a:rPr lang="en-US" sz="2000" dirty="0">
                <a:solidFill>
                  <a:srgbClr val="454545"/>
                </a:solidFill>
                <a:latin typeface="Montserrat"/>
                <a:sym typeface="Montserrat"/>
              </a:rPr>
              <a:t> </a:t>
            </a:r>
            <a:r>
              <a:rPr lang="en-US" sz="2000" dirty="0" err="1">
                <a:solidFill>
                  <a:srgbClr val="454545"/>
                </a:solidFill>
                <a:latin typeface="Montserrat"/>
                <a:sym typeface="Montserrat"/>
              </a:rPr>
              <a:t>i</a:t>
            </a:r>
            <a:r>
              <a:rPr lang="en-US" sz="2000" dirty="0">
                <a:solidFill>
                  <a:srgbClr val="454545"/>
                </a:solidFill>
                <a:latin typeface="Montserrat"/>
                <a:sym typeface="Montserrat"/>
              </a:rPr>
              <a:t> </a:t>
            </a:r>
            <a:r>
              <a:rPr lang="en-US" sz="2000" dirty="0" err="1">
                <a:solidFill>
                  <a:srgbClr val="454545"/>
                </a:solidFill>
                <a:latin typeface="Montserrat"/>
                <a:sym typeface="Montserrat"/>
              </a:rPr>
              <a:t>rozciąganie</a:t>
            </a:r>
            <a:r>
              <a:rPr lang="en-US" sz="2000" dirty="0">
                <a:solidFill>
                  <a:srgbClr val="454545"/>
                </a:solidFill>
                <a:latin typeface="Montserrat"/>
                <a:sym typeface="Montserrat"/>
              </a:rPr>
              <a:t> ze </a:t>
            </a:r>
            <a:r>
              <a:rPr lang="en-US" sz="2000" dirty="0" err="1">
                <a:solidFill>
                  <a:srgbClr val="454545"/>
                </a:solidFill>
                <a:latin typeface="Montserrat"/>
                <a:sym typeface="Montserrat"/>
              </a:rPr>
              <a:t>względu</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tkany</a:t>
            </a:r>
            <a:r>
              <a:rPr lang="en-US" sz="2000" dirty="0">
                <a:solidFill>
                  <a:srgbClr val="454545"/>
                </a:solidFill>
                <a:latin typeface="Montserrat"/>
                <a:sym typeface="Montserrat"/>
              </a:rPr>
              <a:t> </a:t>
            </a:r>
            <a:r>
              <a:rPr lang="en-US" sz="2000" dirty="0" err="1">
                <a:solidFill>
                  <a:srgbClr val="454545"/>
                </a:solidFill>
                <a:latin typeface="Montserrat"/>
                <a:sym typeface="Montserrat"/>
              </a:rPr>
              <a:t>wzór</a:t>
            </a:r>
            <a:endParaRPr lang="en-US" dirty="0" err="1">
              <a:latin typeface="Montserrat"/>
            </a:endParaRPr>
          </a:p>
          <a:p>
            <a:pPr>
              <a:buClr>
                <a:srgbClr val="454545"/>
              </a:buClr>
              <a:buSzPts val="2000"/>
              <a:buFont typeface="Arial"/>
              <a:buChar char="•"/>
            </a:pPr>
            <a:r>
              <a:rPr lang="en-US" sz="2000" dirty="0" err="1">
                <a:solidFill>
                  <a:srgbClr val="454545"/>
                </a:solidFill>
                <a:latin typeface="Montserrat"/>
                <a:sym typeface="Montserrat"/>
              </a:rPr>
              <a:t>Trudny</a:t>
            </a:r>
            <a:r>
              <a:rPr lang="en-US" sz="2000" dirty="0">
                <a:solidFill>
                  <a:srgbClr val="454545"/>
                </a:solidFill>
                <a:latin typeface="Montserrat"/>
                <a:sym typeface="Montserrat"/>
              </a:rPr>
              <a:t> w </a:t>
            </a:r>
            <a:r>
              <a:rPr lang="en-US" sz="2000" dirty="0" err="1">
                <a:solidFill>
                  <a:srgbClr val="454545"/>
                </a:solidFill>
                <a:latin typeface="Montserrat"/>
                <a:sym typeface="Montserrat"/>
              </a:rPr>
              <a:t>obróbce</a:t>
            </a:r>
            <a:r>
              <a:rPr lang="en-US" sz="2000" dirty="0">
                <a:solidFill>
                  <a:srgbClr val="454545"/>
                </a:solidFill>
                <a:latin typeface="Montserrat"/>
                <a:sym typeface="Montserrat"/>
              </a:rPr>
              <a:t> ze </a:t>
            </a:r>
            <a:r>
              <a:rPr lang="en-US" sz="2000" dirty="0" err="1">
                <a:solidFill>
                  <a:srgbClr val="454545"/>
                </a:solidFill>
                <a:latin typeface="Montserrat"/>
                <a:sym typeface="Montserrat"/>
              </a:rPr>
              <a:t>względu</a:t>
            </a:r>
            <a:r>
              <a:rPr lang="en-US" sz="2000" dirty="0">
                <a:solidFill>
                  <a:srgbClr val="454545"/>
                </a:solidFill>
                <a:latin typeface="Montserrat"/>
                <a:sym typeface="Montserrat"/>
              </a:rPr>
              <a:t> </a:t>
            </a:r>
            <a:r>
              <a:rPr lang="en-US" sz="2000" dirty="0" err="1">
                <a:solidFill>
                  <a:srgbClr val="454545"/>
                </a:solidFill>
                <a:latin typeface="Montserrat"/>
                <a:sym typeface="Montserrat"/>
              </a:rPr>
              <a:t>na</a:t>
            </a:r>
            <a:r>
              <a:rPr lang="en-US" sz="2000" dirty="0">
                <a:solidFill>
                  <a:srgbClr val="454545"/>
                </a:solidFill>
                <a:latin typeface="Montserrat"/>
                <a:sym typeface="Montserrat"/>
              </a:rPr>
              <a:t> </a:t>
            </a:r>
            <a:r>
              <a:rPr lang="en-US" sz="2000" dirty="0" err="1">
                <a:solidFill>
                  <a:srgbClr val="454545"/>
                </a:solidFill>
                <a:latin typeface="Montserrat"/>
                <a:sym typeface="Montserrat"/>
              </a:rPr>
              <a:t>nieregularną</a:t>
            </a:r>
            <a:r>
              <a:rPr lang="en-US" sz="2000" dirty="0">
                <a:solidFill>
                  <a:srgbClr val="454545"/>
                </a:solidFill>
                <a:latin typeface="Montserrat"/>
                <a:sym typeface="Montserrat"/>
              </a:rPr>
              <a:t> </a:t>
            </a:r>
            <a:r>
              <a:rPr lang="en-US" sz="2000" dirty="0" err="1">
                <a:solidFill>
                  <a:srgbClr val="454545"/>
                </a:solidFill>
                <a:latin typeface="Montserrat"/>
                <a:sym typeface="Montserrat"/>
              </a:rPr>
              <a:t>powierzchnię</a:t>
            </a:r>
            <a:endParaRPr>
              <a:latin typeface="Montserrat"/>
            </a:endParaRPr>
          </a:p>
        </p:txBody>
      </p:sp>
      <p:sp>
        <p:nvSpPr>
          <p:cNvPr id="1043" name="Google Shape;1043;g32835d9a3a7_0_102"/>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rgbClr val="1E2328"/>
                </a:solidFill>
                <a:latin typeface="Montserrat"/>
                <a:sym typeface="Montserrat"/>
              </a:rPr>
              <a:t>SATYNA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grpSp>
        <p:nvGrpSpPr>
          <p:cNvPr id="1048" name="Google Shape;1048;g32b6468de77_1_164"/>
          <p:cNvGrpSpPr/>
          <p:nvPr/>
        </p:nvGrpSpPr>
        <p:grpSpPr>
          <a:xfrm>
            <a:off x="928050" y="1312125"/>
            <a:ext cx="12265553" cy="1214054"/>
            <a:chOff x="0" y="0"/>
            <a:chExt cx="2254200" cy="3661200"/>
          </a:xfrm>
        </p:grpSpPr>
        <p:sp>
          <p:nvSpPr>
            <p:cNvPr id="1049" name="Google Shape;1049;g32b6468de77_1_16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050" name="Google Shape;1050;g32b6468de77_1_16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51" name="Google Shape;1051;g32b6468de77_1_164"/>
          <p:cNvGrpSpPr/>
          <p:nvPr/>
        </p:nvGrpSpPr>
        <p:grpSpPr>
          <a:xfrm>
            <a:off x="0" y="0"/>
            <a:ext cx="18288000" cy="10287000"/>
            <a:chOff x="0" y="0"/>
            <a:chExt cx="24384000" cy="13716000"/>
          </a:xfrm>
        </p:grpSpPr>
        <p:cxnSp>
          <p:nvCxnSpPr>
            <p:cNvPr id="1052" name="Google Shape;1052;g32b6468de77_1_16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53" name="Google Shape;1053;g32b6468de77_1_16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54" name="Google Shape;1054;g32b6468de77_1_16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55" name="Google Shape;1055;g32b6468de77_1_16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056" name="Google Shape;1056;g32b6468de77_1_164"/>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057" name="Google Shape;1057;g32b6468de77_1_16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58" name="Google Shape;1058;g32b6468de77_1_164"/>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dirty="0">
                <a:solidFill>
                  <a:srgbClr val="1E2328"/>
                </a:solidFill>
                <a:latin typeface="Montserrat Black"/>
                <a:ea typeface="Montserrat Black"/>
                <a:cs typeface="Montserrat Black"/>
                <a:sym typeface="Montserrat Black"/>
              </a:rPr>
              <a:t>BRO</a:t>
            </a:r>
            <a:r>
              <a:rPr lang="pl-PL" sz="6000" dirty="0">
                <a:solidFill>
                  <a:srgbClr val="1E2328"/>
                </a:solidFill>
                <a:latin typeface="Montserrat Black"/>
                <a:ea typeface="Montserrat Black"/>
                <a:cs typeface="Montserrat Black"/>
                <a:sym typeface="Montserrat Black"/>
              </a:rPr>
              <a:t>K</a:t>
            </a:r>
            <a:r>
              <a:rPr lang="en-US" sz="6000" dirty="0">
                <a:solidFill>
                  <a:srgbClr val="1E2328"/>
                </a:solidFill>
                <a:latin typeface="Montserrat Black"/>
                <a:ea typeface="Montserrat Black"/>
                <a:cs typeface="Montserrat Black"/>
                <a:sym typeface="Montserrat Black"/>
              </a:rPr>
              <a:t>AT</a:t>
            </a:r>
            <a:endParaRPr sz="1400" b="0" i="0" u="none" strike="noStrike" cap="none" dirty="0">
              <a:solidFill>
                <a:srgbClr val="000000"/>
              </a:solidFill>
              <a:latin typeface="Montserrat Black"/>
              <a:ea typeface="Montserrat Black"/>
              <a:cs typeface="Montserrat Black"/>
              <a:sym typeface="Montserrat Black"/>
            </a:endParaRPr>
          </a:p>
        </p:txBody>
      </p:sp>
      <p:sp>
        <p:nvSpPr>
          <p:cNvPr id="1059" name="Google Shape;1059;g32b6468de77_1_16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060" name="Google Shape;1060;g32b6468de77_1_164"/>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rgbClr val="1E2328"/>
                </a:solidFill>
                <a:latin typeface="Montserrat"/>
                <a:sym typeface="Montserrat"/>
              </a:rPr>
              <a:t>SATYNA</a:t>
            </a:r>
            <a:endParaRPr sz="1400" b="0" i="0" u="none" strike="noStrike" cap="none">
              <a:solidFill>
                <a:srgbClr val="000000"/>
              </a:solidFill>
              <a:latin typeface="Arial"/>
              <a:ea typeface="Arial"/>
              <a:cs typeface="Arial"/>
              <a:sym typeface="Arial"/>
            </a:endParaRPr>
          </a:p>
        </p:txBody>
      </p:sp>
      <p:pic>
        <p:nvPicPr>
          <p:cNvPr id="1061" name="Google Shape;1061;g32b6468de77_1_164"/>
          <p:cNvPicPr preferRelativeResize="0"/>
          <p:nvPr/>
        </p:nvPicPr>
        <p:blipFill rotWithShape="1">
          <a:blip r:embed="rId5">
            <a:alphaModFix/>
          </a:blip>
          <a:srcRect l="24243" t="-140" r="22857"/>
          <a:stretch/>
        </p:blipFill>
        <p:spPr>
          <a:xfrm>
            <a:off x="6718550" y="3102600"/>
            <a:ext cx="2756400" cy="6962452"/>
          </a:xfrm>
          <a:prstGeom prst="rect">
            <a:avLst/>
          </a:prstGeom>
          <a:noFill/>
          <a:ln>
            <a:noFill/>
          </a:ln>
        </p:spPr>
      </p:pic>
      <p:pic>
        <p:nvPicPr>
          <p:cNvPr id="1062" name="Google Shape;1062;g32b6468de77_1_164"/>
          <p:cNvPicPr preferRelativeResize="0"/>
          <p:nvPr/>
        </p:nvPicPr>
        <p:blipFill rotWithShape="1">
          <a:blip r:embed="rId6">
            <a:alphaModFix/>
          </a:blip>
          <a:srcRect l="-3863" r="-3168" b="-2469"/>
          <a:stretch/>
        </p:blipFill>
        <p:spPr>
          <a:xfrm>
            <a:off x="1375775" y="3102600"/>
            <a:ext cx="5210926" cy="6650952"/>
          </a:xfrm>
          <a:prstGeom prst="rect">
            <a:avLst/>
          </a:prstGeom>
          <a:noFill/>
          <a:ln>
            <a:noFill/>
          </a:ln>
        </p:spPr>
      </p:pic>
      <p:pic>
        <p:nvPicPr>
          <p:cNvPr id="1063" name="Google Shape;1063;g32b6468de77_1_164"/>
          <p:cNvPicPr preferRelativeResize="0"/>
          <p:nvPr/>
        </p:nvPicPr>
        <p:blipFill>
          <a:blip r:embed="rId7">
            <a:alphaModFix/>
          </a:blip>
          <a:stretch>
            <a:fillRect/>
          </a:stretch>
        </p:blipFill>
        <p:spPr>
          <a:xfrm>
            <a:off x="9920774" y="3010550"/>
            <a:ext cx="4669051" cy="6835026"/>
          </a:xfrm>
          <a:prstGeom prst="rect">
            <a:avLst/>
          </a:prstGeom>
          <a:noFill/>
          <a:ln>
            <a:noFill/>
          </a:ln>
        </p:spPr>
      </p:pic>
      <p:sp>
        <p:nvSpPr>
          <p:cNvPr id="1064" name="Google Shape;1064;g32b6468de77_1_164"/>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grpSp>
        <p:nvGrpSpPr>
          <p:cNvPr id="1069" name="Google Shape;1069;g32b6468de77_1_0"/>
          <p:cNvGrpSpPr/>
          <p:nvPr/>
        </p:nvGrpSpPr>
        <p:grpSpPr>
          <a:xfrm>
            <a:off x="0" y="0"/>
            <a:ext cx="18288000" cy="10287000"/>
            <a:chOff x="0" y="0"/>
            <a:chExt cx="24384000" cy="13716000"/>
          </a:xfrm>
        </p:grpSpPr>
        <p:cxnSp>
          <p:nvCxnSpPr>
            <p:cNvPr id="1070" name="Google Shape;1070;g32b6468de77_1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71" name="Google Shape;1071;g32b6468de77_1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72" name="Google Shape;1072;g32b6468de77_1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73" name="Google Shape;1073;g32b6468de77_1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074" name="Google Shape;1074;g32b6468de77_1_0"/>
            <p:cNvSpPr txBox="1"/>
            <p:nvPr/>
          </p:nvSpPr>
          <p:spPr>
            <a:xfrm rot="-5400000">
              <a:off x="20792150" y="9639450"/>
              <a:ext cx="50406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075" name="Google Shape;1075;g32b6468de77_1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76" name="Google Shape;1076;g32b6468de77_1_0"/>
          <p:cNvGrpSpPr/>
          <p:nvPr/>
        </p:nvGrpSpPr>
        <p:grpSpPr>
          <a:xfrm>
            <a:off x="12150875" y="2052625"/>
            <a:ext cx="4079749" cy="7209961"/>
            <a:chOff x="0" y="0"/>
            <a:chExt cx="3505240" cy="5723100"/>
          </a:xfrm>
        </p:grpSpPr>
        <p:sp>
          <p:nvSpPr>
            <p:cNvPr id="1077" name="Google Shape;1077;g32b6468de77_1_0"/>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1078" name="Google Shape;1078;g32b6468de77_1_0"/>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79" name="Google Shape;1079;g32b6468de77_1_0"/>
          <p:cNvPicPr preferRelativeResize="0"/>
          <p:nvPr/>
        </p:nvPicPr>
        <p:blipFill rotWithShape="1">
          <a:blip r:embed="rId5">
            <a:alphaModFix/>
          </a:blip>
          <a:srcRect l="18780" r="18786"/>
          <a:stretch/>
        </p:blipFill>
        <p:spPr>
          <a:xfrm>
            <a:off x="9037337" y="3076575"/>
            <a:ext cx="6774164" cy="7210424"/>
          </a:xfrm>
          <a:prstGeom prst="rect">
            <a:avLst/>
          </a:prstGeom>
          <a:noFill/>
          <a:ln>
            <a:noFill/>
          </a:ln>
        </p:spPr>
      </p:pic>
      <p:sp>
        <p:nvSpPr>
          <p:cNvPr id="1080" name="Google Shape;1080;g32b6468de77_1_0"/>
          <p:cNvSpPr txBox="1"/>
          <p:nvPr/>
        </p:nvSpPr>
        <p:spPr>
          <a:xfrm>
            <a:off x="1031600" y="1873500"/>
            <a:ext cx="10783200" cy="2220608"/>
          </a:xfrm>
          <a:prstGeom prst="rect">
            <a:avLst/>
          </a:prstGeom>
          <a:noFill/>
          <a:ln>
            <a:noFill/>
          </a:ln>
        </p:spPr>
        <p:txBody>
          <a:bodyPr spcFirstLastPara="1" wrap="square" lIns="0" tIns="0" rIns="0" bIns="0" anchor="t" anchorCtr="0">
            <a:spAutoFit/>
          </a:bodyPr>
          <a:lstStyle/>
          <a:p>
            <a:pPr>
              <a:lnSpc>
                <a:spcPct val="111001"/>
              </a:lnSpc>
              <a:buSzPts val="7199"/>
            </a:pPr>
            <a:r>
              <a:rPr lang="en-US" sz="6500">
                <a:solidFill>
                  <a:srgbClr val="1E2328"/>
                </a:solidFill>
                <a:latin typeface="Montserrat Black"/>
                <a:ea typeface="Montserrat Black"/>
                <a:cs typeface="Montserrat Black"/>
                <a:sym typeface="Montserrat Black"/>
              </a:rPr>
              <a:t>RODZAJE I TECHNIKI DZIERGANIA</a:t>
            </a:r>
            <a:endParaRPr lang="en-US" sz="6500" b="0" i="0" u="none" strike="noStrike" cap="none">
              <a:solidFill>
                <a:srgbClr val="1E2328"/>
              </a:solidFill>
              <a:latin typeface="Montserrat Black"/>
              <a:ea typeface="Montserrat Black"/>
              <a:cs typeface="Montserrat Black"/>
            </a:endParaRPr>
          </a:p>
        </p:txBody>
      </p:sp>
      <p:sp>
        <p:nvSpPr>
          <p:cNvPr id="1082" name="Google Shape;1082;g32b6468de77_1_0"/>
          <p:cNvSpPr txBox="1"/>
          <p:nvPr/>
        </p:nvSpPr>
        <p:spPr>
          <a:xfrm>
            <a:off x="1028762" y="3984600"/>
            <a:ext cx="7672500" cy="4632037"/>
          </a:xfrm>
          <a:prstGeom prst="rect">
            <a:avLst/>
          </a:prstGeom>
          <a:noFill/>
          <a:ln>
            <a:noFill/>
          </a:ln>
        </p:spPr>
        <p:txBody>
          <a:bodyPr spcFirstLastPara="1" wrap="square" lIns="0" tIns="0" rIns="0" bIns="0" anchor="t" anchorCtr="0">
            <a:spAutoFit/>
          </a:bodyPr>
          <a:lstStyle/>
          <a:p>
            <a:r>
              <a:rPr lang="en-US" sz="2150" dirty="0" err="1">
                <a:solidFill>
                  <a:srgbClr val="1E2328"/>
                </a:solidFill>
                <a:latin typeface="Montserrat"/>
                <a:sym typeface="Montserrat"/>
              </a:rPr>
              <a:t>Dzianiny</a:t>
            </a:r>
            <a:r>
              <a:rPr lang="en-US" sz="2150" dirty="0">
                <a:solidFill>
                  <a:srgbClr val="1E2328"/>
                </a:solidFill>
                <a:latin typeface="Montserrat"/>
                <a:sym typeface="Montserrat"/>
              </a:rPr>
              <a:t> </a:t>
            </a:r>
            <a:r>
              <a:rPr lang="en-US" sz="2150" dirty="0" err="1">
                <a:solidFill>
                  <a:srgbClr val="1E2328"/>
                </a:solidFill>
                <a:latin typeface="Montserrat"/>
                <a:sym typeface="Montserrat"/>
              </a:rPr>
              <a:t>są</a:t>
            </a:r>
            <a:r>
              <a:rPr lang="en-US" sz="2150" dirty="0">
                <a:solidFill>
                  <a:srgbClr val="1E2328"/>
                </a:solidFill>
                <a:latin typeface="Montserrat"/>
                <a:sym typeface="Montserrat"/>
              </a:rPr>
              <a:t> </a:t>
            </a:r>
            <a:r>
              <a:rPr lang="en-US" sz="2150" dirty="0" err="1">
                <a:solidFill>
                  <a:srgbClr val="1E2328"/>
                </a:solidFill>
                <a:latin typeface="Montserrat"/>
                <a:sym typeface="Montserrat"/>
              </a:rPr>
              <a:t>zazwyczaj</a:t>
            </a:r>
            <a:r>
              <a:rPr lang="en-US" sz="2150" dirty="0">
                <a:solidFill>
                  <a:srgbClr val="1E2328"/>
                </a:solidFill>
                <a:latin typeface="Montserrat"/>
                <a:sym typeface="Montserrat"/>
              </a:rPr>
              <a:t> </a:t>
            </a:r>
            <a:r>
              <a:rPr lang="en-US" sz="2150" dirty="0" err="1">
                <a:solidFill>
                  <a:srgbClr val="1E2328"/>
                </a:solidFill>
                <a:latin typeface="Montserrat"/>
                <a:sym typeface="Montserrat"/>
              </a:rPr>
              <a:t>lekkie</a:t>
            </a:r>
            <a:r>
              <a:rPr lang="en-US" sz="2150" dirty="0">
                <a:solidFill>
                  <a:srgbClr val="1E2328"/>
                </a:solidFill>
                <a:latin typeface="Montserrat"/>
                <a:sym typeface="Montserrat"/>
              </a:rPr>
              <a:t>, </a:t>
            </a:r>
            <a:r>
              <a:rPr lang="en-US" sz="2150" dirty="0" err="1">
                <a:solidFill>
                  <a:srgbClr val="1E2328"/>
                </a:solidFill>
                <a:latin typeface="Montserrat"/>
                <a:ea typeface="Montserrat"/>
                <a:sym typeface="Montserrat"/>
              </a:rPr>
              <a:t>wygodne</a:t>
            </a:r>
            <a:r>
              <a:rPr lang="en-US" sz="2150" dirty="0">
                <a:solidFill>
                  <a:srgbClr val="1E2328"/>
                </a:solidFill>
                <a:latin typeface="Montserrat"/>
                <a:ea typeface="Montserrat"/>
                <a:sym typeface="Montserrat"/>
              </a:rPr>
              <a:t> w </a:t>
            </a:r>
            <a:r>
              <a:rPr lang="en-US" sz="2150" dirty="0" err="1">
                <a:solidFill>
                  <a:srgbClr val="1E2328"/>
                </a:solidFill>
                <a:latin typeface="Montserrat"/>
                <a:ea typeface="Montserrat"/>
                <a:sym typeface="Montserrat"/>
              </a:rPr>
              <a:t>noszeniu</a:t>
            </a:r>
            <a:r>
              <a:rPr lang="en-US" sz="2150" dirty="0">
                <a:solidFill>
                  <a:srgbClr val="1E2328"/>
                </a:solidFill>
                <a:latin typeface="Montserrat"/>
                <a:ea typeface="Montserrat"/>
                <a:sym typeface="Montserrat"/>
              </a:rPr>
              <a:t>, a </a:t>
            </a:r>
            <a:r>
              <a:rPr lang="en-US" sz="2150" dirty="0" err="1">
                <a:solidFill>
                  <a:srgbClr val="1E2328"/>
                </a:solidFill>
                <a:latin typeface="Montserrat"/>
                <a:ea typeface="Montserrat"/>
                <a:sym typeface="Montserrat"/>
              </a:rPr>
              <a:t>jednocześnie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wymagają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niewielkiej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pielęgnacji</a:t>
            </a:r>
            <a:r>
              <a:rPr lang="en-US" sz="2150" dirty="0">
                <a:solidFill>
                  <a:srgbClr val="1E2328"/>
                </a:solidFill>
                <a:latin typeface="Montserrat"/>
                <a:ea typeface="Montserrat"/>
                <a:sym typeface="Montserrat"/>
              </a:rPr>
              <a:t>, aby</a:t>
            </a:r>
            <a:endParaRPr lang="en-US" dirty="0">
              <a:latin typeface="Montserrat"/>
            </a:endParaRPr>
          </a:p>
          <a:p>
            <a:r>
              <a:rPr lang="en-US" sz="2150" dirty="0" err="1">
                <a:solidFill>
                  <a:srgbClr val="1E2328"/>
                </a:solidFill>
                <a:latin typeface="Montserrat"/>
                <a:ea typeface="Montserrat"/>
                <a:sym typeface="Montserrat"/>
              </a:rPr>
              <a:t>zachować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schludny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wygląd</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Tendencja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 do</a:t>
            </a:r>
            <a:endParaRPr lang="en-US" dirty="0">
              <a:latin typeface="Montserrat"/>
            </a:endParaRPr>
          </a:p>
          <a:p>
            <a:r>
              <a:rPr lang="en-US" sz="2150" dirty="0" err="1">
                <a:solidFill>
                  <a:srgbClr val="1E2328"/>
                </a:solidFill>
                <a:latin typeface="Montserrat"/>
                <a:ea typeface="Montserrat"/>
                <a:sym typeface="Montserrat"/>
              </a:rPr>
              <a:t>odporności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gniecenie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to </a:t>
            </a:r>
            <a:r>
              <a:rPr lang="en-US" sz="2150" dirty="0" err="1">
                <a:solidFill>
                  <a:srgbClr val="1E2328"/>
                </a:solidFill>
                <a:latin typeface="Montserrat"/>
                <a:ea typeface="Montserrat"/>
                <a:sym typeface="Montserrat"/>
              </a:rPr>
              <a:t>kolejny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czynnik</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wpływający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popularność</a:t>
            </a:r>
            <a:r>
              <a:rPr lang="en-US" sz="2150" dirty="0">
                <a:solidFill>
                  <a:srgbClr val="1E2328"/>
                </a:solidFill>
                <a:latin typeface="Montserrat"/>
                <a:ea typeface="Montserrat"/>
                <a:sym typeface="Montserrat"/>
              </a:rPr>
              <a:t>. Tego </a:t>
            </a:r>
            <a:r>
              <a:rPr lang="en-US" sz="2150" dirty="0" err="1">
                <a:solidFill>
                  <a:srgbClr val="1E2328"/>
                </a:solidFill>
                <a:latin typeface="Montserrat"/>
                <a:ea typeface="Montserrat"/>
                <a:sym typeface="Montserrat"/>
              </a:rPr>
              <a:t>rodzaju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zazwyczaj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wykorzystywane</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projektowania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odzieży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sportowej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ponieważ</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elastyczna</a:t>
            </a:r>
            <a:r>
              <a:rPr lang="en-US" sz="2150" dirty="0">
                <a:solidFill>
                  <a:srgbClr val="1E2328"/>
                </a:solidFill>
                <a:latin typeface="Montserrat"/>
                <a:ea typeface="Montserrat"/>
                <a:sym typeface="Montserrat"/>
              </a:rPr>
              <a:t> natura</a:t>
            </a:r>
            <a:endParaRPr lang="en-US">
              <a:latin typeface="Montserrat"/>
            </a:endParaRPr>
          </a:p>
          <a:p>
            <a:r>
              <a:rPr lang="en-US" sz="2150" dirty="0" err="1">
                <a:solidFill>
                  <a:srgbClr val="1E2328"/>
                </a:solidFill>
                <a:latin typeface="Montserrat"/>
                <a:ea typeface="Montserrat"/>
                <a:sym typeface="Montserrat"/>
              </a:rPr>
              <a:t>pozwala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dużą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aktywność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fizyczną</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produkcji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wątkowych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można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używać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zarówno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maszyny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dziewiarskiej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okrężnej</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płaskiej. W </a:t>
            </a:r>
            <a:r>
              <a:rPr lang="en-US" sz="2150" dirty="0" err="1">
                <a:solidFill>
                  <a:srgbClr val="1E2328"/>
                </a:solidFill>
                <a:latin typeface="Montserrat"/>
                <a:ea typeface="Montserrat"/>
                <a:sym typeface="Montserrat"/>
              </a:rPr>
              <a:t>wątku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wypełniających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stosuje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cztery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podstawowe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ściegi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dżersejowy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płócienny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ścieg</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lewy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ścieg</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ściągaczowy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ścieg</a:t>
            </a:r>
            <a:r>
              <a:rPr lang="en-US" sz="2150" dirty="0">
                <a:solidFill>
                  <a:srgbClr val="1E2328"/>
                </a:solidFill>
                <a:latin typeface="Montserrat"/>
                <a:ea typeface="Montserrat"/>
                <a:sym typeface="Montserrat"/>
              </a:rPr>
              <a:t> interlock (</a:t>
            </a:r>
            <a:r>
              <a:rPr lang="en-US" sz="2150" dirty="0" err="1">
                <a:solidFill>
                  <a:srgbClr val="1E2328"/>
                </a:solidFill>
                <a:latin typeface="Montserrat"/>
                <a:ea typeface="Montserrat"/>
                <a:sym typeface="Montserrat"/>
              </a:rPr>
              <a:t>zarówno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dla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pojedynczych</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podwójnych</a:t>
            </a:r>
            <a:r>
              <a:rPr lang="en-US" sz="2150" dirty="0">
                <a:solidFill>
                  <a:srgbClr val="1E2328"/>
                </a:solidFill>
                <a:latin typeface="Montserrat"/>
                <a:ea typeface="Montserrat"/>
                <a:sym typeface="Montserrat"/>
              </a:rPr>
              <a:t>).</a:t>
            </a:r>
            <a:endParaRPr sz="2150">
              <a:latin typeface="Montserrat"/>
            </a:endParaRPr>
          </a:p>
        </p:txBody>
      </p:sp>
      <p:sp>
        <p:nvSpPr>
          <p:cNvPr id="1083" name="Google Shape;1083;g32b6468de77_1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39" name="Google Shape;139;p4"/>
          <p:cNvGrpSpPr/>
          <p:nvPr/>
        </p:nvGrpSpPr>
        <p:grpSpPr>
          <a:xfrm>
            <a:off x="0" y="7050875"/>
            <a:ext cx="9310979" cy="3236598"/>
            <a:chOff x="0" y="0"/>
            <a:chExt cx="12414639" cy="4794250"/>
          </a:xfrm>
        </p:grpSpPr>
        <p:grpSp>
          <p:nvGrpSpPr>
            <p:cNvPr id="140" name="Google Shape;140;p4"/>
            <p:cNvGrpSpPr/>
            <p:nvPr/>
          </p:nvGrpSpPr>
          <p:grpSpPr>
            <a:xfrm>
              <a:off x="0" y="1365250"/>
              <a:ext cx="12414639" cy="3429000"/>
              <a:chOff x="0" y="0"/>
              <a:chExt cx="7391041" cy="2041451"/>
            </a:xfrm>
          </p:grpSpPr>
          <p:sp>
            <p:nvSpPr>
              <p:cNvPr id="141" name="Google Shape;141;p4"/>
              <p:cNvSpPr/>
              <p:nvPr/>
            </p:nvSpPr>
            <p:spPr>
              <a:xfrm>
                <a:off x="0" y="0"/>
                <a:ext cx="7391041" cy="2041451"/>
              </a:xfrm>
              <a:custGeom>
                <a:avLst/>
                <a:gdLst/>
                <a:ahLst/>
                <a:cxnLst/>
                <a:rect l="l" t="t" r="r" b="b"/>
                <a:pathLst>
                  <a:path w="7391041" h="2041451" extrusionOk="0">
                    <a:moveTo>
                      <a:pt x="0" y="0"/>
                    </a:moveTo>
                    <a:lnTo>
                      <a:pt x="7391041" y="0"/>
                    </a:lnTo>
                    <a:lnTo>
                      <a:pt x="7391041" y="2041451"/>
                    </a:lnTo>
                    <a:lnTo>
                      <a:pt x="0" y="2041451"/>
                    </a:lnTo>
                    <a:close/>
                  </a:path>
                </a:pathLst>
              </a:custGeom>
              <a:solidFill>
                <a:srgbClr val="CFCF5A"/>
              </a:solidFill>
              <a:ln>
                <a:noFill/>
              </a:ln>
            </p:spPr>
            <p:txBody>
              <a:bodyPr/>
              <a:lstStyle/>
              <a:p>
                <a:endParaRPr lang="pl-PL"/>
              </a:p>
            </p:txBody>
          </p:sp>
          <p:sp>
            <p:nvSpPr>
              <p:cNvPr id="142" name="Google Shape;142;p4"/>
              <p:cNvSpPr txBox="1"/>
              <p:nvPr/>
            </p:nvSpPr>
            <p:spPr>
              <a:xfrm>
                <a:off x="0" y="0"/>
                <a:ext cx="7391041" cy="204145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3" name="Google Shape;143;p4"/>
            <p:cNvGrpSpPr/>
            <p:nvPr/>
          </p:nvGrpSpPr>
          <p:grpSpPr>
            <a:xfrm>
              <a:off x="0" y="0"/>
              <a:ext cx="1371600" cy="1365250"/>
              <a:chOff x="0" y="0"/>
              <a:chExt cx="816580" cy="812800"/>
            </a:xfrm>
          </p:grpSpPr>
          <p:sp>
            <p:nvSpPr>
              <p:cNvPr id="144" name="Google Shape;144;p4"/>
              <p:cNvSpPr/>
              <p:nvPr/>
            </p:nvSpPr>
            <p:spPr>
              <a:xfrm>
                <a:off x="0" y="0"/>
                <a:ext cx="816580" cy="812800"/>
              </a:xfrm>
              <a:custGeom>
                <a:avLst/>
                <a:gdLst/>
                <a:ahLst/>
                <a:cxnLst/>
                <a:rect l="l" t="t" r="r" b="b"/>
                <a:pathLst>
                  <a:path w="816580" h="812800" extrusionOk="0">
                    <a:moveTo>
                      <a:pt x="0" y="0"/>
                    </a:moveTo>
                    <a:lnTo>
                      <a:pt x="816580" y="0"/>
                    </a:lnTo>
                    <a:lnTo>
                      <a:pt x="816580" y="812800"/>
                    </a:lnTo>
                    <a:lnTo>
                      <a:pt x="0" y="812800"/>
                    </a:lnTo>
                    <a:close/>
                  </a:path>
                </a:pathLst>
              </a:custGeom>
              <a:solidFill>
                <a:srgbClr val="1E2328"/>
              </a:solidFill>
              <a:ln>
                <a:noFill/>
              </a:ln>
            </p:spPr>
            <p:txBody>
              <a:bodyPr/>
              <a:lstStyle/>
              <a:p>
                <a:endParaRPr lang="pl-PL"/>
              </a:p>
            </p:txBody>
          </p:sp>
          <p:sp>
            <p:nvSpPr>
              <p:cNvPr id="145" name="Google Shape;145;p4"/>
              <p:cNvSpPr txBox="1"/>
              <p:nvPr/>
            </p:nvSpPr>
            <p:spPr>
              <a:xfrm>
                <a:off x="0" y="0"/>
                <a:ext cx="81658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6" name="Google Shape;146;p4"/>
          <p:cNvGrpSpPr/>
          <p:nvPr/>
        </p:nvGrpSpPr>
        <p:grpSpPr>
          <a:xfrm>
            <a:off x="0" y="0"/>
            <a:ext cx="18288000" cy="10287000"/>
            <a:chOff x="0" y="0"/>
            <a:chExt cx="24384000" cy="13716000"/>
          </a:xfrm>
        </p:grpSpPr>
        <p:cxnSp>
          <p:nvCxnSpPr>
            <p:cNvPr id="147" name="Google Shape;147;p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8" name="Google Shape;148;p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9" name="Google Shape;149;p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0" name="Google Shape;150;p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51" name="Google Shape;151;p4"/>
            <p:cNvSpPr txBox="1"/>
            <p:nvPr/>
          </p:nvSpPr>
          <p:spPr>
            <a:xfrm rot="-5400000">
              <a:off x="20803850" y="9651150"/>
              <a:ext cx="5017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grpSp>
        <p:nvGrpSpPr>
          <p:cNvPr id="152" name="Google Shape;152;p4"/>
          <p:cNvGrpSpPr/>
          <p:nvPr/>
        </p:nvGrpSpPr>
        <p:grpSpPr>
          <a:xfrm>
            <a:off x="9811225" y="8358187"/>
            <a:ext cx="6089175" cy="1553602"/>
            <a:chOff x="0" y="-57150"/>
            <a:chExt cx="8118900" cy="2071468"/>
          </a:xfrm>
        </p:grpSpPr>
        <p:sp>
          <p:nvSpPr>
            <p:cNvPr id="153" name="Google Shape;153;p4"/>
            <p:cNvSpPr txBox="1"/>
            <p:nvPr/>
          </p:nvSpPr>
          <p:spPr>
            <a:xfrm>
              <a:off x="0" y="-57150"/>
              <a:ext cx="7208400" cy="718145"/>
            </a:xfrm>
            <a:prstGeom prst="rect">
              <a:avLst/>
            </a:prstGeom>
            <a:noFill/>
            <a:ln>
              <a:noFill/>
            </a:ln>
          </p:spPr>
          <p:txBody>
            <a:bodyPr spcFirstLastPara="1" wrap="square" lIns="0" tIns="0" rIns="0" bIns="0" anchor="t" anchorCtr="0">
              <a:spAutoFit/>
            </a:bodyPr>
            <a:lstStyle/>
            <a:p>
              <a:pPr>
                <a:lnSpc>
                  <a:spcPct val="140000"/>
                </a:lnSpc>
              </a:pPr>
              <a:r>
                <a:rPr lang="en-US" sz="2500" dirty="0" err="1">
                  <a:solidFill>
                    <a:srgbClr val="1E2328"/>
                  </a:solidFill>
                  <a:latin typeface="DM Serif Display"/>
                  <a:sym typeface="DM Serif Display"/>
                </a:rPr>
                <a:t>Wymagana</a:t>
              </a:r>
              <a:r>
                <a:rPr lang="en-US" sz="2500" dirty="0">
                  <a:solidFill>
                    <a:srgbClr val="1E2328"/>
                  </a:solidFill>
                  <a:latin typeface="DM Serif Display"/>
                  <a:sym typeface="DM Serif Display"/>
                </a:rPr>
                <a:t> </a:t>
              </a:r>
              <a:r>
                <a:rPr lang="en-US" sz="2500" dirty="0" err="1">
                  <a:solidFill>
                    <a:srgbClr val="1E2328"/>
                  </a:solidFill>
                  <a:latin typeface="DM Serif Display"/>
                  <a:sym typeface="DM Serif Display"/>
                </a:rPr>
                <a:t>wiedza</a:t>
              </a:r>
              <a:r>
                <a:rPr lang="en-US" sz="2500" dirty="0">
                  <a:solidFill>
                    <a:srgbClr val="1E2328"/>
                  </a:solidFill>
                  <a:latin typeface="DM Serif Display"/>
                  <a:sym typeface="DM Serif Display"/>
                </a:rPr>
                <a:t> </a:t>
              </a:r>
              <a:r>
                <a:rPr lang="en-US" sz="2500" dirty="0" err="1">
                  <a:solidFill>
                    <a:srgbClr val="1E2328"/>
                  </a:solidFill>
                  <a:latin typeface="DM Serif Display"/>
                  <a:sym typeface="DM Serif Display"/>
                </a:rPr>
                <a:t>wstępna</a:t>
              </a:r>
              <a:endParaRPr lang="en-US" dirty="0" err="1"/>
            </a:p>
          </p:txBody>
        </p:sp>
        <p:sp>
          <p:nvSpPr>
            <p:cNvPr id="154" name="Google Shape;154;p4"/>
            <p:cNvSpPr txBox="1"/>
            <p:nvPr/>
          </p:nvSpPr>
          <p:spPr>
            <a:xfrm>
              <a:off x="0" y="690880"/>
              <a:ext cx="8118900" cy="1323438"/>
            </a:xfrm>
            <a:prstGeom prst="rect">
              <a:avLst/>
            </a:prstGeom>
            <a:noFill/>
            <a:ln>
              <a:noFill/>
            </a:ln>
          </p:spPr>
          <p:txBody>
            <a:bodyPr spcFirstLastPara="1" wrap="square" lIns="0" tIns="0" rIns="0" bIns="0" anchor="t" anchorCtr="0">
              <a:spAutoFit/>
            </a:bodyPr>
            <a:lstStyle/>
            <a:p>
              <a:pPr>
                <a:lnSpc>
                  <a:spcPct val="150022"/>
                </a:lnSpc>
              </a:pPr>
              <a:r>
                <a:rPr lang="en-US" sz="2150" dirty="0">
                  <a:solidFill>
                    <a:srgbClr val="1E2328"/>
                  </a:solidFill>
                  <a:latin typeface="Montserrat"/>
                  <a:sym typeface="Montserrat"/>
                </a:rPr>
                <a:t>Do </a:t>
              </a:r>
              <a:r>
                <a:rPr lang="en-US" sz="2150" dirty="0" err="1">
                  <a:solidFill>
                    <a:srgbClr val="1E2328"/>
                  </a:solidFill>
                  <a:latin typeface="Montserrat"/>
                  <a:sym typeface="Montserrat"/>
                </a:rPr>
                <a:t>tego</a:t>
              </a:r>
              <a:r>
                <a:rPr lang="en-US" sz="2150" dirty="0">
                  <a:solidFill>
                    <a:srgbClr val="1E2328"/>
                  </a:solidFill>
                  <a:latin typeface="Montserrat"/>
                  <a:sym typeface="Montserrat"/>
                </a:rPr>
                <a:t> </a:t>
              </a:r>
              <a:r>
                <a:rPr lang="en-US" sz="2150" dirty="0" err="1">
                  <a:solidFill>
                    <a:srgbClr val="1E2328"/>
                  </a:solidFill>
                  <a:latin typeface="Montserrat"/>
                  <a:sym typeface="Montserrat"/>
                </a:rPr>
                <a:t>Unitu</a:t>
              </a:r>
              <a:r>
                <a:rPr lang="en-US" sz="2150" dirty="0">
                  <a:solidFill>
                    <a:srgbClr val="1E2328"/>
                  </a:solidFill>
                  <a:latin typeface="Montserrat"/>
                  <a:sym typeface="Montserrat"/>
                </a:rPr>
                <a:t> </a:t>
              </a:r>
              <a:r>
                <a:rPr lang="en-US" sz="2150" dirty="0" err="1">
                  <a:solidFill>
                    <a:srgbClr val="1E2328"/>
                  </a:solidFill>
                  <a:latin typeface="Montserrat"/>
                  <a:sym typeface="Montserrat"/>
                </a:rPr>
                <a:t>nie</a:t>
              </a:r>
              <a:r>
                <a:rPr lang="en-US" sz="2150" dirty="0">
                  <a:solidFill>
                    <a:srgbClr val="1E2328"/>
                  </a:solidFill>
                  <a:latin typeface="Montserrat"/>
                  <a:sym typeface="Montserrat"/>
                </a:rPr>
                <a:t> jest </a:t>
              </a:r>
              <a:r>
                <a:rPr lang="en-US" sz="2150" dirty="0" err="1">
                  <a:solidFill>
                    <a:srgbClr val="1E2328"/>
                  </a:solidFill>
                  <a:latin typeface="Montserrat"/>
                  <a:sym typeface="Montserrat"/>
                </a:rPr>
                <a:t>wymagana</a:t>
              </a:r>
              <a:r>
                <a:rPr lang="en-US" sz="2150" dirty="0">
                  <a:solidFill>
                    <a:srgbClr val="1E2328"/>
                  </a:solidFill>
                  <a:latin typeface="Montserrat"/>
                  <a:sym typeface="Montserrat"/>
                </a:rPr>
                <a:t> </a:t>
              </a:r>
              <a:r>
                <a:rPr lang="en-US" sz="2150" dirty="0" err="1">
                  <a:solidFill>
                    <a:srgbClr val="1E2328"/>
                  </a:solidFill>
                  <a:latin typeface="Montserrat"/>
                  <a:sym typeface="Montserrat"/>
                </a:rPr>
                <a:t>wiedza</a:t>
              </a:r>
              <a:r>
                <a:rPr lang="en-US" sz="2150" dirty="0">
                  <a:solidFill>
                    <a:srgbClr val="1E2328"/>
                  </a:solidFill>
                  <a:latin typeface="Montserrat"/>
                  <a:sym typeface="Montserrat"/>
                </a:rPr>
                <a:t> </a:t>
              </a:r>
              <a:r>
                <a:rPr lang="en-US" sz="2150" dirty="0" err="1">
                  <a:solidFill>
                    <a:srgbClr val="1E2328"/>
                  </a:solidFill>
                  <a:latin typeface="Montserrat"/>
                  <a:sym typeface="Montserrat"/>
                </a:rPr>
                <a:t>wstępna</a:t>
              </a:r>
              <a:endParaRPr lang="en-US" dirty="0" err="1"/>
            </a:p>
          </p:txBody>
        </p:sp>
      </p:grpSp>
      <p:cxnSp>
        <p:nvCxnSpPr>
          <p:cNvPr id="155" name="Google Shape;155;p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56" name="Google Shape;156;p4"/>
          <p:cNvPicPr preferRelativeResize="0"/>
          <p:nvPr/>
        </p:nvPicPr>
        <p:blipFill rotWithShape="1">
          <a:blip r:embed="rId5">
            <a:alphaModFix/>
          </a:blip>
          <a:srcRect l="13255" t="400" r="37153" b="-400"/>
          <a:stretch/>
        </p:blipFill>
        <p:spPr>
          <a:xfrm>
            <a:off x="1031566" y="2057400"/>
            <a:ext cx="5356509" cy="7200902"/>
          </a:xfrm>
          <a:prstGeom prst="rect">
            <a:avLst/>
          </a:prstGeom>
          <a:noFill/>
          <a:ln>
            <a:noFill/>
          </a:ln>
        </p:spPr>
      </p:pic>
      <p:sp>
        <p:nvSpPr>
          <p:cNvPr id="157" name="Google Shape;157;p4"/>
          <p:cNvSpPr txBox="1"/>
          <p:nvPr/>
        </p:nvSpPr>
        <p:spPr>
          <a:xfrm>
            <a:off x="6736671" y="3985291"/>
            <a:ext cx="9638119" cy="3358612"/>
          </a:xfrm>
          <a:prstGeom prst="rect">
            <a:avLst/>
          </a:prstGeom>
          <a:noFill/>
          <a:ln>
            <a:noFill/>
          </a:ln>
        </p:spPr>
        <p:txBody>
          <a:bodyPr spcFirstLastPara="1" wrap="square" lIns="0" tIns="0" rIns="0" bIns="0" anchor="t" anchorCtr="0">
            <a:spAutoFit/>
          </a:bodyPr>
          <a:lstStyle/>
          <a:p>
            <a:r>
              <a:rPr lang="en-US" sz="2150" dirty="0">
                <a:solidFill>
                  <a:srgbClr val="1E2328"/>
                </a:solidFill>
                <a:latin typeface="Montserrat"/>
                <a:ea typeface="Montserrat"/>
                <a:sym typeface="Montserrat"/>
              </a:rPr>
              <a:t>Po </a:t>
            </a:r>
            <a:r>
              <a:rPr lang="en-US" sz="2150" dirty="0" err="1">
                <a:solidFill>
                  <a:srgbClr val="1E2328"/>
                </a:solidFill>
                <a:latin typeface="Montserrat"/>
                <a:ea typeface="Montserrat"/>
                <a:sym typeface="Montserrat"/>
              </a:rPr>
              <a:t>zakończeniu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tego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modułu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będziesz</a:t>
            </a:r>
            <a:r>
              <a:rPr lang="en-US" sz="2150" dirty="0">
                <a:solidFill>
                  <a:srgbClr val="1E2328"/>
                </a:solidFill>
                <a:latin typeface="Montserrat"/>
                <a:ea typeface="Montserrat"/>
                <a:sym typeface="Montserrat"/>
              </a:rPr>
              <a:t> w </a:t>
            </a:r>
            <a:r>
              <a:rPr lang="en-US" sz="2150" dirty="0" err="1">
                <a:solidFill>
                  <a:srgbClr val="1E2328"/>
                </a:solidFill>
                <a:latin typeface="Montserrat"/>
                <a:ea typeface="Montserrat"/>
                <a:sym typeface="Montserrat"/>
              </a:rPr>
              <a:t>stanie</a:t>
            </a:r>
            <a:r>
              <a:rPr lang="en-US" sz="2150" b="0" i="0" u="none" strike="noStrike" cap="none" dirty="0">
                <a:solidFill>
                  <a:srgbClr val="1E2328"/>
                </a:solidFill>
                <a:latin typeface="Montserrat"/>
                <a:ea typeface="Montserrat"/>
                <a:sym typeface="Montserrat"/>
              </a:rPr>
              <a:t>:</a:t>
            </a:r>
            <a:endParaRPr lang="en-US" sz="2150">
              <a:latin typeface="Montserrat"/>
            </a:endParaRPr>
          </a:p>
          <a:p>
            <a:endParaRPr lang="en-US">
              <a:sym typeface="Montserrat"/>
            </a:endParaRPr>
          </a:p>
          <a:p>
            <a:pPr marL="457200" indent="-457200">
              <a:buAutoNum type="arabicPeriod"/>
            </a:pPr>
            <a:r>
              <a:rPr lang="en-US" sz="2150" dirty="0" err="1">
                <a:solidFill>
                  <a:srgbClr val="1E2328"/>
                </a:solidFill>
                <a:latin typeface="Montserrat"/>
                <a:sym typeface="Montserrat"/>
              </a:rPr>
              <a:t>Zrozumieć</a:t>
            </a:r>
            <a:r>
              <a:rPr lang="en-US" sz="2150" dirty="0">
                <a:solidFill>
                  <a:srgbClr val="1E2328"/>
                </a:solidFill>
                <a:latin typeface="Montserrat"/>
                <a:sym typeface="Montserrat"/>
              </a:rPr>
              <a:t> </a:t>
            </a:r>
            <a:r>
              <a:rPr lang="en-US" sz="2150" dirty="0" err="1">
                <a:solidFill>
                  <a:srgbClr val="1E2328"/>
                </a:solidFill>
                <a:latin typeface="Montserrat"/>
                <a:sym typeface="Montserrat"/>
              </a:rPr>
              <a:t>proces</a:t>
            </a:r>
            <a:r>
              <a:rPr lang="en-US" sz="2150" dirty="0">
                <a:solidFill>
                  <a:srgbClr val="1E2328"/>
                </a:solidFill>
                <a:latin typeface="Montserrat"/>
                <a:sym typeface="Montserrat"/>
              </a:rPr>
              <a:t> </a:t>
            </a:r>
            <a:r>
              <a:rPr lang="en-US" sz="2150" dirty="0" err="1">
                <a:solidFill>
                  <a:srgbClr val="1E2328"/>
                </a:solidFill>
                <a:latin typeface="Montserrat"/>
                <a:sym typeface="Montserrat"/>
              </a:rPr>
              <a:t>wytwarzania</a:t>
            </a:r>
            <a:r>
              <a:rPr lang="en-US" sz="2150" dirty="0">
                <a:solidFill>
                  <a:srgbClr val="1E2328"/>
                </a:solidFill>
                <a:latin typeface="Montserrat"/>
                <a:sym typeface="Montserrat"/>
              </a:rPr>
              <a:t> </a:t>
            </a:r>
            <a:r>
              <a:rPr lang="en-US" sz="2150" dirty="0" err="1">
                <a:solidFill>
                  <a:srgbClr val="1E2328"/>
                </a:solidFill>
                <a:latin typeface="Montserrat"/>
                <a:sym typeface="Montserrat"/>
              </a:rPr>
              <a:t>tkanin</a:t>
            </a:r>
            <a:endParaRPr lang="en-US" dirty="0" err="1">
              <a:latin typeface="Montserrat"/>
            </a:endParaRPr>
          </a:p>
          <a:p>
            <a:pPr marL="457200" indent="-457200">
              <a:buAutoNum type="arabicPeriod"/>
            </a:pPr>
            <a:r>
              <a:rPr lang="en-US" sz="2150" dirty="0" err="1">
                <a:solidFill>
                  <a:srgbClr val="1E2328"/>
                </a:solidFill>
                <a:latin typeface="Montserrat"/>
                <a:sym typeface="Montserrat"/>
              </a:rPr>
              <a:t>Rozpoznać</a:t>
            </a:r>
            <a:r>
              <a:rPr lang="en-US" sz="2150" dirty="0">
                <a:solidFill>
                  <a:srgbClr val="1E2328"/>
                </a:solidFill>
                <a:latin typeface="Montserrat"/>
                <a:sym typeface="Montserrat"/>
              </a:rPr>
              <a:t> </a:t>
            </a:r>
            <a:r>
              <a:rPr lang="en-US" sz="2150" dirty="0" err="1">
                <a:solidFill>
                  <a:srgbClr val="1E2328"/>
                </a:solidFill>
                <a:latin typeface="Montserrat"/>
                <a:sym typeface="Montserrat"/>
              </a:rPr>
              <a:t>główne</a:t>
            </a:r>
            <a:r>
              <a:rPr lang="en-US" sz="2150" dirty="0">
                <a:solidFill>
                  <a:srgbClr val="1E2328"/>
                </a:solidFill>
                <a:latin typeface="Montserrat"/>
                <a:sym typeface="Montserrat"/>
              </a:rPr>
              <a:t> </a:t>
            </a:r>
            <a:r>
              <a:rPr lang="en-US" sz="2150" dirty="0" err="1">
                <a:solidFill>
                  <a:srgbClr val="1E2328"/>
                </a:solidFill>
                <a:latin typeface="Montserrat"/>
                <a:sym typeface="Montserrat"/>
              </a:rPr>
              <a:t>rodzaje</a:t>
            </a:r>
            <a:r>
              <a:rPr lang="en-US" sz="2150" dirty="0">
                <a:solidFill>
                  <a:srgbClr val="1E2328"/>
                </a:solidFill>
                <a:latin typeface="Montserrat"/>
                <a:sym typeface="Montserrat"/>
              </a:rPr>
              <a:t> </a:t>
            </a:r>
            <a:r>
              <a:rPr lang="en-US" sz="2150" dirty="0" err="1">
                <a:solidFill>
                  <a:srgbClr val="1E2328"/>
                </a:solidFill>
                <a:latin typeface="Montserrat"/>
                <a:sym typeface="Montserrat"/>
              </a:rPr>
              <a:t>splotów</a:t>
            </a:r>
            <a:endParaRPr lang="en-US" dirty="0" err="1">
              <a:latin typeface="Montserrat"/>
            </a:endParaRPr>
          </a:p>
          <a:p>
            <a:pPr marL="457200" indent="-457200">
              <a:buAutoNum type="arabicPeriod"/>
            </a:pPr>
            <a:r>
              <a:rPr lang="en-US" sz="2150" dirty="0" err="1">
                <a:solidFill>
                  <a:srgbClr val="1E2328"/>
                </a:solidFill>
                <a:latin typeface="Montserrat"/>
                <a:sym typeface="Montserrat"/>
              </a:rPr>
              <a:t>Rozpoznać</a:t>
            </a:r>
            <a:r>
              <a:rPr lang="en-US" sz="2150" dirty="0">
                <a:solidFill>
                  <a:srgbClr val="1E2328"/>
                </a:solidFill>
                <a:latin typeface="Montserrat"/>
                <a:sym typeface="Montserrat"/>
              </a:rPr>
              <a:t> </a:t>
            </a:r>
            <a:r>
              <a:rPr lang="en-US" sz="2150" dirty="0" err="1">
                <a:solidFill>
                  <a:srgbClr val="1E2328"/>
                </a:solidFill>
                <a:latin typeface="Montserrat"/>
                <a:sym typeface="Montserrat"/>
              </a:rPr>
              <a:t>główne</a:t>
            </a:r>
            <a:r>
              <a:rPr lang="en-US" sz="2150" dirty="0">
                <a:solidFill>
                  <a:srgbClr val="1E2328"/>
                </a:solidFill>
                <a:latin typeface="Montserrat"/>
                <a:sym typeface="Montserrat"/>
              </a:rPr>
              <a:t> </a:t>
            </a:r>
            <a:r>
              <a:rPr lang="en-US" sz="2150" dirty="0" err="1">
                <a:solidFill>
                  <a:srgbClr val="1E2328"/>
                </a:solidFill>
                <a:latin typeface="Montserrat"/>
                <a:sym typeface="Montserrat"/>
              </a:rPr>
              <a:t>techniki</a:t>
            </a:r>
            <a:r>
              <a:rPr lang="en-US" sz="2150" dirty="0">
                <a:solidFill>
                  <a:srgbClr val="1E2328"/>
                </a:solidFill>
                <a:latin typeface="Montserrat"/>
                <a:sym typeface="Montserrat"/>
              </a:rPr>
              <a:t> </a:t>
            </a:r>
            <a:r>
              <a:rPr lang="en-US" sz="2150" dirty="0" err="1">
                <a:solidFill>
                  <a:srgbClr val="1E2328"/>
                </a:solidFill>
                <a:latin typeface="Montserrat"/>
                <a:sym typeface="Montserrat"/>
              </a:rPr>
              <a:t>dziania</a:t>
            </a:r>
            <a:endParaRPr lang="en-US" dirty="0" err="1">
              <a:latin typeface="Montserrat"/>
            </a:endParaRPr>
          </a:p>
          <a:p>
            <a:pPr marL="457200" indent="-457200">
              <a:buAutoNum type="arabicPeriod"/>
            </a:pPr>
            <a:r>
              <a:rPr lang="en-US" sz="2150" dirty="0" err="1">
                <a:solidFill>
                  <a:srgbClr val="1E2328"/>
                </a:solidFill>
                <a:latin typeface="Montserrat"/>
                <a:sym typeface="Montserrat"/>
              </a:rPr>
              <a:t>Znać</a:t>
            </a:r>
            <a:r>
              <a:rPr lang="en-US" sz="2150" dirty="0">
                <a:solidFill>
                  <a:srgbClr val="1E2328"/>
                </a:solidFill>
                <a:latin typeface="Montserrat"/>
                <a:sym typeface="Montserrat"/>
              </a:rPr>
              <a:t> </a:t>
            </a:r>
            <a:r>
              <a:rPr lang="en-US" sz="2150" dirty="0" err="1">
                <a:solidFill>
                  <a:srgbClr val="1E2328"/>
                </a:solidFill>
                <a:latin typeface="Montserrat"/>
                <a:sym typeface="Montserrat"/>
              </a:rPr>
              <a:t>cechy</a:t>
            </a:r>
            <a:r>
              <a:rPr lang="en-US" sz="2150" dirty="0">
                <a:solidFill>
                  <a:srgbClr val="1E2328"/>
                </a:solidFill>
                <a:latin typeface="Montserrat"/>
                <a:sym typeface="Montserrat"/>
              </a:rPr>
              <a:t> </a:t>
            </a:r>
            <a:r>
              <a:rPr lang="en-US" sz="2150" dirty="0" err="1">
                <a:solidFill>
                  <a:srgbClr val="1E2328"/>
                </a:solidFill>
                <a:latin typeface="Montserrat"/>
                <a:sym typeface="Montserrat"/>
              </a:rPr>
              <a:t>najpopularniejszych</a:t>
            </a:r>
            <a:r>
              <a:rPr lang="en-US" sz="2150" dirty="0">
                <a:solidFill>
                  <a:srgbClr val="1E2328"/>
                </a:solidFill>
                <a:latin typeface="Montserrat"/>
                <a:sym typeface="Montserrat"/>
              </a:rPr>
              <a:t> </a:t>
            </a:r>
            <a:r>
              <a:rPr lang="en-US" sz="2150" dirty="0" err="1">
                <a:solidFill>
                  <a:srgbClr val="1E2328"/>
                </a:solidFill>
                <a:latin typeface="Montserrat"/>
                <a:sym typeface="Montserrat"/>
              </a:rPr>
              <a:t>tkanin</a:t>
            </a:r>
            <a:r>
              <a:rPr lang="en-US" sz="2150" dirty="0">
                <a:solidFill>
                  <a:srgbClr val="1E2328"/>
                </a:solidFill>
                <a:latin typeface="Montserrat"/>
                <a:sym typeface="Montserrat"/>
              </a:rPr>
              <a:t> </a:t>
            </a:r>
            <a:r>
              <a:rPr lang="en-US" sz="2150" dirty="0" err="1">
                <a:solidFill>
                  <a:srgbClr val="1E2328"/>
                </a:solidFill>
                <a:latin typeface="Montserrat"/>
                <a:sym typeface="Montserrat"/>
              </a:rPr>
              <a:t>i</a:t>
            </a:r>
            <a:r>
              <a:rPr lang="en-US" sz="2150" dirty="0">
                <a:solidFill>
                  <a:srgbClr val="1E2328"/>
                </a:solidFill>
                <a:latin typeface="Montserrat"/>
                <a:sym typeface="Montserrat"/>
              </a:rPr>
              <a:t> </a:t>
            </a:r>
            <a:r>
              <a:rPr lang="en-US" sz="2150" dirty="0" err="1">
                <a:solidFill>
                  <a:srgbClr val="1E2328"/>
                </a:solidFill>
                <a:latin typeface="Montserrat"/>
                <a:sym typeface="Montserrat"/>
              </a:rPr>
              <a:t>sposoby</a:t>
            </a:r>
            <a:endParaRPr>
              <a:latin typeface="Montserrat"/>
            </a:endParaRPr>
          </a:p>
          <a:p>
            <a:pPr marL="457200" indent="-457200">
              <a:buAutoNum type="arabicPeriod"/>
            </a:pPr>
            <a:r>
              <a:rPr lang="en-US" sz="2150" dirty="0" err="1">
                <a:solidFill>
                  <a:srgbClr val="1E2328"/>
                </a:solidFill>
                <a:latin typeface="Montserrat"/>
                <a:sym typeface="Montserrat"/>
              </a:rPr>
              <a:t>wykorzystania</a:t>
            </a:r>
            <a:r>
              <a:rPr lang="en-US" sz="2150" dirty="0">
                <a:solidFill>
                  <a:srgbClr val="1E2328"/>
                </a:solidFill>
                <a:latin typeface="Montserrat"/>
                <a:sym typeface="Montserrat"/>
              </a:rPr>
              <a:t> </a:t>
            </a:r>
            <a:r>
              <a:rPr lang="en-US" sz="2150" dirty="0" err="1">
                <a:solidFill>
                  <a:srgbClr val="1E2328"/>
                </a:solidFill>
                <a:latin typeface="Montserrat"/>
                <a:sym typeface="Montserrat"/>
              </a:rPr>
              <a:t>każdej</a:t>
            </a:r>
            <a:r>
              <a:rPr lang="en-US" sz="2150" dirty="0">
                <a:solidFill>
                  <a:srgbClr val="1E2328"/>
                </a:solidFill>
                <a:latin typeface="Montserrat"/>
                <a:sym typeface="Montserrat"/>
              </a:rPr>
              <a:t> z </a:t>
            </a:r>
            <a:r>
              <a:rPr lang="en-US" sz="2150" dirty="0" err="1">
                <a:solidFill>
                  <a:srgbClr val="1E2328"/>
                </a:solidFill>
                <a:latin typeface="Montserrat"/>
                <a:sym typeface="Montserrat"/>
              </a:rPr>
              <a:t>nich</a:t>
            </a:r>
            <a:endParaRPr dirty="0" err="1">
              <a:latin typeface="Montserrat"/>
            </a:endParaRPr>
          </a:p>
          <a:p>
            <a:pPr marL="457200" indent="-457200">
              <a:buAutoNum type="arabicPeriod"/>
            </a:pPr>
            <a:r>
              <a:rPr lang="en-US" sz="2150" dirty="0" err="1">
                <a:solidFill>
                  <a:srgbClr val="1E2328"/>
                </a:solidFill>
                <a:latin typeface="Montserrat"/>
                <a:sym typeface="Montserrat"/>
              </a:rPr>
              <a:t>Dowiedzieć</a:t>
            </a:r>
            <a:r>
              <a:rPr lang="en-US" sz="2150" dirty="0">
                <a:solidFill>
                  <a:srgbClr val="1E2328"/>
                </a:solidFill>
                <a:latin typeface="Montserrat"/>
                <a:sym typeface="Montserrat"/>
              </a:rPr>
              <a:t> </a:t>
            </a:r>
            <a:r>
              <a:rPr lang="en-US" sz="2150" dirty="0" err="1">
                <a:solidFill>
                  <a:srgbClr val="1E2328"/>
                </a:solidFill>
                <a:latin typeface="Montserrat"/>
                <a:sym typeface="Montserrat"/>
              </a:rPr>
              <a:t>się</a:t>
            </a:r>
            <a:r>
              <a:rPr lang="en-US" sz="2150" dirty="0">
                <a:solidFill>
                  <a:srgbClr val="1E2328"/>
                </a:solidFill>
                <a:latin typeface="Montserrat"/>
                <a:sym typeface="Montserrat"/>
              </a:rPr>
              <a:t>, jak </a:t>
            </a:r>
            <a:r>
              <a:rPr lang="en-US" sz="2150" dirty="0" err="1">
                <a:solidFill>
                  <a:srgbClr val="1E2328"/>
                </a:solidFill>
                <a:latin typeface="Montserrat"/>
                <a:sym typeface="Montserrat"/>
              </a:rPr>
              <a:t>różne</a:t>
            </a:r>
            <a:r>
              <a:rPr lang="en-US" sz="2150" dirty="0">
                <a:solidFill>
                  <a:srgbClr val="1E2328"/>
                </a:solidFill>
                <a:latin typeface="Montserrat"/>
                <a:sym typeface="Montserrat"/>
              </a:rPr>
              <a:t> </a:t>
            </a:r>
            <a:r>
              <a:rPr lang="en-US" sz="2150" dirty="0" err="1">
                <a:solidFill>
                  <a:srgbClr val="1E2328"/>
                </a:solidFill>
                <a:latin typeface="Montserrat"/>
                <a:sym typeface="Montserrat"/>
              </a:rPr>
              <a:t>sploty</a:t>
            </a:r>
            <a:r>
              <a:rPr lang="en-US" sz="2150" dirty="0">
                <a:solidFill>
                  <a:srgbClr val="1E2328"/>
                </a:solidFill>
                <a:latin typeface="Montserrat"/>
                <a:sym typeface="Montserrat"/>
              </a:rPr>
              <a:t> </a:t>
            </a:r>
            <a:r>
              <a:rPr lang="en-US" sz="2150" dirty="0" err="1">
                <a:solidFill>
                  <a:srgbClr val="1E2328"/>
                </a:solidFill>
                <a:latin typeface="Montserrat"/>
                <a:sym typeface="Montserrat"/>
              </a:rPr>
              <a:t>i</a:t>
            </a:r>
            <a:r>
              <a:rPr lang="en-US" sz="2150" dirty="0">
                <a:solidFill>
                  <a:srgbClr val="1E2328"/>
                </a:solidFill>
                <a:latin typeface="Montserrat"/>
                <a:sym typeface="Montserrat"/>
              </a:rPr>
              <a:t> </a:t>
            </a:r>
            <a:r>
              <a:rPr lang="en-US" sz="2150" dirty="0" err="1">
                <a:solidFill>
                  <a:srgbClr val="1E2328"/>
                </a:solidFill>
                <a:latin typeface="Montserrat"/>
                <a:sym typeface="Montserrat"/>
              </a:rPr>
              <a:t>dzianiny</a:t>
            </a:r>
            <a:r>
              <a:rPr lang="en-US" sz="2150" dirty="0">
                <a:solidFill>
                  <a:srgbClr val="1E2328"/>
                </a:solidFill>
                <a:latin typeface="Montserrat"/>
                <a:sym typeface="Montserrat"/>
              </a:rPr>
              <a:t> </a:t>
            </a:r>
            <a:r>
              <a:rPr lang="en-US" sz="2150" dirty="0" err="1">
                <a:solidFill>
                  <a:srgbClr val="1E2328"/>
                </a:solidFill>
                <a:latin typeface="Montserrat"/>
                <a:sym typeface="Montserrat"/>
              </a:rPr>
              <a:t>można</a:t>
            </a:r>
            <a:r>
              <a:rPr lang="en-US" sz="2150" dirty="0">
                <a:solidFill>
                  <a:srgbClr val="1E2328"/>
                </a:solidFill>
                <a:latin typeface="Montserrat"/>
                <a:sym typeface="Montserrat"/>
              </a:rPr>
              <a:t> </a:t>
            </a:r>
            <a:r>
              <a:rPr lang="en-US" sz="2150" dirty="0" err="1">
                <a:solidFill>
                  <a:srgbClr val="1E2328"/>
                </a:solidFill>
                <a:latin typeface="Montserrat"/>
                <a:sym typeface="Montserrat"/>
              </a:rPr>
              <a:t>kreatywnie</a:t>
            </a:r>
            <a:r>
              <a:rPr lang="en-US" sz="2150" dirty="0">
                <a:solidFill>
                  <a:srgbClr val="1E2328"/>
                </a:solidFill>
                <a:latin typeface="Montserrat"/>
                <a:sym typeface="Montserrat"/>
              </a:rPr>
              <a:t> </a:t>
            </a:r>
            <a:r>
              <a:rPr lang="en-US" sz="2150" dirty="0" err="1">
                <a:solidFill>
                  <a:srgbClr val="1E2328"/>
                </a:solidFill>
                <a:latin typeface="Montserrat"/>
                <a:sym typeface="Montserrat"/>
              </a:rPr>
              <a:t>wykorzystać</a:t>
            </a:r>
            <a:endParaRPr>
              <a:latin typeface="Montserrat"/>
            </a:endParaRPr>
          </a:p>
          <a:p>
            <a:pPr marL="457200" indent="-457200">
              <a:lnSpc>
                <a:spcPct val="150022"/>
              </a:lnSpc>
              <a:buAutoNum type="arabicPeriod"/>
            </a:pPr>
            <a:r>
              <a:rPr lang="en-US" sz="2150" dirty="0" err="1">
                <a:solidFill>
                  <a:srgbClr val="1E2328"/>
                </a:solidFill>
                <a:latin typeface="Montserrat"/>
                <a:sym typeface="Montserrat"/>
              </a:rPr>
              <a:t>szczególnie</a:t>
            </a:r>
            <a:r>
              <a:rPr lang="en-US" sz="2150" dirty="0">
                <a:solidFill>
                  <a:srgbClr val="1E2328"/>
                </a:solidFill>
                <a:latin typeface="Montserrat"/>
                <a:sym typeface="Montserrat"/>
              </a:rPr>
              <a:t> w </a:t>
            </a:r>
            <a:r>
              <a:rPr lang="en-US" sz="2150" dirty="0" err="1">
                <a:solidFill>
                  <a:srgbClr val="1E2328"/>
                </a:solidFill>
                <a:latin typeface="Montserrat"/>
                <a:sym typeface="Montserrat"/>
              </a:rPr>
              <a:t>projektach</a:t>
            </a:r>
            <a:r>
              <a:rPr lang="en-US" sz="2150" dirty="0">
                <a:solidFill>
                  <a:srgbClr val="1E2328"/>
                </a:solidFill>
                <a:latin typeface="Montserrat"/>
                <a:sym typeface="Montserrat"/>
              </a:rPr>
              <a:t> </a:t>
            </a:r>
            <a:r>
              <a:rPr lang="en-US" sz="2150" dirty="0" err="1">
                <a:solidFill>
                  <a:srgbClr val="1E2328"/>
                </a:solidFill>
                <a:latin typeface="Montserrat"/>
                <a:sym typeface="Montserrat"/>
              </a:rPr>
              <a:t>upcyklingowych</a:t>
            </a:r>
            <a:endParaRPr dirty="0" err="1">
              <a:latin typeface="Montserrat"/>
            </a:endParaRPr>
          </a:p>
        </p:txBody>
      </p:sp>
      <p:sp>
        <p:nvSpPr>
          <p:cNvPr id="158" name="Google Shape;158;p4"/>
          <p:cNvSpPr txBox="1"/>
          <p:nvPr/>
        </p:nvSpPr>
        <p:spPr>
          <a:xfrm>
            <a:off x="6736672" y="1914525"/>
            <a:ext cx="6727200" cy="1846659"/>
          </a:xfrm>
          <a:prstGeom prst="rect">
            <a:avLst/>
          </a:prstGeom>
          <a:noFill/>
          <a:ln>
            <a:noFill/>
          </a:ln>
        </p:spPr>
        <p:txBody>
          <a:bodyPr spcFirstLastPara="1" wrap="square" lIns="0" tIns="0" rIns="0" bIns="0" anchor="t" anchorCtr="0">
            <a:spAutoFit/>
          </a:bodyPr>
          <a:lstStyle/>
          <a:p>
            <a:r>
              <a:rPr lang="en-US" sz="6000" dirty="0" err="1">
                <a:solidFill>
                  <a:srgbClr val="1E2328"/>
                </a:solidFill>
                <a:latin typeface="DM Serif Display"/>
                <a:sym typeface="DM Serif Display"/>
              </a:rPr>
              <a:t>Oczekiwane</a:t>
            </a:r>
            <a:r>
              <a:rPr lang="en-US" sz="6000" dirty="0">
                <a:solidFill>
                  <a:srgbClr val="1E2328"/>
                </a:solidFill>
                <a:latin typeface="DM Serif Display"/>
                <a:sym typeface="DM Serif Display"/>
              </a:rPr>
              <a:t> </a:t>
            </a:r>
            <a:r>
              <a:rPr lang="en-US" sz="6000" dirty="0" err="1">
                <a:solidFill>
                  <a:srgbClr val="1E2328"/>
                </a:solidFill>
                <a:latin typeface="DM Serif Display"/>
                <a:sym typeface="DM Serif Display"/>
              </a:rPr>
              <a:t>wyniki</a:t>
            </a:r>
            <a:r>
              <a:rPr lang="en-US" sz="6000" dirty="0">
                <a:solidFill>
                  <a:srgbClr val="1E2328"/>
                </a:solidFill>
                <a:latin typeface="DM Serif Display"/>
                <a:sym typeface="DM Serif Display"/>
              </a:rPr>
              <a:t> </a:t>
            </a:r>
            <a:r>
              <a:rPr lang="en-US" sz="6000" dirty="0" err="1">
                <a:solidFill>
                  <a:srgbClr val="1E2328"/>
                </a:solidFill>
                <a:latin typeface="DM Serif Display"/>
                <a:sym typeface="DM Serif Display"/>
              </a:rPr>
              <a:t>nauczania</a:t>
            </a:r>
            <a:endParaRPr lang="en-US" dirty="0" err="1"/>
          </a:p>
        </p:txBody>
      </p:sp>
      <p:sp>
        <p:nvSpPr>
          <p:cNvPr id="159" name="Google Shape;159;p4"/>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2" name="TextBox 10">
            <a:extLst>
              <a:ext uri="{FF2B5EF4-FFF2-40B4-BE49-F238E27FC236}">
                <a16:creationId xmlns:a16="http://schemas.microsoft.com/office/drawing/2014/main" id="{7DCF03CA-B9A3-B098-C797-4A69D05A3307}"/>
              </a:ext>
            </a:extLst>
          </p:cNvPr>
          <p:cNvSpPr txBox="1"/>
          <p:nvPr/>
        </p:nvSpPr>
        <p:spPr>
          <a:xfrm>
            <a:off x="1031566" y="9298410"/>
            <a:ext cx="5406326" cy="430567"/>
          </a:xfrm>
          <a:prstGeom prst="rect">
            <a:avLst/>
          </a:prstGeom>
        </p:spPr>
        <p:txBody>
          <a:bodyPr lIns="0" tIns="0" rIns="0" bIns="0" rtlCol="0" anchor="t">
            <a:spAutoFit/>
          </a:bodyPr>
          <a:lstStyle/>
          <a:p>
            <a:pPr algn="l">
              <a:lnSpc>
                <a:spcPts val="3500"/>
              </a:lnSpc>
            </a:pPr>
            <a:r>
              <a:rPr lang="en-US" sz="2499" dirty="0">
                <a:solidFill>
                  <a:srgbClr val="1E2328"/>
                </a:solidFill>
                <a:latin typeface="DM Serif Display"/>
                <a:ea typeface="DM Serif Display"/>
                <a:cs typeface="DM Serif Display"/>
                <a:sym typeface="DM Serif Display"/>
              </a:rPr>
              <a:t>Estimated Reading Time</a:t>
            </a:r>
          </a:p>
        </p:txBody>
      </p:sp>
      <p:sp>
        <p:nvSpPr>
          <p:cNvPr id="3" name="TextBox 11">
            <a:extLst>
              <a:ext uri="{FF2B5EF4-FFF2-40B4-BE49-F238E27FC236}">
                <a16:creationId xmlns:a16="http://schemas.microsoft.com/office/drawing/2014/main" id="{1E249847-A572-D6BA-C305-27169AB08AF0}"/>
              </a:ext>
            </a:extLst>
          </p:cNvPr>
          <p:cNvSpPr txBox="1"/>
          <p:nvPr/>
        </p:nvSpPr>
        <p:spPr>
          <a:xfrm>
            <a:off x="1031566" y="9637430"/>
            <a:ext cx="6546439" cy="387094"/>
          </a:xfrm>
          <a:prstGeom prst="rect">
            <a:avLst/>
          </a:prstGeom>
        </p:spPr>
        <p:txBody>
          <a:bodyPr wrap="square" lIns="0" tIns="0" rIns="0" bIns="0" rtlCol="0" anchor="t">
            <a:spAutoFit/>
          </a:bodyPr>
          <a:lstStyle/>
          <a:p>
            <a:pPr>
              <a:lnSpc>
                <a:spcPts val="3299"/>
              </a:lnSpc>
            </a:pPr>
            <a:r>
              <a:rPr lang="en-US" sz="2199" dirty="0">
                <a:solidFill>
                  <a:srgbClr val="1E2328"/>
                </a:solidFill>
                <a:latin typeface="Montserrat"/>
                <a:ea typeface="Montserrat"/>
                <a:cs typeface="Montserrat"/>
                <a:sym typeface="Montserrat"/>
              </a:rPr>
              <a:t>33 minutes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g32835d9a3a7_0_246"/>
          <p:cNvSpPr txBox="1"/>
          <p:nvPr/>
        </p:nvSpPr>
        <p:spPr>
          <a:xfrm>
            <a:off x="620575" y="3761650"/>
            <a:ext cx="10120200" cy="2100575"/>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płaska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lub</a:t>
            </a:r>
            <a:r>
              <a:rPr lang="en-US" sz="1950" dirty="0">
                <a:solidFill>
                  <a:srgbClr val="1E2328"/>
                </a:solidFill>
                <a:latin typeface="Montserrat"/>
                <a:ea typeface="Montserrat"/>
                <a:sym typeface="Montserrat"/>
              </a:rPr>
              <a:t> jersey to </a:t>
            </a:r>
            <a:r>
              <a:rPr lang="en-US" sz="1950" dirty="0" err="1">
                <a:solidFill>
                  <a:srgbClr val="1E2328"/>
                </a:solidFill>
                <a:latin typeface="Montserrat"/>
                <a:ea typeface="Montserrat"/>
                <a:sym typeface="Montserrat"/>
              </a:rPr>
              <a:t>najprostszy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rodzaj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osnowowej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Posiada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widoczne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linie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przodzie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 Jest </a:t>
            </a:r>
            <a:r>
              <a:rPr lang="en-US" sz="1950" dirty="0" err="1">
                <a:solidFill>
                  <a:srgbClr val="1E2328"/>
                </a:solidFill>
                <a:latin typeface="Montserrat"/>
                <a:ea typeface="Montserrat"/>
                <a:sym typeface="Montserrat"/>
              </a:rPr>
              <a:t>często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ponieważ</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szybka</a:t>
            </a:r>
            <a:r>
              <a:rPr lang="en-US" sz="1950" dirty="0">
                <a:solidFill>
                  <a:srgbClr val="1E2328"/>
                </a:solidFill>
                <a:latin typeface="Montserrat"/>
                <a:ea typeface="Montserrat"/>
                <a:sym typeface="Montserrat"/>
              </a:rPr>
              <a:t>, tania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można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ją</a:t>
            </a:r>
            <a:r>
              <a:rPr lang="en-US" sz="1950" dirty="0">
                <a:solidFill>
                  <a:srgbClr val="1E2328"/>
                </a:solidFill>
                <a:latin typeface="Montserrat"/>
                <a:ea typeface="Montserrat"/>
                <a:sym typeface="Montserrat"/>
              </a:rPr>
              <a:t> modyfikować, aby </a:t>
            </a:r>
            <a:r>
              <a:rPr lang="en-US" sz="1950" dirty="0" err="1">
                <a:solidFill>
                  <a:srgbClr val="1E2328"/>
                </a:solidFill>
                <a:latin typeface="Montserrat"/>
                <a:ea typeface="Montserrat"/>
                <a:sym typeface="Montserrat"/>
              </a:rPr>
              <a:t>produkować</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wzorzyste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Najczęściej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stosowana</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koszulkach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eleganckich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kardiganach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sportowej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bieliźnie</a:t>
            </a:r>
            <a:r>
              <a:rPr lang="en-US" sz="1950" dirty="0">
                <a:solidFill>
                  <a:srgbClr val="1E2328"/>
                </a:solidFill>
                <a:latin typeface="Montserrat"/>
                <a:ea typeface="Montserrat"/>
                <a:sym typeface="Montserrat"/>
              </a:rPr>
              <a:t>.</a:t>
            </a:r>
            <a:endParaRPr lang="en-US">
              <a:latin typeface="Montserrat"/>
            </a:endParaRPr>
          </a:p>
          <a:p>
            <a:pPr marL="0" lvl="0" indent="0" algn="l" rtl="0">
              <a:lnSpc>
                <a:spcPct val="150022"/>
              </a:lnSpc>
              <a:spcBef>
                <a:spcPts val="0"/>
              </a:spcBef>
              <a:spcAft>
                <a:spcPts val="0"/>
              </a:spcAft>
              <a:buClr>
                <a:schemeClr val="dk1"/>
              </a:buClr>
              <a:buSzPts val="2199"/>
              <a:buFont typeface="Arial"/>
              <a:buNone/>
            </a:pPr>
            <a:endParaRPr sz="1950"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1950" dirty="0">
              <a:solidFill>
                <a:srgbClr val="1E2328"/>
              </a:solidFill>
              <a:latin typeface="Montserrat"/>
              <a:ea typeface="Montserrat"/>
              <a:cs typeface="Montserrat"/>
              <a:sym typeface="Montserrat"/>
            </a:endParaRPr>
          </a:p>
        </p:txBody>
      </p:sp>
      <p:grpSp>
        <p:nvGrpSpPr>
          <p:cNvPr id="1089" name="Google Shape;1089;g32835d9a3a7_0_246"/>
          <p:cNvGrpSpPr/>
          <p:nvPr/>
        </p:nvGrpSpPr>
        <p:grpSpPr>
          <a:xfrm>
            <a:off x="0" y="0"/>
            <a:ext cx="18288000" cy="10287000"/>
            <a:chOff x="0" y="0"/>
            <a:chExt cx="24384000" cy="13716000"/>
          </a:xfrm>
        </p:grpSpPr>
        <p:cxnSp>
          <p:nvCxnSpPr>
            <p:cNvPr id="1090" name="Google Shape;1090;g32835d9a3a7_0_24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91" name="Google Shape;1091;g32835d9a3a7_0_24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92" name="Google Shape;1092;g32835d9a3a7_0_24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93" name="Google Shape;1093;g32835d9a3a7_0_24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094" name="Google Shape;1094;g32835d9a3a7_0_246"/>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095" name="Google Shape;1095;g32835d9a3a7_0_24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96" name="Google Shape;1096;g32835d9a3a7_0_24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097" name="Google Shape;1097;g32835d9a3a7_0_246"/>
          <p:cNvGrpSpPr/>
          <p:nvPr/>
        </p:nvGrpSpPr>
        <p:grpSpPr>
          <a:xfrm>
            <a:off x="502874" y="2074800"/>
            <a:ext cx="15698418" cy="1369995"/>
            <a:chOff x="0" y="0"/>
            <a:chExt cx="1980673" cy="1084200"/>
          </a:xfrm>
        </p:grpSpPr>
        <p:sp>
          <p:nvSpPr>
            <p:cNvPr id="1098" name="Google Shape;1098;g32835d9a3a7_0_24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099" name="Google Shape;1099;g32835d9a3a7_0_24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00" name="Google Shape;1100;g32835d9a3a7_0_246"/>
          <p:cNvSpPr txBox="1"/>
          <p:nvPr/>
        </p:nvSpPr>
        <p:spPr>
          <a:xfrm>
            <a:off x="620575" y="7956425"/>
            <a:ext cx="9773700" cy="300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endParaRPr sz="1950">
              <a:solidFill>
                <a:srgbClr val="1E2328"/>
              </a:solidFill>
              <a:latin typeface="Montserrat"/>
              <a:ea typeface="Montserrat"/>
              <a:cs typeface="Montserrat"/>
              <a:sym typeface="Montserrat"/>
            </a:endParaRPr>
          </a:p>
        </p:txBody>
      </p:sp>
      <p:grpSp>
        <p:nvGrpSpPr>
          <p:cNvPr id="1101" name="Google Shape;1101;g32835d9a3a7_0_246"/>
          <p:cNvGrpSpPr/>
          <p:nvPr/>
        </p:nvGrpSpPr>
        <p:grpSpPr>
          <a:xfrm>
            <a:off x="12759477" y="5674870"/>
            <a:ext cx="2839841" cy="4612380"/>
            <a:chOff x="0" y="0"/>
            <a:chExt cx="2254200" cy="3661200"/>
          </a:xfrm>
        </p:grpSpPr>
        <p:sp>
          <p:nvSpPr>
            <p:cNvPr id="1102" name="Google Shape;1102;g32835d9a3a7_0_24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103" name="Google Shape;1103;g32835d9a3a7_0_24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04" name="Google Shape;1104;g32835d9a3a7_0_246"/>
          <p:cNvPicPr preferRelativeResize="0"/>
          <p:nvPr/>
        </p:nvPicPr>
        <p:blipFill rotWithShape="1">
          <a:blip r:embed="rId5">
            <a:alphaModFix/>
          </a:blip>
          <a:srcRect l="25534" r="25529"/>
          <a:stretch/>
        </p:blipFill>
        <p:spPr>
          <a:xfrm>
            <a:off x="11108000" y="3118475"/>
            <a:ext cx="3322952" cy="6790528"/>
          </a:xfrm>
          <a:prstGeom prst="rect">
            <a:avLst/>
          </a:prstGeom>
          <a:noFill/>
          <a:ln>
            <a:noFill/>
          </a:ln>
        </p:spPr>
      </p:pic>
      <p:grpSp>
        <p:nvGrpSpPr>
          <p:cNvPr id="1105" name="Google Shape;1105;g32835d9a3a7_0_246"/>
          <p:cNvGrpSpPr/>
          <p:nvPr/>
        </p:nvGrpSpPr>
        <p:grpSpPr>
          <a:xfrm>
            <a:off x="10958386" y="2892316"/>
            <a:ext cx="3622164" cy="7165318"/>
            <a:chOff x="0" y="0"/>
            <a:chExt cx="2620010" cy="5182870"/>
          </a:xfrm>
        </p:grpSpPr>
        <p:sp>
          <p:nvSpPr>
            <p:cNvPr id="1106" name="Google Shape;1106;g32835d9a3a7_0_246"/>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g32835d9a3a7_0_246"/>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g32835d9a3a7_0_246"/>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g32835d9a3a7_0_246"/>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g32835d9a3a7_0_246"/>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g32835d9a3a7_0_246"/>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g32835d9a3a7_0_246"/>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g32835d9a3a7_0_246"/>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4" name="Google Shape;1114;g32835d9a3a7_0_246"/>
          <p:cNvSpPr txBox="1"/>
          <p:nvPr/>
        </p:nvSpPr>
        <p:spPr>
          <a:xfrm>
            <a:off x="13289759" y="227500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sp>
        <p:nvSpPr>
          <p:cNvPr id="1115" name="Google Shape;1115;g32835d9a3a7_0_246"/>
          <p:cNvSpPr txBox="1"/>
          <p:nvPr/>
        </p:nvSpPr>
        <p:spPr>
          <a:xfrm>
            <a:off x="624533" y="6201425"/>
            <a:ext cx="9891300" cy="2885405"/>
          </a:xfrm>
          <a:prstGeom prst="rect">
            <a:avLst/>
          </a:prstGeom>
          <a:noFill/>
          <a:ln>
            <a:noFill/>
          </a:ln>
        </p:spPr>
        <p:txBody>
          <a:bodyPr spcFirstLastPara="1" wrap="square" lIns="0" tIns="0" rIns="0" bIns="0" anchor="t" anchorCtr="0">
            <a:spAutoFit/>
          </a:bodyPr>
          <a:lstStyle/>
          <a:p>
            <a:pPr>
              <a:lnSpc>
                <a:spcPct val="150022"/>
              </a:lnSpc>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Wątek</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dzianinowy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000"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en-US" sz="2000" b="1" dirty="0">
                <a:solidFill>
                  <a:srgbClr val="1E2328"/>
                </a:solidFill>
                <a:latin typeface="Montserrat"/>
                <a:ea typeface="Montserrat"/>
                <a:cs typeface="Montserrat"/>
                <a:sym typeface="Montserrat"/>
              </a:rPr>
              <a:t>Characteristics:</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1950" dirty="0" err="1">
                <a:solidFill>
                  <a:srgbClr val="1E2328"/>
                </a:solidFill>
                <a:latin typeface="Montserrat"/>
                <a:sym typeface="Montserrat"/>
              </a:rPr>
              <a:t>Dzianina</a:t>
            </a:r>
            <a:r>
              <a:rPr lang="en-US" sz="1950" dirty="0">
                <a:solidFill>
                  <a:srgbClr val="1E2328"/>
                </a:solidFill>
                <a:latin typeface="Montserrat"/>
                <a:sym typeface="Montserrat"/>
              </a:rPr>
              <a:t> </a:t>
            </a:r>
            <a:r>
              <a:rPr lang="en-US" sz="1950" dirty="0" err="1">
                <a:solidFill>
                  <a:srgbClr val="1E2328"/>
                </a:solidFill>
                <a:latin typeface="Montserrat"/>
                <a:sym typeface="Montserrat"/>
              </a:rPr>
              <a:t>nieodwracalna</a:t>
            </a:r>
            <a:endParaRPr lang="en-US" sz="1950" dirty="0" err="1">
              <a:solidFill>
                <a:srgbClr val="1E2328"/>
              </a:solidFill>
              <a:latin typeface="Montserrat"/>
            </a:endParaRPr>
          </a:p>
          <a:p>
            <a:pPr>
              <a:buClr>
                <a:srgbClr val="454545"/>
              </a:buClr>
              <a:buSzPts val="2000"/>
              <a:buFont typeface="Arial"/>
              <a:buChar char="•"/>
            </a:pPr>
            <a:r>
              <a:rPr lang="en-US" sz="1950" dirty="0" err="1">
                <a:solidFill>
                  <a:srgbClr val="1E2328"/>
                </a:solidFill>
                <a:latin typeface="Montserrat"/>
                <a:sym typeface="Montserrat"/>
              </a:rPr>
              <a:t>Lżejsza</a:t>
            </a:r>
            <a:r>
              <a:rPr lang="en-US" sz="1950" dirty="0">
                <a:solidFill>
                  <a:srgbClr val="1E2328"/>
                </a:solidFill>
                <a:latin typeface="Montserrat"/>
                <a:sym typeface="Montserrat"/>
              </a:rPr>
              <a:t> w </a:t>
            </a:r>
            <a:r>
              <a:rPr lang="en-US" sz="1950" dirty="0" err="1">
                <a:solidFill>
                  <a:srgbClr val="1E2328"/>
                </a:solidFill>
                <a:latin typeface="Montserrat"/>
                <a:sym typeface="Montserrat"/>
              </a:rPr>
              <a:t>porównaniu</a:t>
            </a:r>
            <a:r>
              <a:rPr lang="en-US" sz="1950" dirty="0">
                <a:solidFill>
                  <a:srgbClr val="1E2328"/>
                </a:solidFill>
                <a:latin typeface="Montserrat"/>
                <a:sym typeface="Montserrat"/>
              </a:rPr>
              <a:t> z </a:t>
            </a:r>
            <a:r>
              <a:rPr lang="en-US" sz="1950" dirty="0" err="1">
                <a:solidFill>
                  <a:srgbClr val="1E2328"/>
                </a:solidFill>
                <a:latin typeface="Montserrat"/>
                <a:sym typeface="Montserrat"/>
              </a:rPr>
              <a:t>innymi</a:t>
            </a:r>
            <a:r>
              <a:rPr lang="en-US" sz="1950" dirty="0">
                <a:solidFill>
                  <a:srgbClr val="1E2328"/>
                </a:solidFill>
                <a:latin typeface="Montserrat"/>
                <a:sym typeface="Montserrat"/>
              </a:rPr>
              <a:t> </a:t>
            </a:r>
            <a:r>
              <a:rPr lang="en-US" sz="1950" dirty="0" err="1">
                <a:solidFill>
                  <a:srgbClr val="1E2328"/>
                </a:solidFill>
                <a:latin typeface="Montserrat"/>
                <a:sym typeface="Montserrat"/>
              </a:rPr>
              <a:t>dzianinami</a:t>
            </a:r>
            <a:endParaRPr lang="en-US" dirty="0" err="1">
              <a:latin typeface="Montserrat"/>
            </a:endParaRPr>
          </a:p>
          <a:p>
            <a:pPr>
              <a:buClr>
                <a:srgbClr val="454545"/>
              </a:buClr>
              <a:buSzPts val="2000"/>
              <a:buFont typeface="Arial"/>
              <a:buChar char="•"/>
            </a:pPr>
            <a:r>
              <a:rPr lang="en-US" sz="1950" dirty="0" err="1">
                <a:solidFill>
                  <a:srgbClr val="1E2328"/>
                </a:solidFill>
                <a:latin typeface="Montserrat"/>
                <a:sym typeface="Montserrat"/>
              </a:rPr>
              <a:t>Pionowe</a:t>
            </a:r>
            <a:r>
              <a:rPr lang="en-US" sz="1950" dirty="0">
                <a:solidFill>
                  <a:srgbClr val="1E2328"/>
                </a:solidFill>
                <a:latin typeface="Montserrat"/>
                <a:sym typeface="Montserrat"/>
              </a:rPr>
              <a:t> </a:t>
            </a:r>
            <a:r>
              <a:rPr lang="en-US" sz="1950" dirty="0" err="1">
                <a:solidFill>
                  <a:srgbClr val="1E2328"/>
                </a:solidFill>
                <a:latin typeface="Montserrat"/>
                <a:sym typeface="Montserrat"/>
              </a:rPr>
              <a:t>linie</a:t>
            </a:r>
            <a:r>
              <a:rPr lang="en-US" sz="1950" dirty="0">
                <a:solidFill>
                  <a:srgbClr val="1E2328"/>
                </a:solidFill>
                <a:latin typeface="Montserrat"/>
                <a:sym typeface="Montserrat"/>
              </a:rPr>
              <a:t> z </a:t>
            </a:r>
            <a:r>
              <a:rPr lang="en-US" sz="1950" dirty="0" err="1">
                <a:solidFill>
                  <a:srgbClr val="1E2328"/>
                </a:solidFill>
                <a:latin typeface="Montserrat"/>
                <a:sym typeface="Montserrat"/>
              </a:rPr>
              <a:t>przodu</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dominujące</a:t>
            </a:r>
            <a:r>
              <a:rPr lang="en-US" sz="1950" dirty="0">
                <a:solidFill>
                  <a:srgbClr val="1E2328"/>
                </a:solidFill>
                <a:latin typeface="Montserrat"/>
                <a:sym typeface="Montserrat"/>
              </a:rPr>
              <a:t> </a:t>
            </a:r>
            <a:r>
              <a:rPr lang="en-US" sz="1950" dirty="0" err="1">
                <a:solidFill>
                  <a:srgbClr val="1E2328"/>
                </a:solidFill>
                <a:latin typeface="Montserrat"/>
                <a:sym typeface="Montserrat"/>
              </a:rPr>
              <a:t>poziome</a:t>
            </a:r>
            <a:r>
              <a:rPr lang="en-US" sz="1950" dirty="0">
                <a:solidFill>
                  <a:srgbClr val="1E2328"/>
                </a:solidFill>
                <a:latin typeface="Montserrat"/>
                <a:sym typeface="Montserrat"/>
              </a:rPr>
              <a:t> </a:t>
            </a:r>
            <a:r>
              <a:rPr lang="en-US" sz="1950" dirty="0" err="1">
                <a:solidFill>
                  <a:srgbClr val="1E2328"/>
                </a:solidFill>
                <a:latin typeface="Montserrat"/>
                <a:sym typeface="Montserrat"/>
              </a:rPr>
              <a:t>prążki</a:t>
            </a:r>
            <a:r>
              <a:rPr lang="en-US" sz="1950" dirty="0">
                <a:solidFill>
                  <a:srgbClr val="1E2328"/>
                </a:solidFill>
                <a:latin typeface="Montserrat"/>
                <a:sym typeface="Montserrat"/>
              </a:rPr>
              <a:t> z </a:t>
            </a:r>
            <a:r>
              <a:rPr lang="en-US" sz="1950" dirty="0" err="1">
                <a:solidFill>
                  <a:srgbClr val="1E2328"/>
                </a:solidFill>
                <a:latin typeface="Montserrat"/>
                <a:sym typeface="Montserrat"/>
              </a:rPr>
              <a:t>tyłu</a:t>
            </a:r>
            <a:endParaRPr dirty="0" err="1">
              <a:latin typeface="Montserrat"/>
            </a:endParaRPr>
          </a:p>
          <a:p>
            <a:pPr>
              <a:buClr>
                <a:srgbClr val="454545"/>
              </a:buClr>
              <a:buSzPts val="2000"/>
              <a:buFont typeface="Arial"/>
              <a:buChar char="•"/>
            </a:pPr>
            <a:r>
              <a:rPr lang="en-US" sz="1950" dirty="0" err="1">
                <a:solidFill>
                  <a:srgbClr val="1E2328"/>
                </a:solidFill>
                <a:latin typeface="Montserrat"/>
                <a:ea typeface="Montserrat"/>
                <a:sym typeface="Montserrat"/>
              </a:rPr>
              <a:t>Tendencja</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spływania</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przypadku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zerwania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przędzy</a:t>
            </a:r>
            <a:endParaRPr lang="en-US" dirty="0" err="1">
              <a:ea typeface="Montserrat"/>
              <a:sym typeface="Montserrat"/>
            </a:endParaRPr>
          </a:p>
          <a:p>
            <a:pPr>
              <a:buClr>
                <a:srgbClr val="454545"/>
              </a:buClr>
              <a:buSzPts val="2000"/>
              <a:buFont typeface="Arial"/>
              <a:buChar char="•"/>
            </a:pPr>
            <a:r>
              <a:rPr lang="en-US" sz="1950" dirty="0" err="1">
                <a:solidFill>
                  <a:srgbClr val="1E2328"/>
                </a:solidFill>
                <a:ea typeface="Montserrat"/>
                <a:sym typeface="Montserrat"/>
              </a:rPr>
              <a:t>Rozciągliwość</a:t>
            </a:r>
            <a:r>
              <a:rPr lang="en-US" sz="1950" dirty="0">
                <a:solidFill>
                  <a:srgbClr val="1E2328"/>
                </a:solidFill>
                <a:latin typeface="Montserrat"/>
                <a:sym typeface="Montserrat"/>
              </a:rPr>
              <a:t> od </a:t>
            </a:r>
            <a:r>
              <a:rPr lang="en-US" sz="1950" dirty="0" err="1">
                <a:solidFill>
                  <a:srgbClr val="1E2328"/>
                </a:solidFill>
                <a:latin typeface="Montserrat"/>
                <a:sym typeface="Montserrat"/>
              </a:rPr>
              <a:t>umiarkowanej</a:t>
            </a:r>
            <a:r>
              <a:rPr lang="en-US" sz="1950" dirty="0">
                <a:solidFill>
                  <a:srgbClr val="1E2328"/>
                </a:solidFill>
                <a:latin typeface="Montserrat"/>
                <a:sym typeface="Montserrat"/>
              </a:rPr>
              <a:t> do </a:t>
            </a:r>
            <a:r>
              <a:rPr lang="en-US" sz="1950" dirty="0" err="1">
                <a:solidFill>
                  <a:srgbClr val="1E2328"/>
                </a:solidFill>
                <a:latin typeface="Montserrat"/>
                <a:sym typeface="Montserrat"/>
              </a:rPr>
              <a:t>wysokiej</a:t>
            </a:r>
            <a:endParaRPr dirty="0">
              <a:latin typeface="Montserrat"/>
            </a:endParaRPr>
          </a:p>
        </p:txBody>
      </p:sp>
      <p:sp>
        <p:nvSpPr>
          <p:cNvPr id="1116" name="Google Shape;1116;g32835d9a3a7_0_246"/>
          <p:cNvSpPr txBox="1"/>
          <p:nvPr/>
        </p:nvSpPr>
        <p:spPr>
          <a:xfrm>
            <a:off x="2731524" y="22956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chemeClr val="lt1"/>
                </a:solidFill>
                <a:latin typeface="Montserrat Black"/>
                <a:ea typeface="Montserrat Black"/>
                <a:cs typeface="Montserrat Black"/>
                <a:sym typeface="Montserrat Black"/>
              </a:rPr>
              <a:t>JERSEY</a:t>
            </a:r>
            <a:endParaRPr sz="1400" b="0" i="0" u="none" strike="noStrike" cap="none">
              <a:solidFill>
                <a:schemeClr val="lt1"/>
              </a:solidFill>
              <a:latin typeface="Montserrat Black"/>
              <a:ea typeface="Montserrat Black"/>
              <a:cs typeface="Montserrat Black"/>
              <a:sym typeface="Montserrat Black"/>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grpSp>
        <p:nvGrpSpPr>
          <p:cNvPr id="1121" name="Google Shape;1121;g32b6468de77_1_200"/>
          <p:cNvGrpSpPr/>
          <p:nvPr/>
        </p:nvGrpSpPr>
        <p:grpSpPr>
          <a:xfrm>
            <a:off x="928050" y="1312125"/>
            <a:ext cx="12265553" cy="1214054"/>
            <a:chOff x="0" y="0"/>
            <a:chExt cx="2254200" cy="3661200"/>
          </a:xfrm>
        </p:grpSpPr>
        <p:sp>
          <p:nvSpPr>
            <p:cNvPr id="1122" name="Google Shape;1122;g32b6468de77_1_20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123" name="Google Shape;1123;g32b6468de77_1_200"/>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24" name="Google Shape;1124;g32b6468de77_1_200"/>
          <p:cNvGrpSpPr/>
          <p:nvPr/>
        </p:nvGrpSpPr>
        <p:grpSpPr>
          <a:xfrm>
            <a:off x="0" y="0"/>
            <a:ext cx="18288000" cy="10287000"/>
            <a:chOff x="0" y="0"/>
            <a:chExt cx="24384000" cy="13716000"/>
          </a:xfrm>
        </p:grpSpPr>
        <p:cxnSp>
          <p:nvCxnSpPr>
            <p:cNvPr id="1125" name="Google Shape;1125;g32b6468de77_1_20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26" name="Google Shape;1126;g32b6468de77_1_20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27" name="Google Shape;1127;g32b6468de77_1_20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28" name="Google Shape;1128;g32b6468de77_1_20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129" name="Google Shape;1129;g32b6468de77_1_20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130" name="Google Shape;1130;g32b6468de77_1_20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131" name="Google Shape;1131;g32b6468de77_1_200"/>
          <p:cNvSpPr txBox="1"/>
          <p:nvPr/>
        </p:nvSpPr>
        <p:spPr>
          <a:xfrm>
            <a:off x="2731524" y="1457457"/>
            <a:ext cx="58314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chemeClr val="lt1"/>
                </a:solidFill>
                <a:latin typeface="Montserrat Black"/>
                <a:ea typeface="Montserrat Black"/>
                <a:cs typeface="Montserrat Black"/>
                <a:sym typeface="Montserrat Black"/>
              </a:rPr>
              <a:t>JERSEY</a:t>
            </a:r>
            <a:endParaRPr sz="1400" b="0" i="0" u="none" strike="noStrike" cap="none">
              <a:solidFill>
                <a:schemeClr val="lt1"/>
              </a:solidFill>
              <a:latin typeface="Montserrat Black"/>
              <a:ea typeface="Montserrat Black"/>
              <a:cs typeface="Montserrat Black"/>
              <a:sym typeface="Montserrat Black"/>
            </a:endParaRPr>
          </a:p>
        </p:txBody>
      </p:sp>
      <p:sp>
        <p:nvSpPr>
          <p:cNvPr id="1132" name="Google Shape;1132;g32b6468de77_1_20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133" name="Google Shape;1133;g32b6468de77_1_200"/>
          <p:cNvSpPr txBox="1"/>
          <p:nvPr/>
        </p:nvSpPr>
        <p:spPr>
          <a:xfrm>
            <a:off x="10437209" y="1574456"/>
            <a:ext cx="2756400" cy="469359"/>
          </a:xfrm>
          <a:prstGeom prst="rect">
            <a:avLst/>
          </a:prstGeom>
          <a:noFill/>
          <a:ln>
            <a:noFill/>
          </a:ln>
        </p:spPr>
        <p:txBody>
          <a:bodyPr spcFirstLastPara="1" wrap="square" lIns="0" tIns="0" rIns="0" bIns="0" anchor="t" anchorCtr="0">
            <a:spAutoFit/>
          </a:bodyPr>
          <a:lstStyle/>
          <a:p>
            <a:pPr marL="0" marR="0" lvl="0" indent="0" algn="ctr">
              <a:lnSpc>
                <a:spcPct val="122008"/>
              </a:lnSpc>
              <a:spcBef>
                <a:spcPts val="0"/>
              </a:spcBef>
              <a:spcAft>
                <a:spcPts val="0"/>
              </a:spcAft>
              <a:buNone/>
            </a:pPr>
            <a:r>
              <a:rPr lang="en-US" sz="2500">
                <a:solidFill>
                  <a:schemeClr val="lt1"/>
                </a:solidFill>
                <a:latin typeface="Montserrat"/>
                <a:sym typeface="Montserrat"/>
              </a:rPr>
              <a:t>DZIERGANIE</a:t>
            </a:r>
            <a:endParaRPr lang="en-US"/>
          </a:p>
        </p:txBody>
      </p:sp>
      <p:pic>
        <p:nvPicPr>
          <p:cNvPr id="1134" name="Google Shape;1134;g32b6468de77_1_200"/>
          <p:cNvPicPr preferRelativeResize="0"/>
          <p:nvPr/>
        </p:nvPicPr>
        <p:blipFill rotWithShape="1">
          <a:blip r:embed="rId5">
            <a:alphaModFix/>
          </a:blip>
          <a:srcRect l="-4055" t="2171" r="-6453" b="2162"/>
          <a:stretch/>
        </p:blipFill>
        <p:spPr>
          <a:xfrm>
            <a:off x="126700" y="2526175"/>
            <a:ext cx="5758526" cy="6650952"/>
          </a:xfrm>
          <a:prstGeom prst="rect">
            <a:avLst/>
          </a:prstGeom>
          <a:noFill/>
          <a:ln>
            <a:noFill/>
          </a:ln>
        </p:spPr>
      </p:pic>
      <p:pic>
        <p:nvPicPr>
          <p:cNvPr id="1135" name="Google Shape;1135;g32b6468de77_1_200"/>
          <p:cNvPicPr preferRelativeResize="0"/>
          <p:nvPr/>
        </p:nvPicPr>
        <p:blipFill rotWithShape="1">
          <a:blip r:embed="rId6">
            <a:alphaModFix/>
          </a:blip>
          <a:srcRect l="-3130" r="-3707"/>
          <a:stretch/>
        </p:blipFill>
        <p:spPr>
          <a:xfrm>
            <a:off x="10616075" y="3010575"/>
            <a:ext cx="5473200" cy="6835026"/>
          </a:xfrm>
          <a:prstGeom prst="rect">
            <a:avLst/>
          </a:prstGeom>
          <a:noFill/>
          <a:ln>
            <a:noFill/>
          </a:ln>
        </p:spPr>
      </p:pic>
      <p:sp>
        <p:nvSpPr>
          <p:cNvPr id="1136" name="Google Shape;1136;g32b6468de77_1_20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pic>
        <p:nvPicPr>
          <p:cNvPr id="1137" name="Google Shape;1137;g32b6468de77_1_200"/>
          <p:cNvPicPr preferRelativeResize="0"/>
          <p:nvPr/>
        </p:nvPicPr>
        <p:blipFill rotWithShape="1">
          <a:blip r:embed="rId7">
            <a:alphaModFix/>
          </a:blip>
          <a:srcRect l="2617" r="-5265"/>
          <a:stretch/>
        </p:blipFill>
        <p:spPr>
          <a:xfrm>
            <a:off x="5618975" y="3102600"/>
            <a:ext cx="5210926" cy="69624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g32835d9a3a7_0_306"/>
          <p:cNvSpPr txBox="1"/>
          <p:nvPr/>
        </p:nvSpPr>
        <p:spPr>
          <a:xfrm>
            <a:off x="212589" y="3647893"/>
            <a:ext cx="10184400" cy="900246"/>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Oczka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lewe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wyglądają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tak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samo</a:t>
            </a:r>
            <a:r>
              <a:rPr lang="en-US" sz="1950" dirty="0">
                <a:solidFill>
                  <a:srgbClr val="1E2328"/>
                </a:solidFill>
                <a:latin typeface="Montserrat"/>
                <a:ea typeface="Montserrat"/>
                <a:sym typeface="Montserrat"/>
              </a:rPr>
              <a:t> po </a:t>
            </a:r>
            <a:r>
              <a:rPr lang="en-US" sz="1950" dirty="0" err="1">
                <a:solidFill>
                  <a:srgbClr val="1E2328"/>
                </a:solidFill>
                <a:latin typeface="Montserrat"/>
                <a:ea typeface="Montserrat"/>
                <a:sym typeface="Montserrat"/>
              </a:rPr>
              <a:t>obu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stronach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Tkanina</a:t>
            </a:r>
            <a:r>
              <a:rPr lang="en-US" sz="1950" dirty="0">
                <a:solidFill>
                  <a:srgbClr val="1E2328"/>
                </a:solidFill>
                <a:latin typeface="Montserrat"/>
                <a:ea typeface="Montserrat"/>
                <a:sym typeface="Montserrat"/>
              </a:rPr>
              <a:t> ma </a:t>
            </a:r>
            <a:r>
              <a:rPr lang="en-US" sz="1950" dirty="0" err="1">
                <a:solidFill>
                  <a:srgbClr val="1E2328"/>
                </a:solidFill>
                <a:latin typeface="Montserrat"/>
                <a:ea typeface="Montserrat"/>
                <a:sym typeface="Montserrat"/>
              </a:rPr>
              <a:t>naprzemienne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rzędy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oczek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prawych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lewych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Powszechnie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stosowane</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produkcji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koszulek</a:t>
            </a:r>
            <a:r>
              <a:rPr lang="en-US" sz="1950" dirty="0">
                <a:solidFill>
                  <a:srgbClr val="1E2328"/>
                </a:solidFill>
                <a:latin typeface="Montserrat"/>
                <a:ea typeface="Montserrat"/>
                <a:sym typeface="Montserrat"/>
              </a:rPr>
              <a:t> polo, </a:t>
            </a:r>
            <a:r>
              <a:rPr lang="en-US" sz="1950" dirty="0" err="1">
                <a:solidFill>
                  <a:srgbClr val="1E2328"/>
                </a:solidFill>
                <a:latin typeface="Montserrat"/>
                <a:ea typeface="Montserrat"/>
                <a:sym typeface="Montserrat"/>
              </a:rPr>
              <a:t>bielizny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dziecięcej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sportowej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swetrów</a:t>
            </a:r>
            <a:r>
              <a:rPr lang="en-US" sz="1950" dirty="0">
                <a:solidFill>
                  <a:srgbClr val="1E2328"/>
                </a:solidFill>
                <a:latin typeface="Montserrat"/>
                <a:ea typeface="Montserrat"/>
                <a:sym typeface="Montserrat"/>
              </a:rPr>
              <a:t>.</a:t>
            </a:r>
            <a:endParaRPr lang="en-US">
              <a:latin typeface="Montserrat"/>
            </a:endParaRPr>
          </a:p>
        </p:txBody>
      </p:sp>
      <p:grpSp>
        <p:nvGrpSpPr>
          <p:cNvPr id="1143" name="Google Shape;1143;g32835d9a3a7_0_306"/>
          <p:cNvGrpSpPr/>
          <p:nvPr/>
        </p:nvGrpSpPr>
        <p:grpSpPr>
          <a:xfrm>
            <a:off x="0" y="0"/>
            <a:ext cx="18288000" cy="10287000"/>
            <a:chOff x="0" y="0"/>
            <a:chExt cx="24384000" cy="13716000"/>
          </a:xfrm>
        </p:grpSpPr>
        <p:cxnSp>
          <p:nvCxnSpPr>
            <p:cNvPr id="1144" name="Google Shape;1144;g32835d9a3a7_0_30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45" name="Google Shape;1145;g32835d9a3a7_0_30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46" name="Google Shape;1146;g32835d9a3a7_0_30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47" name="Google Shape;1147;g32835d9a3a7_0_30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148" name="Google Shape;1148;g32835d9a3a7_0_306"/>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149" name="Google Shape;1149;g32835d9a3a7_0_30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150" name="Google Shape;1150;g32835d9a3a7_0_30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151" name="Google Shape;1151;g32835d9a3a7_0_306"/>
          <p:cNvGrpSpPr/>
          <p:nvPr/>
        </p:nvGrpSpPr>
        <p:grpSpPr>
          <a:xfrm>
            <a:off x="502874" y="2074800"/>
            <a:ext cx="15698418" cy="1369995"/>
            <a:chOff x="0" y="0"/>
            <a:chExt cx="1980673" cy="1084200"/>
          </a:xfrm>
        </p:grpSpPr>
        <p:sp>
          <p:nvSpPr>
            <p:cNvPr id="1152" name="Google Shape;1152;g32835d9a3a7_0_30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153" name="Google Shape;1153;g32835d9a3a7_0_30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54" name="Google Shape;1154;g32835d9a3a7_0_306"/>
          <p:cNvSpPr txBox="1"/>
          <p:nvPr/>
        </p:nvSpPr>
        <p:spPr>
          <a:xfrm>
            <a:off x="502874" y="5269305"/>
            <a:ext cx="9891300" cy="3785652"/>
          </a:xfrm>
          <a:prstGeom prst="rect">
            <a:avLst/>
          </a:prstGeom>
          <a:noFill/>
          <a:ln>
            <a:noFill/>
          </a:ln>
        </p:spPr>
        <p:txBody>
          <a:bodyPr spcFirstLastPara="1" wrap="square" lIns="0" tIns="0" rIns="0" bIns="0" anchor="t" anchorCtr="0">
            <a:spAutoFit/>
          </a:bodyPr>
          <a:lstStyle/>
          <a:p>
            <a:pPr>
              <a:lnSpc>
                <a:spcPct val="150022"/>
              </a:lnSpc>
              <a:buClr>
                <a:schemeClr val="dk1"/>
              </a:buCl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Wątek</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dzianinowy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endParaRPr sz="2000" dirty="0">
              <a:solidFill>
                <a:srgbClr val="1E2328"/>
              </a:solidFill>
              <a:latin typeface="Montserrat"/>
              <a:ea typeface="Montserrat"/>
              <a:cs typeface="Montserrat"/>
              <a:sym typeface="Montserrat"/>
            </a:endParaRPr>
          </a:p>
          <a:p>
            <a:pPr>
              <a:lnSpc>
                <a:spcPct val="150022"/>
              </a:lnSpc>
              <a:buClr>
                <a:schemeClr val="dk1"/>
              </a:buClr>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454545"/>
              </a:buClr>
              <a:buSzPts val="2000"/>
              <a:buFont typeface="Arial"/>
              <a:buChar char="•"/>
            </a:pPr>
            <a:r>
              <a:rPr lang="en-US" sz="1950" dirty="0" err="1">
                <a:solidFill>
                  <a:srgbClr val="1E2328"/>
                </a:solidFill>
                <a:latin typeface="Montserrat"/>
                <a:sym typeface="Montserrat"/>
              </a:rPr>
              <a:t>Dzianina</a:t>
            </a:r>
            <a:r>
              <a:rPr lang="en-US" sz="1950" dirty="0">
                <a:solidFill>
                  <a:srgbClr val="1E2328"/>
                </a:solidFill>
                <a:latin typeface="Montserrat"/>
                <a:sym typeface="Montserrat"/>
              </a:rPr>
              <a:t> </a:t>
            </a:r>
            <a:r>
              <a:rPr lang="en-US" sz="1950" dirty="0" err="1">
                <a:solidFill>
                  <a:srgbClr val="1E2328"/>
                </a:solidFill>
                <a:latin typeface="Montserrat"/>
                <a:sym typeface="Montserrat"/>
              </a:rPr>
              <a:t>dwustronna</a:t>
            </a:r>
            <a:endParaRPr lang="en-US" sz="1950" dirty="0" err="1">
              <a:solidFill>
                <a:srgbClr val="1E2328"/>
              </a:solidFill>
              <a:latin typeface="Montserrat"/>
            </a:endParaRPr>
          </a:p>
          <a:p>
            <a:pPr>
              <a:buClr>
                <a:srgbClr val="454545"/>
              </a:buClr>
              <a:buSzPts val="2000"/>
              <a:buFont typeface="Arial"/>
              <a:buChar char="•"/>
            </a:pPr>
            <a:r>
              <a:rPr lang="en-US" sz="1950" dirty="0" err="1">
                <a:solidFill>
                  <a:srgbClr val="1E2328"/>
                </a:solidFill>
                <a:latin typeface="Montserrat"/>
                <a:sym typeface="Montserrat"/>
              </a:rPr>
              <a:t>Lekka</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o </a:t>
            </a:r>
            <a:r>
              <a:rPr lang="en-US" sz="1950" dirty="0" err="1">
                <a:solidFill>
                  <a:srgbClr val="1E2328"/>
                </a:solidFill>
                <a:latin typeface="Montserrat"/>
                <a:sym typeface="Montserrat"/>
              </a:rPr>
              <a:t>niskiej</a:t>
            </a:r>
            <a:r>
              <a:rPr lang="en-US" sz="1950" dirty="0">
                <a:solidFill>
                  <a:srgbClr val="1E2328"/>
                </a:solidFill>
                <a:latin typeface="Montserrat"/>
                <a:sym typeface="Montserrat"/>
              </a:rPr>
              <a:t> </a:t>
            </a:r>
            <a:r>
              <a:rPr lang="en-US" sz="1950" dirty="0" err="1">
                <a:solidFill>
                  <a:srgbClr val="1E2328"/>
                </a:solidFill>
                <a:latin typeface="Montserrat"/>
                <a:sym typeface="Montserrat"/>
              </a:rPr>
              <a:t>gęstości</a:t>
            </a:r>
            <a:endParaRPr dirty="0" err="1">
              <a:latin typeface="Montserrat"/>
            </a:endParaRPr>
          </a:p>
          <a:p>
            <a:pPr>
              <a:buClr>
                <a:srgbClr val="454545"/>
              </a:buClr>
              <a:buSzPts val="2000"/>
              <a:buFont typeface="Arial"/>
              <a:buChar char="•"/>
            </a:pPr>
            <a:r>
              <a:rPr lang="en-US" sz="1950" dirty="0" err="1">
                <a:solidFill>
                  <a:srgbClr val="1E2328"/>
                </a:solidFill>
                <a:latin typeface="Montserrat"/>
                <a:ea typeface="Montserrat"/>
                <a:sym typeface="Montserrat"/>
              </a:rPr>
              <a:t>Mniej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stabilna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interlock w </a:t>
            </a:r>
            <a:r>
              <a:rPr lang="en-US" sz="1950" dirty="0" err="1">
                <a:solidFill>
                  <a:srgbClr val="1E2328"/>
                </a:solidFill>
                <a:latin typeface="Montserrat"/>
                <a:ea typeface="Montserrat"/>
                <a:sym typeface="Montserrat"/>
              </a:rPr>
              <a:t>porównaniu</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innymi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dzianinami</a:t>
            </a:r>
            <a:endParaRPr lang="en-US" dirty="0" err="1">
              <a:latin typeface="Montserrat"/>
            </a:endParaRPr>
          </a:p>
          <a:p>
            <a:pPr>
              <a:buClr>
                <a:srgbClr val="454545"/>
              </a:buClr>
              <a:buSzPts val="2000"/>
              <a:buFont typeface="Arial"/>
              <a:buChar char="•"/>
            </a:pPr>
            <a:r>
              <a:rPr lang="en-US" sz="1950" dirty="0">
                <a:solidFill>
                  <a:srgbClr val="1E2328"/>
                </a:solidFill>
                <a:latin typeface="Montserrat"/>
                <a:ea typeface="Montserrat"/>
                <a:sym typeface="Montserrat"/>
              </a:rPr>
              <a:t>Nie </a:t>
            </a:r>
            <a:r>
              <a:rPr lang="en-US" sz="1950" dirty="0" err="1">
                <a:solidFill>
                  <a:srgbClr val="1E2328"/>
                </a:solidFill>
                <a:latin typeface="Montserrat"/>
                <a:ea typeface="Montserrat"/>
                <a:sym typeface="Montserrat"/>
              </a:rPr>
              <a:t>zwija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płasko</a:t>
            </a:r>
            <a:r>
              <a:rPr lang="en-US" sz="1950" dirty="0">
                <a:solidFill>
                  <a:srgbClr val="1E2328"/>
                </a:solidFill>
                <a:latin typeface="Montserrat"/>
                <a:ea typeface="Montserrat"/>
                <a:sym typeface="Montserrat"/>
              </a:rPr>
              <a:t>.</a:t>
            </a:r>
            <a:endParaRPr dirty="0">
              <a:latin typeface="Montserrat"/>
            </a:endParaRPr>
          </a:p>
          <a:p>
            <a:pPr>
              <a:buClr>
                <a:srgbClr val="454545"/>
              </a:buClr>
              <a:buSzPts val="2000"/>
              <a:buFont typeface="Arial"/>
              <a:buChar char="•"/>
            </a:pPr>
            <a:r>
              <a:rPr lang="en-US" sz="1950" dirty="0" err="1">
                <a:solidFill>
                  <a:srgbClr val="1E2328"/>
                </a:solidFill>
                <a:latin typeface="Montserrat"/>
                <a:sym typeface="Montserrat"/>
              </a:rPr>
              <a:t>Bardzo</a:t>
            </a:r>
            <a:r>
              <a:rPr lang="en-US" sz="1950" dirty="0">
                <a:solidFill>
                  <a:srgbClr val="1E2328"/>
                </a:solidFill>
                <a:latin typeface="Montserrat"/>
                <a:sym typeface="Montserrat"/>
              </a:rPr>
              <a:t> </a:t>
            </a:r>
            <a:r>
              <a:rPr lang="en-US" sz="1950" dirty="0" err="1">
                <a:solidFill>
                  <a:srgbClr val="1E2328"/>
                </a:solidFill>
                <a:latin typeface="Montserrat"/>
                <a:sym typeface="Montserrat"/>
              </a:rPr>
              <a:t>rozciągliwa</a:t>
            </a:r>
            <a:r>
              <a:rPr lang="en-US" sz="1950" dirty="0">
                <a:solidFill>
                  <a:srgbClr val="1E2328"/>
                </a:solidFill>
                <a:latin typeface="Montserrat"/>
                <a:sym typeface="Montserrat"/>
              </a:rPr>
              <a:t> – </a:t>
            </a:r>
            <a:r>
              <a:rPr lang="en-US" sz="1950" dirty="0" err="1">
                <a:solidFill>
                  <a:srgbClr val="1E2328"/>
                </a:solidFill>
                <a:latin typeface="Montserrat"/>
                <a:sym typeface="Montserrat"/>
              </a:rPr>
              <a:t>szczególnie</a:t>
            </a:r>
            <a:r>
              <a:rPr lang="en-US" sz="1950" dirty="0">
                <a:solidFill>
                  <a:srgbClr val="1E2328"/>
                </a:solidFill>
                <a:latin typeface="Montserrat"/>
                <a:sym typeface="Montserrat"/>
              </a:rPr>
              <a:t> </a:t>
            </a:r>
            <a:r>
              <a:rPr lang="en-US" sz="1950" dirty="0" err="1">
                <a:solidFill>
                  <a:srgbClr val="1E2328"/>
                </a:solidFill>
                <a:latin typeface="Montserrat"/>
                <a:sym typeface="Montserrat"/>
              </a:rPr>
              <a:t>na</a:t>
            </a:r>
            <a:r>
              <a:rPr lang="en-US" sz="1950" dirty="0">
                <a:solidFill>
                  <a:srgbClr val="1E2328"/>
                </a:solidFill>
                <a:latin typeface="Montserrat"/>
                <a:sym typeface="Montserrat"/>
              </a:rPr>
              <a:t> </a:t>
            </a:r>
            <a:r>
              <a:rPr lang="en-US" sz="1950" dirty="0" err="1">
                <a:solidFill>
                  <a:srgbClr val="1E2328"/>
                </a:solidFill>
                <a:latin typeface="Montserrat"/>
                <a:sym typeface="Montserrat"/>
              </a:rPr>
              <a:t>długości</a:t>
            </a:r>
            <a:endParaRPr lang="en-US" dirty="0" err="1">
              <a:latin typeface="Montserrat"/>
            </a:endParaRPr>
          </a:p>
          <a:p>
            <a:pPr>
              <a:buClr>
                <a:srgbClr val="454545"/>
              </a:buClr>
              <a:buSzPts val="2000"/>
              <a:buFont typeface="Arial"/>
              <a:buChar char="•"/>
            </a:pPr>
            <a:r>
              <a:rPr lang="en-US" sz="1950" dirty="0">
                <a:solidFill>
                  <a:srgbClr val="1E2328"/>
                </a:solidFill>
                <a:latin typeface="Montserrat"/>
                <a:sym typeface="Montserrat"/>
              </a:rPr>
              <a:t>Dobra </a:t>
            </a:r>
            <a:r>
              <a:rPr lang="en-US" sz="1950" dirty="0" err="1">
                <a:solidFill>
                  <a:srgbClr val="1E2328"/>
                </a:solidFill>
                <a:latin typeface="Montserrat"/>
                <a:sym typeface="Montserrat"/>
              </a:rPr>
              <a:t>dzianina</a:t>
            </a:r>
            <a:r>
              <a:rPr lang="en-US" sz="1950" dirty="0">
                <a:solidFill>
                  <a:srgbClr val="1E2328"/>
                </a:solidFill>
                <a:latin typeface="Montserrat"/>
                <a:sym typeface="Montserrat"/>
              </a:rPr>
              <a:t> do </a:t>
            </a:r>
            <a:r>
              <a:rPr lang="en-US" sz="1950" dirty="0" err="1">
                <a:solidFill>
                  <a:srgbClr val="1E2328"/>
                </a:solidFill>
                <a:latin typeface="Montserrat"/>
                <a:sym typeface="Montserrat"/>
              </a:rPr>
              <a:t>tworzenia</a:t>
            </a:r>
            <a:r>
              <a:rPr lang="en-US" sz="1950" dirty="0">
                <a:solidFill>
                  <a:srgbClr val="1E2328"/>
                </a:solidFill>
                <a:latin typeface="Montserrat"/>
                <a:sym typeface="Montserrat"/>
              </a:rPr>
              <a:t> </a:t>
            </a:r>
            <a:r>
              <a:rPr lang="en-US" sz="1950" dirty="0" err="1">
                <a:solidFill>
                  <a:srgbClr val="1E2328"/>
                </a:solidFill>
                <a:latin typeface="Montserrat"/>
                <a:sym typeface="Montserrat"/>
              </a:rPr>
              <a:t>atrakcyjnych</a:t>
            </a:r>
            <a:r>
              <a:rPr lang="en-US" sz="1950" dirty="0">
                <a:solidFill>
                  <a:srgbClr val="1E2328"/>
                </a:solidFill>
                <a:latin typeface="Montserrat"/>
                <a:sym typeface="Montserrat"/>
              </a:rPr>
              <a:t> </a:t>
            </a:r>
            <a:r>
              <a:rPr lang="en-US" sz="1950" dirty="0" err="1">
                <a:solidFill>
                  <a:srgbClr val="1E2328"/>
                </a:solidFill>
                <a:latin typeface="Montserrat"/>
                <a:sym typeface="Montserrat"/>
              </a:rPr>
              <a:t>wzorów</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dekoracji</a:t>
            </a:r>
            <a:endParaRPr lang="en-US" dirty="0" err="1">
              <a:latin typeface="Montserrat"/>
            </a:endParaRPr>
          </a:p>
          <a:p>
            <a:pPr>
              <a:buClr>
                <a:srgbClr val="454545"/>
              </a:buClr>
              <a:buSzPts val="2000"/>
              <a:buFont typeface="Arial"/>
              <a:buChar char="•"/>
            </a:pPr>
            <a:r>
              <a:rPr lang="en-US" sz="1950" dirty="0">
                <a:solidFill>
                  <a:srgbClr val="1E2328"/>
                </a:solidFill>
                <a:latin typeface="Montserrat"/>
                <a:sym typeface="Montserrat"/>
              </a:rPr>
              <a:t>Niska </a:t>
            </a:r>
            <a:r>
              <a:rPr lang="en-US" sz="1950" dirty="0" err="1">
                <a:solidFill>
                  <a:srgbClr val="1E2328"/>
                </a:solidFill>
                <a:latin typeface="Montserrat"/>
                <a:sym typeface="Montserrat"/>
              </a:rPr>
              <a:t>prędkość</a:t>
            </a:r>
            <a:r>
              <a:rPr lang="en-US" sz="1950" dirty="0">
                <a:solidFill>
                  <a:srgbClr val="1E2328"/>
                </a:solidFill>
                <a:latin typeface="Montserrat"/>
                <a:sym typeface="Montserrat"/>
              </a:rPr>
              <a:t> </a:t>
            </a:r>
            <a:r>
              <a:rPr lang="en-US" sz="1950" dirty="0" err="1">
                <a:solidFill>
                  <a:srgbClr val="1E2328"/>
                </a:solidFill>
                <a:latin typeface="Montserrat"/>
                <a:sym typeface="Montserrat"/>
              </a:rPr>
              <a:t>produkcji</a:t>
            </a:r>
            <a:endParaRPr lang="en-US" dirty="0" err="1">
              <a:latin typeface="Montserrat"/>
              <a:sym typeface="Montserrat"/>
            </a:endParaRPr>
          </a:p>
          <a:p>
            <a:pPr>
              <a:buClr>
                <a:srgbClr val="454545"/>
              </a:buClr>
              <a:buSzPts val="2000"/>
              <a:buFont typeface="Arial"/>
              <a:buChar char="•"/>
            </a:pPr>
            <a:r>
              <a:rPr lang="en-US" sz="1950" dirty="0" err="1">
                <a:solidFill>
                  <a:srgbClr val="1E2328"/>
                </a:solidFill>
                <a:latin typeface="Montserrat"/>
                <a:sym typeface="Montserrat"/>
              </a:rPr>
              <a:t>Często</a:t>
            </a:r>
            <a:r>
              <a:rPr lang="en-US" sz="1950" dirty="0">
                <a:solidFill>
                  <a:srgbClr val="1E2328"/>
                </a:solidFill>
                <a:latin typeface="Montserrat"/>
                <a:sym typeface="Montserrat"/>
              </a:rPr>
              <a:t> </a:t>
            </a:r>
            <a:r>
              <a:rPr lang="en-US" sz="1950" dirty="0" err="1">
                <a:solidFill>
                  <a:srgbClr val="1E2328"/>
                </a:solidFill>
                <a:latin typeface="Montserrat"/>
                <a:sym typeface="Montserrat"/>
              </a:rPr>
              <a:t>stosowana</a:t>
            </a:r>
            <a:r>
              <a:rPr lang="en-US" sz="1950" dirty="0">
                <a:solidFill>
                  <a:srgbClr val="1E2328"/>
                </a:solidFill>
                <a:latin typeface="Montserrat"/>
                <a:sym typeface="Montserrat"/>
              </a:rPr>
              <a:t> z </a:t>
            </a:r>
            <a:r>
              <a:rPr lang="en-US" sz="1950" dirty="0" err="1">
                <a:solidFill>
                  <a:srgbClr val="1E2328"/>
                </a:solidFill>
                <a:latin typeface="Montserrat"/>
                <a:sym typeface="Montserrat"/>
              </a:rPr>
              <a:t>innymi</a:t>
            </a:r>
            <a:r>
              <a:rPr lang="en-US" sz="1950" dirty="0">
                <a:solidFill>
                  <a:srgbClr val="1E2328"/>
                </a:solidFill>
                <a:latin typeface="Montserrat"/>
                <a:sym typeface="Montserrat"/>
              </a:rPr>
              <a:t> </a:t>
            </a:r>
            <a:r>
              <a:rPr lang="en-US" sz="1950" dirty="0" err="1">
                <a:solidFill>
                  <a:srgbClr val="1E2328"/>
                </a:solidFill>
                <a:latin typeface="Montserrat"/>
                <a:sym typeface="Montserrat"/>
              </a:rPr>
              <a:t>rodzajami</a:t>
            </a:r>
            <a:r>
              <a:rPr lang="en-US" sz="1950" dirty="0">
                <a:solidFill>
                  <a:srgbClr val="1E2328"/>
                </a:solidFill>
                <a:latin typeface="Montserrat"/>
                <a:sym typeface="Montserrat"/>
              </a:rPr>
              <a:t> </a:t>
            </a:r>
            <a:r>
              <a:rPr lang="en-US" sz="1950" dirty="0" err="1">
                <a:solidFill>
                  <a:srgbClr val="1E2328"/>
                </a:solidFill>
                <a:latin typeface="Montserrat"/>
                <a:sym typeface="Montserrat"/>
              </a:rPr>
              <a:t>dzianin</a:t>
            </a:r>
            <a:endParaRPr>
              <a:latin typeface="Montserrat"/>
            </a:endParaRPr>
          </a:p>
        </p:txBody>
      </p:sp>
      <p:grpSp>
        <p:nvGrpSpPr>
          <p:cNvPr id="1155" name="Google Shape;1155;g32835d9a3a7_0_306"/>
          <p:cNvGrpSpPr/>
          <p:nvPr/>
        </p:nvGrpSpPr>
        <p:grpSpPr>
          <a:xfrm>
            <a:off x="12759477" y="5674870"/>
            <a:ext cx="2839841" cy="4612380"/>
            <a:chOff x="0" y="0"/>
            <a:chExt cx="2254200" cy="3661200"/>
          </a:xfrm>
        </p:grpSpPr>
        <p:sp>
          <p:nvSpPr>
            <p:cNvPr id="1156" name="Google Shape;1156;g32835d9a3a7_0_30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157" name="Google Shape;1157;g32835d9a3a7_0_30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58" name="Google Shape;1158;g32835d9a3a7_0_306"/>
          <p:cNvPicPr preferRelativeResize="0"/>
          <p:nvPr/>
        </p:nvPicPr>
        <p:blipFill rotWithShape="1">
          <a:blip r:embed="rId5">
            <a:alphaModFix/>
          </a:blip>
          <a:srcRect l="31647" r="31651"/>
          <a:stretch/>
        </p:blipFill>
        <p:spPr>
          <a:xfrm>
            <a:off x="11108000" y="3118475"/>
            <a:ext cx="3322952" cy="6790529"/>
          </a:xfrm>
          <a:prstGeom prst="rect">
            <a:avLst/>
          </a:prstGeom>
          <a:noFill/>
          <a:ln>
            <a:noFill/>
          </a:ln>
        </p:spPr>
      </p:pic>
      <p:grpSp>
        <p:nvGrpSpPr>
          <p:cNvPr id="1159" name="Google Shape;1159;g32835d9a3a7_0_306"/>
          <p:cNvGrpSpPr/>
          <p:nvPr/>
        </p:nvGrpSpPr>
        <p:grpSpPr>
          <a:xfrm>
            <a:off x="0" y="0"/>
            <a:ext cx="18288000" cy="10287000"/>
            <a:chOff x="0" y="0"/>
            <a:chExt cx="24384000" cy="13716000"/>
          </a:xfrm>
        </p:grpSpPr>
        <p:cxnSp>
          <p:nvCxnSpPr>
            <p:cNvPr id="1160" name="Google Shape;1160;g32835d9a3a7_0_30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61" name="Google Shape;1161;g32835d9a3a7_0_30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62" name="Google Shape;1162;g32835d9a3a7_0_30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63" name="Google Shape;1163;g32835d9a3a7_0_306"/>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g32835d9a3a7_0_306"/>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grpSp>
        <p:nvGrpSpPr>
          <p:cNvPr id="1165" name="Google Shape;1165;g32835d9a3a7_0_306"/>
          <p:cNvGrpSpPr/>
          <p:nvPr/>
        </p:nvGrpSpPr>
        <p:grpSpPr>
          <a:xfrm>
            <a:off x="10958386" y="2892316"/>
            <a:ext cx="3622164" cy="7165318"/>
            <a:chOff x="0" y="0"/>
            <a:chExt cx="2620010" cy="5182870"/>
          </a:xfrm>
        </p:grpSpPr>
        <p:sp>
          <p:nvSpPr>
            <p:cNvPr id="1166" name="Google Shape;1166;g32835d9a3a7_0_306"/>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g32835d9a3a7_0_306"/>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g32835d9a3a7_0_306"/>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g32835d9a3a7_0_306"/>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g32835d9a3a7_0_306"/>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g32835d9a3a7_0_306"/>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g32835d9a3a7_0_306"/>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g32835d9a3a7_0_306"/>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4" name="Google Shape;1174;g32835d9a3a7_0_306"/>
          <p:cNvSpPr txBox="1"/>
          <p:nvPr/>
        </p:nvSpPr>
        <p:spPr>
          <a:xfrm>
            <a:off x="13289759" y="2275006"/>
            <a:ext cx="2756400" cy="469359"/>
          </a:xfrm>
          <a:prstGeom prst="rect">
            <a:avLst/>
          </a:prstGeom>
          <a:noFill/>
          <a:ln>
            <a:noFill/>
          </a:ln>
        </p:spPr>
        <p:txBody>
          <a:bodyPr spcFirstLastPara="1" wrap="square" lIns="0" tIns="0" rIns="0" bIns="0" anchor="t" anchorCtr="0">
            <a:spAutoFit/>
          </a:bodyPr>
          <a:lstStyle/>
          <a:p>
            <a:pPr marL="0" marR="0" lvl="0" indent="0" algn="ctr">
              <a:lnSpc>
                <a:spcPct val="122008"/>
              </a:lnSpc>
              <a:spcBef>
                <a:spcPts val="0"/>
              </a:spcBef>
              <a:spcAft>
                <a:spcPts val="0"/>
              </a:spcAft>
              <a:buNone/>
            </a:pPr>
            <a:r>
              <a:rPr lang="en-US" sz="2500">
                <a:solidFill>
                  <a:schemeClr val="lt1"/>
                </a:solidFill>
                <a:latin typeface="Montserrat"/>
                <a:sym typeface="Montserrat"/>
              </a:rPr>
              <a:t>DZIERGANIE</a:t>
            </a:r>
            <a:endParaRPr lang="en-US"/>
          </a:p>
        </p:txBody>
      </p:sp>
      <p:sp>
        <p:nvSpPr>
          <p:cNvPr id="1175" name="Google Shape;1175;g32835d9a3a7_0_306"/>
          <p:cNvSpPr txBox="1"/>
          <p:nvPr/>
        </p:nvSpPr>
        <p:spPr>
          <a:xfrm>
            <a:off x="518097" y="2277515"/>
            <a:ext cx="9877255" cy="923330"/>
          </a:xfrm>
          <a:prstGeom prst="rect">
            <a:avLst/>
          </a:prstGeom>
          <a:noFill/>
          <a:ln>
            <a:noFill/>
          </a:ln>
        </p:spPr>
        <p:txBody>
          <a:bodyPr spcFirstLastPara="1" wrap="square" lIns="0" tIns="0" rIns="0" bIns="0" anchor="t" anchorCtr="0">
            <a:spAutoFit/>
          </a:bodyPr>
          <a:lstStyle/>
          <a:p>
            <a:pPr>
              <a:buSzPts val="6000"/>
            </a:pPr>
            <a:r>
              <a:rPr lang="en-US" sz="6000">
                <a:solidFill>
                  <a:schemeClr val="lt1"/>
                </a:solidFill>
                <a:latin typeface="Montserrat Black"/>
                <a:ea typeface="Montserrat Black"/>
                <a:cs typeface="Montserrat Black"/>
              </a:rPr>
              <a:t>ŚCIEG NA WYWRÓT</a:t>
            </a:r>
            <a:endParaRPr lang="en-US" sz="6000" b="0" i="0" u="none" strike="noStrike" cap="none" dirty="0">
              <a:solidFill>
                <a:schemeClr val="lt1"/>
              </a:solidFill>
              <a:latin typeface="Montserrat Black"/>
              <a:ea typeface="Montserrat Black"/>
              <a:cs typeface="Montserrat Black"/>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pSp>
        <p:nvGrpSpPr>
          <p:cNvPr id="1180" name="Google Shape;1180;g32b6468de77_1_320"/>
          <p:cNvGrpSpPr/>
          <p:nvPr/>
        </p:nvGrpSpPr>
        <p:grpSpPr>
          <a:xfrm>
            <a:off x="928050" y="1312125"/>
            <a:ext cx="12265553" cy="1214054"/>
            <a:chOff x="0" y="0"/>
            <a:chExt cx="2254200" cy="3661200"/>
          </a:xfrm>
        </p:grpSpPr>
        <p:sp>
          <p:nvSpPr>
            <p:cNvPr id="1181" name="Google Shape;1181;g32b6468de77_1_32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182" name="Google Shape;1182;g32b6468de77_1_320"/>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83" name="Google Shape;1183;g32b6468de77_1_320"/>
          <p:cNvGrpSpPr/>
          <p:nvPr/>
        </p:nvGrpSpPr>
        <p:grpSpPr>
          <a:xfrm>
            <a:off x="0" y="0"/>
            <a:ext cx="18288000" cy="10287000"/>
            <a:chOff x="0" y="0"/>
            <a:chExt cx="24384000" cy="13716000"/>
          </a:xfrm>
        </p:grpSpPr>
        <p:cxnSp>
          <p:nvCxnSpPr>
            <p:cNvPr id="1184" name="Google Shape;1184;g32b6468de77_1_32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85" name="Google Shape;1185;g32b6468de77_1_32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86" name="Google Shape;1186;g32b6468de77_1_32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87" name="Google Shape;1187;g32b6468de77_1_32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188" name="Google Shape;1188;g32b6468de77_1_32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189" name="Google Shape;1189;g32b6468de77_1_32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190" name="Google Shape;1190;g32b6468de77_1_320"/>
          <p:cNvSpPr txBox="1"/>
          <p:nvPr/>
        </p:nvSpPr>
        <p:spPr>
          <a:xfrm>
            <a:off x="1026096" y="1566313"/>
            <a:ext cx="9006399" cy="1846659"/>
          </a:xfrm>
          <a:prstGeom prst="rect">
            <a:avLst/>
          </a:prstGeom>
          <a:noFill/>
          <a:ln>
            <a:noFill/>
          </a:ln>
        </p:spPr>
        <p:txBody>
          <a:bodyPr spcFirstLastPara="1" wrap="square" lIns="0" tIns="0" rIns="0" bIns="0" anchor="t" anchorCtr="0">
            <a:spAutoFit/>
          </a:bodyPr>
          <a:lstStyle/>
          <a:p>
            <a:r>
              <a:rPr lang="en-US" sz="6000">
                <a:solidFill>
                  <a:schemeClr val="lt1"/>
                </a:solidFill>
                <a:latin typeface="Montserrat Black"/>
                <a:ea typeface="Montserrat Black"/>
                <a:cs typeface="Montserrat Black"/>
                <a:sym typeface="Montserrat Black"/>
              </a:rPr>
              <a:t>ŚCIEG NA WYWRÓT</a:t>
            </a:r>
            <a:endParaRPr lang="en-US" sz="6000">
              <a:latin typeface="Montserrat Black"/>
              <a:ea typeface="Montserrat Black"/>
              <a:cs typeface="Montserrat Black"/>
              <a:sym typeface="Montserrat Black"/>
            </a:endParaRPr>
          </a:p>
          <a:p>
            <a:pPr marL="0" marR="0" lvl="0" indent="0" algn="l">
              <a:lnSpc>
                <a:spcPct val="100000"/>
              </a:lnSpc>
              <a:spcBef>
                <a:spcPts val="0"/>
              </a:spcBef>
              <a:spcAft>
                <a:spcPts val="0"/>
              </a:spcAft>
              <a:buSzPts val="6000"/>
              <a:buFont typeface="Arial"/>
              <a:buNone/>
            </a:pPr>
            <a:endParaRPr lang="en-US" sz="6000" b="0" i="0" u="none" strike="noStrike" cap="none" dirty="0">
              <a:solidFill>
                <a:schemeClr val="lt1"/>
              </a:solidFill>
              <a:latin typeface="Montserrat Black"/>
              <a:ea typeface="Montserrat Black"/>
              <a:cs typeface="Montserrat Black"/>
            </a:endParaRPr>
          </a:p>
        </p:txBody>
      </p:sp>
      <p:sp>
        <p:nvSpPr>
          <p:cNvPr id="1191" name="Google Shape;1191;g32b6468de77_1_32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192" name="Google Shape;1192;g32b6468de77_1_320"/>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pic>
        <p:nvPicPr>
          <p:cNvPr id="1193" name="Google Shape;1193;g32b6468de77_1_320"/>
          <p:cNvPicPr preferRelativeResize="0"/>
          <p:nvPr/>
        </p:nvPicPr>
        <p:blipFill rotWithShape="1">
          <a:blip r:embed="rId5">
            <a:alphaModFix/>
          </a:blip>
          <a:srcRect l="139"/>
          <a:stretch/>
        </p:blipFill>
        <p:spPr>
          <a:xfrm>
            <a:off x="5495025" y="3178800"/>
            <a:ext cx="5210926" cy="6962452"/>
          </a:xfrm>
          <a:prstGeom prst="rect">
            <a:avLst/>
          </a:prstGeom>
          <a:noFill/>
          <a:ln>
            <a:noFill/>
          </a:ln>
        </p:spPr>
      </p:pic>
      <p:pic>
        <p:nvPicPr>
          <p:cNvPr id="1194" name="Google Shape;1194;g32b6468de77_1_320"/>
          <p:cNvPicPr preferRelativeResize="0"/>
          <p:nvPr/>
        </p:nvPicPr>
        <p:blipFill rotWithShape="1">
          <a:blip r:embed="rId6">
            <a:alphaModFix/>
          </a:blip>
          <a:srcRect t="2171" r="4333" b="2162"/>
          <a:stretch/>
        </p:blipFill>
        <p:spPr>
          <a:xfrm>
            <a:off x="284100" y="2802675"/>
            <a:ext cx="4985001" cy="6650952"/>
          </a:xfrm>
          <a:prstGeom prst="rect">
            <a:avLst/>
          </a:prstGeom>
          <a:noFill/>
          <a:ln>
            <a:noFill/>
          </a:ln>
        </p:spPr>
      </p:pic>
      <p:sp>
        <p:nvSpPr>
          <p:cNvPr id="1195" name="Google Shape;1195;g32b6468de77_1_32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pic>
        <p:nvPicPr>
          <p:cNvPr id="1196" name="Google Shape;1196;g32b6468de77_1_320"/>
          <p:cNvPicPr preferRelativeResize="0"/>
          <p:nvPr/>
        </p:nvPicPr>
        <p:blipFill>
          <a:blip r:embed="rId7">
            <a:alphaModFix/>
          </a:blip>
          <a:stretch>
            <a:fillRect/>
          </a:stretch>
        </p:blipFill>
        <p:spPr>
          <a:xfrm>
            <a:off x="11228550" y="3064900"/>
            <a:ext cx="5127499" cy="68410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g32835d9a3a7_0_351"/>
          <p:cNvSpPr txBox="1"/>
          <p:nvPr/>
        </p:nvSpPr>
        <p:spPr>
          <a:xfrm>
            <a:off x="502875" y="3975600"/>
            <a:ext cx="10113000" cy="2400657"/>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sym typeface="Montserrat"/>
              </a:rPr>
              <a:t>Dzianiny</a:t>
            </a:r>
            <a:r>
              <a:rPr lang="en-US" sz="1950" dirty="0">
                <a:solidFill>
                  <a:srgbClr val="1E2328"/>
                </a:solidFill>
                <a:latin typeface="Montserrat"/>
                <a:sym typeface="Montserrat"/>
              </a:rPr>
              <a:t> </a:t>
            </a:r>
            <a:r>
              <a:rPr lang="en-US" sz="1950" dirty="0" err="1">
                <a:solidFill>
                  <a:srgbClr val="1E2328"/>
                </a:solidFill>
                <a:latin typeface="Montserrat"/>
                <a:sym typeface="Montserrat"/>
              </a:rPr>
              <a:t>ściągaczowe</a:t>
            </a:r>
            <a:r>
              <a:rPr lang="en-US" sz="1950" dirty="0">
                <a:solidFill>
                  <a:srgbClr val="1E2328"/>
                </a:solidFill>
                <a:latin typeface="Montserrat"/>
                <a:sym typeface="Montserrat"/>
              </a:rPr>
              <a:t> </a:t>
            </a:r>
            <a:r>
              <a:rPr lang="en-US" sz="1950" dirty="0" err="1">
                <a:solidFill>
                  <a:srgbClr val="1E2328"/>
                </a:solidFill>
                <a:latin typeface="Montserrat"/>
                <a:sym typeface="Montserrat"/>
              </a:rPr>
              <a:t>są</a:t>
            </a:r>
            <a:r>
              <a:rPr lang="en-US" sz="1950" dirty="0">
                <a:solidFill>
                  <a:srgbClr val="1E2328"/>
                </a:solidFill>
                <a:latin typeface="Montserrat"/>
                <a:sym typeface="Montserrat"/>
              </a:rPr>
              <a:t> </a:t>
            </a:r>
            <a:r>
              <a:rPr lang="en-US" sz="1950" dirty="0" err="1">
                <a:solidFill>
                  <a:srgbClr val="1E2328"/>
                </a:solidFill>
                <a:latin typeface="Montserrat"/>
                <a:sym typeface="Montserrat"/>
              </a:rPr>
              <a:t>używane</a:t>
            </a:r>
            <a:r>
              <a:rPr lang="en-US" sz="1950" dirty="0">
                <a:solidFill>
                  <a:srgbClr val="1E2328"/>
                </a:solidFill>
                <a:latin typeface="Montserrat"/>
                <a:sym typeface="Montserrat"/>
              </a:rPr>
              <a:t> do „</a:t>
            </a:r>
            <a:r>
              <a:rPr lang="en-US" sz="1950" dirty="0" err="1">
                <a:solidFill>
                  <a:srgbClr val="1E2328"/>
                </a:solidFill>
                <a:latin typeface="Montserrat"/>
                <a:sym typeface="Montserrat"/>
              </a:rPr>
              <a:t>ściągaczy</a:t>
            </a:r>
            <a:r>
              <a:rPr lang="en-US" sz="1950" dirty="0">
                <a:solidFill>
                  <a:srgbClr val="1E2328"/>
                </a:solidFill>
                <a:latin typeface="Montserrat"/>
                <a:sym typeface="Montserrat"/>
              </a:rPr>
              <a:t>”, </a:t>
            </a:r>
            <a:r>
              <a:rPr lang="en-US" sz="1950" dirty="0" err="1">
                <a:solidFill>
                  <a:srgbClr val="1E2328"/>
                </a:solidFill>
                <a:latin typeface="Montserrat"/>
                <a:sym typeface="Montserrat"/>
              </a:rPr>
              <a:t>które</a:t>
            </a:r>
            <a:r>
              <a:rPr lang="en-US" sz="1950" dirty="0">
                <a:solidFill>
                  <a:srgbClr val="1E2328"/>
                </a:solidFill>
                <a:latin typeface="Montserrat"/>
                <a:sym typeface="Montserrat"/>
              </a:rPr>
              <a:t> </a:t>
            </a:r>
            <a:r>
              <a:rPr lang="en-US" sz="1950" dirty="0" err="1">
                <a:solidFill>
                  <a:srgbClr val="1E2328"/>
                </a:solidFill>
                <a:latin typeface="Montserrat"/>
                <a:sym typeface="Montserrat"/>
              </a:rPr>
              <a:t>zazwyczaj</a:t>
            </a:r>
            <a:r>
              <a:rPr lang="en-US" sz="1950" dirty="0">
                <a:solidFill>
                  <a:srgbClr val="1E2328"/>
                </a:solidFill>
                <a:latin typeface="Montserrat"/>
                <a:sym typeface="Montserrat"/>
              </a:rPr>
              <a:t> </a:t>
            </a:r>
            <a:r>
              <a:rPr lang="en-US" sz="1950" dirty="0" err="1">
                <a:solidFill>
                  <a:srgbClr val="1E2328"/>
                </a:solidFill>
                <a:latin typeface="Montserrat"/>
                <a:sym typeface="Montserrat"/>
              </a:rPr>
              <a:t>znajdują</a:t>
            </a:r>
            <a:r>
              <a:rPr lang="en-US" sz="1950" dirty="0">
                <a:solidFill>
                  <a:srgbClr val="1E2328"/>
                </a:solidFill>
                <a:latin typeface="Montserrat"/>
                <a:sym typeface="Montserrat"/>
              </a:rPr>
              <a:t> </a:t>
            </a:r>
            <a:r>
              <a:rPr lang="en-US" sz="1950" dirty="0" err="1">
                <a:solidFill>
                  <a:srgbClr val="1E2328"/>
                </a:solidFill>
                <a:latin typeface="Montserrat"/>
                <a:sym typeface="Montserrat"/>
              </a:rPr>
              <a:t>się</a:t>
            </a:r>
            <a:r>
              <a:rPr lang="en-US" sz="1950" dirty="0">
                <a:solidFill>
                  <a:srgbClr val="1E2328"/>
                </a:solidFill>
                <a:latin typeface="Montserrat"/>
                <a:sym typeface="Montserrat"/>
              </a:rPr>
              <a:t> </a:t>
            </a:r>
            <a:r>
              <a:rPr lang="en-US" sz="1950" dirty="0" err="1">
                <a:solidFill>
                  <a:srgbClr val="1E2328"/>
                </a:solidFill>
                <a:latin typeface="Montserrat"/>
                <a:sym typeface="Montserrat"/>
              </a:rPr>
              <a:t>na</a:t>
            </a:r>
            <a:r>
              <a:rPr lang="en-US" sz="1950" dirty="0">
                <a:solidFill>
                  <a:srgbClr val="1E2328"/>
                </a:solidFill>
                <a:latin typeface="Montserrat"/>
                <a:sym typeface="Montserrat"/>
              </a:rPr>
              <a:t> </a:t>
            </a:r>
            <a:r>
              <a:rPr lang="en-US" sz="1950" dirty="0" err="1">
                <a:solidFill>
                  <a:srgbClr val="1E2328"/>
                </a:solidFill>
                <a:latin typeface="Montserrat"/>
                <a:sym typeface="Montserrat"/>
              </a:rPr>
              <a:t>dolnych</a:t>
            </a:r>
            <a:r>
              <a:rPr lang="en-US" sz="1950" dirty="0">
                <a:solidFill>
                  <a:srgbClr val="1E2328"/>
                </a:solidFill>
                <a:latin typeface="Montserrat"/>
                <a:sym typeface="Montserrat"/>
              </a:rPr>
              <a:t> </a:t>
            </a:r>
            <a:r>
              <a:rPr lang="en-US" sz="1950" dirty="0" err="1">
                <a:solidFill>
                  <a:srgbClr val="1E2328"/>
                </a:solidFill>
                <a:latin typeface="Montserrat"/>
                <a:sym typeface="Montserrat"/>
              </a:rPr>
              <a:t>krawędziach</a:t>
            </a:r>
            <a:r>
              <a:rPr lang="en-US" sz="1950" dirty="0">
                <a:solidFill>
                  <a:srgbClr val="1E2328"/>
                </a:solidFill>
                <a:latin typeface="Montserrat"/>
                <a:sym typeface="Montserrat"/>
              </a:rPr>
              <a:t> </a:t>
            </a:r>
            <a:r>
              <a:rPr lang="en-US" sz="1950" dirty="0" err="1">
                <a:solidFill>
                  <a:srgbClr val="1E2328"/>
                </a:solidFill>
                <a:latin typeface="Montserrat"/>
                <a:sym typeface="Montserrat"/>
              </a:rPr>
              <a:t>sweterów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mankietach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rękawów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dekoltach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ściągaczowa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powstaje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poprzez</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przędzy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naprzemiennie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oczkami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prawymi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lewymi</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jednym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rzędzie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powszechnie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stosowana</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produkcji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skarpet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mankietów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kołnierzyków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pasów</a:t>
            </a:r>
            <a:r>
              <a:rPr lang="en-US" sz="1950" dirty="0">
                <a:solidFill>
                  <a:srgbClr val="1E2328"/>
                </a:solidFill>
                <a:latin typeface="Montserrat"/>
                <a:ea typeface="Montserrat"/>
                <a:sym typeface="Montserrat"/>
              </a:rPr>
              <a:t> ze </a:t>
            </a:r>
            <a:r>
              <a:rPr lang="en-US" sz="1950" dirty="0" err="1">
                <a:solidFill>
                  <a:srgbClr val="1E2328"/>
                </a:solidFill>
                <a:latin typeface="Montserrat"/>
                <a:ea typeface="Montserrat"/>
                <a:sym typeface="Montserrat"/>
              </a:rPr>
              <a:t>względu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swoją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naturalną</a:t>
            </a:r>
            <a:endParaRPr lang="en-US" dirty="0" err="1">
              <a:latin typeface="Montserrat"/>
            </a:endParaRPr>
          </a:p>
          <a:p>
            <a:pPr marL="0" lvl="0" indent="0" algn="l">
              <a:lnSpc>
                <a:spcPct val="150022"/>
              </a:lnSpc>
              <a:spcBef>
                <a:spcPts val="0"/>
              </a:spcBef>
              <a:spcAft>
                <a:spcPts val="0"/>
              </a:spcAft>
              <a:buNone/>
            </a:pPr>
            <a:r>
              <a:rPr lang="en-US" sz="1950" dirty="0" err="1">
                <a:solidFill>
                  <a:srgbClr val="1E2328"/>
                </a:solidFill>
                <a:latin typeface="Montserrat"/>
                <a:ea typeface="Montserrat"/>
                <a:sym typeface="Montserrat"/>
              </a:rPr>
              <a:t>grubość</a:t>
            </a:r>
            <a:r>
              <a:rPr lang="en-US" sz="1950" dirty="0">
                <a:solidFill>
                  <a:srgbClr val="1E2328"/>
                </a:solidFill>
                <a:latin typeface="Montserrat"/>
                <a:ea typeface="Montserrat"/>
                <a:sym typeface="Montserrat"/>
              </a:rPr>
              <a:t>.</a:t>
            </a:r>
            <a:endParaRPr dirty="0">
              <a:latin typeface="Montserrat"/>
            </a:endParaRPr>
          </a:p>
          <a:p>
            <a:pPr marL="0" marR="0" lvl="0" indent="0" algn="l" rtl="0">
              <a:lnSpc>
                <a:spcPct val="150022"/>
              </a:lnSpc>
              <a:spcBef>
                <a:spcPts val="0"/>
              </a:spcBef>
              <a:spcAft>
                <a:spcPts val="0"/>
              </a:spcAft>
              <a:buClr>
                <a:srgbClr val="000000"/>
              </a:buClr>
              <a:buSzPts val="2199"/>
              <a:buFont typeface="Arial"/>
              <a:buNone/>
            </a:pPr>
            <a:endParaRPr sz="1950">
              <a:solidFill>
                <a:srgbClr val="1E2328"/>
              </a:solidFill>
              <a:latin typeface="Montserrat"/>
              <a:ea typeface="Montserrat"/>
              <a:cs typeface="Montserrat"/>
              <a:sym typeface="Montserrat"/>
            </a:endParaRPr>
          </a:p>
        </p:txBody>
      </p:sp>
      <p:grpSp>
        <p:nvGrpSpPr>
          <p:cNvPr id="1202" name="Google Shape;1202;g32835d9a3a7_0_351"/>
          <p:cNvGrpSpPr/>
          <p:nvPr/>
        </p:nvGrpSpPr>
        <p:grpSpPr>
          <a:xfrm>
            <a:off x="0" y="0"/>
            <a:ext cx="18288000" cy="10287000"/>
            <a:chOff x="0" y="0"/>
            <a:chExt cx="24384000" cy="13716000"/>
          </a:xfrm>
        </p:grpSpPr>
        <p:cxnSp>
          <p:nvCxnSpPr>
            <p:cNvPr id="1203" name="Google Shape;1203;g32835d9a3a7_0_35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04" name="Google Shape;1204;g32835d9a3a7_0_35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05" name="Google Shape;1205;g32835d9a3a7_0_35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06" name="Google Shape;1206;g32835d9a3a7_0_351"/>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207" name="Google Shape;1207;g32835d9a3a7_0_351"/>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208" name="Google Shape;1208;g32835d9a3a7_0_35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09" name="Google Shape;1209;g32835d9a3a7_0_35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210" name="Google Shape;1210;g32835d9a3a7_0_351"/>
          <p:cNvGrpSpPr/>
          <p:nvPr/>
        </p:nvGrpSpPr>
        <p:grpSpPr>
          <a:xfrm>
            <a:off x="502874" y="2074800"/>
            <a:ext cx="15698418" cy="1369995"/>
            <a:chOff x="0" y="0"/>
            <a:chExt cx="1980673" cy="1084200"/>
          </a:xfrm>
        </p:grpSpPr>
        <p:sp>
          <p:nvSpPr>
            <p:cNvPr id="1211" name="Google Shape;1211;g32835d9a3a7_0_351"/>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212" name="Google Shape;1212;g32835d9a3a7_0_351"/>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13" name="Google Shape;1213;g32835d9a3a7_0_351"/>
          <p:cNvSpPr txBox="1"/>
          <p:nvPr/>
        </p:nvSpPr>
        <p:spPr>
          <a:xfrm>
            <a:off x="749874" y="7316363"/>
            <a:ext cx="5070000" cy="49260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SzPts val="4963"/>
              <a:buFont typeface="Arial"/>
              <a:buNone/>
            </a:pPr>
            <a:r>
              <a:rPr lang="en-US" sz="3200" b="1">
                <a:solidFill>
                  <a:srgbClr val="FFFFFF"/>
                </a:solidFill>
                <a:latin typeface="Montserrat"/>
                <a:ea typeface="Montserrat"/>
                <a:cs typeface="Montserrat"/>
                <a:sym typeface="Montserrat"/>
              </a:rPr>
              <a:t>WORKING PROPERTIES</a:t>
            </a:r>
            <a:endParaRPr sz="3200" b="1" i="0" u="none" strike="noStrike" cap="none">
              <a:solidFill>
                <a:srgbClr val="000000"/>
              </a:solidFill>
              <a:latin typeface="Montserrat"/>
              <a:ea typeface="Montserrat"/>
              <a:cs typeface="Montserrat"/>
              <a:sym typeface="Montserrat"/>
            </a:endParaRPr>
          </a:p>
        </p:txBody>
      </p:sp>
      <p:sp>
        <p:nvSpPr>
          <p:cNvPr id="1214" name="Google Shape;1214;g32835d9a3a7_0_351"/>
          <p:cNvSpPr txBox="1"/>
          <p:nvPr/>
        </p:nvSpPr>
        <p:spPr>
          <a:xfrm>
            <a:off x="502875" y="6607600"/>
            <a:ext cx="10113000" cy="2285241"/>
          </a:xfrm>
          <a:prstGeom prst="rect">
            <a:avLst/>
          </a:prstGeom>
          <a:noFill/>
          <a:ln>
            <a:noFill/>
          </a:ln>
        </p:spPr>
        <p:txBody>
          <a:bodyPr spcFirstLastPara="1" wrap="square" lIns="0" tIns="0" rIns="0" bIns="0" anchor="t" anchorCtr="0">
            <a:spAutoFit/>
          </a:bodyPr>
          <a:lstStyle/>
          <a:p>
            <a:pPr>
              <a:lnSpc>
                <a:spcPct val="150022"/>
              </a:lnSpc>
              <a:buClr>
                <a:schemeClr val="dk1"/>
              </a:buCl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Wątek</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dzianinowy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endParaRPr sz="2000" dirty="0">
              <a:solidFill>
                <a:srgbClr val="1E2328"/>
              </a:solidFill>
              <a:latin typeface="Montserrat"/>
              <a:ea typeface="Montserrat"/>
              <a:cs typeface="Montserrat"/>
              <a:sym typeface="Montserrat"/>
            </a:endParaRPr>
          </a:p>
          <a:p>
            <a:pPr>
              <a:lnSpc>
                <a:spcPct val="150022"/>
              </a:lnSpc>
              <a:buClr>
                <a:schemeClr val="dk1"/>
              </a:buClr>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marL="342900" indent="-342900">
              <a:buClr>
                <a:srgbClr val="454545"/>
              </a:buClr>
              <a:buSzPts val="2000"/>
              <a:buChar char="•"/>
            </a:pPr>
            <a:r>
              <a:rPr lang="en-US" sz="1950" dirty="0" err="1">
                <a:solidFill>
                  <a:srgbClr val="1E2328"/>
                </a:solidFill>
                <a:latin typeface="Montserrat"/>
                <a:sym typeface="Montserrat"/>
              </a:rPr>
              <a:t>Dwustronna</a:t>
            </a:r>
            <a:r>
              <a:rPr lang="en-US" sz="1950" dirty="0">
                <a:solidFill>
                  <a:srgbClr val="1E2328"/>
                </a:solidFill>
                <a:latin typeface="Montserrat"/>
                <a:sym typeface="Montserrat"/>
              </a:rPr>
              <a:t> </a:t>
            </a:r>
            <a:r>
              <a:rPr lang="en-US" sz="1950" dirty="0" err="1">
                <a:solidFill>
                  <a:srgbClr val="1E2328"/>
                </a:solidFill>
                <a:latin typeface="Montserrat"/>
                <a:sym typeface="Montserrat"/>
              </a:rPr>
              <a:t>dzianina</a:t>
            </a:r>
            <a:r>
              <a:rPr lang="en-US" sz="1950" dirty="0">
                <a:solidFill>
                  <a:srgbClr val="1E2328"/>
                </a:solidFill>
                <a:latin typeface="Montserrat"/>
                <a:sym typeface="Montserrat"/>
              </a:rPr>
              <a:t> z </a:t>
            </a:r>
            <a:r>
              <a:rPr lang="en-US" sz="1950" dirty="0" err="1">
                <a:solidFill>
                  <a:srgbClr val="1E2328"/>
                </a:solidFill>
                <a:latin typeface="Montserrat"/>
                <a:sym typeface="Montserrat"/>
              </a:rPr>
              <a:t>wyraźnymi</a:t>
            </a:r>
            <a:r>
              <a:rPr lang="en-US" sz="1950" dirty="0">
                <a:solidFill>
                  <a:srgbClr val="1E2328"/>
                </a:solidFill>
                <a:latin typeface="Montserrat"/>
                <a:sym typeface="Montserrat"/>
              </a:rPr>
              <a:t> </a:t>
            </a:r>
            <a:r>
              <a:rPr lang="en-US" sz="1950" dirty="0" err="1">
                <a:solidFill>
                  <a:srgbClr val="1E2328"/>
                </a:solidFill>
                <a:latin typeface="Montserrat"/>
                <a:sym typeface="Montserrat"/>
              </a:rPr>
              <a:t>pionowymi</a:t>
            </a:r>
            <a:r>
              <a:rPr lang="en-US" sz="1950" dirty="0">
                <a:solidFill>
                  <a:srgbClr val="1E2328"/>
                </a:solidFill>
                <a:latin typeface="Montserrat"/>
                <a:sym typeface="Montserrat"/>
              </a:rPr>
              <a:t> </a:t>
            </a:r>
            <a:r>
              <a:rPr lang="en-US" sz="1950" dirty="0" err="1">
                <a:solidFill>
                  <a:srgbClr val="1E2328"/>
                </a:solidFill>
                <a:latin typeface="Montserrat"/>
                <a:sym typeface="Montserrat"/>
              </a:rPr>
              <a:t>liniami</a:t>
            </a:r>
            <a:r>
              <a:rPr lang="en-US" sz="1950" dirty="0">
                <a:solidFill>
                  <a:srgbClr val="1E2328"/>
                </a:solidFill>
                <a:latin typeface="Montserrat"/>
                <a:sym typeface="Montserrat"/>
              </a:rPr>
              <a:t> po </a:t>
            </a:r>
            <a:r>
              <a:rPr lang="en-US" sz="1950" dirty="0" err="1">
                <a:solidFill>
                  <a:srgbClr val="1E2328"/>
                </a:solidFill>
                <a:latin typeface="Montserrat"/>
                <a:sym typeface="Montserrat"/>
              </a:rPr>
              <a:t>obu</a:t>
            </a:r>
            <a:r>
              <a:rPr lang="en-US" sz="1950" dirty="0">
                <a:solidFill>
                  <a:srgbClr val="1E2328"/>
                </a:solidFill>
                <a:latin typeface="Montserrat"/>
                <a:sym typeface="Montserrat"/>
              </a:rPr>
              <a:t> </a:t>
            </a:r>
            <a:r>
              <a:rPr lang="en-US" sz="1950" dirty="0" err="1">
                <a:solidFill>
                  <a:srgbClr val="1E2328"/>
                </a:solidFill>
                <a:latin typeface="Montserrat"/>
                <a:sym typeface="Montserrat"/>
              </a:rPr>
              <a:t>stronach</a:t>
            </a:r>
            <a:endParaRPr lang="en-US" sz="1950" dirty="0" err="1">
              <a:solidFill>
                <a:srgbClr val="1E2328"/>
              </a:solidFill>
              <a:latin typeface="Montserrat"/>
            </a:endParaRPr>
          </a:p>
          <a:p>
            <a:pPr marL="342900" indent="-342900">
              <a:buClr>
                <a:srgbClr val="454545"/>
              </a:buClr>
              <a:buSzPts val="2000"/>
              <a:buChar char="•"/>
            </a:pPr>
            <a:r>
              <a:rPr lang="en-US" sz="1950" dirty="0" err="1">
                <a:solidFill>
                  <a:srgbClr val="1E2328"/>
                </a:solidFill>
                <a:latin typeface="Montserrat"/>
                <a:sym typeface="Montserrat"/>
              </a:rPr>
              <a:t>Doskonała</a:t>
            </a:r>
            <a:r>
              <a:rPr lang="en-US" sz="1950" dirty="0">
                <a:solidFill>
                  <a:srgbClr val="1E2328"/>
                </a:solidFill>
                <a:latin typeface="Montserrat"/>
                <a:sym typeface="Montserrat"/>
              </a:rPr>
              <a:t> </a:t>
            </a:r>
            <a:r>
              <a:rPr lang="en-US" sz="1950" dirty="0" err="1">
                <a:solidFill>
                  <a:srgbClr val="1E2328"/>
                </a:solidFill>
                <a:latin typeface="Montserrat"/>
                <a:sym typeface="Montserrat"/>
              </a:rPr>
              <a:t>elastyczność</a:t>
            </a:r>
            <a:endParaRPr lang="en-US" dirty="0" err="1">
              <a:latin typeface="Montserrat"/>
              <a:sym typeface="Montserrat"/>
            </a:endParaRPr>
          </a:p>
          <a:p>
            <a:pPr marL="342900" indent="-342900">
              <a:buClr>
                <a:srgbClr val="454545"/>
              </a:buClr>
              <a:buSzPts val="2000"/>
              <a:buChar char="•"/>
            </a:pPr>
            <a:r>
              <a:rPr lang="en-US" sz="1950" dirty="0" err="1">
                <a:solidFill>
                  <a:srgbClr val="1E2328"/>
                </a:solidFill>
                <a:latin typeface="Montserrat"/>
                <a:sym typeface="Montserrat"/>
              </a:rPr>
              <a:t>Znacznie</a:t>
            </a:r>
            <a:r>
              <a:rPr lang="en-US" sz="1950" dirty="0">
                <a:solidFill>
                  <a:srgbClr val="1E2328"/>
                </a:solidFill>
                <a:latin typeface="Montserrat"/>
                <a:sym typeface="Montserrat"/>
              </a:rPr>
              <a:t> </a:t>
            </a:r>
            <a:r>
              <a:rPr lang="en-US" sz="1950" dirty="0" err="1">
                <a:solidFill>
                  <a:srgbClr val="1E2328"/>
                </a:solidFill>
                <a:latin typeface="Montserrat"/>
                <a:sym typeface="Montserrat"/>
              </a:rPr>
              <a:t>grubsza</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cieplejsza</a:t>
            </a:r>
            <a:r>
              <a:rPr lang="en-US" sz="1950" dirty="0">
                <a:solidFill>
                  <a:srgbClr val="1E2328"/>
                </a:solidFill>
                <a:latin typeface="Montserrat"/>
                <a:sym typeface="Montserrat"/>
              </a:rPr>
              <a:t> </a:t>
            </a:r>
            <a:r>
              <a:rPr lang="en-US" sz="1950" dirty="0" err="1">
                <a:solidFill>
                  <a:srgbClr val="1E2328"/>
                </a:solidFill>
                <a:latin typeface="Montserrat"/>
                <a:sym typeface="Montserrat"/>
              </a:rPr>
              <a:t>niż</a:t>
            </a:r>
            <a:r>
              <a:rPr lang="en-US" sz="1950" dirty="0">
                <a:solidFill>
                  <a:srgbClr val="1E2328"/>
                </a:solidFill>
                <a:latin typeface="Montserrat"/>
                <a:sym typeface="Montserrat"/>
              </a:rPr>
              <a:t> </a:t>
            </a:r>
            <a:r>
              <a:rPr lang="en-US" sz="1950" dirty="0" err="1">
                <a:solidFill>
                  <a:srgbClr val="1E2328"/>
                </a:solidFill>
                <a:latin typeface="Montserrat"/>
                <a:sym typeface="Montserrat"/>
              </a:rPr>
              <a:t>dzianiny</a:t>
            </a:r>
            <a:r>
              <a:rPr lang="en-US" sz="1950" dirty="0">
                <a:solidFill>
                  <a:srgbClr val="1E2328"/>
                </a:solidFill>
                <a:latin typeface="Montserrat"/>
                <a:sym typeface="Montserrat"/>
              </a:rPr>
              <a:t> </a:t>
            </a:r>
            <a:r>
              <a:rPr lang="en-US" sz="1950" dirty="0" err="1">
                <a:solidFill>
                  <a:srgbClr val="1E2328"/>
                </a:solidFill>
                <a:latin typeface="Montserrat"/>
                <a:sym typeface="Montserrat"/>
              </a:rPr>
              <a:t>gładkie</a:t>
            </a:r>
            <a:endParaRPr>
              <a:latin typeface="Montserrat"/>
            </a:endParaRPr>
          </a:p>
        </p:txBody>
      </p:sp>
      <p:grpSp>
        <p:nvGrpSpPr>
          <p:cNvPr id="1215" name="Google Shape;1215;g32835d9a3a7_0_351"/>
          <p:cNvGrpSpPr/>
          <p:nvPr/>
        </p:nvGrpSpPr>
        <p:grpSpPr>
          <a:xfrm>
            <a:off x="12759477" y="5674870"/>
            <a:ext cx="2839841" cy="4612380"/>
            <a:chOff x="0" y="0"/>
            <a:chExt cx="2254200" cy="3661200"/>
          </a:xfrm>
        </p:grpSpPr>
        <p:sp>
          <p:nvSpPr>
            <p:cNvPr id="1216" name="Google Shape;1216;g32835d9a3a7_0_35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217" name="Google Shape;1217;g32835d9a3a7_0_35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218" name="Google Shape;1218;g32835d9a3a7_0_351"/>
          <p:cNvPicPr preferRelativeResize="0"/>
          <p:nvPr/>
        </p:nvPicPr>
        <p:blipFill rotWithShape="1">
          <a:blip r:embed="rId5">
            <a:alphaModFix/>
          </a:blip>
          <a:srcRect l="25534" r="25529"/>
          <a:stretch/>
        </p:blipFill>
        <p:spPr>
          <a:xfrm>
            <a:off x="11108000" y="3118475"/>
            <a:ext cx="3322952" cy="6790528"/>
          </a:xfrm>
          <a:prstGeom prst="rect">
            <a:avLst/>
          </a:prstGeom>
          <a:noFill/>
          <a:ln>
            <a:noFill/>
          </a:ln>
        </p:spPr>
      </p:pic>
      <p:grpSp>
        <p:nvGrpSpPr>
          <p:cNvPr id="1219" name="Google Shape;1219;g32835d9a3a7_0_351"/>
          <p:cNvGrpSpPr/>
          <p:nvPr/>
        </p:nvGrpSpPr>
        <p:grpSpPr>
          <a:xfrm>
            <a:off x="10958386" y="2892316"/>
            <a:ext cx="3622164" cy="7165318"/>
            <a:chOff x="0" y="0"/>
            <a:chExt cx="2620010" cy="5182870"/>
          </a:xfrm>
        </p:grpSpPr>
        <p:sp>
          <p:nvSpPr>
            <p:cNvPr id="1220" name="Google Shape;1220;g32835d9a3a7_0_351"/>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g32835d9a3a7_0_351"/>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g32835d9a3a7_0_351"/>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g32835d9a3a7_0_351"/>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g32835d9a3a7_0_351"/>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g32835d9a3a7_0_351"/>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g32835d9a3a7_0_351"/>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g32835d9a3a7_0_351"/>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8" name="Google Shape;1228;g32835d9a3a7_0_351"/>
          <p:cNvSpPr txBox="1"/>
          <p:nvPr/>
        </p:nvSpPr>
        <p:spPr>
          <a:xfrm>
            <a:off x="13289759" y="227500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grpSp>
        <p:nvGrpSpPr>
          <p:cNvPr id="1229" name="Google Shape;1229;g32835d9a3a7_0_351"/>
          <p:cNvGrpSpPr/>
          <p:nvPr/>
        </p:nvGrpSpPr>
        <p:grpSpPr>
          <a:xfrm>
            <a:off x="0" y="0"/>
            <a:ext cx="18288000" cy="10287000"/>
            <a:chOff x="0" y="0"/>
            <a:chExt cx="24384000" cy="13716000"/>
          </a:xfrm>
        </p:grpSpPr>
        <p:cxnSp>
          <p:nvCxnSpPr>
            <p:cNvPr id="1230" name="Google Shape;1230;g32835d9a3a7_0_35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31" name="Google Shape;1231;g32835d9a3a7_0_35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2" name="Google Shape;1232;g32835d9a3a7_0_35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33" name="Google Shape;1233;g32835d9a3a7_0_351"/>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234" name="Google Shape;1234;g32835d9a3a7_0_351"/>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235" name="Google Shape;1235;g32835d9a3a7_0_351"/>
          <p:cNvSpPr txBox="1"/>
          <p:nvPr/>
        </p:nvSpPr>
        <p:spPr>
          <a:xfrm>
            <a:off x="1026097" y="2279965"/>
            <a:ext cx="10258255" cy="923330"/>
          </a:xfrm>
          <a:prstGeom prst="rect">
            <a:avLst/>
          </a:prstGeom>
          <a:noFill/>
          <a:ln>
            <a:noFill/>
          </a:ln>
        </p:spPr>
        <p:txBody>
          <a:bodyPr spcFirstLastPara="1" wrap="square" lIns="0" tIns="0" rIns="0" bIns="0" anchor="t" anchorCtr="0">
            <a:spAutoFit/>
          </a:bodyPr>
          <a:lstStyle/>
          <a:p>
            <a:pPr>
              <a:buSzPts val="6000"/>
            </a:pPr>
            <a:r>
              <a:rPr lang="en-US" sz="6000">
                <a:solidFill>
                  <a:schemeClr val="lt1"/>
                </a:solidFill>
                <a:latin typeface="Montserrat Black"/>
                <a:ea typeface="Montserrat Black"/>
                <a:cs typeface="Montserrat Black"/>
                <a:sym typeface="Montserrat Black"/>
              </a:rPr>
              <a:t>ŚCIEG ŚCIĄGACZOWY</a:t>
            </a:r>
            <a:endParaRPr sz="1400" b="0" i="0" u="none" strike="noStrike" cap="none">
              <a:solidFill>
                <a:schemeClr val="lt1"/>
              </a:solidFill>
              <a:latin typeface="Montserrat Black"/>
              <a:ea typeface="Montserrat Black"/>
              <a:cs typeface="Montserrat Black"/>
              <a:sym typeface="Montserrat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g32b6468de77_1_340"/>
          <p:cNvPicPr preferRelativeResize="0"/>
          <p:nvPr/>
        </p:nvPicPr>
        <p:blipFill>
          <a:blip r:embed="rId3">
            <a:alphaModFix/>
          </a:blip>
          <a:stretch>
            <a:fillRect/>
          </a:stretch>
        </p:blipFill>
        <p:spPr>
          <a:xfrm>
            <a:off x="6004903" y="2814375"/>
            <a:ext cx="5448997" cy="7267300"/>
          </a:xfrm>
          <a:prstGeom prst="rect">
            <a:avLst/>
          </a:prstGeom>
          <a:noFill/>
          <a:ln>
            <a:noFill/>
          </a:ln>
        </p:spPr>
      </p:pic>
      <p:grpSp>
        <p:nvGrpSpPr>
          <p:cNvPr id="1241" name="Google Shape;1241;g32b6468de77_1_340"/>
          <p:cNvGrpSpPr/>
          <p:nvPr/>
        </p:nvGrpSpPr>
        <p:grpSpPr>
          <a:xfrm>
            <a:off x="928050" y="1312125"/>
            <a:ext cx="12265553" cy="1214054"/>
            <a:chOff x="0" y="0"/>
            <a:chExt cx="2254200" cy="3661200"/>
          </a:xfrm>
        </p:grpSpPr>
        <p:sp>
          <p:nvSpPr>
            <p:cNvPr id="1242" name="Google Shape;1242;g32b6468de77_1_34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243" name="Google Shape;1243;g32b6468de77_1_340"/>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44" name="Google Shape;1244;g32b6468de77_1_340"/>
          <p:cNvGrpSpPr/>
          <p:nvPr/>
        </p:nvGrpSpPr>
        <p:grpSpPr>
          <a:xfrm>
            <a:off x="0" y="0"/>
            <a:ext cx="18288000" cy="10287000"/>
            <a:chOff x="0" y="0"/>
            <a:chExt cx="24384000" cy="13716000"/>
          </a:xfrm>
        </p:grpSpPr>
        <p:cxnSp>
          <p:nvCxnSpPr>
            <p:cNvPr id="1245" name="Google Shape;1245;g32b6468de77_1_34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46" name="Google Shape;1246;g32b6468de77_1_34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47" name="Google Shape;1247;g32b6468de77_1_34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1248" name="Google Shape;1248;g32b6468de77_1_34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249" name="Google Shape;1249;g32b6468de77_1_34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5"/>
                </a:rPr>
                <a:t>www.fashionupproject.com</a:t>
              </a:r>
              <a:endParaRPr sz="1400" b="0" i="0" u="none" strike="noStrike" cap="none">
                <a:solidFill>
                  <a:srgbClr val="000000"/>
                </a:solidFill>
                <a:latin typeface="Arial"/>
                <a:ea typeface="Arial"/>
                <a:cs typeface="Arial"/>
                <a:sym typeface="Arial"/>
              </a:endParaRPr>
            </a:p>
          </p:txBody>
        </p:sp>
      </p:grpSp>
      <p:cxnSp>
        <p:nvCxnSpPr>
          <p:cNvPr id="1250" name="Google Shape;1250;g32b6468de77_1_34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51" name="Google Shape;1251;g32b6468de77_1_340"/>
          <p:cNvSpPr txBox="1"/>
          <p:nvPr/>
        </p:nvSpPr>
        <p:spPr>
          <a:xfrm>
            <a:off x="1207525" y="1566313"/>
            <a:ext cx="9532541" cy="1846659"/>
          </a:xfrm>
          <a:prstGeom prst="rect">
            <a:avLst/>
          </a:prstGeom>
          <a:noFill/>
          <a:ln>
            <a:noFill/>
          </a:ln>
        </p:spPr>
        <p:txBody>
          <a:bodyPr spcFirstLastPara="1" wrap="square" lIns="0" tIns="0" rIns="0" bIns="0" anchor="t" anchorCtr="0">
            <a:spAutoFit/>
          </a:bodyPr>
          <a:lstStyle/>
          <a:p>
            <a:r>
              <a:rPr lang="en-US" sz="6000">
                <a:solidFill>
                  <a:schemeClr val="lt1"/>
                </a:solidFill>
                <a:latin typeface="Montserrat Black"/>
                <a:ea typeface="Montserrat Black"/>
                <a:cs typeface="Montserrat Black"/>
                <a:sym typeface="Montserrat Black"/>
              </a:rPr>
              <a:t>ŚCIEG ŚCIĄGACZOWY</a:t>
            </a:r>
            <a:endParaRPr lang="en-US" sz="6000">
              <a:latin typeface="Montserrat Black"/>
              <a:ea typeface="Montserrat Black"/>
              <a:cs typeface="Montserrat Black"/>
              <a:sym typeface="Montserrat Black"/>
            </a:endParaRPr>
          </a:p>
          <a:p>
            <a:pPr marL="0" marR="0" lvl="0" indent="0" algn="l">
              <a:lnSpc>
                <a:spcPct val="100000"/>
              </a:lnSpc>
              <a:spcBef>
                <a:spcPts val="0"/>
              </a:spcBef>
              <a:spcAft>
                <a:spcPts val="0"/>
              </a:spcAft>
              <a:buSzPts val="6000"/>
              <a:buFont typeface="Arial"/>
              <a:buNone/>
            </a:pPr>
            <a:endParaRPr lang="en-US" sz="6000" b="0" i="0" u="none" strike="noStrike" cap="none" dirty="0">
              <a:solidFill>
                <a:schemeClr val="lt1"/>
              </a:solidFill>
              <a:latin typeface="Montserrat Black"/>
              <a:ea typeface="Montserrat Black"/>
              <a:cs typeface="Montserrat Black"/>
            </a:endParaRPr>
          </a:p>
        </p:txBody>
      </p:sp>
      <p:sp>
        <p:nvSpPr>
          <p:cNvPr id="1252" name="Google Shape;1252;g32b6468de77_1_34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253" name="Google Shape;1253;g32b6468de77_1_340"/>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pic>
        <p:nvPicPr>
          <p:cNvPr id="1254" name="Google Shape;1254;g32b6468de77_1_340"/>
          <p:cNvPicPr preferRelativeResize="0"/>
          <p:nvPr/>
        </p:nvPicPr>
        <p:blipFill rotWithShape="1">
          <a:blip r:embed="rId6">
            <a:alphaModFix/>
          </a:blip>
          <a:srcRect l="5469" t="-3270" r="5021" b="-2909"/>
          <a:stretch/>
        </p:blipFill>
        <p:spPr>
          <a:xfrm>
            <a:off x="11453900" y="2731888"/>
            <a:ext cx="4671051" cy="7392374"/>
          </a:xfrm>
          <a:prstGeom prst="rect">
            <a:avLst/>
          </a:prstGeom>
          <a:noFill/>
          <a:ln>
            <a:noFill/>
          </a:ln>
        </p:spPr>
      </p:pic>
      <p:pic>
        <p:nvPicPr>
          <p:cNvPr id="1255" name="Google Shape;1255;g32b6468de77_1_340"/>
          <p:cNvPicPr preferRelativeResize="0"/>
          <p:nvPr/>
        </p:nvPicPr>
        <p:blipFill rotWithShape="1">
          <a:blip r:embed="rId7">
            <a:alphaModFix/>
          </a:blip>
          <a:srcRect t="2171" b="2162"/>
          <a:stretch/>
        </p:blipFill>
        <p:spPr>
          <a:xfrm>
            <a:off x="502175" y="3102600"/>
            <a:ext cx="5210926" cy="6650952"/>
          </a:xfrm>
          <a:prstGeom prst="rect">
            <a:avLst/>
          </a:prstGeom>
          <a:noFill/>
          <a:ln>
            <a:noFill/>
          </a:ln>
        </p:spPr>
      </p:pic>
      <p:sp>
        <p:nvSpPr>
          <p:cNvPr id="1256" name="Google Shape;1256;g32b6468de77_1_34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g32b210e8dd3_0_50"/>
          <p:cNvSpPr txBox="1"/>
          <p:nvPr/>
        </p:nvSpPr>
        <p:spPr>
          <a:xfrm>
            <a:off x="502875" y="3975600"/>
            <a:ext cx="10113000" cy="1650452"/>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interlock to </a:t>
            </a:r>
            <a:r>
              <a:rPr lang="en-US" sz="1950" dirty="0" err="1">
                <a:solidFill>
                  <a:srgbClr val="1E2328"/>
                </a:solidFill>
                <a:latin typeface="Montserrat"/>
                <a:ea typeface="Montserrat"/>
                <a:sym typeface="Montserrat"/>
              </a:rPr>
              <a:t>odmiana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ściągaczowej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Przód</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tył</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dzianiny</a:t>
            </a:r>
            <a:r>
              <a:rPr lang="en-US" sz="1950" dirty="0">
                <a:solidFill>
                  <a:srgbClr val="1E2328"/>
                </a:solidFill>
                <a:latin typeface="Montserrat"/>
                <a:ea typeface="Montserrat"/>
                <a:sym typeface="Montserrat"/>
              </a:rPr>
              <a:t> interlock </a:t>
            </a:r>
            <a:r>
              <a:rPr lang="en-US" sz="1950" dirty="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takie</a:t>
            </a:r>
            <a:r>
              <a:rPr lang="en-US" sz="1950" dirty="0">
                <a:solidFill>
                  <a:srgbClr val="1E2328"/>
                </a:solidFill>
                <a:latin typeface="Montserrat"/>
                <a:ea typeface="Montserrat"/>
                <a:sym typeface="Montserrat"/>
              </a:rPr>
              <a:t> same. Jest </a:t>
            </a:r>
            <a:r>
              <a:rPr lang="en-US" sz="1950" dirty="0" err="1">
                <a:solidFill>
                  <a:srgbClr val="1E2328"/>
                </a:solidFill>
                <a:latin typeface="Montserrat"/>
                <a:ea typeface="Montserrat"/>
                <a:sym typeface="Montserrat"/>
              </a:rPr>
              <a:t>ona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zazwyczaj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grubsza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cięższa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zwykła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ściągaczowa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chyba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że</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używana</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cieńszą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przędzą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Powszechnie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stosowana</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produkcji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kurtek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topów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sportowej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ubranek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dla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niemowląt</a:t>
            </a:r>
            <a:r>
              <a:rPr lang="en-US" sz="1950" dirty="0">
                <a:solidFill>
                  <a:srgbClr val="1E2328"/>
                </a:solidFill>
                <a:latin typeface="Montserrat"/>
                <a:ea typeface="Montserrat"/>
                <a:sym typeface="Montserrat"/>
              </a:rPr>
              <a:t>.</a:t>
            </a:r>
            <a:endParaRPr lang="en-US">
              <a:latin typeface="Montserrat"/>
            </a:endParaRPr>
          </a:p>
          <a:p>
            <a:pPr marL="0" marR="0" lvl="0" indent="0" algn="l" rtl="0">
              <a:lnSpc>
                <a:spcPct val="150022"/>
              </a:lnSpc>
              <a:spcBef>
                <a:spcPts val="0"/>
              </a:spcBef>
              <a:spcAft>
                <a:spcPts val="0"/>
              </a:spcAft>
              <a:buClr>
                <a:srgbClr val="000000"/>
              </a:buClr>
              <a:buSzPts val="2199"/>
              <a:buFont typeface="Arial"/>
              <a:buNone/>
            </a:pPr>
            <a:endParaRPr sz="1950">
              <a:solidFill>
                <a:srgbClr val="1E2328"/>
              </a:solidFill>
              <a:latin typeface="Montserrat"/>
              <a:ea typeface="Montserrat"/>
              <a:cs typeface="Montserrat"/>
              <a:sym typeface="Montserrat"/>
            </a:endParaRPr>
          </a:p>
        </p:txBody>
      </p:sp>
      <p:grpSp>
        <p:nvGrpSpPr>
          <p:cNvPr id="1262" name="Google Shape;1262;g32b210e8dd3_0_50"/>
          <p:cNvGrpSpPr/>
          <p:nvPr/>
        </p:nvGrpSpPr>
        <p:grpSpPr>
          <a:xfrm>
            <a:off x="0" y="0"/>
            <a:ext cx="18288000" cy="10287000"/>
            <a:chOff x="0" y="0"/>
            <a:chExt cx="24384000" cy="13716000"/>
          </a:xfrm>
        </p:grpSpPr>
        <p:cxnSp>
          <p:nvCxnSpPr>
            <p:cNvPr id="1263" name="Google Shape;1263;g32b210e8dd3_0_5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64" name="Google Shape;1264;g32b210e8dd3_0_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65" name="Google Shape;1265;g32b210e8dd3_0_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66" name="Google Shape;1266;g32b210e8dd3_0_5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267" name="Google Shape;1267;g32b210e8dd3_0_50"/>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268" name="Google Shape;1268;g32b210e8dd3_0_5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69" name="Google Shape;1269;g32b210e8dd3_0_5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270" name="Google Shape;1270;g32b210e8dd3_0_50"/>
          <p:cNvGrpSpPr/>
          <p:nvPr/>
        </p:nvGrpSpPr>
        <p:grpSpPr>
          <a:xfrm>
            <a:off x="502874" y="2074800"/>
            <a:ext cx="15698418" cy="1369995"/>
            <a:chOff x="0" y="0"/>
            <a:chExt cx="1980673" cy="1084200"/>
          </a:xfrm>
        </p:grpSpPr>
        <p:sp>
          <p:nvSpPr>
            <p:cNvPr id="1271" name="Google Shape;1271;g32b210e8dd3_0_5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272" name="Google Shape;1272;g32b210e8dd3_0_5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73" name="Google Shape;1273;g32b210e8dd3_0_50"/>
          <p:cNvSpPr txBox="1"/>
          <p:nvPr/>
        </p:nvSpPr>
        <p:spPr>
          <a:xfrm>
            <a:off x="749874" y="7316363"/>
            <a:ext cx="5070000" cy="49260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SzPts val="4963"/>
              <a:buFont typeface="Arial"/>
              <a:buNone/>
            </a:pPr>
            <a:r>
              <a:rPr lang="en-US" sz="3200" b="1">
                <a:solidFill>
                  <a:srgbClr val="FFFFFF"/>
                </a:solidFill>
                <a:latin typeface="Montserrat"/>
                <a:ea typeface="Montserrat"/>
                <a:cs typeface="Montserrat"/>
                <a:sym typeface="Montserrat"/>
              </a:rPr>
              <a:t>WORKING PROPERTIES</a:t>
            </a:r>
            <a:endParaRPr sz="3200" b="1" i="0" u="none" strike="noStrike" cap="none">
              <a:solidFill>
                <a:srgbClr val="000000"/>
              </a:solidFill>
              <a:latin typeface="Montserrat"/>
              <a:ea typeface="Montserrat"/>
              <a:cs typeface="Montserrat"/>
              <a:sym typeface="Montserrat"/>
            </a:endParaRPr>
          </a:p>
        </p:txBody>
      </p:sp>
      <p:sp>
        <p:nvSpPr>
          <p:cNvPr id="1274" name="Google Shape;1274;g32b210e8dd3_0_50"/>
          <p:cNvSpPr txBox="1"/>
          <p:nvPr/>
        </p:nvSpPr>
        <p:spPr>
          <a:xfrm>
            <a:off x="502875" y="6077925"/>
            <a:ext cx="10113000" cy="2885405"/>
          </a:xfrm>
          <a:prstGeom prst="rect">
            <a:avLst/>
          </a:prstGeom>
          <a:noFill/>
          <a:ln>
            <a:noFill/>
          </a:ln>
        </p:spPr>
        <p:txBody>
          <a:bodyPr spcFirstLastPara="1" wrap="square" lIns="0" tIns="0" rIns="0" bIns="0" anchor="t" anchorCtr="0">
            <a:spAutoFit/>
          </a:bodyPr>
          <a:lstStyle/>
          <a:p>
            <a:pPr>
              <a:lnSpc>
                <a:spcPct val="150022"/>
              </a:lnSpc>
              <a:buClr>
                <a:schemeClr val="dk1"/>
              </a:buCl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Wątek</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dzianinowy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endParaRPr sz="2000" dirty="0">
              <a:solidFill>
                <a:srgbClr val="1E2328"/>
              </a:solidFill>
              <a:latin typeface="Montserrat"/>
              <a:ea typeface="Montserrat"/>
              <a:cs typeface="Montserrat"/>
              <a:sym typeface="Montserrat"/>
            </a:endParaRPr>
          </a:p>
          <a:p>
            <a:pPr>
              <a:lnSpc>
                <a:spcPct val="150022"/>
              </a:lnSpc>
              <a:buClr>
                <a:schemeClr val="dk1"/>
              </a:buClr>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1E2328"/>
              </a:buClr>
              <a:buSzPts val="1950"/>
              <a:buFont typeface="Arial"/>
              <a:buChar char="•"/>
            </a:pPr>
            <a:r>
              <a:rPr lang="en-US" sz="1950" dirty="0" err="1">
                <a:solidFill>
                  <a:srgbClr val="1E2328"/>
                </a:solidFill>
                <a:latin typeface="Montserrat"/>
                <a:sym typeface="Montserrat"/>
              </a:rPr>
              <a:t>Dwustronny</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gładki</a:t>
            </a:r>
            <a:endParaRPr lang="en-US" sz="1950" dirty="0" err="1">
              <a:solidFill>
                <a:srgbClr val="1E2328"/>
              </a:solidFill>
              <a:latin typeface="Montserrat"/>
            </a:endParaRPr>
          </a:p>
          <a:p>
            <a:pPr>
              <a:buClr>
                <a:srgbClr val="1E2328"/>
              </a:buClr>
              <a:buSzPts val="1950"/>
              <a:buFont typeface="Arial"/>
              <a:buChar char="•"/>
            </a:pPr>
            <a:r>
              <a:rPr lang="en-US" sz="1950" dirty="0" err="1">
                <a:solidFill>
                  <a:srgbClr val="1E2328"/>
                </a:solidFill>
                <a:latin typeface="Montserrat"/>
                <a:sym typeface="Montserrat"/>
              </a:rPr>
              <a:t>Splot</a:t>
            </a:r>
            <a:r>
              <a:rPr lang="en-US" sz="1950" dirty="0">
                <a:solidFill>
                  <a:srgbClr val="1E2328"/>
                </a:solidFill>
                <a:latin typeface="Montserrat"/>
                <a:sym typeface="Montserrat"/>
              </a:rPr>
              <a:t> </a:t>
            </a:r>
            <a:r>
              <a:rPr lang="en-US" sz="1950" dirty="0" err="1">
                <a:solidFill>
                  <a:srgbClr val="1E2328"/>
                </a:solidFill>
                <a:latin typeface="Montserrat"/>
                <a:sym typeface="Montserrat"/>
              </a:rPr>
              <a:t>ściegów</a:t>
            </a:r>
            <a:r>
              <a:rPr lang="en-US" sz="1950" dirty="0">
                <a:solidFill>
                  <a:srgbClr val="1E2328"/>
                </a:solidFill>
                <a:latin typeface="Montserrat"/>
                <a:sym typeface="Montserrat"/>
              </a:rPr>
              <a:t> </a:t>
            </a:r>
            <a:r>
              <a:rPr lang="en-US" sz="1950" dirty="0" err="1">
                <a:solidFill>
                  <a:srgbClr val="1E2328"/>
                </a:solidFill>
                <a:latin typeface="Montserrat"/>
                <a:sym typeface="Montserrat"/>
              </a:rPr>
              <a:t>zapobiega</a:t>
            </a:r>
            <a:r>
              <a:rPr lang="en-US" sz="1950" dirty="0">
                <a:solidFill>
                  <a:srgbClr val="1E2328"/>
                </a:solidFill>
                <a:latin typeface="Montserrat"/>
                <a:sym typeface="Montserrat"/>
              </a:rPr>
              <a:t> </a:t>
            </a:r>
            <a:r>
              <a:rPr lang="en-US" sz="1950" dirty="0" err="1">
                <a:solidFill>
                  <a:srgbClr val="1E2328"/>
                </a:solidFill>
                <a:latin typeface="Montserrat"/>
                <a:sym typeface="Montserrat"/>
              </a:rPr>
              <a:t>powstawaniu</a:t>
            </a:r>
            <a:r>
              <a:rPr lang="en-US" sz="1950" dirty="0">
                <a:solidFill>
                  <a:srgbClr val="1E2328"/>
                </a:solidFill>
                <a:latin typeface="Montserrat"/>
                <a:sym typeface="Montserrat"/>
              </a:rPr>
              <a:t> </a:t>
            </a:r>
            <a:r>
              <a:rPr lang="en-US" sz="1950" dirty="0" err="1">
                <a:solidFill>
                  <a:srgbClr val="1E2328"/>
                </a:solidFill>
                <a:latin typeface="Montserrat"/>
                <a:sym typeface="Montserrat"/>
              </a:rPr>
              <a:t>zaciągnięć</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zapewnia</a:t>
            </a:r>
            <a:r>
              <a:rPr lang="en-US" sz="1950" dirty="0">
                <a:solidFill>
                  <a:srgbClr val="1E2328"/>
                </a:solidFill>
                <a:latin typeface="Montserrat"/>
                <a:sym typeface="Montserrat"/>
              </a:rPr>
              <a:t> </a:t>
            </a:r>
            <a:r>
              <a:rPr lang="en-US" sz="1950" dirty="0" err="1">
                <a:solidFill>
                  <a:srgbClr val="1E2328"/>
                </a:solidFill>
                <a:latin typeface="Montserrat"/>
                <a:sym typeface="Montserrat"/>
              </a:rPr>
              <a:t>tkaninom</a:t>
            </a:r>
            <a:r>
              <a:rPr lang="en-US" sz="1950" dirty="0">
                <a:solidFill>
                  <a:srgbClr val="1E2328"/>
                </a:solidFill>
                <a:latin typeface="Montserrat"/>
                <a:sym typeface="Montserrat"/>
              </a:rPr>
              <a:t> </a:t>
            </a:r>
            <a:r>
              <a:rPr lang="en-US" sz="1950" dirty="0" err="1">
                <a:solidFill>
                  <a:srgbClr val="1E2328"/>
                </a:solidFill>
                <a:latin typeface="Montserrat"/>
                <a:sym typeface="Montserrat"/>
              </a:rPr>
              <a:t>odzieżowym</a:t>
            </a:r>
            <a:endParaRPr lang="en-US" dirty="0" err="1">
              <a:latin typeface="Montserrat"/>
            </a:endParaRPr>
          </a:p>
          <a:p>
            <a:pPr>
              <a:buClr>
                <a:srgbClr val="1E2328"/>
              </a:buClr>
              <a:buSzPts val="1950"/>
              <a:buFont typeface="Arial"/>
              <a:buChar char="•"/>
            </a:pPr>
            <a:r>
              <a:rPr lang="en-US" sz="1950" dirty="0" err="1">
                <a:solidFill>
                  <a:srgbClr val="1E2328"/>
                </a:solidFill>
                <a:latin typeface="Montserrat"/>
                <a:sym typeface="Montserrat"/>
              </a:rPr>
              <a:t>nie</a:t>
            </a:r>
            <a:r>
              <a:rPr lang="en-US" sz="1950" dirty="0">
                <a:solidFill>
                  <a:srgbClr val="1E2328"/>
                </a:solidFill>
                <a:latin typeface="Montserrat"/>
                <a:sym typeface="Montserrat"/>
              </a:rPr>
              <a:t> </a:t>
            </a:r>
            <a:r>
              <a:rPr lang="en-US" sz="1950" dirty="0" err="1">
                <a:solidFill>
                  <a:srgbClr val="1E2328"/>
                </a:solidFill>
                <a:latin typeface="Montserrat"/>
                <a:sym typeface="Montserrat"/>
              </a:rPr>
              <a:t>strzępi</a:t>
            </a:r>
            <a:r>
              <a:rPr lang="en-US" sz="1950" dirty="0">
                <a:solidFill>
                  <a:srgbClr val="1E2328"/>
                </a:solidFill>
                <a:latin typeface="Montserrat"/>
                <a:sym typeface="Montserrat"/>
              </a:rPr>
              <a:t> </a:t>
            </a:r>
            <a:r>
              <a:rPr lang="en-US" sz="1950" dirty="0" err="1">
                <a:solidFill>
                  <a:srgbClr val="1E2328"/>
                </a:solidFill>
                <a:latin typeface="Montserrat"/>
                <a:sym typeface="Montserrat"/>
              </a:rPr>
              <a:t>się</a:t>
            </a:r>
            <a:r>
              <a:rPr lang="en-US" sz="1950" dirty="0">
                <a:solidFill>
                  <a:srgbClr val="1E2328"/>
                </a:solidFill>
                <a:latin typeface="Montserrat"/>
                <a:sym typeface="Montserrat"/>
              </a:rPr>
              <a:t> ani </a:t>
            </a:r>
            <a:r>
              <a:rPr lang="en-US" sz="1950" dirty="0" err="1">
                <a:solidFill>
                  <a:srgbClr val="1E2328"/>
                </a:solidFill>
                <a:latin typeface="Montserrat"/>
                <a:sym typeface="Montserrat"/>
              </a:rPr>
              <a:t>nie</a:t>
            </a:r>
            <a:r>
              <a:rPr lang="en-US" sz="1950" dirty="0">
                <a:solidFill>
                  <a:srgbClr val="1E2328"/>
                </a:solidFill>
                <a:latin typeface="Montserrat"/>
                <a:sym typeface="Montserrat"/>
              </a:rPr>
              <a:t> </a:t>
            </a:r>
            <a:r>
              <a:rPr lang="en-US" sz="1950" dirty="0" err="1">
                <a:solidFill>
                  <a:srgbClr val="1E2328"/>
                </a:solidFill>
                <a:latin typeface="Montserrat"/>
                <a:sym typeface="Montserrat"/>
              </a:rPr>
              <a:t>zwija</a:t>
            </a:r>
            <a:r>
              <a:rPr lang="en-US" sz="1950" dirty="0">
                <a:solidFill>
                  <a:srgbClr val="1E2328"/>
                </a:solidFill>
                <a:latin typeface="Montserrat"/>
                <a:sym typeface="Montserrat"/>
              </a:rPr>
              <a:t> </a:t>
            </a:r>
            <a:r>
              <a:rPr lang="en-US" sz="1950" dirty="0" err="1">
                <a:solidFill>
                  <a:srgbClr val="1E2328"/>
                </a:solidFill>
                <a:latin typeface="Montserrat"/>
                <a:sym typeface="Montserrat"/>
              </a:rPr>
              <a:t>na</a:t>
            </a:r>
            <a:r>
              <a:rPr lang="en-US" sz="1950" dirty="0">
                <a:solidFill>
                  <a:srgbClr val="1E2328"/>
                </a:solidFill>
                <a:latin typeface="Montserrat"/>
                <a:sym typeface="Montserrat"/>
              </a:rPr>
              <a:t> </a:t>
            </a:r>
            <a:r>
              <a:rPr lang="en-US" sz="1950" dirty="0" err="1">
                <a:solidFill>
                  <a:srgbClr val="1E2328"/>
                </a:solidFill>
                <a:latin typeface="Montserrat"/>
                <a:sym typeface="Montserrat"/>
              </a:rPr>
              <a:t>brzegach</a:t>
            </a:r>
            <a:endParaRPr dirty="0" err="1">
              <a:latin typeface="Montserrat"/>
            </a:endParaRPr>
          </a:p>
          <a:p>
            <a:pPr>
              <a:buClr>
                <a:srgbClr val="1E2328"/>
              </a:buClr>
              <a:buSzPts val="1950"/>
              <a:buChar char="•"/>
            </a:pPr>
            <a:r>
              <a:rPr lang="en-US" sz="1950" dirty="0">
                <a:solidFill>
                  <a:srgbClr val="1E2328"/>
                </a:solidFill>
                <a:latin typeface="Montserrat"/>
                <a:sym typeface="Montserrat"/>
              </a:rPr>
              <a:t>Twardy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nie</a:t>
            </a:r>
            <a:r>
              <a:rPr lang="en-US" sz="1950" dirty="0">
                <a:solidFill>
                  <a:srgbClr val="1E2328"/>
                </a:solidFill>
                <a:latin typeface="Montserrat"/>
                <a:sym typeface="Montserrat"/>
              </a:rPr>
              <a:t> </a:t>
            </a:r>
            <a:r>
              <a:rPr lang="en-US" sz="1950" dirty="0" err="1">
                <a:solidFill>
                  <a:srgbClr val="1E2328"/>
                </a:solidFill>
                <a:latin typeface="Montserrat"/>
                <a:sym typeface="Montserrat"/>
              </a:rPr>
              <a:t>kurczy</a:t>
            </a:r>
            <a:r>
              <a:rPr lang="en-US" sz="1950" dirty="0">
                <a:solidFill>
                  <a:srgbClr val="1E2328"/>
                </a:solidFill>
                <a:latin typeface="Montserrat"/>
                <a:sym typeface="Montserrat"/>
              </a:rPr>
              <a:t> </a:t>
            </a:r>
            <a:r>
              <a:rPr lang="en-US" sz="1950" dirty="0" err="1">
                <a:solidFill>
                  <a:srgbClr val="1E2328"/>
                </a:solidFill>
                <a:latin typeface="Montserrat"/>
                <a:sym typeface="Montserrat"/>
              </a:rPr>
              <a:t>się</a:t>
            </a:r>
            <a:r>
              <a:rPr lang="en-US" sz="1950" dirty="0">
                <a:solidFill>
                  <a:srgbClr val="1E2328"/>
                </a:solidFill>
                <a:latin typeface="Montserrat"/>
                <a:sym typeface="Montserrat"/>
              </a:rPr>
              <a:t> </a:t>
            </a:r>
            <a:r>
              <a:rPr lang="en-US" sz="1950" dirty="0" err="1">
                <a:solidFill>
                  <a:srgbClr val="1E2328"/>
                </a:solidFill>
                <a:latin typeface="Montserrat"/>
                <a:sym typeface="Montserrat"/>
              </a:rPr>
              <a:t>tak</a:t>
            </a:r>
            <a:r>
              <a:rPr lang="en-US" sz="1950" dirty="0">
                <a:solidFill>
                  <a:srgbClr val="1E2328"/>
                </a:solidFill>
                <a:latin typeface="Montserrat"/>
                <a:sym typeface="Montserrat"/>
              </a:rPr>
              <a:t> </a:t>
            </a:r>
            <a:r>
              <a:rPr lang="en-US" sz="1950" dirty="0" err="1">
                <a:solidFill>
                  <a:srgbClr val="1E2328"/>
                </a:solidFill>
                <a:latin typeface="Montserrat"/>
                <a:sym typeface="Montserrat"/>
              </a:rPr>
              <a:t>bardzo</a:t>
            </a:r>
            <a:r>
              <a:rPr lang="en-US" sz="1950" dirty="0">
                <a:solidFill>
                  <a:srgbClr val="1E2328"/>
                </a:solidFill>
                <a:latin typeface="Montserrat"/>
                <a:sym typeface="Montserrat"/>
              </a:rPr>
              <a:t> jak </a:t>
            </a:r>
            <a:r>
              <a:rPr lang="en-US" sz="1950" dirty="0" err="1">
                <a:solidFill>
                  <a:srgbClr val="1E2328"/>
                </a:solidFill>
                <a:latin typeface="Montserrat"/>
                <a:sym typeface="Montserrat"/>
              </a:rPr>
              <a:t>dzianina</a:t>
            </a:r>
            <a:r>
              <a:rPr lang="en-US" sz="1950" dirty="0">
                <a:solidFill>
                  <a:srgbClr val="1E2328"/>
                </a:solidFill>
                <a:latin typeface="Montserrat"/>
                <a:sym typeface="Montserrat"/>
              </a:rPr>
              <a:t> </a:t>
            </a:r>
            <a:r>
              <a:rPr lang="en-US" sz="1950" dirty="0" err="1">
                <a:solidFill>
                  <a:srgbClr val="1E2328"/>
                </a:solidFill>
                <a:latin typeface="Montserrat"/>
                <a:sym typeface="Montserrat"/>
              </a:rPr>
              <a:t>ściągaczowa</a:t>
            </a:r>
            <a:endParaRPr dirty="0">
              <a:latin typeface="Montserrat"/>
            </a:endParaRPr>
          </a:p>
        </p:txBody>
      </p:sp>
      <p:grpSp>
        <p:nvGrpSpPr>
          <p:cNvPr id="1275" name="Google Shape;1275;g32b210e8dd3_0_50"/>
          <p:cNvGrpSpPr/>
          <p:nvPr/>
        </p:nvGrpSpPr>
        <p:grpSpPr>
          <a:xfrm>
            <a:off x="12759477" y="5674870"/>
            <a:ext cx="2839841" cy="4612380"/>
            <a:chOff x="0" y="0"/>
            <a:chExt cx="2254200" cy="3661200"/>
          </a:xfrm>
        </p:grpSpPr>
        <p:sp>
          <p:nvSpPr>
            <p:cNvPr id="1276" name="Google Shape;1276;g32b210e8dd3_0_5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277" name="Google Shape;1277;g32b210e8dd3_0_5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278" name="Google Shape;1278;g32b210e8dd3_0_50"/>
          <p:cNvPicPr preferRelativeResize="0"/>
          <p:nvPr/>
        </p:nvPicPr>
        <p:blipFill rotWithShape="1">
          <a:blip r:embed="rId5">
            <a:alphaModFix/>
          </a:blip>
          <a:srcRect l="3077" r="64462"/>
          <a:stretch/>
        </p:blipFill>
        <p:spPr>
          <a:xfrm>
            <a:off x="11108000" y="3118475"/>
            <a:ext cx="3322954" cy="6790527"/>
          </a:xfrm>
          <a:prstGeom prst="rect">
            <a:avLst/>
          </a:prstGeom>
          <a:noFill/>
          <a:ln>
            <a:noFill/>
          </a:ln>
        </p:spPr>
      </p:pic>
      <p:grpSp>
        <p:nvGrpSpPr>
          <p:cNvPr id="1279" name="Google Shape;1279;g32b210e8dd3_0_50"/>
          <p:cNvGrpSpPr/>
          <p:nvPr/>
        </p:nvGrpSpPr>
        <p:grpSpPr>
          <a:xfrm>
            <a:off x="10958386" y="2892316"/>
            <a:ext cx="3622164" cy="7165318"/>
            <a:chOff x="0" y="0"/>
            <a:chExt cx="2620010" cy="5182870"/>
          </a:xfrm>
        </p:grpSpPr>
        <p:sp>
          <p:nvSpPr>
            <p:cNvPr id="1280" name="Google Shape;1280;g32b210e8dd3_0_50"/>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g32b210e8dd3_0_50"/>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g32b210e8dd3_0_50"/>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g32b210e8dd3_0_50"/>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g32b210e8dd3_0_50"/>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g32b210e8dd3_0_50"/>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g32b210e8dd3_0_50"/>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g32b210e8dd3_0_50"/>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8" name="Google Shape;1288;g32b210e8dd3_0_50"/>
          <p:cNvSpPr txBox="1"/>
          <p:nvPr/>
        </p:nvSpPr>
        <p:spPr>
          <a:xfrm>
            <a:off x="13289759" y="227500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sp>
        <p:nvSpPr>
          <p:cNvPr id="1289" name="Google Shape;1289;g32b210e8dd3_0_50"/>
          <p:cNvSpPr txBox="1"/>
          <p:nvPr/>
        </p:nvSpPr>
        <p:spPr>
          <a:xfrm>
            <a:off x="1010404" y="2275000"/>
            <a:ext cx="11077871" cy="1182760"/>
          </a:xfrm>
          <a:prstGeom prst="rect">
            <a:avLst/>
          </a:prstGeom>
          <a:noFill/>
          <a:ln>
            <a:noFill/>
          </a:ln>
        </p:spPr>
        <p:txBody>
          <a:bodyPr spcFirstLastPara="1" wrap="square" lIns="0" tIns="0" rIns="0" bIns="0" anchor="t" anchorCtr="0">
            <a:spAutoFit/>
          </a:bodyPr>
          <a:lstStyle/>
          <a:p>
            <a:pPr>
              <a:lnSpc>
                <a:spcPct val="122002"/>
              </a:lnSpc>
              <a:buClr>
                <a:schemeClr val="dk1"/>
              </a:buClr>
              <a:buSzPts val="4963"/>
            </a:pPr>
            <a:r>
              <a:rPr lang="en-US" sz="6300">
                <a:solidFill>
                  <a:schemeClr val="lt1"/>
                </a:solidFill>
                <a:latin typeface="Montserrat Black"/>
                <a:ea typeface="Montserrat Black"/>
                <a:cs typeface="Montserrat Black"/>
                <a:sym typeface="Montserrat Black"/>
              </a:rPr>
              <a:t>ŚCIEG INTERLOCKOWY</a:t>
            </a:r>
            <a:endParaRPr sz="6300">
              <a:solidFill>
                <a:schemeClr val="lt1"/>
              </a:solidFill>
              <a:latin typeface="Montserrat Black"/>
              <a:ea typeface="Montserrat Black"/>
              <a:cs typeface="Montserrat Black"/>
              <a:sym typeface="Montserrat Black"/>
            </a:endParaRPr>
          </a:p>
        </p:txBody>
      </p:sp>
      <p:grpSp>
        <p:nvGrpSpPr>
          <p:cNvPr id="1290" name="Google Shape;1290;g32b210e8dd3_0_50"/>
          <p:cNvGrpSpPr/>
          <p:nvPr/>
        </p:nvGrpSpPr>
        <p:grpSpPr>
          <a:xfrm>
            <a:off x="0" y="0"/>
            <a:ext cx="18288000" cy="10287000"/>
            <a:chOff x="0" y="0"/>
            <a:chExt cx="24384000" cy="13716000"/>
          </a:xfrm>
        </p:grpSpPr>
        <p:cxnSp>
          <p:nvCxnSpPr>
            <p:cNvPr id="1291" name="Google Shape;1291;g32b210e8dd3_0_5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92" name="Google Shape;1292;g32b210e8dd3_0_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93" name="Google Shape;1293;g32b210e8dd3_0_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94" name="Google Shape;1294;g32b210e8dd3_0_50"/>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295" name="Google Shape;1295;g32b210e8dd3_0_50"/>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g32b6468de77_1_360"/>
          <p:cNvGrpSpPr/>
          <p:nvPr/>
        </p:nvGrpSpPr>
        <p:grpSpPr>
          <a:xfrm>
            <a:off x="347478" y="1312125"/>
            <a:ext cx="15059553" cy="1250339"/>
            <a:chOff x="0" y="0"/>
            <a:chExt cx="2254200" cy="3661200"/>
          </a:xfrm>
        </p:grpSpPr>
        <p:sp>
          <p:nvSpPr>
            <p:cNvPr id="1301" name="Google Shape;1301;g32b6468de77_1_36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302" name="Google Shape;1302;g32b6468de77_1_360"/>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303" name="Google Shape;1303;g32b6468de77_1_360"/>
          <p:cNvGrpSpPr/>
          <p:nvPr/>
        </p:nvGrpSpPr>
        <p:grpSpPr>
          <a:xfrm>
            <a:off x="0" y="0"/>
            <a:ext cx="18288000" cy="10287000"/>
            <a:chOff x="0" y="0"/>
            <a:chExt cx="24384000" cy="13716000"/>
          </a:xfrm>
        </p:grpSpPr>
        <p:cxnSp>
          <p:nvCxnSpPr>
            <p:cNvPr id="1304" name="Google Shape;1304;g32b6468de77_1_36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05" name="Google Shape;1305;g32b6468de77_1_36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06" name="Google Shape;1306;g32b6468de77_1_36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07" name="Google Shape;1307;g32b6468de77_1_36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308" name="Google Shape;1308;g32b6468de77_1_36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309" name="Google Shape;1309;g32b6468de77_1_36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10" name="Google Shape;1310;g32b6468de77_1_360"/>
          <p:cNvSpPr txBox="1"/>
          <p:nvPr/>
        </p:nvSpPr>
        <p:spPr>
          <a:xfrm>
            <a:off x="1189383" y="1548164"/>
            <a:ext cx="10069613" cy="2152256"/>
          </a:xfrm>
          <a:prstGeom prst="rect">
            <a:avLst/>
          </a:prstGeom>
          <a:noFill/>
          <a:ln>
            <a:noFill/>
          </a:ln>
        </p:spPr>
        <p:txBody>
          <a:bodyPr spcFirstLastPara="1" wrap="square" lIns="0" tIns="0" rIns="0" bIns="0" anchor="t" anchorCtr="0">
            <a:spAutoFit/>
          </a:bodyPr>
          <a:lstStyle/>
          <a:p>
            <a:r>
              <a:rPr lang="en-US" sz="6300">
                <a:solidFill>
                  <a:schemeClr val="lt1"/>
                </a:solidFill>
                <a:latin typeface="Montserrat Black"/>
                <a:ea typeface="Montserrat Black"/>
                <a:cs typeface="Montserrat Black"/>
                <a:sym typeface="Montserrat Black"/>
              </a:rPr>
              <a:t>ŚCIEG INTERLOCKOWY</a:t>
            </a:r>
            <a:endParaRPr lang="en-US" sz="6300">
              <a:latin typeface="Montserrat Black"/>
              <a:ea typeface="Montserrat Black"/>
              <a:cs typeface="Montserrat Black"/>
              <a:sym typeface="Montserrat Black"/>
            </a:endParaRPr>
          </a:p>
          <a:p>
            <a:pPr marL="0" lvl="0" indent="0" algn="l">
              <a:lnSpc>
                <a:spcPct val="122002"/>
              </a:lnSpc>
              <a:spcBef>
                <a:spcPts val="0"/>
              </a:spcBef>
              <a:spcAft>
                <a:spcPts val="0"/>
              </a:spcAft>
              <a:buSzPts val="4963"/>
              <a:buFont typeface="Arial"/>
              <a:buNone/>
            </a:pPr>
            <a:endParaRPr lang="en-US" sz="6300" dirty="0">
              <a:solidFill>
                <a:schemeClr val="lt1"/>
              </a:solidFill>
              <a:latin typeface="Montserrat Black"/>
              <a:ea typeface="Montserrat Black"/>
              <a:cs typeface="Montserrat Black"/>
            </a:endParaRPr>
          </a:p>
        </p:txBody>
      </p:sp>
      <p:sp>
        <p:nvSpPr>
          <p:cNvPr id="1311" name="Google Shape;1311;g32b6468de77_1_36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312" name="Google Shape;1312;g32b6468de77_1_360"/>
          <p:cNvSpPr txBox="1"/>
          <p:nvPr/>
        </p:nvSpPr>
        <p:spPr>
          <a:xfrm>
            <a:off x="11525780" y="1719599"/>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pic>
        <p:nvPicPr>
          <p:cNvPr id="1313" name="Google Shape;1313;g32b6468de77_1_360"/>
          <p:cNvPicPr preferRelativeResize="0"/>
          <p:nvPr/>
        </p:nvPicPr>
        <p:blipFill rotWithShape="1">
          <a:blip r:embed="rId5">
            <a:alphaModFix/>
          </a:blip>
          <a:srcRect l="3552" t="5804" r="1472" b="7825"/>
          <a:stretch/>
        </p:blipFill>
        <p:spPr>
          <a:xfrm>
            <a:off x="5538175" y="2860575"/>
            <a:ext cx="5814223" cy="7054500"/>
          </a:xfrm>
          <a:prstGeom prst="rect">
            <a:avLst/>
          </a:prstGeom>
          <a:noFill/>
          <a:ln>
            <a:noFill/>
          </a:ln>
        </p:spPr>
      </p:pic>
      <p:pic>
        <p:nvPicPr>
          <p:cNvPr id="1314" name="Google Shape;1314;g32b6468de77_1_360"/>
          <p:cNvPicPr preferRelativeResize="0"/>
          <p:nvPr/>
        </p:nvPicPr>
        <p:blipFill rotWithShape="1">
          <a:blip r:embed="rId6">
            <a:alphaModFix/>
          </a:blip>
          <a:srcRect r="12288"/>
          <a:stretch/>
        </p:blipFill>
        <p:spPr>
          <a:xfrm>
            <a:off x="355301" y="2629900"/>
            <a:ext cx="4877882" cy="7116543"/>
          </a:xfrm>
          <a:prstGeom prst="rect">
            <a:avLst/>
          </a:prstGeom>
          <a:noFill/>
          <a:ln>
            <a:noFill/>
          </a:ln>
        </p:spPr>
      </p:pic>
      <p:sp>
        <p:nvSpPr>
          <p:cNvPr id="1315" name="Google Shape;1315;g32b6468de77_1_36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pic>
        <p:nvPicPr>
          <p:cNvPr id="1316" name="Google Shape;1316;g32b6468de77_1_360"/>
          <p:cNvPicPr preferRelativeResize="0"/>
          <p:nvPr/>
        </p:nvPicPr>
        <p:blipFill>
          <a:blip r:embed="rId7">
            <a:alphaModFix/>
          </a:blip>
          <a:stretch>
            <a:fillRect/>
          </a:stretch>
        </p:blipFill>
        <p:spPr>
          <a:xfrm>
            <a:off x="11283400" y="2944976"/>
            <a:ext cx="5290875" cy="7054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g32b210e8dd3_0_88"/>
          <p:cNvSpPr txBox="1"/>
          <p:nvPr/>
        </p:nvSpPr>
        <p:spPr>
          <a:xfrm>
            <a:off x="502875" y="3975600"/>
            <a:ext cx="10113000" cy="1950534"/>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podwójna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powstaje</a:t>
            </a:r>
            <a:r>
              <a:rPr lang="en-US" sz="1950" dirty="0">
                <a:solidFill>
                  <a:srgbClr val="1E2328"/>
                </a:solidFill>
                <a:latin typeface="Montserrat"/>
                <a:ea typeface="Montserrat"/>
                <a:sym typeface="Montserrat"/>
              </a:rPr>
              <a:t> ze </a:t>
            </a:r>
            <a:r>
              <a:rPr lang="en-US" sz="1950" dirty="0" err="1">
                <a:solidFill>
                  <a:srgbClr val="1E2328"/>
                </a:solidFill>
                <a:latin typeface="Montserrat"/>
                <a:ea typeface="Montserrat"/>
                <a:sym typeface="Montserrat"/>
              </a:rPr>
              <a:t>ściegu</a:t>
            </a:r>
            <a:r>
              <a:rPr lang="en-US" sz="1950" dirty="0">
                <a:solidFill>
                  <a:srgbClr val="1E2328"/>
                </a:solidFill>
                <a:latin typeface="Montserrat"/>
                <a:ea typeface="Montserrat"/>
                <a:sym typeface="Montserrat"/>
              </a:rPr>
              <a:t> interlock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jego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odmian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podwójne</a:t>
            </a:r>
            <a:r>
              <a:rPr lang="en-US" sz="1950" dirty="0">
                <a:solidFill>
                  <a:srgbClr val="1E2328"/>
                </a:solidFill>
                <a:latin typeface="Montserrat"/>
                <a:ea typeface="Montserrat"/>
                <a:sym typeface="Montserrat"/>
              </a:rPr>
              <a:t> to </a:t>
            </a:r>
            <a:r>
              <a:rPr lang="en-US" sz="1950" dirty="0" err="1">
                <a:solidFill>
                  <a:srgbClr val="1E2328"/>
                </a:solidFill>
                <a:latin typeface="Montserrat"/>
                <a:ea typeface="Montserrat"/>
                <a:sym typeface="Montserrat"/>
              </a:rPr>
              <a:t>dzianiny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wątkowe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wykonane</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dwóch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zestawów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igieł</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dziania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jednego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rzędu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używa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jednej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lub</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dwóch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przędz</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Mogą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być</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wykonane</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interesującymi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wzorami</a:t>
            </a:r>
            <a:r>
              <a:rPr lang="en-US" sz="1950" dirty="0">
                <a:solidFill>
                  <a:srgbClr val="1E2328"/>
                </a:solidFill>
                <a:latin typeface="Montserrat"/>
                <a:ea typeface="Montserrat"/>
                <a:sym typeface="Montserrat"/>
              </a:rPr>
              <a:t> i </a:t>
            </a:r>
            <a:r>
              <a:rPr lang="en-US" sz="1950" dirty="0" err="1">
                <a:solidFill>
                  <a:srgbClr val="1E2328"/>
                </a:solidFill>
                <a:latin typeface="Montserrat"/>
                <a:ea typeface="Montserrat"/>
                <a:sym typeface="Montserrat"/>
              </a:rPr>
              <a:t>fakturami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Powszechnie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stosowane</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koszulkach</a:t>
            </a:r>
            <a:r>
              <a:rPr lang="en-US" sz="1950" dirty="0">
                <a:solidFill>
                  <a:srgbClr val="1E2328"/>
                </a:solidFill>
                <a:latin typeface="Montserrat"/>
                <a:ea typeface="Montserrat"/>
                <a:sym typeface="Montserrat"/>
              </a:rPr>
              <a:t> polo, </a:t>
            </a:r>
            <a:r>
              <a:rPr lang="en-US" sz="1950" dirty="0" err="1">
                <a:solidFill>
                  <a:srgbClr val="1E2328"/>
                </a:solidFill>
                <a:latin typeface="Montserrat"/>
                <a:ea typeface="Montserrat"/>
                <a:sym typeface="Montserrat"/>
              </a:rPr>
              <a:t>bieliźnie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sportowej</a:t>
            </a:r>
            <a:r>
              <a:rPr lang="en-US" sz="1950" dirty="0">
                <a:solidFill>
                  <a:srgbClr val="1E2328"/>
                </a:solidFill>
                <a:latin typeface="Montserrat"/>
                <a:ea typeface="Montserrat"/>
                <a:sym typeface="Montserrat"/>
              </a:rPr>
              <a:t> I </a:t>
            </a:r>
            <a:r>
              <a:rPr lang="en-US" sz="1950" dirty="0" err="1">
                <a:solidFill>
                  <a:srgbClr val="1E2328"/>
                </a:solidFill>
                <a:latin typeface="Montserrat"/>
                <a:ea typeface="Montserrat"/>
                <a:sym typeface="Montserrat"/>
              </a:rPr>
              <a:t>swetrach</a:t>
            </a:r>
            <a:r>
              <a:rPr lang="en-US" sz="1950" dirty="0">
                <a:solidFill>
                  <a:srgbClr val="1E2328"/>
                </a:solidFill>
                <a:latin typeface="Montserrat"/>
                <a:ea typeface="Montserrat"/>
                <a:sym typeface="Montserrat"/>
              </a:rPr>
              <a:t>.</a:t>
            </a:r>
            <a:endParaRPr lang="en-US" dirty="0">
              <a:latin typeface="Montserrat"/>
            </a:endParaRPr>
          </a:p>
          <a:p>
            <a:pPr marL="0" marR="0" lvl="0" indent="0" algn="l" rtl="0">
              <a:lnSpc>
                <a:spcPct val="150022"/>
              </a:lnSpc>
              <a:spcBef>
                <a:spcPts val="0"/>
              </a:spcBef>
              <a:spcAft>
                <a:spcPts val="0"/>
              </a:spcAft>
              <a:buClr>
                <a:srgbClr val="000000"/>
              </a:buClr>
              <a:buSzPts val="2199"/>
              <a:buFont typeface="Arial"/>
              <a:buNone/>
            </a:pPr>
            <a:endParaRPr sz="1950">
              <a:solidFill>
                <a:srgbClr val="1E2328"/>
              </a:solidFill>
              <a:latin typeface="Montserrat"/>
              <a:ea typeface="Montserrat"/>
              <a:cs typeface="Montserrat"/>
              <a:sym typeface="Montserrat"/>
            </a:endParaRPr>
          </a:p>
        </p:txBody>
      </p:sp>
      <p:grpSp>
        <p:nvGrpSpPr>
          <p:cNvPr id="1322" name="Google Shape;1322;g32b210e8dd3_0_88"/>
          <p:cNvGrpSpPr/>
          <p:nvPr/>
        </p:nvGrpSpPr>
        <p:grpSpPr>
          <a:xfrm>
            <a:off x="0" y="0"/>
            <a:ext cx="18288000" cy="10287000"/>
            <a:chOff x="0" y="0"/>
            <a:chExt cx="24384000" cy="13716000"/>
          </a:xfrm>
        </p:grpSpPr>
        <p:cxnSp>
          <p:nvCxnSpPr>
            <p:cNvPr id="1323" name="Google Shape;1323;g32b210e8dd3_0_8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24" name="Google Shape;1324;g32b210e8dd3_0_8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25" name="Google Shape;1325;g32b210e8dd3_0_8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26" name="Google Shape;1326;g32b210e8dd3_0_8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327" name="Google Shape;1327;g32b210e8dd3_0_88"/>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328" name="Google Shape;1328;g32b210e8dd3_0_8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29" name="Google Shape;1329;g32b210e8dd3_0_8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330" name="Google Shape;1330;g32b210e8dd3_0_88"/>
          <p:cNvGrpSpPr/>
          <p:nvPr/>
        </p:nvGrpSpPr>
        <p:grpSpPr>
          <a:xfrm>
            <a:off x="502874" y="2074800"/>
            <a:ext cx="15698418" cy="1369995"/>
            <a:chOff x="0" y="0"/>
            <a:chExt cx="1980673" cy="1084200"/>
          </a:xfrm>
        </p:grpSpPr>
        <p:sp>
          <p:nvSpPr>
            <p:cNvPr id="1331" name="Google Shape;1331;g32b210e8dd3_0_88"/>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332" name="Google Shape;1332;g32b210e8dd3_0_88"/>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3" name="Google Shape;1333;g32b210e8dd3_0_88"/>
          <p:cNvSpPr txBox="1"/>
          <p:nvPr/>
        </p:nvSpPr>
        <p:spPr>
          <a:xfrm>
            <a:off x="749874" y="7316363"/>
            <a:ext cx="5070000" cy="49260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SzPts val="4963"/>
              <a:buFont typeface="Arial"/>
              <a:buNone/>
            </a:pPr>
            <a:r>
              <a:rPr lang="en-US" sz="3200" b="1">
                <a:solidFill>
                  <a:srgbClr val="FFFFFF"/>
                </a:solidFill>
                <a:latin typeface="Montserrat"/>
                <a:ea typeface="Montserrat"/>
                <a:cs typeface="Montserrat"/>
                <a:sym typeface="Montserrat"/>
              </a:rPr>
              <a:t>WORKING PROPERTIES</a:t>
            </a:r>
            <a:endParaRPr sz="3200" b="1" i="0" u="none" strike="noStrike" cap="none">
              <a:solidFill>
                <a:srgbClr val="000000"/>
              </a:solidFill>
              <a:latin typeface="Montserrat"/>
              <a:ea typeface="Montserrat"/>
              <a:cs typeface="Montserrat"/>
              <a:sym typeface="Montserrat"/>
            </a:endParaRPr>
          </a:p>
        </p:txBody>
      </p:sp>
      <p:sp>
        <p:nvSpPr>
          <p:cNvPr id="1334" name="Google Shape;1334;g32b210e8dd3_0_88"/>
          <p:cNvSpPr txBox="1"/>
          <p:nvPr/>
        </p:nvSpPr>
        <p:spPr>
          <a:xfrm>
            <a:off x="502875" y="6077925"/>
            <a:ext cx="10113000" cy="2885405"/>
          </a:xfrm>
          <a:prstGeom prst="rect">
            <a:avLst/>
          </a:prstGeom>
          <a:noFill/>
          <a:ln>
            <a:noFill/>
          </a:ln>
        </p:spPr>
        <p:txBody>
          <a:bodyPr spcFirstLastPara="1" wrap="square" lIns="0" tIns="0" rIns="0" bIns="0" anchor="t" anchorCtr="0">
            <a:spAutoFit/>
          </a:bodyPr>
          <a:lstStyle/>
          <a:p>
            <a:pPr>
              <a:lnSpc>
                <a:spcPct val="150022"/>
              </a:lnSpc>
              <a:buClr>
                <a:schemeClr val="dk1"/>
              </a:buCl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Wątek</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dzianinowy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endParaRPr sz="2000">
              <a:solidFill>
                <a:srgbClr val="1E2328"/>
              </a:solidFill>
              <a:latin typeface="Montserrat"/>
              <a:ea typeface="Montserrat"/>
              <a:cs typeface="Montserrat"/>
              <a:sym typeface="Montserrat"/>
            </a:endParaRPr>
          </a:p>
          <a:p>
            <a:pPr>
              <a:lnSpc>
                <a:spcPct val="150022"/>
              </a:lnSpc>
              <a:buClr>
                <a:schemeClr val="dk1"/>
              </a:buClr>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charakterystyczne</a:t>
            </a:r>
            <a:r>
              <a:rPr lang="en-US" sz="2000" b="1" dirty="0">
                <a:solidFill>
                  <a:srgbClr val="1E2328"/>
                </a:solidFill>
                <a:latin typeface="Montserrat"/>
                <a:ea typeface="Montserrat"/>
                <a:cs typeface="Montserrat"/>
                <a:sym typeface="Montserrat"/>
              </a:rPr>
              <a:t>:</a:t>
            </a:r>
            <a:endParaRPr sz="2000" b="1" dirty="0">
              <a:solidFill>
                <a:srgbClr val="1E2328"/>
              </a:solidFill>
              <a:latin typeface="Montserrat"/>
              <a:ea typeface="Montserrat"/>
              <a:cs typeface="Montserrat"/>
              <a:sym typeface="Montserrat"/>
            </a:endParaRPr>
          </a:p>
          <a:p>
            <a:pPr>
              <a:buClr>
                <a:srgbClr val="1E2328"/>
              </a:buClr>
              <a:buSzPts val="1950"/>
              <a:buFont typeface="Arial"/>
              <a:buChar char="•"/>
            </a:pPr>
            <a:r>
              <a:rPr lang="en-US" sz="1950" dirty="0" err="1">
                <a:solidFill>
                  <a:srgbClr val="1E2328"/>
                </a:solidFill>
                <a:latin typeface="Montserrat"/>
                <a:sym typeface="Montserrat"/>
              </a:rPr>
              <a:t>Dzianina</a:t>
            </a:r>
            <a:r>
              <a:rPr lang="en-US" sz="1950" dirty="0">
                <a:solidFill>
                  <a:srgbClr val="1E2328"/>
                </a:solidFill>
                <a:latin typeface="Montserrat"/>
                <a:sym typeface="Montserrat"/>
              </a:rPr>
              <a:t> </a:t>
            </a:r>
            <a:r>
              <a:rPr lang="en-US" sz="1950" dirty="0" err="1">
                <a:solidFill>
                  <a:srgbClr val="1E2328"/>
                </a:solidFill>
                <a:latin typeface="Montserrat"/>
                <a:sym typeface="Montserrat"/>
              </a:rPr>
              <a:t>dwustronna</a:t>
            </a:r>
            <a:endParaRPr lang="en-US" sz="1950" dirty="0" err="1">
              <a:solidFill>
                <a:srgbClr val="1E2328"/>
              </a:solidFill>
              <a:latin typeface="Montserrat"/>
            </a:endParaRPr>
          </a:p>
          <a:p>
            <a:pPr>
              <a:buClr>
                <a:srgbClr val="1E2328"/>
              </a:buClr>
              <a:buSzPts val="1950"/>
              <a:buFont typeface="Arial"/>
              <a:buChar char="•"/>
            </a:pPr>
            <a:r>
              <a:rPr lang="en-US" sz="1950" dirty="0" err="1">
                <a:solidFill>
                  <a:srgbClr val="1E2328"/>
                </a:solidFill>
                <a:latin typeface="Montserrat"/>
                <a:ea typeface="Montserrat"/>
                <a:sym typeface="Montserrat"/>
              </a:rPr>
              <a:t>Stabilna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zwarta</a:t>
            </a:r>
            <a:r>
              <a:rPr lang="en-US" sz="1950" dirty="0">
                <a:solidFill>
                  <a:srgbClr val="1E2328"/>
                </a:solidFill>
                <a:latin typeface="Montserrat"/>
                <a:ea typeface="Montserrat"/>
                <a:sym typeface="Montserrat"/>
              </a:rPr>
              <a:t>.</a:t>
            </a:r>
            <a:endParaRPr dirty="0">
              <a:latin typeface="Montserrat"/>
            </a:endParaRPr>
          </a:p>
          <a:p>
            <a:pPr>
              <a:buClr>
                <a:srgbClr val="1E2328"/>
              </a:buClr>
              <a:buSzPts val="1950"/>
              <a:buFont typeface="Arial"/>
              <a:buChar char="•"/>
            </a:pPr>
            <a:r>
              <a:rPr lang="en-US" sz="1950" dirty="0" err="1">
                <a:solidFill>
                  <a:srgbClr val="1E2328"/>
                </a:solidFill>
                <a:latin typeface="Montserrat"/>
                <a:ea typeface="Montserrat"/>
                <a:sym typeface="Montserrat"/>
              </a:rPr>
              <a:t>Równe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naprężenie</a:t>
            </a:r>
            <a:r>
              <a:rPr lang="en-US" sz="1950" dirty="0">
                <a:solidFill>
                  <a:srgbClr val="1E2328"/>
                </a:solidFill>
                <a:latin typeface="Montserrat"/>
                <a:ea typeface="Montserrat"/>
                <a:sym typeface="Montserrat"/>
              </a:rPr>
              <a:t> po </a:t>
            </a:r>
            <a:r>
              <a:rPr lang="en-US" sz="1950" dirty="0" err="1">
                <a:solidFill>
                  <a:srgbClr val="1E2328"/>
                </a:solidFill>
                <a:latin typeface="Montserrat"/>
                <a:ea typeface="Montserrat"/>
                <a:sym typeface="Montserrat"/>
              </a:rPr>
              <a:t>obu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stronach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brak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podwijania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brzegów</a:t>
            </a:r>
            <a:r>
              <a:rPr lang="en-US" sz="1950" dirty="0">
                <a:solidFill>
                  <a:srgbClr val="1E2328"/>
                </a:solidFill>
                <a:latin typeface="Montserrat"/>
                <a:ea typeface="Montserrat"/>
                <a:sym typeface="Montserrat"/>
              </a:rPr>
              <a:t>.</a:t>
            </a:r>
            <a:endParaRPr lang="en-US" dirty="0">
              <a:ea typeface="Montserrat"/>
              <a:sym typeface="Montserrat"/>
            </a:endParaRPr>
          </a:p>
          <a:p>
            <a:pPr>
              <a:buClr>
                <a:srgbClr val="1E2328"/>
              </a:buClr>
              <a:buSzPts val="1950"/>
              <a:buFont typeface="Arial"/>
              <a:buChar char="•"/>
            </a:pPr>
            <a:r>
              <a:rPr lang="en-US" sz="1950" dirty="0" err="1">
                <a:solidFill>
                  <a:srgbClr val="1E2328"/>
                </a:solidFill>
                <a:latin typeface="Montserrat"/>
                <a:ea typeface="Montserrat"/>
                <a:sym typeface="Montserrat"/>
              </a:rPr>
              <a:t>Włókna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używane</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produkcji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dzianin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dwustronnych</a:t>
            </a:r>
            <a:r>
              <a:rPr lang="en-US" sz="1950" dirty="0">
                <a:solidFill>
                  <a:srgbClr val="1E2328"/>
                </a:solidFill>
                <a:latin typeface="Montserrat"/>
                <a:ea typeface="Montserrat"/>
                <a:sym typeface="Montserrat"/>
              </a:rPr>
              <a:t> to </a:t>
            </a:r>
            <a:r>
              <a:rPr lang="en-US" sz="1950" dirty="0" err="1">
                <a:solidFill>
                  <a:srgbClr val="1E2328"/>
                </a:solidFill>
                <a:latin typeface="Montserrat"/>
                <a:ea typeface="Montserrat"/>
                <a:sym typeface="Montserrat"/>
              </a:rPr>
              <a:t>zazwyczaj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poliester</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wełna</a:t>
            </a:r>
            <a:r>
              <a:rPr lang="en-US" sz="1950" dirty="0">
                <a:solidFill>
                  <a:srgbClr val="1E2328"/>
                </a:solidFill>
                <a:latin typeface="Montserrat"/>
                <a:ea typeface="Montserrat"/>
                <a:sym typeface="Montserrat"/>
              </a:rPr>
              <a:t>.</a:t>
            </a:r>
            <a:endParaRPr>
              <a:latin typeface="Montserrat"/>
            </a:endParaRPr>
          </a:p>
        </p:txBody>
      </p:sp>
      <p:grpSp>
        <p:nvGrpSpPr>
          <p:cNvPr id="1335" name="Google Shape;1335;g32b210e8dd3_0_88"/>
          <p:cNvGrpSpPr/>
          <p:nvPr/>
        </p:nvGrpSpPr>
        <p:grpSpPr>
          <a:xfrm>
            <a:off x="12759477" y="5674870"/>
            <a:ext cx="2839841" cy="4612380"/>
            <a:chOff x="0" y="0"/>
            <a:chExt cx="2254200" cy="3661200"/>
          </a:xfrm>
        </p:grpSpPr>
        <p:sp>
          <p:nvSpPr>
            <p:cNvPr id="1336" name="Google Shape;1336;g32b210e8dd3_0_8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337" name="Google Shape;1337;g32b210e8dd3_0_8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38" name="Google Shape;1338;g32b210e8dd3_0_88"/>
          <p:cNvPicPr preferRelativeResize="0"/>
          <p:nvPr/>
        </p:nvPicPr>
        <p:blipFill rotWithShape="1">
          <a:blip r:embed="rId5">
            <a:alphaModFix/>
          </a:blip>
          <a:srcRect l="17357" r="17364"/>
          <a:stretch/>
        </p:blipFill>
        <p:spPr>
          <a:xfrm>
            <a:off x="11108000" y="3118475"/>
            <a:ext cx="3322952" cy="6790527"/>
          </a:xfrm>
          <a:prstGeom prst="rect">
            <a:avLst/>
          </a:prstGeom>
          <a:noFill/>
          <a:ln>
            <a:noFill/>
          </a:ln>
        </p:spPr>
      </p:pic>
      <p:grpSp>
        <p:nvGrpSpPr>
          <p:cNvPr id="1339" name="Google Shape;1339;g32b210e8dd3_0_88"/>
          <p:cNvGrpSpPr/>
          <p:nvPr/>
        </p:nvGrpSpPr>
        <p:grpSpPr>
          <a:xfrm>
            <a:off x="10958386" y="2892316"/>
            <a:ext cx="3622164" cy="7165318"/>
            <a:chOff x="0" y="0"/>
            <a:chExt cx="2620010" cy="5182870"/>
          </a:xfrm>
        </p:grpSpPr>
        <p:sp>
          <p:nvSpPr>
            <p:cNvPr id="1340" name="Google Shape;1340;g32b210e8dd3_0_88"/>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g32b210e8dd3_0_88"/>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g32b210e8dd3_0_88"/>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g32b210e8dd3_0_88"/>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g32b210e8dd3_0_88"/>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g32b210e8dd3_0_88"/>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g32b210e8dd3_0_88"/>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g32b210e8dd3_0_88"/>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48" name="Google Shape;1348;g32b210e8dd3_0_88"/>
          <p:cNvSpPr txBox="1"/>
          <p:nvPr/>
        </p:nvSpPr>
        <p:spPr>
          <a:xfrm>
            <a:off x="13289759" y="227500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grpSp>
        <p:nvGrpSpPr>
          <p:cNvPr id="1349" name="Google Shape;1349;g32b210e8dd3_0_88"/>
          <p:cNvGrpSpPr/>
          <p:nvPr/>
        </p:nvGrpSpPr>
        <p:grpSpPr>
          <a:xfrm>
            <a:off x="0" y="0"/>
            <a:ext cx="18288000" cy="10287000"/>
            <a:chOff x="0" y="0"/>
            <a:chExt cx="24384000" cy="13716000"/>
          </a:xfrm>
        </p:grpSpPr>
        <p:cxnSp>
          <p:nvCxnSpPr>
            <p:cNvPr id="1350" name="Google Shape;1350;g32b210e8dd3_0_8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51" name="Google Shape;1351;g32b210e8dd3_0_8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52" name="Google Shape;1352;g32b210e8dd3_0_8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53" name="Google Shape;1353;g32b210e8dd3_0_88"/>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354" name="Google Shape;1354;g32b210e8dd3_0_88"/>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355" name="Google Shape;1355;g32b210e8dd3_0_88"/>
          <p:cNvSpPr txBox="1"/>
          <p:nvPr/>
        </p:nvSpPr>
        <p:spPr>
          <a:xfrm>
            <a:off x="753952" y="2277515"/>
            <a:ext cx="11274256" cy="923330"/>
          </a:xfrm>
          <a:prstGeom prst="rect">
            <a:avLst/>
          </a:prstGeom>
          <a:noFill/>
          <a:ln>
            <a:noFill/>
          </a:ln>
        </p:spPr>
        <p:txBody>
          <a:bodyPr spcFirstLastPara="1" wrap="square" lIns="0" tIns="0" rIns="0" bIns="0" anchor="t" anchorCtr="0">
            <a:spAutoFit/>
          </a:bodyPr>
          <a:lstStyle/>
          <a:p>
            <a:pPr>
              <a:buSzPts val="6000"/>
            </a:pPr>
            <a:r>
              <a:rPr lang="en-US" sz="6000">
                <a:solidFill>
                  <a:schemeClr val="lt1"/>
                </a:solidFill>
                <a:latin typeface="Montserrat Black"/>
                <a:ea typeface="Montserrat Black"/>
                <a:cs typeface="Montserrat Black"/>
                <a:sym typeface="Montserrat Black"/>
              </a:rPr>
              <a:t>PODWÓJNE DZIERGANIE</a:t>
            </a:r>
            <a:endParaRPr sz="1400" b="0" i="0" u="none" strike="noStrike" cap="none">
              <a:solidFill>
                <a:schemeClr val="lt1"/>
              </a:solidFill>
              <a:latin typeface="Montserrat Black"/>
              <a:ea typeface="Montserrat Black"/>
              <a:cs typeface="Montserrat Black"/>
              <a:sym typeface="Montserrat Black"/>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grpSp>
        <p:nvGrpSpPr>
          <p:cNvPr id="1360" name="Google Shape;1360;g32b6468de77_1_380"/>
          <p:cNvGrpSpPr/>
          <p:nvPr/>
        </p:nvGrpSpPr>
        <p:grpSpPr>
          <a:xfrm>
            <a:off x="1000621" y="1312125"/>
            <a:ext cx="14714839" cy="1250339"/>
            <a:chOff x="0" y="0"/>
            <a:chExt cx="2254200" cy="3661200"/>
          </a:xfrm>
        </p:grpSpPr>
        <p:sp>
          <p:nvSpPr>
            <p:cNvPr id="1361" name="Google Shape;1361;g32b6468de77_1_38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362" name="Google Shape;1362;g32b6468de77_1_380"/>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363" name="Google Shape;1363;g32b6468de77_1_380"/>
          <p:cNvGrpSpPr/>
          <p:nvPr/>
        </p:nvGrpSpPr>
        <p:grpSpPr>
          <a:xfrm>
            <a:off x="0" y="0"/>
            <a:ext cx="18288000" cy="10287000"/>
            <a:chOff x="0" y="0"/>
            <a:chExt cx="24384000" cy="13716000"/>
          </a:xfrm>
        </p:grpSpPr>
        <p:cxnSp>
          <p:nvCxnSpPr>
            <p:cNvPr id="1364" name="Google Shape;1364;g32b6468de77_1_38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65" name="Google Shape;1365;g32b6468de77_1_3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66" name="Google Shape;1366;g32b6468de77_1_3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67" name="Google Shape;1367;g32b6468de77_1_38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368" name="Google Shape;1368;g32b6468de77_1_38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369" name="Google Shape;1369;g32b6468de77_1_38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70" name="Google Shape;1370;g32b6468de77_1_380"/>
          <p:cNvSpPr txBox="1"/>
          <p:nvPr/>
        </p:nvSpPr>
        <p:spPr>
          <a:xfrm>
            <a:off x="1026097" y="1566313"/>
            <a:ext cx="10838826" cy="1846659"/>
          </a:xfrm>
          <a:prstGeom prst="rect">
            <a:avLst/>
          </a:prstGeom>
          <a:noFill/>
          <a:ln>
            <a:noFill/>
          </a:ln>
        </p:spPr>
        <p:txBody>
          <a:bodyPr spcFirstLastPara="1" wrap="square" lIns="0" tIns="0" rIns="0" bIns="0" anchor="t" anchorCtr="0">
            <a:spAutoFit/>
          </a:bodyPr>
          <a:lstStyle/>
          <a:p>
            <a:r>
              <a:rPr lang="en-US" sz="6000">
                <a:solidFill>
                  <a:schemeClr val="lt1"/>
                </a:solidFill>
                <a:latin typeface="Montserrat Black"/>
                <a:ea typeface="Montserrat Black"/>
                <a:cs typeface="Montserrat Black"/>
                <a:sym typeface="Montserrat Black"/>
              </a:rPr>
              <a:t>PODWÓJNE DZIERGANIE</a:t>
            </a:r>
            <a:endParaRPr lang="en-US" sz="6000">
              <a:latin typeface="Montserrat Black"/>
              <a:ea typeface="Montserrat Black"/>
              <a:cs typeface="Montserrat Black"/>
              <a:sym typeface="Montserrat Black"/>
            </a:endParaRPr>
          </a:p>
          <a:p>
            <a:pPr marL="0" marR="0" lvl="0" indent="0" algn="l">
              <a:lnSpc>
                <a:spcPct val="100000"/>
              </a:lnSpc>
              <a:spcBef>
                <a:spcPts val="0"/>
              </a:spcBef>
              <a:spcAft>
                <a:spcPts val="0"/>
              </a:spcAft>
              <a:buSzPts val="6000"/>
              <a:buFont typeface="Arial"/>
              <a:buNone/>
            </a:pPr>
            <a:endParaRPr lang="en-US" sz="6000" b="0" i="0" u="none" strike="noStrike" cap="none" dirty="0">
              <a:solidFill>
                <a:schemeClr val="lt1"/>
              </a:solidFill>
              <a:latin typeface="Montserrat Black"/>
              <a:ea typeface="Montserrat Black"/>
              <a:cs typeface="Montserrat Black"/>
            </a:endParaRPr>
          </a:p>
        </p:txBody>
      </p:sp>
      <p:sp>
        <p:nvSpPr>
          <p:cNvPr id="1371" name="Google Shape;1371;g32b6468de77_1_38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372" name="Google Shape;1372;g32b6468de77_1_380"/>
          <p:cNvSpPr txBox="1"/>
          <p:nvPr/>
        </p:nvSpPr>
        <p:spPr>
          <a:xfrm>
            <a:off x="11507638" y="1755885"/>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rPr>
              <a:t>DZIERGANIE</a:t>
            </a:r>
            <a:endParaRPr lang="en-US" sz="2450" b="0" i="0" u="none" strike="noStrike" cap="none" dirty="0">
              <a:solidFill>
                <a:schemeClr val="lt1"/>
              </a:solidFill>
              <a:latin typeface="Montserrat"/>
            </a:endParaRPr>
          </a:p>
        </p:txBody>
      </p:sp>
      <p:pic>
        <p:nvPicPr>
          <p:cNvPr id="1373" name="Google Shape;1373;g32b6468de77_1_380"/>
          <p:cNvPicPr preferRelativeResize="0"/>
          <p:nvPr/>
        </p:nvPicPr>
        <p:blipFill rotWithShape="1">
          <a:blip r:embed="rId5">
            <a:alphaModFix/>
          </a:blip>
          <a:srcRect t="-4497" r="-6416" b="-4127"/>
          <a:stretch/>
        </p:blipFill>
        <p:spPr>
          <a:xfrm>
            <a:off x="2818600" y="2639562"/>
            <a:ext cx="5210926" cy="7092613"/>
          </a:xfrm>
          <a:prstGeom prst="rect">
            <a:avLst/>
          </a:prstGeom>
          <a:noFill/>
          <a:ln>
            <a:noFill/>
          </a:ln>
        </p:spPr>
      </p:pic>
      <p:sp>
        <p:nvSpPr>
          <p:cNvPr id="1374" name="Google Shape;1374;g32b6468de77_1_38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pic>
        <p:nvPicPr>
          <p:cNvPr id="1375" name="Google Shape;1375;g32b6468de77_1_380"/>
          <p:cNvPicPr preferRelativeResize="0"/>
          <p:nvPr/>
        </p:nvPicPr>
        <p:blipFill>
          <a:blip r:embed="rId6">
            <a:alphaModFix/>
          </a:blip>
          <a:stretch>
            <a:fillRect/>
          </a:stretch>
        </p:blipFill>
        <p:spPr>
          <a:xfrm>
            <a:off x="8954954" y="2768363"/>
            <a:ext cx="5122947" cy="6835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5"/>
          <p:cNvGrpSpPr/>
          <p:nvPr/>
        </p:nvGrpSpPr>
        <p:grpSpPr>
          <a:xfrm>
            <a:off x="0" y="0"/>
            <a:ext cx="18288000" cy="10287000"/>
            <a:chOff x="0" y="0"/>
            <a:chExt cx="24384000" cy="13716000"/>
          </a:xfrm>
        </p:grpSpPr>
        <p:cxnSp>
          <p:nvCxnSpPr>
            <p:cNvPr id="165" name="Google Shape;165;p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6" name="Google Shape;166;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7" name="Google Shape;167;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8" name="Google Shape;168;p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69" name="Google Shape;169;p5"/>
            <p:cNvSpPr txBox="1"/>
            <p:nvPr/>
          </p:nvSpPr>
          <p:spPr>
            <a:xfrm rot="-5400000">
              <a:off x="20709650" y="9556950"/>
              <a:ext cx="52056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70" name="Google Shape;170;p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1" name="Google Shape;171;p5"/>
          <p:cNvGrpSpPr/>
          <p:nvPr/>
        </p:nvGrpSpPr>
        <p:grpSpPr>
          <a:xfrm>
            <a:off x="0" y="1106033"/>
            <a:ext cx="6051534" cy="9253538"/>
            <a:chOff x="0" y="0"/>
            <a:chExt cx="1308826" cy="2001355"/>
          </a:xfrm>
        </p:grpSpPr>
        <p:sp>
          <p:nvSpPr>
            <p:cNvPr id="172" name="Google Shape;172;p5"/>
            <p:cNvSpPr/>
            <p:nvPr/>
          </p:nvSpPr>
          <p:spPr>
            <a:xfrm>
              <a:off x="0" y="0"/>
              <a:ext cx="1308826" cy="2001355"/>
            </a:xfrm>
            <a:custGeom>
              <a:avLst/>
              <a:gdLst/>
              <a:ahLst/>
              <a:cxnLst/>
              <a:rect l="l" t="t" r="r" b="b"/>
              <a:pathLst>
                <a:path w="1308826" h="2001355" extrusionOk="0">
                  <a:moveTo>
                    <a:pt x="0" y="0"/>
                  </a:moveTo>
                  <a:lnTo>
                    <a:pt x="1308826" y="0"/>
                  </a:lnTo>
                  <a:lnTo>
                    <a:pt x="1308826" y="2001355"/>
                  </a:lnTo>
                  <a:lnTo>
                    <a:pt x="0" y="2001355"/>
                  </a:lnTo>
                  <a:close/>
                </a:path>
              </a:pathLst>
            </a:custGeom>
            <a:solidFill>
              <a:srgbClr val="CFCF5A"/>
            </a:solidFill>
            <a:ln>
              <a:noFill/>
            </a:ln>
          </p:spPr>
          <p:txBody>
            <a:bodyPr/>
            <a:lstStyle/>
            <a:p>
              <a:endParaRPr lang="pl-PL"/>
            </a:p>
          </p:txBody>
        </p:sp>
        <p:sp>
          <p:nvSpPr>
            <p:cNvPr id="173" name="Google Shape;173;p5"/>
            <p:cNvSpPr txBox="1"/>
            <p:nvPr/>
          </p:nvSpPr>
          <p:spPr>
            <a:xfrm>
              <a:off x="0" y="0"/>
              <a:ext cx="1308826"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4" name="Google Shape;174;p5"/>
          <p:cNvSpPr txBox="1"/>
          <p:nvPr/>
        </p:nvSpPr>
        <p:spPr>
          <a:xfrm>
            <a:off x="974271" y="1653831"/>
            <a:ext cx="4119719" cy="1846659"/>
          </a:xfrm>
          <a:prstGeom prst="rect">
            <a:avLst/>
          </a:prstGeom>
          <a:noFill/>
          <a:ln>
            <a:noFill/>
          </a:ln>
        </p:spPr>
        <p:txBody>
          <a:bodyPr spcFirstLastPara="1" wrap="square" lIns="0" tIns="0" rIns="0" bIns="0" anchor="t" anchorCtr="0">
            <a:spAutoFit/>
          </a:bodyPr>
          <a:lstStyle/>
          <a:p>
            <a:r>
              <a:rPr lang="en-US" sz="6000" dirty="0">
                <a:solidFill>
                  <a:srgbClr val="FFFFFF"/>
                </a:solidFill>
                <a:latin typeface="DM Serif Display"/>
                <a:sym typeface="DM Serif Display"/>
              </a:rPr>
              <a:t>Cele </a:t>
            </a:r>
            <a:r>
              <a:rPr lang="en-US" sz="6000" dirty="0" err="1">
                <a:solidFill>
                  <a:srgbClr val="FFFFFF"/>
                </a:solidFill>
                <a:latin typeface="DM Serif Display"/>
                <a:sym typeface="DM Serif Display"/>
              </a:rPr>
              <a:t>Nauczania</a:t>
            </a:r>
            <a:endParaRPr lang="en-US" dirty="0" err="1"/>
          </a:p>
        </p:txBody>
      </p:sp>
      <p:cxnSp>
        <p:nvCxnSpPr>
          <p:cNvPr id="175" name="Google Shape;175;p5"/>
          <p:cNvCxnSpPr/>
          <p:nvPr/>
        </p:nvCxnSpPr>
        <p:spPr>
          <a:xfrm>
            <a:off x="1087192" y="5869411"/>
            <a:ext cx="719041" cy="4762"/>
          </a:xfrm>
          <a:prstGeom prst="straightConnector1">
            <a:avLst/>
          </a:prstGeom>
          <a:noFill/>
          <a:ln w="9525" cap="flat" cmpd="sng">
            <a:solidFill>
              <a:srgbClr val="FFFFFF"/>
            </a:solidFill>
            <a:prstDash val="solid"/>
            <a:round/>
            <a:headEnd type="none" w="sm" len="sm"/>
            <a:tailEnd type="none" w="sm" len="sm"/>
          </a:ln>
        </p:spPr>
      </p:cxnSp>
      <p:sp>
        <p:nvSpPr>
          <p:cNvPr id="176" name="Google Shape;176;p5"/>
          <p:cNvSpPr txBox="1"/>
          <p:nvPr/>
        </p:nvSpPr>
        <p:spPr>
          <a:xfrm>
            <a:off x="1032732" y="4152020"/>
            <a:ext cx="3503100" cy="4797467"/>
          </a:xfrm>
          <a:prstGeom prst="rect">
            <a:avLst/>
          </a:prstGeom>
          <a:noFill/>
          <a:ln>
            <a:noFill/>
          </a:ln>
        </p:spPr>
        <p:txBody>
          <a:bodyPr spcFirstLastPara="1" wrap="square" lIns="0" tIns="0" rIns="0" bIns="0" anchor="t" anchorCtr="0">
            <a:spAutoFit/>
          </a:bodyPr>
          <a:lstStyle/>
          <a:p>
            <a:r>
              <a:rPr lang="en-US" sz="2150" dirty="0">
                <a:solidFill>
                  <a:srgbClr val="FFFFFF"/>
                </a:solidFill>
                <a:latin typeface="Montserrat"/>
                <a:sym typeface="Montserrat"/>
              </a:rPr>
              <a:t>Celem </a:t>
            </a:r>
            <a:r>
              <a:rPr lang="en-US" sz="2150" dirty="0" err="1">
                <a:solidFill>
                  <a:srgbClr val="FFFFFF"/>
                </a:solidFill>
                <a:latin typeface="Montserrat"/>
                <a:sym typeface="Montserrat"/>
              </a:rPr>
              <a:t>jednostki</a:t>
            </a:r>
            <a:r>
              <a:rPr lang="en-US" sz="2150" dirty="0">
                <a:solidFill>
                  <a:srgbClr val="FFFFFF"/>
                </a:solidFill>
                <a:latin typeface="Montserrat"/>
                <a:sym typeface="Montserrat"/>
              </a:rPr>
              <a:t> jest </a:t>
            </a:r>
            <a:r>
              <a:rPr lang="en-US" sz="2150" dirty="0" err="1">
                <a:solidFill>
                  <a:srgbClr val="FFFFFF"/>
                </a:solidFill>
                <a:latin typeface="Montserrat"/>
                <a:sym typeface="Montserrat"/>
              </a:rPr>
              <a:t>pokazaniestudentom</a:t>
            </a:r>
            <a:r>
              <a:rPr lang="en-US" sz="2150" dirty="0">
                <a:solidFill>
                  <a:srgbClr val="FFFFFF"/>
                </a:solidFill>
                <a:latin typeface="Montserrat"/>
                <a:sym typeface="Montserrat"/>
              </a:rPr>
              <a:t>, jak </a:t>
            </a:r>
            <a:r>
              <a:rPr lang="en-US" sz="2150" dirty="0" err="1">
                <a:solidFill>
                  <a:srgbClr val="FFFFFF"/>
                </a:solidFill>
                <a:latin typeface="Montserrat"/>
                <a:sym typeface="Montserrat"/>
              </a:rPr>
              <a:t>zachowują</a:t>
            </a:r>
            <a:r>
              <a:rPr lang="en-US" sz="2150" dirty="0">
                <a:solidFill>
                  <a:srgbClr val="FFFFFF"/>
                </a:solidFill>
                <a:latin typeface="Montserrat"/>
                <a:sym typeface="Montserrat"/>
              </a:rPr>
              <a:t> </a:t>
            </a:r>
            <a:r>
              <a:rPr lang="en-US" sz="2150" dirty="0" err="1">
                <a:solidFill>
                  <a:srgbClr val="FFFFFF"/>
                </a:solidFill>
                <a:latin typeface="Montserrat"/>
                <a:sym typeface="Montserrat"/>
              </a:rPr>
              <a:t>się</a:t>
            </a:r>
            <a:r>
              <a:rPr lang="en-US" sz="2150" dirty="0">
                <a:solidFill>
                  <a:srgbClr val="FFFFFF"/>
                </a:solidFill>
                <a:latin typeface="Montserrat"/>
                <a:sym typeface="Montserrat"/>
              </a:rPr>
              <a:t> </a:t>
            </a:r>
            <a:r>
              <a:rPr lang="en-US" sz="2150" dirty="0" err="1">
                <a:solidFill>
                  <a:srgbClr val="FFFFFF"/>
                </a:solidFill>
                <a:latin typeface="Montserrat"/>
                <a:sym typeface="Montserrat"/>
              </a:rPr>
              <a:t>tkaniny</a:t>
            </a:r>
            <a:r>
              <a:rPr lang="en-US" sz="2150" dirty="0">
                <a:solidFill>
                  <a:srgbClr val="FFFFFF"/>
                </a:solidFill>
                <a:latin typeface="Montserrat"/>
                <a:sym typeface="Montserrat"/>
              </a:rPr>
              <a:t>,</a:t>
            </a:r>
            <a:endParaRPr lang="en-US" dirty="0" err="1">
              <a:latin typeface="Montserrat"/>
            </a:endParaRPr>
          </a:p>
          <a:p>
            <a:r>
              <a:rPr lang="en-US" sz="2150" dirty="0">
                <a:solidFill>
                  <a:srgbClr val="FFFFFF"/>
                </a:solidFill>
                <a:latin typeface="Montserrat"/>
                <a:sym typeface="Montserrat"/>
              </a:rPr>
              <a:t>aby </a:t>
            </a:r>
            <a:r>
              <a:rPr lang="en-US" sz="2150" dirty="0" err="1">
                <a:solidFill>
                  <a:srgbClr val="FFFFFF"/>
                </a:solidFill>
                <a:latin typeface="Montserrat"/>
                <a:sym typeface="Montserrat"/>
              </a:rPr>
              <a:t>mogliwybrać</a:t>
            </a:r>
            <a:r>
              <a:rPr lang="en-US" sz="2150" dirty="0">
                <a:solidFill>
                  <a:srgbClr val="FFFFFF"/>
                </a:solidFill>
                <a:latin typeface="Montserrat"/>
                <a:sym typeface="Montserrat"/>
              </a:rPr>
              <a:t> </a:t>
            </a:r>
            <a:r>
              <a:rPr lang="en-US" sz="2150" dirty="0" err="1">
                <a:solidFill>
                  <a:srgbClr val="FFFFFF"/>
                </a:solidFill>
                <a:latin typeface="Montserrat"/>
                <a:sym typeface="Montserrat"/>
              </a:rPr>
              <a:t>najlepsze</a:t>
            </a:r>
            <a:r>
              <a:rPr lang="en-US" sz="2150" dirty="0">
                <a:solidFill>
                  <a:srgbClr val="FFFFFF"/>
                </a:solidFill>
                <a:latin typeface="Montserrat"/>
                <a:sym typeface="Montserrat"/>
              </a:rPr>
              <a:t> </a:t>
            </a:r>
            <a:r>
              <a:rPr lang="en-US" sz="2150" dirty="0" err="1">
                <a:solidFill>
                  <a:srgbClr val="FFFFFF"/>
                </a:solidFill>
                <a:latin typeface="Montserrat"/>
                <a:sym typeface="Montserrat"/>
              </a:rPr>
              <a:t>dopasowanie</a:t>
            </a:r>
            <a:endParaRPr lang="en-US" dirty="0" err="1">
              <a:latin typeface="Montserrat"/>
            </a:endParaRPr>
          </a:p>
          <a:p>
            <a:r>
              <a:rPr lang="en-US" sz="2150" dirty="0" err="1">
                <a:solidFill>
                  <a:srgbClr val="FFFFFF"/>
                </a:solidFill>
                <a:latin typeface="Montserrat"/>
                <a:sym typeface="Montserrat"/>
              </a:rPr>
              <a:t>podczas</a:t>
            </a:r>
            <a:r>
              <a:rPr lang="en-US" sz="2150" dirty="0">
                <a:solidFill>
                  <a:srgbClr val="FFFFFF"/>
                </a:solidFill>
                <a:latin typeface="Montserrat"/>
                <a:sym typeface="Montserrat"/>
              </a:rPr>
              <a:t> </a:t>
            </a:r>
            <a:r>
              <a:rPr lang="en-US" sz="2150" dirty="0" err="1">
                <a:solidFill>
                  <a:srgbClr val="FFFFFF"/>
                </a:solidFill>
                <a:latin typeface="Montserrat"/>
                <a:sym typeface="Montserrat"/>
              </a:rPr>
              <a:t>stosowania</a:t>
            </a:r>
            <a:r>
              <a:rPr lang="en-US" sz="2150" dirty="0">
                <a:solidFill>
                  <a:srgbClr val="FFFFFF"/>
                </a:solidFill>
                <a:latin typeface="Montserrat"/>
                <a:sym typeface="Montserrat"/>
              </a:rPr>
              <a:t> ich w </a:t>
            </a:r>
            <a:r>
              <a:rPr lang="en-US" sz="2150" dirty="0" err="1">
                <a:solidFill>
                  <a:srgbClr val="FFFFFF"/>
                </a:solidFill>
                <a:latin typeface="Montserrat"/>
                <a:sym typeface="Montserrat"/>
              </a:rPr>
              <a:t>projektach</a:t>
            </a:r>
            <a:r>
              <a:rPr lang="en-US" sz="2150" dirty="0">
                <a:solidFill>
                  <a:srgbClr val="FFFFFF"/>
                </a:solidFill>
                <a:latin typeface="Montserrat"/>
                <a:sym typeface="Montserrat"/>
              </a:rPr>
              <a:t>. </a:t>
            </a:r>
            <a:r>
              <a:rPr lang="en-US" sz="2150" dirty="0" err="1">
                <a:solidFill>
                  <a:srgbClr val="FFFFFF"/>
                </a:solidFill>
                <a:latin typeface="Montserrat"/>
                <a:sym typeface="Montserrat"/>
              </a:rPr>
              <a:t>Jednostka</a:t>
            </a:r>
            <a:r>
              <a:rPr lang="en-US" sz="2150" dirty="0">
                <a:solidFill>
                  <a:srgbClr val="FFFFFF"/>
                </a:solidFill>
                <a:latin typeface="Montserrat"/>
                <a:sym typeface="Montserrat"/>
              </a:rPr>
              <a:t> ma </a:t>
            </a:r>
            <a:r>
              <a:rPr lang="en-US" sz="2150" dirty="0" err="1">
                <a:solidFill>
                  <a:srgbClr val="FFFFFF"/>
                </a:solidFill>
                <a:latin typeface="Montserrat"/>
                <a:sym typeface="Montserrat"/>
              </a:rPr>
              <a:t>na</a:t>
            </a:r>
            <a:r>
              <a:rPr lang="en-US" sz="2150" dirty="0">
                <a:solidFill>
                  <a:srgbClr val="FFFFFF"/>
                </a:solidFill>
                <a:latin typeface="Montserrat"/>
                <a:sym typeface="Montserrat"/>
              </a:rPr>
              <a:t> </a:t>
            </a:r>
            <a:r>
              <a:rPr lang="en-US" sz="2150" dirty="0" err="1">
                <a:solidFill>
                  <a:srgbClr val="FFFFFF"/>
                </a:solidFill>
                <a:latin typeface="Montserrat"/>
                <a:sym typeface="Montserrat"/>
              </a:rPr>
              <a:t>celu</a:t>
            </a:r>
            <a:r>
              <a:rPr lang="en-US" sz="2150" dirty="0">
                <a:solidFill>
                  <a:srgbClr val="FFFFFF"/>
                </a:solidFill>
                <a:latin typeface="Montserrat"/>
                <a:sym typeface="Montserrat"/>
              </a:rPr>
              <a:t> </a:t>
            </a:r>
            <a:r>
              <a:rPr lang="en-US" sz="2150" dirty="0" err="1">
                <a:solidFill>
                  <a:srgbClr val="FFFFFF"/>
                </a:solidFill>
                <a:latin typeface="Montserrat"/>
                <a:sym typeface="Montserrat"/>
              </a:rPr>
              <a:t>pokazanie</a:t>
            </a:r>
            <a:endParaRPr lang="en-US" dirty="0">
              <a:latin typeface="Montserrat"/>
            </a:endParaRPr>
          </a:p>
          <a:p>
            <a:r>
              <a:rPr lang="en-US" sz="2150" dirty="0" err="1">
                <a:solidFill>
                  <a:srgbClr val="FFFFFF"/>
                </a:solidFill>
                <a:latin typeface="Montserrat"/>
                <a:sym typeface="Montserrat"/>
              </a:rPr>
              <a:t>studentom</a:t>
            </a:r>
            <a:r>
              <a:rPr lang="en-US" sz="2150" dirty="0">
                <a:solidFill>
                  <a:srgbClr val="FFFFFF"/>
                </a:solidFill>
                <a:latin typeface="Montserrat"/>
                <a:sym typeface="Montserrat"/>
              </a:rPr>
              <a:t>, jak </a:t>
            </a:r>
            <a:r>
              <a:rPr lang="en-US" sz="2150" dirty="0" err="1">
                <a:solidFill>
                  <a:srgbClr val="FFFFFF"/>
                </a:solidFill>
                <a:latin typeface="Montserrat"/>
                <a:sym typeface="Montserrat"/>
              </a:rPr>
              <a:t>zachowują</a:t>
            </a:r>
            <a:r>
              <a:rPr lang="en-US" sz="2150" dirty="0">
                <a:solidFill>
                  <a:srgbClr val="FFFFFF"/>
                </a:solidFill>
                <a:latin typeface="Montserrat"/>
                <a:sym typeface="Montserrat"/>
              </a:rPr>
              <a:t> </a:t>
            </a:r>
            <a:r>
              <a:rPr lang="en-US" sz="2150" dirty="0" err="1">
                <a:solidFill>
                  <a:srgbClr val="FFFFFF"/>
                </a:solidFill>
                <a:latin typeface="Montserrat"/>
                <a:sym typeface="Montserrat"/>
              </a:rPr>
              <a:t>się</a:t>
            </a:r>
            <a:r>
              <a:rPr lang="en-US" sz="2150" dirty="0">
                <a:solidFill>
                  <a:srgbClr val="FFFFFF"/>
                </a:solidFill>
                <a:latin typeface="Montserrat"/>
                <a:sym typeface="Montserrat"/>
              </a:rPr>
              <a:t> </a:t>
            </a:r>
            <a:r>
              <a:rPr lang="en-US" sz="2150" dirty="0" err="1">
                <a:solidFill>
                  <a:srgbClr val="FFFFFF"/>
                </a:solidFill>
                <a:latin typeface="Montserrat"/>
                <a:sym typeface="Montserrat"/>
              </a:rPr>
              <a:t>tkaniny,aby</a:t>
            </a:r>
            <a:r>
              <a:rPr lang="en-US" sz="2150" dirty="0">
                <a:solidFill>
                  <a:srgbClr val="FFFFFF"/>
                </a:solidFill>
                <a:latin typeface="Montserrat"/>
                <a:sym typeface="Montserrat"/>
              </a:rPr>
              <a:t> </a:t>
            </a:r>
            <a:r>
              <a:rPr lang="en-US" sz="2150" dirty="0" err="1">
                <a:solidFill>
                  <a:srgbClr val="FFFFFF"/>
                </a:solidFill>
                <a:latin typeface="Montserrat"/>
                <a:sym typeface="Montserrat"/>
              </a:rPr>
              <a:t>mogli</a:t>
            </a:r>
            <a:endParaRPr lang="en-US" dirty="0">
              <a:latin typeface="Montserrat"/>
            </a:endParaRPr>
          </a:p>
          <a:p>
            <a:r>
              <a:rPr lang="en-US" sz="2150" dirty="0" err="1">
                <a:solidFill>
                  <a:srgbClr val="FFFFFF"/>
                </a:solidFill>
                <a:latin typeface="Montserrat"/>
                <a:sym typeface="Montserrat"/>
              </a:rPr>
              <a:t>wybrać</a:t>
            </a:r>
            <a:r>
              <a:rPr lang="en-US" sz="2150" dirty="0">
                <a:solidFill>
                  <a:srgbClr val="FFFFFF"/>
                </a:solidFill>
                <a:latin typeface="Montserrat"/>
                <a:sym typeface="Montserrat"/>
              </a:rPr>
              <a:t> </a:t>
            </a:r>
            <a:r>
              <a:rPr lang="en-US" sz="2150" dirty="0" err="1">
                <a:solidFill>
                  <a:srgbClr val="FFFFFF"/>
                </a:solidFill>
                <a:latin typeface="Montserrat"/>
                <a:sym typeface="Montserrat"/>
              </a:rPr>
              <a:t>najlepsze</a:t>
            </a:r>
            <a:r>
              <a:rPr lang="en-US" sz="2150" dirty="0">
                <a:solidFill>
                  <a:srgbClr val="FFFFFF"/>
                </a:solidFill>
                <a:latin typeface="Montserrat"/>
                <a:sym typeface="Montserrat"/>
              </a:rPr>
              <a:t> </a:t>
            </a:r>
            <a:r>
              <a:rPr lang="en-US" sz="2150" dirty="0" err="1">
                <a:solidFill>
                  <a:srgbClr val="FFFFFF"/>
                </a:solidFill>
                <a:latin typeface="Montserrat"/>
                <a:sym typeface="Montserrat"/>
              </a:rPr>
              <a:t>dopasowaniepodczas</a:t>
            </a:r>
            <a:r>
              <a:rPr lang="en-US" sz="2150" dirty="0">
                <a:solidFill>
                  <a:srgbClr val="FFFFFF"/>
                </a:solidFill>
                <a:latin typeface="Montserrat"/>
                <a:sym typeface="Montserrat"/>
              </a:rPr>
              <a:t> </a:t>
            </a:r>
            <a:r>
              <a:rPr lang="en-US" sz="2150" dirty="0" err="1">
                <a:solidFill>
                  <a:srgbClr val="FFFFFF"/>
                </a:solidFill>
                <a:latin typeface="Montserrat"/>
                <a:sym typeface="Montserrat"/>
              </a:rPr>
              <a:t>stosowania</a:t>
            </a:r>
            <a:r>
              <a:rPr lang="en-US" sz="2150" dirty="0">
                <a:solidFill>
                  <a:srgbClr val="FFFFFF"/>
                </a:solidFill>
                <a:latin typeface="Montserrat"/>
                <a:sym typeface="Montserrat"/>
              </a:rPr>
              <a:t> ich w</a:t>
            </a:r>
            <a:endParaRPr lang="en-US" dirty="0" err="1">
              <a:latin typeface="Montserrat"/>
            </a:endParaRPr>
          </a:p>
          <a:p>
            <a:pPr marL="0" marR="0" lvl="0" indent="0" algn="l">
              <a:lnSpc>
                <a:spcPct val="150022"/>
              </a:lnSpc>
              <a:spcBef>
                <a:spcPts val="0"/>
              </a:spcBef>
              <a:spcAft>
                <a:spcPts val="0"/>
              </a:spcAft>
              <a:buNone/>
            </a:pPr>
            <a:r>
              <a:rPr lang="en-US" sz="2150" dirty="0" err="1">
                <a:solidFill>
                  <a:srgbClr val="FFFFFF"/>
                </a:solidFill>
                <a:latin typeface="Montserrat"/>
                <a:ea typeface="Montserrat"/>
                <a:sym typeface="Montserrat"/>
              </a:rPr>
              <a:t>projektach</a:t>
            </a:r>
            <a:r>
              <a:rPr lang="en-US" sz="2150" b="0" i="0" u="none" strike="noStrike" cap="none" dirty="0">
                <a:solidFill>
                  <a:srgbClr val="FFFFFF"/>
                </a:solidFill>
                <a:latin typeface="Montserrat"/>
                <a:ea typeface="Montserrat"/>
                <a:sym typeface="Montserrat"/>
              </a:rPr>
              <a:t>.</a:t>
            </a:r>
            <a:endParaRPr sz="2150" dirty="0">
              <a:latin typeface="Montserrat"/>
            </a:endParaRPr>
          </a:p>
        </p:txBody>
      </p:sp>
      <p:sp>
        <p:nvSpPr>
          <p:cNvPr id="177" name="Google Shape;177;p5"/>
          <p:cNvSpPr/>
          <p:nvPr/>
        </p:nvSpPr>
        <p:spPr>
          <a:xfrm>
            <a:off x="5701777" y="5519654"/>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5">
              <a:alphaModFix/>
            </a:blip>
            <a:stretch>
              <a:fillRect/>
            </a:stretch>
          </a:blipFill>
          <a:ln>
            <a:noFill/>
          </a:ln>
        </p:spPr>
        <p:txBody>
          <a:bodyPr/>
          <a:lstStyle/>
          <a:p>
            <a:endParaRPr lang="pl-PL"/>
          </a:p>
        </p:txBody>
      </p:sp>
      <p:grpSp>
        <p:nvGrpSpPr>
          <p:cNvPr id="178" name="Google Shape;178;p5"/>
          <p:cNvGrpSpPr/>
          <p:nvPr/>
        </p:nvGrpSpPr>
        <p:grpSpPr>
          <a:xfrm>
            <a:off x="6736675" y="1433781"/>
            <a:ext cx="9601200" cy="5497125"/>
            <a:chOff x="0" y="114300"/>
            <a:chExt cx="12801600" cy="5362527"/>
          </a:xfrm>
        </p:grpSpPr>
        <p:sp>
          <p:nvSpPr>
            <p:cNvPr id="179" name="Google Shape;179;p5"/>
            <p:cNvSpPr txBox="1"/>
            <p:nvPr/>
          </p:nvSpPr>
          <p:spPr>
            <a:xfrm>
              <a:off x="0" y="1119585"/>
              <a:ext cx="12801600" cy="4357242"/>
            </a:xfrm>
            <a:prstGeom prst="rect">
              <a:avLst/>
            </a:prstGeom>
            <a:noFill/>
            <a:ln>
              <a:noFill/>
            </a:ln>
          </p:spPr>
          <p:txBody>
            <a:bodyPr spcFirstLastPara="1" wrap="square" lIns="0" tIns="0" rIns="0" bIns="0" anchor="t" anchorCtr="0">
              <a:spAutoFit/>
            </a:bodyPr>
            <a:lstStyle/>
            <a:p>
              <a:r>
                <a:rPr lang="en-US" sz="2150" dirty="0" err="1">
                  <a:solidFill>
                    <a:schemeClr val="dk1"/>
                  </a:solidFill>
                  <a:latin typeface="Montserrat"/>
                  <a:ea typeface="Montserrat"/>
                  <a:sym typeface="Montserrat"/>
                </a:rPr>
                <a:t>Jednostka</a:t>
              </a:r>
              <a:r>
                <a:rPr lang="en-US" sz="2150" dirty="0">
                  <a:solidFill>
                    <a:schemeClr val="dk1"/>
                  </a:solidFill>
                  <a:latin typeface="Montserrat"/>
                  <a:ea typeface="Montserrat"/>
                  <a:sym typeface="Montserrat"/>
                </a:rPr>
                <a:t> ta jest </a:t>
              </a:r>
              <a:r>
                <a:rPr lang="en-US" sz="2150" dirty="0" err="1">
                  <a:solidFill>
                    <a:schemeClr val="dk1"/>
                  </a:solidFill>
                  <a:latin typeface="Montserrat"/>
                  <a:ea typeface="Montserrat"/>
                  <a:sym typeface="Montserrat"/>
                </a:rPr>
                <a:t>skierowana</a:t>
              </a:r>
              <a:r>
                <a:rPr lang="en-US" sz="2150" dirty="0">
                  <a:solidFill>
                    <a:schemeClr val="dk1"/>
                  </a:solidFill>
                  <a:latin typeface="Montserrat"/>
                  <a:ea typeface="Montserrat"/>
                  <a:sym typeface="Montserrat"/>
                </a:rPr>
                <a:t> do </a:t>
              </a:r>
              <a:r>
                <a:rPr lang="en-US" sz="2150" dirty="0" err="1">
                  <a:solidFill>
                    <a:schemeClr val="dk1"/>
                  </a:solidFill>
                  <a:latin typeface="Montserrat"/>
                  <a:ea typeface="Montserrat"/>
                  <a:sym typeface="Montserrat"/>
                </a:rPr>
                <a:t>młodzieży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pełnoletniej</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i</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dorosłych</a:t>
              </a:r>
              <a:r>
                <a:rPr lang="en-US" sz="2150" dirty="0">
                  <a:solidFill>
                    <a:schemeClr val="dk1"/>
                  </a:solidFill>
                  <a:latin typeface="Montserrat"/>
                  <a:ea typeface="Montserrat"/>
                  <a:sym typeface="Montserrat"/>
                </a:rPr>
                <a:t>, w </a:t>
              </a:r>
              <a:r>
                <a:rPr lang="en-US" sz="2150" dirty="0" err="1">
                  <a:solidFill>
                    <a:schemeClr val="dk1"/>
                  </a:solidFill>
                  <a:latin typeface="Montserrat"/>
                  <a:ea typeface="Montserrat"/>
                  <a:sym typeface="Montserrat"/>
                </a:rPr>
                <a:t>tym</a:t>
              </a:r>
              <a:r>
                <a:rPr lang="en-US" sz="2150" b="0" i="0" u="none" strike="noStrike" cap="none"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osób</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niekształcących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się</a:t>
              </a:r>
              <a:r>
                <a:rPr lang="en-US" sz="2150" dirty="0">
                  <a:solidFill>
                    <a:schemeClr val="dk1"/>
                  </a:solidFill>
                  <a:latin typeface="Montserrat"/>
                  <a:ea typeface="Montserrat"/>
                  <a:sym typeface="Montserrat"/>
                </a:rPr>
                <a:t> (NEET), </a:t>
              </a:r>
              <a:r>
                <a:rPr lang="en-US" sz="2150" dirty="0" err="1">
                  <a:solidFill>
                    <a:schemeClr val="dk1"/>
                  </a:solidFill>
                  <a:latin typeface="Montserrat"/>
                  <a:ea typeface="Montserrat"/>
                  <a:sym typeface="Montserrat"/>
                </a:rPr>
                <a:t>osób</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dorosłych</a:t>
              </a:r>
              <a:r>
                <a:rPr lang="en-US" sz="2150" dirty="0">
                  <a:solidFill>
                    <a:schemeClr val="dk1"/>
                  </a:solidFill>
                  <a:latin typeface="Montserrat"/>
                  <a:ea typeface="Montserrat"/>
                  <a:sym typeface="Montserrat"/>
                </a:rPr>
                <a:t> o </a:t>
              </a:r>
              <a:r>
                <a:rPr lang="en-US" sz="2150" dirty="0" err="1">
                  <a:solidFill>
                    <a:schemeClr val="dk1"/>
                  </a:solidFill>
                  <a:latin typeface="Montserrat"/>
                  <a:ea typeface="Montserrat"/>
                  <a:sym typeface="Montserrat"/>
                </a:rPr>
                <a:t>niskich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kwalifikacjach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poszukujących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pracy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lub</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przechodzących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rekonwersję</a:t>
              </a:r>
              <a:r>
                <a:rPr lang="en-US" sz="2150" b="0" i="0" u="none" strike="noStrike" cap="none" dirty="0">
                  <a:solidFill>
                    <a:schemeClr val="dk1"/>
                  </a:solidFill>
                  <a:latin typeface="Montserrat"/>
                  <a:ea typeface="Montserrat"/>
                  <a:sym typeface="Montserrat"/>
                </a:rPr>
                <a:t>, </a:t>
              </a:r>
              <a:r>
                <a:rPr lang="en-US" sz="2150" dirty="0">
                  <a:solidFill>
                    <a:schemeClr val="dk1"/>
                  </a:solidFill>
                  <a:latin typeface="Montserrat"/>
                  <a:ea typeface="Montserrat"/>
                  <a:sym typeface="Montserrat"/>
                </a:rPr>
                <a:t>ale </a:t>
              </a:r>
              <a:r>
                <a:rPr lang="en-US" sz="2150" dirty="0" err="1">
                  <a:solidFill>
                    <a:schemeClr val="dk1"/>
                  </a:solidFill>
                  <a:latin typeface="Montserrat"/>
                  <a:ea typeface="Montserrat"/>
                  <a:sym typeface="Montserrat"/>
                </a:rPr>
                <a:t>także</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poszukujących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lepszej</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profesjonalizacji</a:t>
              </a:r>
              <a:r>
                <a:rPr lang="en-US" sz="2150" dirty="0">
                  <a:solidFill>
                    <a:schemeClr val="dk1"/>
                  </a:solidFill>
                  <a:latin typeface="Montserrat"/>
                  <a:ea typeface="Montserrat"/>
                  <a:sym typeface="Montserrat"/>
                </a:rPr>
                <a:t> w </a:t>
              </a:r>
              <a:r>
                <a:rPr lang="en-US" sz="2150" dirty="0" err="1">
                  <a:solidFill>
                    <a:schemeClr val="dk1"/>
                  </a:solidFill>
                  <a:latin typeface="Montserrat"/>
                  <a:ea typeface="Montserrat"/>
                  <a:sym typeface="Montserrat"/>
                </a:rPr>
                <a:t>sektorze</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krawiectwa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rzemieślniczego</a:t>
              </a:r>
              <a:r>
                <a:rPr lang="en-US" sz="2150" b="0" i="0" u="none" strike="noStrike" cap="none"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specjalistów</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już</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pracujących</a:t>
              </a:r>
              <a:r>
                <a:rPr lang="en-US" sz="2150" dirty="0">
                  <a:solidFill>
                    <a:schemeClr val="dk1"/>
                  </a:solidFill>
                  <a:latin typeface="Montserrat"/>
                  <a:ea typeface="Montserrat"/>
                  <a:sym typeface="Montserrat"/>
                </a:rPr>
                <a:t> w </a:t>
              </a:r>
              <a:r>
                <a:rPr lang="en-US" sz="2150" dirty="0" err="1">
                  <a:solidFill>
                    <a:schemeClr val="dk1"/>
                  </a:solidFill>
                  <a:latin typeface="Montserrat"/>
                  <a:ea typeface="Montserrat"/>
                  <a:sym typeface="Montserrat"/>
                </a:rPr>
                <a:t>branży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krawiectwa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rzemieślniczego</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i</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zainteresowanych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poszerzeniem</a:t>
              </a:r>
              <a:r>
                <a:rPr lang="en-US" sz="2150" b="0" i="0" u="none" strike="noStrike" cap="none" dirty="0">
                  <a:solidFill>
                    <a:schemeClr val="dk1"/>
                  </a:solidFill>
                  <a:latin typeface="Montserrat"/>
                  <a:ea typeface="Montserrat"/>
                  <a:sym typeface="Montserrat"/>
                </a:rPr>
                <a:t>/</a:t>
              </a:r>
              <a:r>
                <a:rPr lang="en-US" sz="2150" dirty="0" err="1">
                  <a:solidFill>
                    <a:schemeClr val="dk1"/>
                  </a:solidFill>
                  <a:latin typeface="Montserrat"/>
                  <a:ea typeface="Montserrat"/>
                  <a:sym typeface="Montserrat"/>
                </a:rPr>
                <a:t>uaktualnieniem</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swoich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umiejętności</a:t>
              </a:r>
              <a:r>
                <a:rPr lang="en-US" sz="2150" dirty="0">
                  <a:solidFill>
                    <a:schemeClr val="dk1"/>
                  </a:solidFill>
                  <a:latin typeface="Montserrat"/>
                  <a:ea typeface="Montserrat"/>
                  <a:sym typeface="Montserrat"/>
                </a:rPr>
                <a:t> w </a:t>
              </a:r>
              <a:r>
                <a:rPr lang="en-US" sz="2150" dirty="0" err="1">
                  <a:solidFill>
                    <a:schemeClr val="dk1"/>
                  </a:solidFill>
                  <a:latin typeface="Montserrat"/>
                  <a:ea typeface="Montserrat"/>
                  <a:sym typeface="Montserrat"/>
                </a:rPr>
                <a:t>celu</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rozszerzenia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swojej</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działalności</a:t>
              </a:r>
              <a:r>
                <a:rPr lang="en-US" sz="2150" dirty="0">
                  <a:solidFill>
                    <a:schemeClr val="dk1"/>
                  </a:solidFill>
                  <a:latin typeface="Montserrat"/>
                  <a:ea typeface="Montserrat"/>
                  <a:sym typeface="Montserrat"/>
                </a:rPr>
                <a:t> o </a:t>
              </a:r>
              <a:r>
                <a:rPr lang="en-US" sz="2150" dirty="0" err="1">
                  <a:solidFill>
                    <a:schemeClr val="dk1"/>
                  </a:solidFill>
                  <a:latin typeface="Montserrat"/>
                  <a:ea typeface="Montserrat"/>
                  <a:sym typeface="Montserrat"/>
                </a:rPr>
                <a:t>konkretną</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dziedzinę</a:t>
              </a:r>
              <a:r>
                <a:rPr lang="en-US" sz="2150" b="0" i="0" u="none" strike="noStrike" cap="none"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absolwentów</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szkół</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średnich</a:t>
              </a:r>
              <a:r>
                <a:rPr lang="en-US" sz="2150" dirty="0">
                  <a:solidFill>
                    <a:schemeClr val="dk1"/>
                  </a:solidFill>
                  <a:latin typeface="Montserrat"/>
                  <a:ea typeface="Montserrat"/>
                  <a:sym typeface="Montserrat"/>
                </a:rPr>
                <a:t> z </a:t>
              </a:r>
              <a:r>
                <a:rPr lang="en-US" sz="2150" dirty="0" err="1">
                  <a:solidFill>
                    <a:schemeClr val="dk1"/>
                  </a:solidFill>
                  <a:latin typeface="Montserrat"/>
                  <a:ea typeface="Montserrat"/>
                  <a:sym typeface="Montserrat"/>
                </a:rPr>
                <a:t>programem</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nauczania</a:t>
              </a:r>
              <a:r>
                <a:rPr lang="en-US" sz="2150" dirty="0">
                  <a:solidFill>
                    <a:schemeClr val="dk1"/>
                  </a:solidFill>
                  <a:latin typeface="Montserrat"/>
                  <a:ea typeface="Montserrat"/>
                  <a:sym typeface="Montserrat"/>
                </a:rPr>
                <a:t> projektowania </a:t>
              </a:r>
              <a:r>
                <a:rPr lang="en-US" sz="2150" dirty="0" err="1">
                  <a:solidFill>
                    <a:schemeClr val="dk1"/>
                  </a:solidFill>
                  <a:latin typeface="Montserrat"/>
                  <a:ea typeface="Montserrat"/>
                  <a:sym typeface="Montserrat"/>
                </a:rPr>
                <a:t>mody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i</a:t>
              </a:r>
              <a:r>
                <a:rPr lang="en-US" sz="2150" b="0" i="0" u="none" strike="noStrike" cap="none" dirty="0">
                  <a:solidFill>
                    <a:schemeClr val="dk1"/>
                  </a:solidFill>
                  <a:latin typeface="Montserrat"/>
                  <a:ea typeface="Montserrat"/>
                  <a:sym typeface="Montserrat"/>
                </a:rPr>
                <a:t>/</a:t>
              </a:r>
              <a:r>
                <a:rPr lang="en-US" sz="2150" dirty="0" err="1">
                  <a:solidFill>
                    <a:schemeClr val="dk1"/>
                  </a:solidFill>
                  <a:latin typeface="Montserrat"/>
                  <a:ea typeface="Montserrat"/>
                  <a:sym typeface="Montserrat"/>
                </a:rPr>
                <a:t>lub</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produkcji</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tekstyliów</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odzieżowych</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którzy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chcą</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zbliżyć</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się</a:t>
              </a:r>
              <a:r>
                <a:rPr lang="en-US" sz="2150" dirty="0">
                  <a:solidFill>
                    <a:schemeClr val="dk1"/>
                  </a:solidFill>
                  <a:latin typeface="Montserrat"/>
                  <a:ea typeface="Montserrat"/>
                  <a:sym typeface="Montserrat"/>
                </a:rPr>
                <a:t> do </a:t>
              </a:r>
              <a:r>
                <a:rPr lang="en-US" sz="2150" dirty="0" err="1">
                  <a:solidFill>
                    <a:schemeClr val="dk1"/>
                  </a:solidFill>
                  <a:latin typeface="Montserrat"/>
                  <a:ea typeface="Montserrat"/>
                  <a:sym typeface="Montserrat"/>
                </a:rPr>
                <a:t>rynku</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pracy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dzięki</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nabyciu</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większej</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liczby</a:t>
              </a:r>
              <a:r>
                <a:rPr lang="en-US" sz="2150" dirty="0">
                  <a:solidFill>
                    <a:schemeClr val="dk1"/>
                  </a:solidFill>
                  <a:latin typeface="Montserrat"/>
                  <a:ea typeface="Montserrat"/>
                  <a:sym typeface="Montserrat"/>
                </a:rPr>
                <a:t>umiejętności operacyjnych i specjalizacji</a:t>
              </a:r>
              <a:r>
                <a:rPr lang="en-US" sz="2150" b="0" i="0" u="none" strike="noStrike" cap="none" dirty="0">
                  <a:solidFill>
                    <a:schemeClr val="dk1"/>
                  </a:solidFill>
                  <a:latin typeface="Montserrat"/>
                  <a:ea typeface="Montserrat"/>
                  <a:sym typeface="Montserrat"/>
                </a:rPr>
                <a:t>.</a:t>
              </a:r>
              <a:endParaRPr lang="en-US">
                <a:solidFill>
                  <a:schemeClr val="dk1"/>
                </a:solidFill>
                <a:latin typeface="Montserrat"/>
              </a:endParaRPr>
            </a:p>
            <a:p>
              <a:pPr marL="0" marR="0" lvl="0" indent="0" algn="l" rtl="0">
                <a:lnSpc>
                  <a:spcPct val="150022"/>
                </a:lnSpc>
                <a:spcBef>
                  <a:spcPts val="0"/>
                </a:spcBef>
                <a:spcAft>
                  <a:spcPts val="0"/>
                </a:spcAft>
                <a:buClr>
                  <a:srgbClr val="000000"/>
                </a:buClr>
                <a:buSzPts val="2150"/>
                <a:buFont typeface="Arial"/>
                <a:buNone/>
              </a:pPr>
              <a:endParaRPr sz="2150" b="0" i="0" u="none" strike="noStrike" cap="none">
                <a:solidFill>
                  <a:srgbClr val="1E2328"/>
                </a:solidFill>
                <a:latin typeface="Montserrat"/>
                <a:ea typeface="Montserrat"/>
                <a:cs typeface="Montserrat"/>
                <a:sym typeface="Montserrat"/>
              </a:endParaRPr>
            </a:p>
          </p:txBody>
        </p:sp>
        <p:sp>
          <p:nvSpPr>
            <p:cNvPr id="180" name="Google Shape;180;p5"/>
            <p:cNvSpPr txBox="1"/>
            <p:nvPr/>
          </p:nvSpPr>
          <p:spPr>
            <a:xfrm>
              <a:off x="0" y="114300"/>
              <a:ext cx="9110400" cy="900900"/>
            </a:xfrm>
            <a:prstGeom prst="rect">
              <a:avLst/>
            </a:prstGeom>
            <a:noFill/>
            <a:ln>
              <a:noFill/>
            </a:ln>
          </p:spPr>
          <p:txBody>
            <a:bodyPr spcFirstLastPara="1" wrap="square" lIns="0" tIns="0" rIns="0" bIns="0" anchor="t" anchorCtr="0">
              <a:spAutoFit/>
            </a:bodyPr>
            <a:lstStyle/>
            <a:p>
              <a:r>
                <a:rPr lang="en-US" sz="6000" dirty="0">
                  <a:solidFill>
                    <a:srgbClr val="1E2328"/>
                  </a:solidFill>
                  <a:latin typeface="DM Serif Display"/>
                  <a:sym typeface="DM Serif Display"/>
                </a:rPr>
                <a:t>Grupa </a:t>
              </a:r>
              <a:r>
                <a:rPr lang="en-US" sz="6000" dirty="0" err="1">
                  <a:solidFill>
                    <a:srgbClr val="1E2328"/>
                  </a:solidFill>
                  <a:latin typeface="DM Serif Display"/>
                  <a:sym typeface="DM Serif Display"/>
                </a:rPr>
                <a:t>Docelowa</a:t>
              </a:r>
              <a:endParaRPr lang="en-US" dirty="0" err="1"/>
            </a:p>
          </p:txBody>
        </p:sp>
      </p:grpSp>
      <p:grpSp>
        <p:nvGrpSpPr>
          <p:cNvPr id="181" name="Google Shape;181;p5"/>
          <p:cNvGrpSpPr/>
          <p:nvPr/>
        </p:nvGrpSpPr>
        <p:grpSpPr>
          <a:xfrm>
            <a:off x="6736675" y="7291281"/>
            <a:ext cx="9601200" cy="2009679"/>
            <a:chOff x="0" y="-6652"/>
            <a:chExt cx="12801600" cy="2679573"/>
          </a:xfrm>
        </p:grpSpPr>
        <p:sp>
          <p:nvSpPr>
            <p:cNvPr id="182" name="Google Shape;182;p5"/>
            <p:cNvSpPr txBox="1"/>
            <p:nvPr/>
          </p:nvSpPr>
          <p:spPr>
            <a:xfrm>
              <a:off x="0" y="1554521"/>
              <a:ext cx="12801600" cy="1118400"/>
            </a:xfrm>
            <a:prstGeom prst="rect">
              <a:avLst/>
            </a:prstGeom>
            <a:noFill/>
            <a:ln>
              <a:noFill/>
            </a:ln>
          </p:spPr>
          <p:txBody>
            <a:bodyPr spcFirstLastPara="1" wrap="square" lIns="0" tIns="0" rIns="0" bIns="0" anchor="t" anchorCtr="0">
              <a:spAutoFit/>
            </a:bodyPr>
            <a:lstStyle/>
            <a:p>
              <a:r>
                <a:rPr lang="en-US" sz="2150" dirty="0" err="1">
                  <a:solidFill>
                    <a:schemeClr val="dk1"/>
                  </a:solidFill>
                  <a:latin typeface="Montserrat"/>
                  <a:ea typeface="Montserrat"/>
                  <a:sym typeface="Montserrat"/>
                </a:rPr>
                <a:t>Budowa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tkanin</a:t>
              </a:r>
              <a:r>
                <a:rPr lang="en-US" sz="2150" b="0" i="0" u="none" strike="noStrike" cap="none"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Rodzaje</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splotów</a:t>
              </a:r>
              <a:r>
                <a:rPr lang="en-US" sz="2150" b="0" i="0" u="none" strike="noStrike" cap="none"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Rodzaje</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dzianin</a:t>
              </a:r>
              <a:r>
                <a:rPr lang="en-US" sz="2150" b="0" i="0" u="none" strike="noStrike" cap="none"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Właściwości</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tkanin</a:t>
              </a:r>
              <a:endParaRPr lang="en-US" dirty="0" err="1">
                <a:solidFill>
                  <a:schemeClr val="dk1"/>
                </a:solidFill>
                <a:latin typeface="Montserrat"/>
              </a:endParaRPr>
            </a:p>
            <a:p>
              <a:pPr>
                <a:lnSpc>
                  <a:spcPct val="150022"/>
                </a:lnSpc>
              </a:pPr>
              <a:r>
                <a:rPr lang="en-US" sz="2150" dirty="0" err="1">
                  <a:solidFill>
                    <a:schemeClr val="dk1"/>
                  </a:solidFill>
                  <a:latin typeface="Montserrat"/>
                  <a:ea typeface="Montserrat"/>
                  <a:sym typeface="Montserrat"/>
                </a:rPr>
                <a:t>i</a:t>
              </a:r>
              <a:r>
                <a:rPr lang="en-US" sz="2150" dirty="0">
                  <a:solidFill>
                    <a:schemeClr val="dk1"/>
                  </a:solidFill>
                  <a:latin typeface="Montserrat"/>
                  <a:ea typeface="Montserrat"/>
                  <a:sym typeface="Montserrat"/>
                </a:rPr>
                <a:t> ich </a:t>
              </a:r>
              <a:r>
                <a:rPr lang="en-US" sz="2150" dirty="0" err="1">
                  <a:solidFill>
                    <a:schemeClr val="dk1"/>
                  </a:solidFill>
                  <a:latin typeface="Montserrat"/>
                  <a:ea typeface="Montserrat"/>
                  <a:sym typeface="Montserrat"/>
                </a:rPr>
                <a:t>wpływ</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na</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konstrukcję</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odzieży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i</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procesy</a:t>
              </a:r>
              <a:r>
                <a:rPr lang="en-US" sz="2150" dirty="0">
                  <a:solidFill>
                    <a:schemeClr val="dk1"/>
                  </a:solidFill>
                  <a:latin typeface="Montserrat"/>
                  <a:ea typeface="Montserrat"/>
                  <a:sym typeface="Montserrat"/>
                </a:rPr>
                <a:t> </a:t>
              </a:r>
              <a:r>
                <a:rPr lang="en-US" sz="2150" dirty="0" err="1">
                  <a:solidFill>
                    <a:schemeClr val="dk1"/>
                  </a:solidFill>
                  <a:latin typeface="Montserrat"/>
                  <a:ea typeface="Montserrat"/>
                  <a:sym typeface="Montserrat"/>
                </a:rPr>
                <a:t>upcyklingu</a:t>
              </a:r>
              <a:r>
                <a:rPr lang="en-US" sz="2150" dirty="0">
                  <a:solidFill>
                    <a:schemeClr val="dk1"/>
                  </a:solidFill>
                  <a:latin typeface="Montserrat"/>
                  <a:ea typeface="Montserrat"/>
                  <a:sym typeface="Montserrat"/>
                </a:rPr>
                <a:t>. </a:t>
              </a:r>
              <a:endParaRPr dirty="0">
                <a:solidFill>
                  <a:schemeClr val="dk1"/>
                </a:solidFill>
                <a:latin typeface="Montserrat"/>
              </a:endParaRPr>
            </a:p>
          </p:txBody>
        </p:sp>
        <p:sp>
          <p:nvSpPr>
            <p:cNvPr id="183" name="Google Shape;183;p5"/>
            <p:cNvSpPr txBox="1"/>
            <p:nvPr/>
          </p:nvSpPr>
          <p:spPr>
            <a:xfrm>
              <a:off x="0" y="-6652"/>
              <a:ext cx="10706847" cy="1231107"/>
            </a:xfrm>
            <a:prstGeom prst="rect">
              <a:avLst/>
            </a:prstGeom>
            <a:noFill/>
            <a:ln>
              <a:noFill/>
            </a:ln>
          </p:spPr>
          <p:txBody>
            <a:bodyPr spcFirstLastPara="1" wrap="square" lIns="0" tIns="0" rIns="0" bIns="0" anchor="t" anchorCtr="0">
              <a:spAutoFit/>
            </a:bodyPr>
            <a:lstStyle/>
            <a:p>
              <a:r>
                <a:rPr lang="en-US" sz="6000" dirty="0" err="1">
                  <a:solidFill>
                    <a:srgbClr val="1E2328"/>
                  </a:solidFill>
                  <a:latin typeface="DM Serif Display"/>
                  <a:sym typeface="DM Serif Display"/>
                </a:rPr>
                <a:t>Koncepcje</a:t>
              </a:r>
              <a:r>
                <a:rPr lang="en-US" sz="6000" dirty="0">
                  <a:solidFill>
                    <a:srgbClr val="1E2328"/>
                  </a:solidFill>
                  <a:latin typeface="DM Serif Display"/>
                  <a:sym typeface="DM Serif Display"/>
                </a:rPr>
                <a:t> </a:t>
              </a:r>
              <a:r>
                <a:rPr lang="en-US" sz="6000" dirty="0" err="1">
                  <a:solidFill>
                    <a:srgbClr val="1E2328"/>
                  </a:solidFill>
                  <a:latin typeface="DM Serif Display"/>
                  <a:sym typeface="DM Serif Display"/>
                </a:rPr>
                <a:t>kluczowe</a:t>
              </a:r>
              <a:endParaRPr lang="en-US" dirty="0" err="1"/>
            </a:p>
          </p:txBody>
        </p:sp>
      </p:grpSp>
      <p:sp>
        <p:nvSpPr>
          <p:cNvPr id="184" name="Google Shape;184;p5"/>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32b210e8dd3_0_126"/>
          <p:cNvSpPr txBox="1"/>
          <p:nvPr/>
        </p:nvSpPr>
        <p:spPr>
          <a:xfrm>
            <a:off x="502875" y="3975600"/>
            <a:ext cx="10113000" cy="2400657"/>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frotte</a:t>
            </a:r>
            <a:r>
              <a:rPr lang="en-US" sz="1950" dirty="0">
                <a:solidFill>
                  <a:srgbClr val="1E2328"/>
                </a:solidFill>
                <a:latin typeface="Montserrat"/>
                <a:ea typeface="Montserrat"/>
                <a:sym typeface="Montserrat"/>
              </a:rPr>
              <a:t> to </a:t>
            </a:r>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włosiem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wytwarzana</a:t>
            </a:r>
            <a:r>
              <a:rPr lang="en-US" sz="1950" dirty="0">
                <a:solidFill>
                  <a:srgbClr val="1E2328"/>
                </a:solidFill>
                <a:latin typeface="Montserrat"/>
                <a:ea typeface="Montserrat"/>
                <a:sym typeface="Montserrat"/>
              </a:rPr>
              <a:t> za </a:t>
            </a:r>
            <a:r>
              <a:rPr lang="en-US" sz="1950" dirty="0" err="1">
                <a:solidFill>
                  <a:srgbClr val="1E2328"/>
                </a:solidFill>
                <a:latin typeface="Montserrat"/>
                <a:ea typeface="Montserrat"/>
                <a:sym typeface="Montserrat"/>
              </a:rPr>
              <a:t>pomocą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specjalnego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łączenia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zwykłych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maszynach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dziewiarskich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okrężnych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podobnych</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tkanin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Posiada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pętelki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powierzchni,co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zapewnia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ciepło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wygodę</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powszechnie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stosowana</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dziecięcej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pieluchach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wielorazowych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bluzach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sportowej</a:t>
            </a:r>
            <a:r>
              <a:rPr lang="en-US" sz="1950" dirty="0">
                <a:solidFill>
                  <a:srgbClr val="1E2328"/>
                </a:solidFill>
                <a:latin typeface="Montserrat"/>
                <a:ea typeface="Montserrat"/>
                <a:sym typeface="Montserrat"/>
              </a:rPr>
              <a:t>. </a:t>
            </a:r>
            <a:endParaRPr lang="en-US" dirty="0">
              <a:latin typeface="Montserrat"/>
            </a:endParaRPr>
          </a:p>
          <a:p>
            <a:pPr marL="0" lvl="0" indent="0" algn="l" rtl="0">
              <a:lnSpc>
                <a:spcPct val="150022"/>
              </a:lnSpc>
              <a:spcBef>
                <a:spcPts val="0"/>
              </a:spcBef>
              <a:spcAft>
                <a:spcPts val="0"/>
              </a:spcAft>
              <a:buClr>
                <a:schemeClr val="dk1"/>
              </a:buClr>
              <a:buSzPts val="2199"/>
              <a:buFont typeface="Arial"/>
              <a:buNone/>
            </a:pPr>
            <a:endParaRPr sz="195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1950">
              <a:solidFill>
                <a:srgbClr val="1E2328"/>
              </a:solidFill>
              <a:latin typeface="Montserrat"/>
              <a:ea typeface="Montserrat"/>
              <a:cs typeface="Montserrat"/>
              <a:sym typeface="Montserrat"/>
            </a:endParaRPr>
          </a:p>
        </p:txBody>
      </p:sp>
      <p:grpSp>
        <p:nvGrpSpPr>
          <p:cNvPr id="1381" name="Google Shape;1381;g32b210e8dd3_0_126"/>
          <p:cNvGrpSpPr/>
          <p:nvPr/>
        </p:nvGrpSpPr>
        <p:grpSpPr>
          <a:xfrm>
            <a:off x="0" y="0"/>
            <a:ext cx="18288000" cy="10287000"/>
            <a:chOff x="0" y="0"/>
            <a:chExt cx="24384000" cy="13716000"/>
          </a:xfrm>
        </p:grpSpPr>
        <p:cxnSp>
          <p:nvCxnSpPr>
            <p:cNvPr id="1382" name="Google Shape;1382;g32b210e8dd3_0_12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83" name="Google Shape;1383;g32b210e8dd3_0_12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84" name="Google Shape;1384;g32b210e8dd3_0_12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85" name="Google Shape;1385;g32b210e8dd3_0_12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386" name="Google Shape;1386;g32b210e8dd3_0_126"/>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387" name="Google Shape;1387;g32b210e8dd3_0_12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88" name="Google Shape;1388;g32b210e8dd3_0_12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389" name="Google Shape;1389;g32b210e8dd3_0_126"/>
          <p:cNvSpPr txBox="1"/>
          <p:nvPr/>
        </p:nvSpPr>
        <p:spPr>
          <a:xfrm>
            <a:off x="749874" y="7316363"/>
            <a:ext cx="5070000" cy="49260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SzPts val="4963"/>
              <a:buFont typeface="Arial"/>
              <a:buNone/>
            </a:pPr>
            <a:r>
              <a:rPr lang="en-US" sz="3200" b="1">
                <a:solidFill>
                  <a:srgbClr val="FFFFFF"/>
                </a:solidFill>
                <a:latin typeface="Montserrat"/>
                <a:ea typeface="Montserrat"/>
                <a:cs typeface="Montserrat"/>
                <a:sym typeface="Montserrat"/>
              </a:rPr>
              <a:t>WORKING PROPERTIES</a:t>
            </a:r>
            <a:endParaRPr sz="3200" b="1" i="0" u="none" strike="noStrike" cap="none">
              <a:solidFill>
                <a:srgbClr val="000000"/>
              </a:solidFill>
              <a:latin typeface="Montserrat"/>
              <a:ea typeface="Montserrat"/>
              <a:cs typeface="Montserrat"/>
              <a:sym typeface="Montserrat"/>
            </a:endParaRPr>
          </a:p>
        </p:txBody>
      </p:sp>
      <p:sp>
        <p:nvSpPr>
          <p:cNvPr id="1390" name="Google Shape;1390;g32b210e8dd3_0_126"/>
          <p:cNvSpPr txBox="1"/>
          <p:nvPr/>
        </p:nvSpPr>
        <p:spPr>
          <a:xfrm>
            <a:off x="502875" y="6594950"/>
            <a:ext cx="10113000" cy="2585323"/>
          </a:xfrm>
          <a:prstGeom prst="rect">
            <a:avLst/>
          </a:prstGeom>
          <a:noFill/>
          <a:ln>
            <a:noFill/>
          </a:ln>
        </p:spPr>
        <p:txBody>
          <a:bodyPr spcFirstLastPara="1" wrap="square" lIns="0" tIns="0" rIns="0" bIns="0" anchor="t" anchorCtr="0">
            <a:spAutoFit/>
          </a:bodyPr>
          <a:lstStyle/>
          <a:p>
            <a:pPr>
              <a:lnSpc>
                <a:spcPct val="150022"/>
              </a:lnSpc>
              <a:buClr>
                <a:schemeClr val="dk1"/>
              </a:buClr>
              <a:buSzPts val="1100"/>
            </a:pPr>
            <a:r>
              <a:rPr lang="en-US" sz="2000" b="1" dirty="0" err="1">
                <a:solidFill>
                  <a:srgbClr val="1E2328"/>
                </a:solidFill>
                <a:latin typeface="Montserrat"/>
                <a:ea typeface="Montserrat"/>
                <a:cs typeface="Montserrat"/>
                <a:sym typeface="Montserrat"/>
              </a:rPr>
              <a:t>Przetwarzanie</a:t>
            </a:r>
            <a:r>
              <a:rPr lang="en-US" sz="2000" b="1"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Wątek</a:t>
            </a:r>
            <a:r>
              <a:rPr lang="en-US" sz="2000" dirty="0">
                <a:solidFill>
                  <a:srgbClr val="1E2328"/>
                </a:solidFill>
                <a:latin typeface="Montserrat"/>
                <a:ea typeface="Montserrat"/>
                <a:cs typeface="Montserrat"/>
                <a:sym typeface="Montserrat"/>
              </a:rPr>
              <a:t> </a:t>
            </a:r>
            <a:r>
              <a:rPr lang="en-US" sz="2000" dirty="0" err="1">
                <a:solidFill>
                  <a:srgbClr val="1E2328"/>
                </a:solidFill>
                <a:latin typeface="Montserrat"/>
                <a:ea typeface="Montserrat"/>
                <a:cs typeface="Montserrat"/>
                <a:sym typeface="Montserrat"/>
              </a:rPr>
              <a:t>dzianinowy</a:t>
            </a:r>
            <a:endParaRPr sz="2000" dirty="0" err="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endParaRPr sz="2000">
              <a:solidFill>
                <a:srgbClr val="1E2328"/>
              </a:solidFill>
              <a:latin typeface="Montserrat"/>
              <a:ea typeface="Montserrat"/>
              <a:cs typeface="Montserrat"/>
              <a:sym typeface="Montserrat"/>
            </a:endParaRPr>
          </a:p>
          <a:p>
            <a:pPr>
              <a:lnSpc>
                <a:spcPct val="150022"/>
              </a:lnSpc>
              <a:buClr>
                <a:schemeClr val="dk1"/>
              </a:buClr>
              <a:buSzPts val="1100"/>
            </a:pPr>
            <a:r>
              <a:rPr lang="en-US" sz="2000" b="1" dirty="0" err="1">
                <a:solidFill>
                  <a:srgbClr val="1E2328"/>
                </a:solidFill>
                <a:latin typeface="Montserrat"/>
                <a:ea typeface="Montserrat"/>
                <a:cs typeface="Montserrat"/>
                <a:sym typeface="Montserrat"/>
              </a:rPr>
              <a:t>Cechy</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charakterystyczn</a:t>
            </a:r>
            <a:r>
              <a:rPr lang="en-US" sz="2000" b="1" dirty="0">
                <a:solidFill>
                  <a:srgbClr val="1E2328"/>
                </a:solidFill>
                <a:latin typeface="Montserrat"/>
                <a:ea typeface="Montserrat"/>
                <a:cs typeface="Montserrat"/>
                <a:sym typeface="Montserrat"/>
              </a:rPr>
              <a:t>e:</a:t>
            </a:r>
            <a:endParaRPr sz="2000" b="1" dirty="0">
              <a:solidFill>
                <a:srgbClr val="1E2328"/>
              </a:solidFill>
              <a:latin typeface="Montserrat"/>
              <a:ea typeface="Montserrat"/>
              <a:cs typeface="Montserrat"/>
              <a:sym typeface="Montserrat"/>
            </a:endParaRPr>
          </a:p>
          <a:p>
            <a:pPr>
              <a:buClr>
                <a:srgbClr val="1E2328"/>
              </a:buClr>
              <a:buSzPts val="1950"/>
              <a:buFont typeface="Arial"/>
              <a:buChar char="•"/>
            </a:pPr>
            <a:r>
              <a:rPr lang="en-US" sz="1950" dirty="0" err="1">
                <a:solidFill>
                  <a:srgbClr val="1E2328"/>
                </a:solidFill>
                <a:latin typeface="Montserrat"/>
                <a:sym typeface="Montserrat"/>
              </a:rPr>
              <a:t>Bardzo</a:t>
            </a:r>
            <a:r>
              <a:rPr lang="en-US" sz="1950" dirty="0">
                <a:solidFill>
                  <a:srgbClr val="1E2328"/>
                </a:solidFill>
                <a:latin typeface="Montserrat"/>
                <a:sym typeface="Montserrat"/>
              </a:rPr>
              <a:t> </a:t>
            </a:r>
            <a:r>
              <a:rPr lang="en-US" sz="1950" dirty="0" err="1">
                <a:solidFill>
                  <a:srgbClr val="1E2328"/>
                </a:solidFill>
                <a:latin typeface="Montserrat"/>
                <a:sym typeface="Montserrat"/>
              </a:rPr>
              <a:t>chłonny</a:t>
            </a:r>
            <a:r>
              <a:rPr lang="en-US" sz="1950" dirty="0">
                <a:solidFill>
                  <a:srgbClr val="1E2328"/>
                </a:solidFill>
                <a:latin typeface="Montserrat"/>
                <a:sym typeface="Montserrat"/>
              </a:rPr>
              <a:t> – </a:t>
            </a:r>
            <a:r>
              <a:rPr lang="en-US" sz="1950" dirty="0" err="1">
                <a:solidFill>
                  <a:srgbClr val="1E2328"/>
                </a:solidFill>
                <a:latin typeface="Montserrat"/>
                <a:sym typeface="Montserrat"/>
              </a:rPr>
              <a:t>dzięki</a:t>
            </a:r>
            <a:r>
              <a:rPr lang="en-US" sz="1950" dirty="0">
                <a:solidFill>
                  <a:srgbClr val="1E2328"/>
                </a:solidFill>
                <a:latin typeface="Montserrat"/>
                <a:sym typeface="Montserrat"/>
              </a:rPr>
              <a:t> </a:t>
            </a:r>
            <a:r>
              <a:rPr lang="en-US" sz="1950" dirty="0" err="1">
                <a:solidFill>
                  <a:srgbClr val="1E2328"/>
                </a:solidFill>
                <a:latin typeface="Montserrat"/>
                <a:sym typeface="Montserrat"/>
              </a:rPr>
              <a:t>pętelkom</a:t>
            </a:r>
            <a:endParaRPr lang="en-US" sz="1950" dirty="0" err="1">
              <a:solidFill>
                <a:srgbClr val="1E2328"/>
              </a:solidFill>
              <a:latin typeface="Montserrat"/>
            </a:endParaRPr>
          </a:p>
          <a:p>
            <a:pPr>
              <a:buClr>
                <a:srgbClr val="1E2328"/>
              </a:buClr>
              <a:buSzPts val="1950"/>
              <a:buFont typeface="Arial"/>
              <a:buChar char="•"/>
            </a:pPr>
            <a:r>
              <a:rPr lang="en-US" sz="1950" dirty="0" err="1">
                <a:solidFill>
                  <a:srgbClr val="1E2328"/>
                </a:solidFill>
                <a:latin typeface="Montserrat"/>
                <a:ea typeface="Montserrat"/>
                <a:sym typeface="Montserrat"/>
              </a:rPr>
              <a:t>Dzianina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frotte</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bardziej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miękka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elastyczna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wygodniejsza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frotte</a:t>
            </a:r>
            <a:endParaRPr lang="en-US" dirty="0" err="1">
              <a:ea typeface="Montserrat"/>
              <a:sym typeface="Montserrat"/>
            </a:endParaRPr>
          </a:p>
          <a:p>
            <a:pPr>
              <a:buClr>
                <a:srgbClr val="1E2328"/>
              </a:buClr>
              <a:buSzPts val="1950"/>
              <a:buFont typeface="Arial"/>
              <a:buChar char="•"/>
            </a:pPr>
            <a:r>
              <a:rPr lang="en-US" sz="1950" dirty="0">
                <a:solidFill>
                  <a:srgbClr val="1E2328"/>
                </a:solidFill>
                <a:latin typeface="Montserrat"/>
                <a:ea typeface="Montserrat"/>
                <a:sym typeface="Montserrat"/>
              </a:rPr>
              <a:t>Nie</a:t>
            </a:r>
            <a:r>
              <a:rPr lang="en-US" sz="1950" dirty="0">
                <a:solidFill>
                  <a:srgbClr val="1E2328"/>
                </a:solidFill>
                <a:latin typeface="Montserrat"/>
                <a:sym typeface="Montserrat"/>
              </a:rPr>
              <a:t> jest </a:t>
            </a:r>
            <a:r>
              <a:rPr lang="en-US" sz="1950" dirty="0" err="1">
                <a:solidFill>
                  <a:srgbClr val="1E2328"/>
                </a:solidFill>
                <a:latin typeface="Montserrat"/>
                <a:sym typeface="Montserrat"/>
              </a:rPr>
              <a:t>tak</a:t>
            </a:r>
            <a:r>
              <a:rPr lang="en-US" sz="1950" dirty="0">
                <a:solidFill>
                  <a:srgbClr val="1E2328"/>
                </a:solidFill>
                <a:latin typeface="Montserrat"/>
                <a:sym typeface="Montserrat"/>
              </a:rPr>
              <a:t> </a:t>
            </a:r>
            <a:r>
              <a:rPr lang="en-US" sz="1950" dirty="0" err="1">
                <a:solidFill>
                  <a:srgbClr val="1E2328"/>
                </a:solidFill>
                <a:latin typeface="Montserrat"/>
                <a:sym typeface="Montserrat"/>
              </a:rPr>
              <a:t>wytrzymała</a:t>
            </a:r>
            <a:r>
              <a:rPr lang="en-US" sz="1950" dirty="0">
                <a:solidFill>
                  <a:srgbClr val="1E2328"/>
                </a:solidFill>
                <a:latin typeface="Montserrat"/>
                <a:sym typeface="Montserrat"/>
              </a:rPr>
              <a:t> </a:t>
            </a:r>
            <a:r>
              <a:rPr lang="en-US" sz="1950" dirty="0" err="1">
                <a:solidFill>
                  <a:srgbClr val="1E2328"/>
                </a:solidFill>
                <a:latin typeface="Montserrat"/>
                <a:sym typeface="Montserrat"/>
              </a:rPr>
              <a:t>i</a:t>
            </a:r>
            <a:r>
              <a:rPr lang="en-US" sz="1950" dirty="0">
                <a:solidFill>
                  <a:srgbClr val="1E2328"/>
                </a:solidFill>
                <a:latin typeface="Montserrat"/>
                <a:sym typeface="Montserrat"/>
              </a:rPr>
              <a:t> </a:t>
            </a:r>
            <a:r>
              <a:rPr lang="en-US" sz="1950" dirty="0" err="1">
                <a:solidFill>
                  <a:srgbClr val="1E2328"/>
                </a:solidFill>
                <a:latin typeface="Montserrat"/>
                <a:sym typeface="Montserrat"/>
              </a:rPr>
              <a:t>trwała</a:t>
            </a:r>
            <a:r>
              <a:rPr lang="en-US" sz="1950" dirty="0">
                <a:solidFill>
                  <a:srgbClr val="1E2328"/>
                </a:solidFill>
                <a:latin typeface="Montserrat"/>
                <a:sym typeface="Montserrat"/>
              </a:rPr>
              <a:t> jak </a:t>
            </a:r>
            <a:r>
              <a:rPr lang="en-US" sz="1950" dirty="0" err="1">
                <a:solidFill>
                  <a:srgbClr val="1E2328"/>
                </a:solidFill>
                <a:latin typeface="Montserrat"/>
                <a:sym typeface="Montserrat"/>
              </a:rPr>
              <a:t>tkane</a:t>
            </a:r>
            <a:r>
              <a:rPr lang="en-US" sz="1950" dirty="0">
                <a:solidFill>
                  <a:srgbClr val="1E2328"/>
                </a:solidFill>
                <a:latin typeface="Montserrat"/>
                <a:sym typeface="Montserrat"/>
              </a:rPr>
              <a:t> </a:t>
            </a:r>
            <a:r>
              <a:rPr lang="en-US" sz="1950" dirty="0" err="1">
                <a:solidFill>
                  <a:srgbClr val="1E2328"/>
                </a:solidFill>
                <a:latin typeface="Montserrat"/>
                <a:sym typeface="Montserrat"/>
              </a:rPr>
              <a:t>tkaniny</a:t>
            </a:r>
            <a:r>
              <a:rPr lang="en-US" sz="1950" dirty="0">
                <a:solidFill>
                  <a:srgbClr val="1E2328"/>
                </a:solidFill>
                <a:latin typeface="Montserrat"/>
                <a:sym typeface="Montserrat"/>
              </a:rPr>
              <a:t> </a:t>
            </a:r>
            <a:r>
              <a:rPr lang="en-US" sz="1950" dirty="0" err="1">
                <a:solidFill>
                  <a:srgbClr val="1E2328"/>
                </a:solidFill>
                <a:latin typeface="Montserrat"/>
                <a:sym typeface="Montserrat"/>
              </a:rPr>
              <a:t>frotte</a:t>
            </a:r>
            <a:endParaRPr>
              <a:latin typeface="Montserrat"/>
            </a:endParaRPr>
          </a:p>
        </p:txBody>
      </p:sp>
      <p:grpSp>
        <p:nvGrpSpPr>
          <p:cNvPr id="1391" name="Google Shape;1391;g32b210e8dd3_0_126"/>
          <p:cNvGrpSpPr/>
          <p:nvPr/>
        </p:nvGrpSpPr>
        <p:grpSpPr>
          <a:xfrm>
            <a:off x="502874" y="2074800"/>
            <a:ext cx="15698418" cy="1369995"/>
            <a:chOff x="0" y="0"/>
            <a:chExt cx="1980673" cy="1084200"/>
          </a:xfrm>
        </p:grpSpPr>
        <p:sp>
          <p:nvSpPr>
            <p:cNvPr id="1392" name="Google Shape;1392;g32b210e8dd3_0_12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393" name="Google Shape;1393;g32b210e8dd3_0_12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394" name="Google Shape;1394;g32b210e8dd3_0_126"/>
          <p:cNvGrpSpPr/>
          <p:nvPr/>
        </p:nvGrpSpPr>
        <p:grpSpPr>
          <a:xfrm>
            <a:off x="12759477" y="5674870"/>
            <a:ext cx="2839841" cy="4612380"/>
            <a:chOff x="0" y="0"/>
            <a:chExt cx="2254200" cy="3661200"/>
          </a:xfrm>
        </p:grpSpPr>
        <p:sp>
          <p:nvSpPr>
            <p:cNvPr id="1395" name="Google Shape;1395;g32b210e8dd3_0_12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396" name="Google Shape;1396;g32b210e8dd3_0_12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97" name="Google Shape;1397;g32b210e8dd3_0_126"/>
          <p:cNvPicPr preferRelativeResize="0"/>
          <p:nvPr/>
        </p:nvPicPr>
        <p:blipFill rotWithShape="1">
          <a:blip r:embed="rId5">
            <a:alphaModFix/>
          </a:blip>
          <a:srcRect l="17375" r="17375"/>
          <a:stretch/>
        </p:blipFill>
        <p:spPr>
          <a:xfrm>
            <a:off x="11108000" y="3118475"/>
            <a:ext cx="3322953" cy="6790528"/>
          </a:xfrm>
          <a:prstGeom prst="rect">
            <a:avLst/>
          </a:prstGeom>
          <a:noFill/>
          <a:ln>
            <a:noFill/>
          </a:ln>
        </p:spPr>
      </p:pic>
      <p:grpSp>
        <p:nvGrpSpPr>
          <p:cNvPr id="1398" name="Google Shape;1398;g32b210e8dd3_0_126"/>
          <p:cNvGrpSpPr/>
          <p:nvPr/>
        </p:nvGrpSpPr>
        <p:grpSpPr>
          <a:xfrm>
            <a:off x="10958386" y="2892316"/>
            <a:ext cx="3622164" cy="7165318"/>
            <a:chOff x="0" y="0"/>
            <a:chExt cx="2620010" cy="5182870"/>
          </a:xfrm>
        </p:grpSpPr>
        <p:sp>
          <p:nvSpPr>
            <p:cNvPr id="1399" name="Google Shape;1399;g32b210e8dd3_0_126"/>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g32b210e8dd3_0_126"/>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g32b210e8dd3_0_126"/>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g32b210e8dd3_0_126"/>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g32b210e8dd3_0_126"/>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g32b210e8dd3_0_126"/>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g32b210e8dd3_0_126"/>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g32b210e8dd3_0_126"/>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7" name="Google Shape;1407;g32b210e8dd3_0_126"/>
          <p:cNvSpPr txBox="1"/>
          <p:nvPr/>
        </p:nvSpPr>
        <p:spPr>
          <a:xfrm>
            <a:off x="13289759" y="227500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grpSp>
        <p:nvGrpSpPr>
          <p:cNvPr id="1408" name="Google Shape;1408;g32b210e8dd3_0_126"/>
          <p:cNvGrpSpPr/>
          <p:nvPr/>
        </p:nvGrpSpPr>
        <p:grpSpPr>
          <a:xfrm>
            <a:off x="0" y="0"/>
            <a:ext cx="18288000" cy="10287000"/>
            <a:chOff x="0" y="0"/>
            <a:chExt cx="24384000" cy="13716000"/>
          </a:xfrm>
        </p:grpSpPr>
        <p:cxnSp>
          <p:nvCxnSpPr>
            <p:cNvPr id="1409" name="Google Shape;1409;g32b210e8dd3_0_12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10" name="Google Shape;1410;g32b210e8dd3_0_12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11" name="Google Shape;1411;g32b210e8dd3_0_12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12" name="Google Shape;1412;g32b210e8dd3_0_126"/>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413" name="Google Shape;1413;g32b210e8dd3_0_126"/>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414" name="Google Shape;1414;g32b210e8dd3_0_126"/>
          <p:cNvSpPr txBox="1"/>
          <p:nvPr/>
        </p:nvSpPr>
        <p:spPr>
          <a:xfrm>
            <a:off x="2731525" y="2295650"/>
            <a:ext cx="8044800" cy="923400"/>
          </a:xfrm>
          <a:prstGeom prst="rect">
            <a:avLst/>
          </a:prstGeom>
          <a:noFill/>
          <a:ln>
            <a:noFill/>
          </a:ln>
        </p:spPr>
        <p:txBody>
          <a:bodyPr spcFirstLastPara="1" wrap="square" lIns="0" tIns="0" rIns="0" bIns="0" anchor="t" anchorCtr="0">
            <a:spAutoFit/>
          </a:bodyPr>
          <a:lstStyle/>
          <a:p>
            <a:r>
              <a:rPr lang="en-US" sz="6000">
                <a:solidFill>
                  <a:schemeClr val="lt1"/>
                </a:solidFill>
                <a:latin typeface="Montserrat Black"/>
                <a:sym typeface="Montserrat Black"/>
              </a:rPr>
              <a:t>DZIANINA FROTTE</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grpSp>
        <p:nvGrpSpPr>
          <p:cNvPr id="1419" name="Google Shape;1419;g32b6468de77_1_400"/>
          <p:cNvGrpSpPr/>
          <p:nvPr/>
        </p:nvGrpSpPr>
        <p:grpSpPr>
          <a:xfrm>
            <a:off x="1000621" y="1312125"/>
            <a:ext cx="14533410" cy="1250339"/>
            <a:chOff x="0" y="0"/>
            <a:chExt cx="2254200" cy="3661200"/>
          </a:xfrm>
        </p:grpSpPr>
        <p:sp>
          <p:nvSpPr>
            <p:cNvPr id="1420" name="Google Shape;1420;g32b6468de77_1_40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421" name="Google Shape;1421;g32b6468de77_1_400"/>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22" name="Google Shape;1422;g32b6468de77_1_400"/>
          <p:cNvGrpSpPr/>
          <p:nvPr/>
        </p:nvGrpSpPr>
        <p:grpSpPr>
          <a:xfrm>
            <a:off x="0" y="0"/>
            <a:ext cx="18288000" cy="10287000"/>
            <a:chOff x="0" y="0"/>
            <a:chExt cx="24384000" cy="13716000"/>
          </a:xfrm>
        </p:grpSpPr>
        <p:cxnSp>
          <p:nvCxnSpPr>
            <p:cNvPr id="1423" name="Google Shape;1423;g32b6468de77_1_40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24" name="Google Shape;1424;g32b6468de77_1_40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25" name="Google Shape;1425;g32b6468de77_1_40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26" name="Google Shape;1426;g32b6468de77_1_40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427" name="Google Shape;1427;g32b6468de77_1_400"/>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428" name="Google Shape;1428;g32b6468de77_1_40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29" name="Google Shape;1429;g32b6468de77_1_400"/>
          <p:cNvSpPr txBox="1"/>
          <p:nvPr/>
        </p:nvSpPr>
        <p:spPr>
          <a:xfrm>
            <a:off x="1026097" y="1548164"/>
            <a:ext cx="10053528" cy="1846659"/>
          </a:xfrm>
          <a:prstGeom prst="rect">
            <a:avLst/>
          </a:prstGeom>
          <a:noFill/>
          <a:ln>
            <a:noFill/>
          </a:ln>
        </p:spPr>
        <p:txBody>
          <a:bodyPr spcFirstLastPara="1" wrap="square" lIns="0" tIns="0" rIns="0" bIns="0" anchor="t" anchorCtr="0">
            <a:spAutoFit/>
          </a:bodyPr>
          <a:lstStyle/>
          <a:p>
            <a:r>
              <a:rPr lang="en-US" sz="6000">
                <a:solidFill>
                  <a:schemeClr val="lt1"/>
                </a:solidFill>
                <a:latin typeface="Montserrat Black"/>
                <a:ea typeface="Montserrat Black"/>
                <a:cs typeface="Montserrat Black"/>
                <a:sym typeface="Montserrat Black"/>
              </a:rPr>
              <a:t>DZIANINA FROTTE</a:t>
            </a:r>
            <a:endParaRPr lang="en-US" sz="6000">
              <a:latin typeface="Montserrat Black"/>
              <a:ea typeface="Montserrat Black"/>
              <a:cs typeface="Montserrat Black"/>
              <a:sym typeface="Montserrat Black"/>
            </a:endParaRPr>
          </a:p>
          <a:p>
            <a:pPr marL="0" marR="0" lvl="0" indent="0" algn="l">
              <a:lnSpc>
                <a:spcPct val="100000"/>
              </a:lnSpc>
              <a:spcBef>
                <a:spcPts val="0"/>
              </a:spcBef>
              <a:spcAft>
                <a:spcPts val="0"/>
              </a:spcAft>
              <a:buSzPts val="6000"/>
              <a:buFont typeface="Arial"/>
              <a:buNone/>
            </a:pPr>
            <a:endParaRPr lang="en-US" sz="6000" b="0" i="0" u="none" strike="noStrike" cap="none" dirty="0">
              <a:solidFill>
                <a:schemeClr val="lt1"/>
              </a:solidFill>
              <a:latin typeface="Montserrat Black"/>
              <a:ea typeface="Montserrat Black"/>
              <a:cs typeface="Montserrat Black"/>
            </a:endParaRPr>
          </a:p>
        </p:txBody>
      </p:sp>
      <p:sp>
        <p:nvSpPr>
          <p:cNvPr id="1430" name="Google Shape;1430;g32b6468de77_1_40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431" name="Google Shape;1431;g32b6468de77_1_400"/>
          <p:cNvSpPr txBox="1"/>
          <p:nvPr/>
        </p:nvSpPr>
        <p:spPr>
          <a:xfrm>
            <a:off x="10437209" y="1574456"/>
            <a:ext cx="2756400" cy="459998"/>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50">
                <a:solidFill>
                  <a:schemeClr val="lt1"/>
                </a:solidFill>
                <a:latin typeface="Montserrat"/>
                <a:sym typeface="Montserrat"/>
              </a:rPr>
              <a:t>DZIERGANIE</a:t>
            </a:r>
            <a:endParaRPr sz="1400" b="0" i="0" u="none" strike="noStrike" cap="none">
              <a:solidFill>
                <a:schemeClr val="lt1"/>
              </a:solidFill>
              <a:latin typeface="Arial"/>
              <a:ea typeface="Arial"/>
              <a:cs typeface="Arial"/>
              <a:sym typeface="Arial"/>
            </a:endParaRPr>
          </a:p>
        </p:txBody>
      </p:sp>
      <p:pic>
        <p:nvPicPr>
          <p:cNvPr id="1432" name="Google Shape;1432;g32b6468de77_1_400"/>
          <p:cNvPicPr preferRelativeResize="0"/>
          <p:nvPr/>
        </p:nvPicPr>
        <p:blipFill rotWithShape="1">
          <a:blip r:embed="rId5">
            <a:alphaModFix/>
          </a:blip>
          <a:srcRect l="23589" r="23589"/>
          <a:stretch/>
        </p:blipFill>
        <p:spPr>
          <a:xfrm>
            <a:off x="11984925" y="2946838"/>
            <a:ext cx="2756400" cy="6962452"/>
          </a:xfrm>
          <a:prstGeom prst="rect">
            <a:avLst/>
          </a:prstGeom>
          <a:noFill/>
          <a:ln>
            <a:noFill/>
          </a:ln>
        </p:spPr>
      </p:pic>
      <p:pic>
        <p:nvPicPr>
          <p:cNvPr id="1433" name="Google Shape;1433;g32b6468de77_1_400"/>
          <p:cNvPicPr preferRelativeResize="0"/>
          <p:nvPr/>
        </p:nvPicPr>
        <p:blipFill rotWithShape="1">
          <a:blip r:embed="rId6">
            <a:alphaModFix/>
          </a:blip>
          <a:srcRect t="2171" b="2162"/>
          <a:stretch/>
        </p:blipFill>
        <p:spPr>
          <a:xfrm>
            <a:off x="1375775" y="3102600"/>
            <a:ext cx="5210926" cy="6650952"/>
          </a:xfrm>
          <a:prstGeom prst="rect">
            <a:avLst/>
          </a:prstGeom>
          <a:noFill/>
          <a:ln>
            <a:noFill/>
          </a:ln>
        </p:spPr>
      </p:pic>
      <p:pic>
        <p:nvPicPr>
          <p:cNvPr id="1434" name="Google Shape;1434;g32b6468de77_1_400"/>
          <p:cNvPicPr preferRelativeResize="0"/>
          <p:nvPr/>
        </p:nvPicPr>
        <p:blipFill rotWithShape="1">
          <a:blip r:embed="rId7">
            <a:alphaModFix/>
          </a:blip>
          <a:srcRect l="4437" r="4437"/>
          <a:stretch/>
        </p:blipFill>
        <p:spPr>
          <a:xfrm>
            <a:off x="6809474" y="3010550"/>
            <a:ext cx="4669050" cy="6835026"/>
          </a:xfrm>
          <a:prstGeom prst="rect">
            <a:avLst/>
          </a:prstGeom>
          <a:noFill/>
          <a:ln>
            <a:noFill/>
          </a:ln>
        </p:spPr>
      </p:pic>
      <p:sp>
        <p:nvSpPr>
          <p:cNvPr id="1435" name="Google Shape;1435;g32b6468de77_1_400"/>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www.farfetch.com</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grpSp>
        <p:nvGrpSpPr>
          <p:cNvPr id="1440" name="Google Shape;1440;g32cca0ed427_0_0"/>
          <p:cNvGrpSpPr/>
          <p:nvPr/>
        </p:nvGrpSpPr>
        <p:grpSpPr>
          <a:xfrm>
            <a:off x="0" y="0"/>
            <a:ext cx="18288000" cy="10287000"/>
            <a:chOff x="0" y="0"/>
            <a:chExt cx="24384000" cy="13716000"/>
          </a:xfrm>
        </p:grpSpPr>
        <p:cxnSp>
          <p:nvCxnSpPr>
            <p:cNvPr id="1441" name="Google Shape;1441;g32cca0ed427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42" name="Google Shape;1442;g32cca0ed427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43" name="Google Shape;1443;g32cca0ed427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44" name="Google Shape;1444;g32cca0ed427_0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445" name="Google Shape;1445;g32cca0ed427_0_0"/>
            <p:cNvSpPr txBox="1"/>
            <p:nvPr/>
          </p:nvSpPr>
          <p:spPr>
            <a:xfrm rot="-5400000">
              <a:off x="20792150" y="9639450"/>
              <a:ext cx="50406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446" name="Google Shape;1446;g32cca0ed427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447" name="Google Shape;1447;g32cca0ed427_0_0"/>
          <p:cNvGrpSpPr/>
          <p:nvPr/>
        </p:nvGrpSpPr>
        <p:grpSpPr>
          <a:xfrm>
            <a:off x="12150875" y="2052625"/>
            <a:ext cx="4079749" cy="7209961"/>
            <a:chOff x="0" y="0"/>
            <a:chExt cx="3505240" cy="5723100"/>
          </a:xfrm>
        </p:grpSpPr>
        <p:sp>
          <p:nvSpPr>
            <p:cNvPr id="1448" name="Google Shape;1448;g32cca0ed427_0_0"/>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1449" name="Google Shape;1449;g32cca0ed427_0_0"/>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450" name="Google Shape;1450;g32cca0ed427_0_0"/>
          <p:cNvPicPr preferRelativeResize="0"/>
          <p:nvPr/>
        </p:nvPicPr>
        <p:blipFill rotWithShape="1">
          <a:blip r:embed="rId5">
            <a:alphaModFix/>
          </a:blip>
          <a:srcRect l="18830" r="18836"/>
          <a:stretch/>
        </p:blipFill>
        <p:spPr>
          <a:xfrm>
            <a:off x="9037325" y="4171750"/>
            <a:ext cx="6774174" cy="6115249"/>
          </a:xfrm>
          <a:prstGeom prst="rect">
            <a:avLst/>
          </a:prstGeom>
          <a:noFill/>
          <a:ln>
            <a:noFill/>
          </a:ln>
        </p:spPr>
      </p:pic>
      <p:sp>
        <p:nvSpPr>
          <p:cNvPr id="1451" name="Google Shape;1451;g32cca0ed427_0_0"/>
          <p:cNvSpPr txBox="1"/>
          <p:nvPr/>
        </p:nvSpPr>
        <p:spPr>
          <a:xfrm>
            <a:off x="1031600" y="1873500"/>
            <a:ext cx="10783200" cy="2220608"/>
          </a:xfrm>
          <a:prstGeom prst="rect">
            <a:avLst/>
          </a:prstGeom>
          <a:noFill/>
          <a:ln>
            <a:noFill/>
          </a:ln>
        </p:spPr>
        <p:txBody>
          <a:bodyPr spcFirstLastPara="1" wrap="square" lIns="0" tIns="0" rIns="0" bIns="0" anchor="t" anchorCtr="0">
            <a:spAutoFit/>
          </a:bodyPr>
          <a:lstStyle/>
          <a:p>
            <a:pPr>
              <a:lnSpc>
                <a:spcPct val="111001"/>
              </a:lnSpc>
            </a:pPr>
            <a:r>
              <a:rPr lang="en-US" sz="6500">
                <a:solidFill>
                  <a:srgbClr val="1E2328"/>
                </a:solidFill>
                <a:latin typeface="Montserrat Black"/>
                <a:sym typeface="Montserrat Black"/>
              </a:rPr>
              <a:t>INNE: WŁÓKNINY, FILCOWANE I SKÓRY</a:t>
            </a:r>
            <a:endParaRPr lang="en-US"/>
          </a:p>
        </p:txBody>
      </p:sp>
      <p:sp>
        <p:nvSpPr>
          <p:cNvPr id="1453" name="Google Shape;1453;g32cca0ed427_0_0"/>
          <p:cNvSpPr txBox="1"/>
          <p:nvPr/>
        </p:nvSpPr>
        <p:spPr>
          <a:xfrm>
            <a:off x="1031566" y="4171750"/>
            <a:ext cx="7672500" cy="5024261"/>
          </a:xfrm>
          <a:prstGeom prst="rect">
            <a:avLst/>
          </a:prstGeom>
          <a:noFill/>
          <a:ln>
            <a:noFill/>
          </a:ln>
        </p:spPr>
        <p:txBody>
          <a:bodyPr spcFirstLastPara="1" wrap="square" lIns="0" tIns="0" rIns="0" bIns="0" anchor="t" anchorCtr="0">
            <a:spAutoFit/>
          </a:bodyPr>
          <a:lstStyle/>
          <a:p>
            <a:r>
              <a:rPr lang="en-US" sz="2150" dirty="0">
                <a:solidFill>
                  <a:srgbClr val="1E2328"/>
                </a:solidFill>
                <a:latin typeface="Montserrat"/>
                <a:sym typeface="Montserrat"/>
              </a:rPr>
              <a:t>Nie </a:t>
            </a:r>
            <a:r>
              <a:rPr lang="en-US" sz="2150" dirty="0" err="1">
                <a:solidFill>
                  <a:srgbClr val="1E2328"/>
                </a:solidFill>
                <a:latin typeface="Montserrat"/>
                <a:sym typeface="Montserrat"/>
              </a:rPr>
              <a:t>wszystkie</a:t>
            </a:r>
            <a:r>
              <a:rPr lang="en-US" sz="2150" dirty="0">
                <a:solidFill>
                  <a:srgbClr val="1E2328"/>
                </a:solidFill>
                <a:latin typeface="Montserrat"/>
                <a:sym typeface="Montserrat"/>
              </a:rPr>
              <a:t> </a:t>
            </a:r>
            <a:r>
              <a:rPr lang="en-US" sz="2150" dirty="0" err="1">
                <a:solidFill>
                  <a:srgbClr val="1E2328"/>
                </a:solidFill>
                <a:latin typeface="Montserrat"/>
                <a:sym typeface="Montserrat"/>
              </a:rPr>
              <a:t>użyte</a:t>
            </a:r>
            <a:r>
              <a:rPr lang="en-US" sz="2150" dirty="0">
                <a:solidFill>
                  <a:srgbClr val="1E2328"/>
                </a:solidFill>
                <a:latin typeface="Montserrat"/>
                <a:sym typeface="Montserrat"/>
              </a:rPr>
              <a:t> </a:t>
            </a:r>
            <a:r>
              <a:rPr lang="en-US" sz="2150" dirty="0" err="1">
                <a:solidFill>
                  <a:srgbClr val="1E2328"/>
                </a:solidFill>
                <a:latin typeface="Montserrat"/>
                <a:sym typeface="Montserrat"/>
              </a:rPr>
              <a:t>materiały</a:t>
            </a:r>
            <a:r>
              <a:rPr lang="en-US" sz="2150" dirty="0">
                <a:solidFill>
                  <a:srgbClr val="1E2328"/>
                </a:solidFill>
                <a:latin typeface="Montserrat"/>
                <a:sym typeface="Montserrat"/>
              </a:rPr>
              <a:t> </a:t>
            </a:r>
            <a:r>
              <a:rPr lang="en-US" sz="2150" dirty="0" err="1">
                <a:solidFill>
                  <a:srgbClr val="1E2328"/>
                </a:solidFill>
                <a:latin typeface="Montserrat"/>
                <a:sym typeface="Montserrat"/>
              </a:rPr>
              <a:t>powstają</a:t>
            </a:r>
            <a:r>
              <a:rPr lang="en-US" sz="2150" dirty="0">
                <a:solidFill>
                  <a:srgbClr val="1E2328"/>
                </a:solidFill>
                <a:latin typeface="Montserrat"/>
                <a:sym typeface="Montserrat"/>
              </a:rPr>
              <a:t> </a:t>
            </a:r>
            <a:r>
              <a:rPr lang="en-US" sz="2150" dirty="0" err="1">
                <a:solidFill>
                  <a:srgbClr val="1E2328"/>
                </a:solidFill>
                <a:latin typeface="Montserrat"/>
                <a:sym typeface="Montserrat"/>
              </a:rPr>
              <a:t>poprzez</a:t>
            </a:r>
            <a:r>
              <a:rPr lang="en-US" sz="2150" dirty="0">
                <a:solidFill>
                  <a:srgbClr val="1E2328"/>
                </a:solidFill>
                <a:latin typeface="Montserrat"/>
                <a:sym typeface="Montserrat"/>
              </a:rPr>
              <a:t> </a:t>
            </a:r>
            <a:r>
              <a:rPr lang="en-US" sz="2150" dirty="0" err="1">
                <a:solidFill>
                  <a:srgbClr val="1E2328"/>
                </a:solidFill>
                <a:latin typeface="Montserrat"/>
                <a:sym typeface="Montserrat"/>
              </a:rPr>
              <a:t>przeplatanie</a:t>
            </a:r>
            <a:r>
              <a:rPr lang="en-US" sz="2150" dirty="0">
                <a:solidFill>
                  <a:srgbClr val="1E2328"/>
                </a:solidFill>
                <a:latin typeface="Montserrat"/>
                <a:sym typeface="Montserrat"/>
              </a:rPr>
              <a:t> </a:t>
            </a:r>
            <a:r>
              <a:rPr lang="en-US" sz="2150" dirty="0" err="1">
                <a:solidFill>
                  <a:srgbClr val="1E2328"/>
                </a:solidFill>
                <a:latin typeface="Montserrat"/>
                <a:sym typeface="Montserrat"/>
              </a:rPr>
              <a:t>nici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Włókniny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filcowanie</a:t>
            </a:r>
            <a:r>
              <a:rPr lang="en-US" sz="2150" dirty="0">
                <a:solidFill>
                  <a:srgbClr val="1E2328"/>
                </a:solidFill>
                <a:latin typeface="Montserrat"/>
                <a:ea typeface="Montserrat"/>
                <a:sym typeface="Montserrat"/>
              </a:rPr>
              <a:t> to </a:t>
            </a:r>
            <a:r>
              <a:rPr lang="en-US" sz="2150" dirty="0" err="1">
                <a:solidFill>
                  <a:srgbClr val="1E2328"/>
                </a:solidFill>
                <a:latin typeface="Montserrat"/>
                <a:ea typeface="Montserrat"/>
                <a:sym typeface="Montserrat"/>
              </a:rPr>
              <a:t>tkaniny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wytwarzane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poprzez</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obróbkę</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mechaniczną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chemiczną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która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łączy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włókna</a:t>
            </a:r>
            <a:r>
              <a:rPr lang="en-US" sz="2150" dirty="0">
                <a:solidFill>
                  <a:srgbClr val="1E2328"/>
                </a:solidFill>
                <a:latin typeface="Montserrat"/>
                <a:ea typeface="Montserrat"/>
                <a:sym typeface="Montserrat"/>
              </a:rPr>
              <a:t> za </a:t>
            </a:r>
            <a:r>
              <a:rPr lang="en-US" sz="2150" dirty="0" err="1">
                <a:solidFill>
                  <a:srgbClr val="1E2328"/>
                </a:solidFill>
                <a:latin typeface="Montserrat"/>
                <a:ea typeface="Montserrat"/>
                <a:sym typeface="Montserrat"/>
              </a:rPr>
              <a:t>pomocą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ciepła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chemikaliów</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podobnych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substancji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Włókna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mogą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być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naturalne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syntetyczne</a:t>
            </a:r>
            <a:r>
              <a:rPr lang="en-US" sz="2150" dirty="0">
                <a:solidFill>
                  <a:srgbClr val="1E2328"/>
                </a:solidFill>
                <a:latin typeface="Montserrat"/>
                <a:ea typeface="Montserrat"/>
                <a:sym typeface="Montserrat"/>
              </a:rPr>
              <a:t>.</a:t>
            </a:r>
            <a:endParaRPr lang="en-US" sz="2150">
              <a:latin typeface="Montserrat"/>
            </a:endParaRPr>
          </a:p>
          <a:p>
            <a:endParaRPr lang="en-US" dirty="0">
              <a:latin typeface="Montserrat"/>
            </a:endParaRPr>
          </a:p>
          <a:p>
            <a:r>
              <a:rPr lang="en-US" sz="2150" dirty="0" err="1">
                <a:solidFill>
                  <a:srgbClr val="1E2328"/>
                </a:solidFill>
                <a:latin typeface="Montserrat"/>
                <a:sym typeface="Montserrat"/>
              </a:rPr>
              <a:t>Skóra</a:t>
            </a:r>
            <a:r>
              <a:rPr lang="en-US" sz="2150" dirty="0">
                <a:solidFill>
                  <a:srgbClr val="1E2328"/>
                </a:solidFill>
                <a:latin typeface="Montserrat"/>
                <a:sym typeface="Montserrat"/>
              </a:rPr>
              <a:t> </a:t>
            </a:r>
            <a:r>
              <a:rPr lang="en-US" sz="2150" dirty="0" err="1">
                <a:solidFill>
                  <a:srgbClr val="1E2328"/>
                </a:solidFill>
                <a:latin typeface="Montserrat"/>
                <a:sym typeface="Montserrat"/>
              </a:rPr>
              <a:t>pochodzi</a:t>
            </a:r>
            <a:r>
              <a:rPr lang="en-US" sz="2150" dirty="0">
                <a:solidFill>
                  <a:srgbClr val="1E2328"/>
                </a:solidFill>
                <a:latin typeface="Montserrat"/>
                <a:sym typeface="Montserrat"/>
              </a:rPr>
              <a:t> od </a:t>
            </a:r>
            <a:r>
              <a:rPr lang="en-US" sz="2150" dirty="0" err="1">
                <a:solidFill>
                  <a:srgbClr val="1E2328"/>
                </a:solidFill>
                <a:latin typeface="Montserrat"/>
                <a:sym typeface="Montserrat"/>
              </a:rPr>
              <a:t>zwierząt</a:t>
            </a:r>
            <a:r>
              <a:rPr lang="en-US" sz="2150" dirty="0">
                <a:solidFill>
                  <a:srgbClr val="1E2328"/>
                </a:solidFill>
                <a:latin typeface="Montserrat"/>
                <a:sym typeface="Montserrat"/>
              </a:rPr>
              <a:t> </a:t>
            </a:r>
            <a:r>
              <a:rPr lang="en-US" sz="2150" dirty="0" err="1">
                <a:solidFill>
                  <a:srgbClr val="1E2328"/>
                </a:solidFill>
                <a:latin typeface="Montserrat"/>
                <a:sym typeface="Montserrat"/>
              </a:rPr>
              <a:t>i</a:t>
            </a:r>
            <a:r>
              <a:rPr lang="en-US" sz="2150" dirty="0">
                <a:solidFill>
                  <a:srgbClr val="1E2328"/>
                </a:solidFill>
                <a:latin typeface="Montserrat"/>
                <a:sym typeface="Montserrat"/>
              </a:rPr>
              <a:t> jest </a:t>
            </a:r>
            <a:r>
              <a:rPr lang="en-US" sz="2150" dirty="0" err="1">
                <a:solidFill>
                  <a:srgbClr val="1E2328"/>
                </a:solidFill>
                <a:latin typeface="Montserrat"/>
                <a:sym typeface="Montserrat"/>
              </a:rPr>
              <a:t>powszechnie</a:t>
            </a:r>
            <a:r>
              <a:rPr lang="en-US" sz="2150" dirty="0">
                <a:solidFill>
                  <a:srgbClr val="1E2328"/>
                </a:solidFill>
                <a:latin typeface="Montserrat"/>
                <a:sym typeface="Montserrat"/>
              </a:rPr>
              <a:t> </a:t>
            </a:r>
            <a:r>
              <a:rPr lang="en-US" sz="2150" dirty="0" err="1">
                <a:solidFill>
                  <a:srgbClr val="1E2328"/>
                </a:solidFill>
                <a:latin typeface="Montserrat"/>
                <a:sym typeface="Montserrat"/>
              </a:rPr>
              <a:t>znana</a:t>
            </a:r>
            <a:r>
              <a:rPr lang="en-US" sz="2150" dirty="0">
                <a:solidFill>
                  <a:srgbClr val="1E2328"/>
                </a:solidFill>
                <a:latin typeface="Montserrat"/>
                <a:sym typeface="Montserrat"/>
              </a:rPr>
              <a:t> </a:t>
            </a:r>
            <a:r>
              <a:rPr lang="en-US" sz="2150" dirty="0" err="1">
                <a:solidFill>
                  <a:srgbClr val="1E2328"/>
                </a:solidFill>
                <a:latin typeface="Montserrat"/>
                <a:sym typeface="Montserrat"/>
              </a:rPr>
              <a:t>jako</a:t>
            </a:r>
            <a:r>
              <a:rPr lang="en-US" sz="2150" dirty="0">
                <a:solidFill>
                  <a:srgbClr val="1E2328"/>
                </a:solidFill>
                <a:latin typeface="Montserrat"/>
                <a:sym typeface="Montserrat"/>
              </a:rPr>
              <a:t> </a:t>
            </a:r>
            <a:r>
              <a:rPr lang="en-US" sz="2150" dirty="0" err="1">
                <a:solidFill>
                  <a:srgbClr val="1E2328"/>
                </a:solidFill>
                <a:latin typeface="Montserrat"/>
                <a:sym typeface="Montserrat"/>
              </a:rPr>
              <a:t>skóra</a:t>
            </a:r>
            <a:r>
              <a:rPr lang="en-US" sz="2150" dirty="0">
                <a:solidFill>
                  <a:srgbClr val="1E2328"/>
                </a:solidFill>
                <a:latin typeface="Montserrat"/>
                <a:sym typeface="Montserrat"/>
              </a:rPr>
              <a:t> </a:t>
            </a:r>
            <a:r>
              <a:rPr lang="en-US" sz="2150" dirty="0" err="1">
                <a:solidFill>
                  <a:srgbClr val="1E2328"/>
                </a:solidFill>
                <a:latin typeface="Montserrat"/>
                <a:sym typeface="Montserrat"/>
              </a:rPr>
              <a:t>surowa</a:t>
            </a:r>
            <a:r>
              <a:rPr lang="en-US" sz="2150" dirty="0">
                <a:solidFill>
                  <a:srgbClr val="1E2328"/>
                </a:solidFill>
                <a:latin typeface="Montserrat"/>
                <a:sym typeface="Montserrat"/>
              </a:rPr>
              <a:t> – w </a:t>
            </a:r>
            <a:r>
              <a:rPr lang="en-US" sz="2150" dirty="0" err="1">
                <a:solidFill>
                  <a:srgbClr val="1E2328"/>
                </a:solidFill>
                <a:latin typeface="Montserrat"/>
                <a:sym typeface="Montserrat"/>
              </a:rPr>
              <a:t>przypadku</a:t>
            </a:r>
            <a:r>
              <a:rPr lang="en-US" sz="2150" dirty="0">
                <a:solidFill>
                  <a:srgbClr val="1E2328"/>
                </a:solidFill>
                <a:latin typeface="Montserrat"/>
                <a:sym typeface="Montserrat"/>
              </a:rPr>
              <a:t> </a:t>
            </a:r>
            <a:r>
              <a:rPr lang="en-US" sz="2150" dirty="0" err="1">
                <a:solidFill>
                  <a:srgbClr val="1E2328"/>
                </a:solidFill>
                <a:latin typeface="Montserrat"/>
                <a:sym typeface="Montserrat"/>
              </a:rPr>
              <a:t>dużych</a:t>
            </a:r>
            <a:r>
              <a:rPr lang="en-US" sz="2150" dirty="0">
                <a:solidFill>
                  <a:srgbClr val="1E2328"/>
                </a:solidFill>
                <a:latin typeface="Montserrat"/>
                <a:sym typeface="Montserrat"/>
              </a:rPr>
              <a:t> </a:t>
            </a:r>
            <a:r>
              <a:rPr lang="en-US" sz="2150" dirty="0" err="1">
                <a:solidFill>
                  <a:srgbClr val="1E2328"/>
                </a:solidFill>
                <a:latin typeface="Montserrat"/>
                <a:sym typeface="Montserrat"/>
              </a:rPr>
              <a:t>zwierząt</a:t>
            </a:r>
            <a:r>
              <a:rPr lang="en-US" sz="2150" dirty="0">
                <a:solidFill>
                  <a:srgbClr val="1E2328"/>
                </a:solidFill>
                <a:latin typeface="Montserrat"/>
                <a:sym typeface="Montserrat"/>
              </a:rPr>
              <a:t>, </a:t>
            </a:r>
            <a:r>
              <a:rPr lang="en-US" sz="2150" dirty="0" err="1">
                <a:solidFill>
                  <a:srgbClr val="1E2328"/>
                </a:solidFill>
                <a:latin typeface="Montserrat"/>
                <a:sym typeface="Montserrat"/>
              </a:rPr>
              <a:t>takich</a:t>
            </a:r>
            <a:r>
              <a:rPr lang="en-US" sz="2150" dirty="0">
                <a:solidFill>
                  <a:srgbClr val="1E2328"/>
                </a:solidFill>
                <a:latin typeface="Montserrat"/>
                <a:sym typeface="Montserrat"/>
              </a:rPr>
              <a:t> jak </a:t>
            </a:r>
            <a:r>
              <a:rPr lang="en-US" sz="2150" dirty="0" err="1">
                <a:solidFill>
                  <a:srgbClr val="1E2328"/>
                </a:solidFill>
                <a:latin typeface="Montserrat"/>
                <a:sym typeface="Montserrat"/>
              </a:rPr>
              <a:t>krowy</a:t>
            </a:r>
            <a:r>
              <a:rPr lang="en-US" sz="2150" dirty="0">
                <a:solidFill>
                  <a:srgbClr val="1E2328"/>
                </a:solidFill>
                <a:latin typeface="Montserrat"/>
                <a:sym typeface="Montserrat"/>
              </a:rPr>
              <a:t> – </a:t>
            </a:r>
            <a:r>
              <a:rPr lang="en-US" sz="2150" dirty="0" err="1">
                <a:solidFill>
                  <a:srgbClr val="1E2328"/>
                </a:solidFill>
                <a:latin typeface="Montserrat"/>
                <a:sym typeface="Montserrat"/>
              </a:rPr>
              <a:t>lub</a:t>
            </a:r>
            <a:r>
              <a:rPr lang="en-US" sz="2150" dirty="0">
                <a:solidFill>
                  <a:srgbClr val="1E2328"/>
                </a:solidFill>
                <a:latin typeface="Montserrat"/>
                <a:sym typeface="Montserrat"/>
              </a:rPr>
              <a:t> </a:t>
            </a:r>
            <a:r>
              <a:rPr lang="en-US" sz="2150" dirty="0" err="1">
                <a:solidFill>
                  <a:srgbClr val="1E2328"/>
                </a:solidFill>
                <a:latin typeface="Montserrat"/>
                <a:sym typeface="Montserrat"/>
              </a:rPr>
              <a:t>skóra</a:t>
            </a:r>
            <a:r>
              <a:rPr lang="en-US" sz="2150" dirty="0">
                <a:solidFill>
                  <a:srgbClr val="1E2328"/>
                </a:solidFill>
                <a:latin typeface="Montserrat"/>
                <a:sym typeface="Montserrat"/>
              </a:rPr>
              <a:t> – w </a:t>
            </a:r>
            <a:r>
              <a:rPr lang="en-US" sz="2150" dirty="0" err="1">
                <a:solidFill>
                  <a:srgbClr val="1E2328"/>
                </a:solidFill>
                <a:latin typeface="Montserrat"/>
                <a:sym typeface="Montserrat"/>
              </a:rPr>
              <a:t>przypadku</a:t>
            </a:r>
            <a:r>
              <a:rPr lang="en-US" sz="2150" dirty="0">
                <a:solidFill>
                  <a:srgbClr val="1E2328"/>
                </a:solidFill>
                <a:latin typeface="Montserrat"/>
                <a:sym typeface="Montserrat"/>
              </a:rPr>
              <a:t> </a:t>
            </a:r>
            <a:r>
              <a:rPr lang="en-US" sz="2150" dirty="0" err="1">
                <a:solidFill>
                  <a:srgbClr val="1E2328"/>
                </a:solidFill>
                <a:latin typeface="Montserrat"/>
                <a:sym typeface="Montserrat"/>
              </a:rPr>
              <a:t>mniejszych</a:t>
            </a:r>
            <a:endParaRPr lang="en-US" dirty="0" err="1">
              <a:latin typeface="Montserrat"/>
            </a:endParaRPr>
          </a:p>
          <a:p>
            <a:r>
              <a:rPr lang="en-US" sz="2150" dirty="0" err="1">
                <a:solidFill>
                  <a:srgbClr val="1E2328"/>
                </a:solidFill>
                <a:latin typeface="Montserrat"/>
                <a:ea typeface="Montserrat"/>
                <a:sym typeface="Montserrat"/>
              </a:rPr>
              <a:t>zwierząt</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takich</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króliki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Zazwyczaj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poddaje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ją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cięciu</a:t>
            </a:r>
            <a:r>
              <a:rPr lang="en-US" sz="2150" dirty="0">
                <a:solidFill>
                  <a:srgbClr val="1E2328"/>
                </a:solidFill>
                <a:latin typeface="Montserrat"/>
                <a:ea typeface="Montserrat"/>
                <a:sym typeface="Montserrat"/>
              </a:rPr>
              <a:t> i </a:t>
            </a:r>
            <a:r>
              <a:rPr lang="en-US" sz="2150" dirty="0" err="1">
                <a:solidFill>
                  <a:srgbClr val="1E2328"/>
                </a:solidFill>
                <a:latin typeface="Montserrat"/>
                <a:ea typeface="Montserrat"/>
                <a:sym typeface="Montserrat"/>
              </a:rPr>
              <a:t>garbowaniu</a:t>
            </a:r>
            <a:r>
              <a:rPr lang="en-US" sz="2150" dirty="0">
                <a:solidFill>
                  <a:srgbClr val="1E2328"/>
                </a:solidFill>
                <a:latin typeface="Montserrat"/>
                <a:ea typeface="Montserrat"/>
                <a:sym typeface="Montserrat"/>
              </a:rPr>
              <a:t>, aby </a:t>
            </a:r>
            <a:r>
              <a:rPr lang="en-US" sz="2150" dirty="0" err="1">
                <a:solidFill>
                  <a:srgbClr val="1E2328"/>
                </a:solidFill>
                <a:latin typeface="Montserrat"/>
                <a:ea typeface="Montserrat"/>
                <a:sym typeface="Montserrat"/>
              </a:rPr>
              <a:t>uzyskać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bardziej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atrakcyjny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wygląd</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Sztuczna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skóra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syntetyczna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alternatywa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dla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skóry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zwierzęcej</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również</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bardzo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popularna</a:t>
            </a:r>
            <a:r>
              <a:rPr lang="en-US" sz="2150" dirty="0">
                <a:solidFill>
                  <a:srgbClr val="1E2328"/>
                </a:solidFill>
                <a:latin typeface="Montserrat"/>
                <a:ea typeface="Montserrat"/>
                <a:sym typeface="Montserrat"/>
              </a:rPr>
              <a:t>.</a:t>
            </a:r>
            <a:endParaRPr sz="2150">
              <a:latin typeface="Montserrat"/>
            </a:endParaRPr>
          </a:p>
          <a:p>
            <a:pPr marL="0" marR="0" lvl="0" indent="0" algn="l" rtl="0">
              <a:lnSpc>
                <a:spcPct val="150022"/>
              </a:lnSpc>
              <a:spcBef>
                <a:spcPts val="0"/>
              </a:spcBef>
              <a:spcAft>
                <a:spcPts val="0"/>
              </a:spcAft>
              <a:buClr>
                <a:srgbClr val="000000"/>
              </a:buClr>
              <a:buSzPts val="2199"/>
              <a:buFont typeface="Arial"/>
              <a:buNone/>
            </a:pPr>
            <a:endParaRPr sz="2199" dirty="0">
              <a:solidFill>
                <a:srgbClr val="1E2328"/>
              </a:solidFill>
              <a:latin typeface="Montserrat"/>
              <a:ea typeface="Montserrat"/>
              <a:cs typeface="Montserrat"/>
              <a:sym typeface="Montserrat"/>
            </a:endParaRPr>
          </a:p>
        </p:txBody>
      </p:sp>
      <p:sp>
        <p:nvSpPr>
          <p:cNvPr id="1454" name="Google Shape;1454;g32cca0ed427_0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g32cca0ed427_0_19"/>
          <p:cNvSpPr txBox="1"/>
          <p:nvPr/>
        </p:nvSpPr>
        <p:spPr>
          <a:xfrm>
            <a:off x="502875" y="3975600"/>
            <a:ext cx="10113000" cy="4743606"/>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powstające</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wyniku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łączenia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Istnieją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dwa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procesy</a:t>
            </a:r>
            <a:endParaRPr lang="en-US" dirty="0" err="1">
              <a:latin typeface="Montserrat"/>
            </a:endParaRPr>
          </a:p>
          <a:p>
            <a:r>
              <a:rPr lang="en-US" sz="1950" dirty="0" err="1">
                <a:solidFill>
                  <a:srgbClr val="1E2328"/>
                </a:solidFill>
                <a:latin typeface="Montserrat"/>
                <a:ea typeface="Montserrat"/>
                <a:sym typeface="Montserrat"/>
              </a:rPr>
              <a:t>produkcji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formowanie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wstęgi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łączenie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powstałe</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każdym</a:t>
            </a:r>
            <a:endParaRPr lang="en-US" dirty="0" err="1">
              <a:latin typeface="Montserrat"/>
            </a:endParaRPr>
          </a:p>
          <a:p>
            <a:r>
              <a:rPr lang="en-US" sz="1950" dirty="0" err="1">
                <a:solidFill>
                  <a:srgbClr val="1E2328"/>
                </a:solidFill>
                <a:latin typeface="Montserrat"/>
                <a:ea typeface="Montserrat"/>
                <a:sym typeface="Montserrat"/>
              </a:rPr>
              <a:t>procesie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będą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miały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różne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właściwości</a:t>
            </a:r>
            <a:r>
              <a:rPr lang="en-US" sz="1950" dirty="0">
                <a:solidFill>
                  <a:srgbClr val="1E2328"/>
                </a:solidFill>
                <a:latin typeface="Montserrat"/>
                <a:ea typeface="Montserrat"/>
                <a:sym typeface="Montserrat"/>
              </a:rPr>
              <a:t>, a </a:t>
            </a:r>
            <a:r>
              <a:rPr lang="en-US" sz="1950" dirty="0" err="1">
                <a:solidFill>
                  <a:srgbClr val="1E2328"/>
                </a:solidFill>
                <a:latin typeface="Montserrat"/>
                <a:ea typeface="Montserrat"/>
                <a:sym typeface="Montserrat"/>
              </a:rPr>
              <a:t>tym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samym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różne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zastosowania</a:t>
            </a:r>
            <a:r>
              <a:rPr lang="en-US" sz="1950" dirty="0">
                <a:solidFill>
                  <a:srgbClr val="1E2328"/>
                </a:solidFill>
                <a:latin typeface="Montserrat"/>
                <a:ea typeface="Montserrat"/>
                <a:sym typeface="Montserrat"/>
              </a:rPr>
              <a:t>.</a:t>
            </a:r>
            <a:endParaRPr dirty="0">
              <a:latin typeface="Montserrat"/>
            </a:endParaRPr>
          </a:p>
          <a:p>
            <a:endParaRPr lang="en-US" dirty="0">
              <a:latin typeface="Montserrat"/>
            </a:endParaRPr>
          </a:p>
          <a:p>
            <a:endParaRPr lang="en-US" dirty="0">
              <a:latin typeface="Montserrat"/>
            </a:endParaRPr>
          </a:p>
          <a:p>
            <a:r>
              <a:rPr lang="en-US" sz="1950" b="1" dirty="0" err="1">
                <a:solidFill>
                  <a:srgbClr val="1E2328"/>
                </a:solidFill>
                <a:latin typeface="Montserrat"/>
                <a:ea typeface="Montserrat"/>
                <a:sym typeface="Montserrat"/>
              </a:rPr>
              <a:t>Formowanie</a:t>
            </a:r>
            <a:r>
              <a:rPr lang="en-US" sz="1950" b="1" dirty="0">
                <a:solidFill>
                  <a:srgbClr val="1E2328"/>
                </a:solidFill>
                <a:latin typeface="Montserrat"/>
                <a:ea typeface="Montserrat"/>
                <a:sym typeface="Montserrat"/>
              </a:rPr>
              <a:t> </a:t>
            </a:r>
            <a:r>
              <a:rPr lang="en-US" sz="1950" b="1" dirty="0" err="1">
                <a:solidFill>
                  <a:srgbClr val="1E2328"/>
                </a:solidFill>
                <a:latin typeface="Montserrat"/>
                <a:ea typeface="Montserrat"/>
                <a:sym typeface="Montserrat"/>
              </a:rPr>
              <a:t>wstęgi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przekształca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filamenty</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warstwy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sieci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włókien</a:t>
            </a:r>
            <a:endParaRPr lang="en-US" dirty="0" err="1">
              <a:latin typeface="Montserrat"/>
            </a:endParaRPr>
          </a:p>
          <a:p>
            <a:r>
              <a:rPr lang="en-US" sz="1950" dirty="0" err="1">
                <a:solidFill>
                  <a:srgbClr val="1E2328"/>
                </a:solidFill>
                <a:latin typeface="Montserrat"/>
                <a:ea typeface="Montserrat"/>
                <a:sym typeface="Montserrat"/>
              </a:rPr>
              <a:t>nazywane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wstęgami</a:t>
            </a:r>
            <a:r>
              <a:rPr lang="en-US" sz="1950" dirty="0">
                <a:solidFill>
                  <a:srgbClr val="1E2328"/>
                </a:solidFill>
                <a:latin typeface="Montserrat"/>
                <a:ea typeface="Montserrat"/>
                <a:sym typeface="Montserrat"/>
              </a:rPr>
              <a:t>.</a:t>
            </a:r>
            <a:endParaRPr dirty="0">
              <a:latin typeface="Montserrat"/>
            </a:endParaRPr>
          </a:p>
          <a:p>
            <a:endParaRPr lang="en-US" dirty="0">
              <a:latin typeface="Montserrat"/>
            </a:endParaRPr>
          </a:p>
          <a:p>
            <a:endParaRPr lang="en-US" dirty="0">
              <a:latin typeface="Montserrat"/>
            </a:endParaRPr>
          </a:p>
          <a:p>
            <a:r>
              <a:rPr lang="en-US" sz="1950" b="1" dirty="0" err="1">
                <a:solidFill>
                  <a:srgbClr val="1E2328"/>
                </a:solidFill>
                <a:latin typeface="Montserrat"/>
                <a:ea typeface="Montserrat"/>
                <a:sym typeface="Montserrat"/>
              </a:rPr>
              <a:t>Łączenie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tworzy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mocniejszą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poprzez</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ścisłe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trzymanie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włókien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razem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Niektóre</a:t>
            </a:r>
            <a:endParaRPr lang="en-US" dirty="0" err="1">
              <a:latin typeface="Montserrat"/>
            </a:endParaRPr>
          </a:p>
          <a:p>
            <a:r>
              <a:rPr lang="en-US" sz="1950" dirty="0" err="1">
                <a:solidFill>
                  <a:srgbClr val="1E2328"/>
                </a:solidFill>
                <a:latin typeface="Montserrat"/>
                <a:ea typeface="Montserrat"/>
                <a:sym typeface="Montserrat"/>
              </a:rPr>
              <a:t>wykończenia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można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dodać</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podczas</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łączenia</a:t>
            </a:r>
            <a:r>
              <a:rPr lang="en-US" sz="1950" dirty="0">
                <a:solidFill>
                  <a:srgbClr val="1E2328"/>
                </a:solidFill>
                <a:latin typeface="Montserrat"/>
                <a:ea typeface="Montserrat"/>
                <a:sym typeface="Montserrat"/>
              </a:rPr>
              <a:t>.</a:t>
            </a:r>
            <a:endParaRPr dirty="0">
              <a:latin typeface="Montserrat"/>
            </a:endParaRPr>
          </a:p>
          <a:p>
            <a:endParaRPr lang="en-US" dirty="0">
              <a:latin typeface="Montserrat"/>
            </a:endParaRPr>
          </a:p>
          <a:p>
            <a:endParaRPr lang="en-US" dirty="0">
              <a:latin typeface="Montserrat"/>
            </a:endParaRPr>
          </a:p>
          <a:p>
            <a:r>
              <a:rPr lang="en-US" sz="1950" b="1" dirty="0" err="1">
                <a:solidFill>
                  <a:srgbClr val="1E2328"/>
                </a:solidFill>
                <a:latin typeface="Montserrat"/>
                <a:ea typeface="Montserrat"/>
                <a:sym typeface="Montserrat"/>
              </a:rPr>
              <a:t>Zastosowania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Wkłady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usztywniające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kołnierze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paski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klapy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przód</a:t>
            </a:r>
            <a:endParaRPr lang="en-US" dirty="0" err="1">
              <a:latin typeface="Montserrat"/>
            </a:endParaRPr>
          </a:p>
          <a:p>
            <a:r>
              <a:rPr lang="en-US" sz="1950" dirty="0" err="1">
                <a:solidFill>
                  <a:srgbClr val="1E2328"/>
                </a:solidFill>
                <a:latin typeface="Montserrat"/>
                <a:ea typeface="Montserrat"/>
                <a:sym typeface="Montserrat"/>
              </a:rPr>
              <a:t>płaszczy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jednorazowa</a:t>
            </a:r>
            <a:r>
              <a:rPr lang="en-US" sz="1950" dirty="0">
                <a:solidFill>
                  <a:srgbClr val="1E2328"/>
                </a:solidFill>
                <a:latin typeface="Montserrat"/>
                <a:ea typeface="Montserrat"/>
                <a:sym typeface="Montserrat"/>
              </a:rPr>
              <a:t> (np. </a:t>
            </a:r>
            <a:r>
              <a:rPr lang="en-US" sz="1950" dirty="0" err="1">
                <a:solidFill>
                  <a:srgbClr val="1E2328"/>
                </a:solidFill>
                <a:latin typeface="Montserrat"/>
                <a:ea typeface="Montserrat"/>
                <a:sym typeface="Montserrat"/>
              </a:rPr>
              <a:t>odzież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chirurgiczna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odzież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ochronna</a:t>
            </a:r>
            <a:r>
              <a:rPr lang="en-US" sz="1950" dirty="0">
                <a:solidFill>
                  <a:srgbClr val="1E2328"/>
                </a:solidFill>
                <a:latin typeface="Montserrat"/>
                <a:ea typeface="Montserrat"/>
                <a:sym typeface="Montserrat"/>
              </a:rPr>
              <a:t>;</a:t>
            </a:r>
            <a:endParaRPr lang="en-US" dirty="0">
              <a:latin typeface="Montserrat"/>
            </a:endParaRPr>
          </a:p>
          <a:p>
            <a:pPr>
              <a:lnSpc>
                <a:spcPct val="150022"/>
              </a:lnSpc>
            </a:pPr>
            <a:r>
              <a:rPr lang="en-US" sz="1950" dirty="0" err="1">
                <a:solidFill>
                  <a:srgbClr val="1E2328"/>
                </a:solidFill>
                <a:latin typeface="Montserrat"/>
                <a:ea typeface="Montserrat"/>
                <a:sym typeface="Montserrat"/>
              </a:rPr>
              <a:t>biustonosze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nakładki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ramiona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podszewki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podeszew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butów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paski</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toreb</a:t>
            </a:r>
            <a:endParaRPr dirty="0" err="1">
              <a:latin typeface="Montserrat"/>
            </a:endParaRPr>
          </a:p>
        </p:txBody>
      </p:sp>
      <p:grpSp>
        <p:nvGrpSpPr>
          <p:cNvPr id="1460" name="Google Shape;1460;g32cca0ed427_0_19"/>
          <p:cNvGrpSpPr/>
          <p:nvPr/>
        </p:nvGrpSpPr>
        <p:grpSpPr>
          <a:xfrm>
            <a:off x="0" y="0"/>
            <a:ext cx="18288000" cy="10287000"/>
            <a:chOff x="0" y="0"/>
            <a:chExt cx="24384000" cy="13716000"/>
          </a:xfrm>
        </p:grpSpPr>
        <p:cxnSp>
          <p:nvCxnSpPr>
            <p:cNvPr id="1461" name="Google Shape;1461;g32cca0ed427_0_1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62" name="Google Shape;1462;g32cca0ed427_0_1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63" name="Google Shape;1463;g32cca0ed427_0_1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64" name="Google Shape;1464;g32cca0ed427_0_1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465" name="Google Shape;1465;g32cca0ed427_0_19"/>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466" name="Google Shape;1466;g32cca0ed427_0_1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67" name="Google Shape;1467;g32cca0ed427_0_1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468" name="Google Shape;1468;g32cca0ed427_0_19"/>
          <p:cNvGrpSpPr/>
          <p:nvPr/>
        </p:nvGrpSpPr>
        <p:grpSpPr>
          <a:xfrm>
            <a:off x="502874" y="2074800"/>
            <a:ext cx="15698418" cy="1369995"/>
            <a:chOff x="0" y="0"/>
            <a:chExt cx="1980673" cy="1084200"/>
          </a:xfrm>
        </p:grpSpPr>
        <p:sp>
          <p:nvSpPr>
            <p:cNvPr id="1469" name="Google Shape;1469;g32cca0ed427_0_19"/>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470" name="Google Shape;1470;g32cca0ed427_0_19"/>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71" name="Google Shape;1471;g32cca0ed427_0_19"/>
          <p:cNvGrpSpPr/>
          <p:nvPr/>
        </p:nvGrpSpPr>
        <p:grpSpPr>
          <a:xfrm>
            <a:off x="12759477" y="5674870"/>
            <a:ext cx="2839841" cy="4612380"/>
            <a:chOff x="0" y="0"/>
            <a:chExt cx="2254200" cy="3661200"/>
          </a:xfrm>
        </p:grpSpPr>
        <p:sp>
          <p:nvSpPr>
            <p:cNvPr id="1472" name="Google Shape;1472;g32cca0ed427_0_1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473" name="Google Shape;1473;g32cca0ed427_0_1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474" name="Google Shape;1474;g32cca0ed427_0_19"/>
          <p:cNvPicPr preferRelativeResize="0"/>
          <p:nvPr/>
        </p:nvPicPr>
        <p:blipFill rotWithShape="1">
          <a:blip r:embed="rId5">
            <a:alphaModFix/>
          </a:blip>
          <a:srcRect l="25534" r="25529"/>
          <a:stretch/>
        </p:blipFill>
        <p:spPr>
          <a:xfrm>
            <a:off x="11108000" y="3118475"/>
            <a:ext cx="3322954" cy="6790528"/>
          </a:xfrm>
          <a:prstGeom prst="rect">
            <a:avLst/>
          </a:prstGeom>
          <a:noFill/>
          <a:ln>
            <a:noFill/>
          </a:ln>
        </p:spPr>
      </p:pic>
      <p:grpSp>
        <p:nvGrpSpPr>
          <p:cNvPr id="1475" name="Google Shape;1475;g32cca0ed427_0_19"/>
          <p:cNvGrpSpPr/>
          <p:nvPr/>
        </p:nvGrpSpPr>
        <p:grpSpPr>
          <a:xfrm>
            <a:off x="10958386" y="2892316"/>
            <a:ext cx="3622164" cy="7165318"/>
            <a:chOff x="0" y="0"/>
            <a:chExt cx="2620010" cy="5182870"/>
          </a:xfrm>
        </p:grpSpPr>
        <p:sp>
          <p:nvSpPr>
            <p:cNvPr id="1476" name="Google Shape;1476;g32cca0ed427_0_19"/>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g32cca0ed427_0_19"/>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g32cca0ed427_0_19"/>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g32cca0ed427_0_19"/>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g32cca0ed427_0_19"/>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g32cca0ed427_0_19"/>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g32cca0ed427_0_19"/>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g32cca0ed427_0_19"/>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4" name="Google Shape;1484;g32cca0ed427_0_19"/>
          <p:cNvGrpSpPr/>
          <p:nvPr/>
        </p:nvGrpSpPr>
        <p:grpSpPr>
          <a:xfrm>
            <a:off x="0" y="0"/>
            <a:ext cx="18288000" cy="10287000"/>
            <a:chOff x="0" y="0"/>
            <a:chExt cx="24384000" cy="13716000"/>
          </a:xfrm>
        </p:grpSpPr>
        <p:cxnSp>
          <p:nvCxnSpPr>
            <p:cNvPr id="1485" name="Google Shape;1485;g32cca0ed427_0_1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86" name="Google Shape;1486;g32cca0ed427_0_1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87" name="Google Shape;1487;g32cca0ed427_0_1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88" name="Google Shape;1488;g32cca0ed427_0_19"/>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489" name="Google Shape;1489;g32cca0ed427_0_19"/>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490" name="Google Shape;1490;g32cca0ed427_0_19"/>
          <p:cNvSpPr txBox="1"/>
          <p:nvPr/>
        </p:nvSpPr>
        <p:spPr>
          <a:xfrm>
            <a:off x="2731525" y="2295650"/>
            <a:ext cx="8044800" cy="923400"/>
          </a:xfrm>
          <a:prstGeom prst="rect">
            <a:avLst/>
          </a:prstGeom>
          <a:noFill/>
          <a:ln>
            <a:noFill/>
          </a:ln>
        </p:spPr>
        <p:txBody>
          <a:bodyPr spcFirstLastPara="1" wrap="square" lIns="0" tIns="0" rIns="0" bIns="0" anchor="t" anchorCtr="0">
            <a:spAutoFit/>
          </a:bodyPr>
          <a:lstStyle/>
          <a:p>
            <a:pPr marL="0" marR="0" lvl="0" indent="0" algn="l">
              <a:lnSpc>
                <a:spcPct val="100000"/>
              </a:lnSpc>
              <a:spcBef>
                <a:spcPts val="0"/>
              </a:spcBef>
              <a:spcAft>
                <a:spcPts val="0"/>
              </a:spcAft>
              <a:buNone/>
            </a:pPr>
            <a:r>
              <a:rPr lang="en-US" sz="6000">
                <a:solidFill>
                  <a:schemeClr val="lt1"/>
                </a:solidFill>
                <a:latin typeface="Montserrat Black"/>
                <a:sym typeface="Montserrat Black"/>
              </a:rPr>
              <a:t>WŁÓKNINA</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1495" name="Google Shape;1495;g32cca0ed427_0_57"/>
          <p:cNvGrpSpPr/>
          <p:nvPr/>
        </p:nvGrpSpPr>
        <p:grpSpPr>
          <a:xfrm>
            <a:off x="928050" y="1312125"/>
            <a:ext cx="10900184" cy="1214054"/>
            <a:chOff x="0" y="0"/>
            <a:chExt cx="2254200" cy="3661200"/>
          </a:xfrm>
        </p:grpSpPr>
        <p:sp>
          <p:nvSpPr>
            <p:cNvPr id="1496" name="Google Shape;1496;g32cca0ed427_0_5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497" name="Google Shape;1497;g32cca0ed427_0_57"/>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98" name="Google Shape;1498;g32cca0ed427_0_57"/>
          <p:cNvGrpSpPr/>
          <p:nvPr/>
        </p:nvGrpSpPr>
        <p:grpSpPr>
          <a:xfrm>
            <a:off x="0" y="0"/>
            <a:ext cx="18288000" cy="10287000"/>
            <a:chOff x="0" y="0"/>
            <a:chExt cx="24384000" cy="13716000"/>
          </a:xfrm>
        </p:grpSpPr>
        <p:cxnSp>
          <p:nvCxnSpPr>
            <p:cNvPr id="1499" name="Google Shape;1499;g32cca0ed427_0_5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00" name="Google Shape;1500;g32cca0ed427_0_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01" name="Google Shape;1501;g32cca0ed427_0_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02" name="Google Shape;1502;g32cca0ed427_0_5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503" name="Google Shape;1503;g32cca0ed427_0_57"/>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504" name="Google Shape;1504;g32cca0ed427_0_5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05" name="Google Shape;1505;g32cca0ed427_0_57"/>
          <p:cNvSpPr txBox="1"/>
          <p:nvPr/>
        </p:nvSpPr>
        <p:spPr>
          <a:xfrm>
            <a:off x="2731525" y="1457450"/>
            <a:ext cx="8348100" cy="923400"/>
          </a:xfrm>
          <a:prstGeom prst="rect">
            <a:avLst/>
          </a:prstGeom>
          <a:noFill/>
          <a:ln>
            <a:noFill/>
          </a:ln>
        </p:spPr>
        <p:txBody>
          <a:bodyPr spcFirstLastPara="1" wrap="square" lIns="0" tIns="0" rIns="0" bIns="0" anchor="t" anchorCtr="0">
            <a:spAutoFit/>
          </a:bodyPr>
          <a:lstStyle/>
          <a:p>
            <a:pPr marL="0" marR="0" lvl="0" indent="0" algn="l">
              <a:lnSpc>
                <a:spcPct val="100000"/>
              </a:lnSpc>
              <a:spcBef>
                <a:spcPts val="0"/>
              </a:spcBef>
              <a:spcAft>
                <a:spcPts val="0"/>
              </a:spcAft>
              <a:buNone/>
            </a:pPr>
            <a:r>
              <a:rPr lang="en-US" sz="6000">
                <a:solidFill>
                  <a:schemeClr val="lt1"/>
                </a:solidFill>
                <a:latin typeface="Montserrat Black"/>
                <a:sym typeface="Montserrat Black"/>
              </a:rPr>
              <a:t>WŁÓKNINA</a:t>
            </a:r>
            <a:endParaRPr lang="en-US"/>
          </a:p>
        </p:txBody>
      </p:sp>
      <p:sp>
        <p:nvSpPr>
          <p:cNvPr id="1506" name="Google Shape;1506;g32cca0ed427_0_5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pic>
        <p:nvPicPr>
          <p:cNvPr id="1507" name="Google Shape;1507;g32cca0ed427_0_57"/>
          <p:cNvPicPr preferRelativeResize="0"/>
          <p:nvPr/>
        </p:nvPicPr>
        <p:blipFill rotWithShape="1">
          <a:blip r:embed="rId5">
            <a:alphaModFix/>
          </a:blip>
          <a:srcRect t="49" b="39"/>
          <a:stretch/>
        </p:blipFill>
        <p:spPr>
          <a:xfrm>
            <a:off x="1375775" y="3102600"/>
            <a:ext cx="5210926" cy="6650951"/>
          </a:xfrm>
          <a:prstGeom prst="rect">
            <a:avLst/>
          </a:prstGeom>
          <a:noFill/>
          <a:ln>
            <a:noFill/>
          </a:ln>
        </p:spPr>
      </p:pic>
      <p:sp>
        <p:nvSpPr>
          <p:cNvPr id="1508" name="Google Shape;1508;g32cca0ed427_0_57"/>
          <p:cNvSpPr txBox="1"/>
          <p:nvPr/>
        </p:nvSpPr>
        <p:spPr>
          <a:xfrm>
            <a:off x="355312" y="9845575"/>
            <a:ext cx="6498900" cy="1539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a:solidFill>
                  <a:srgbClr val="1E2328"/>
                </a:solidFill>
                <a:latin typeface="Montserrat"/>
                <a:ea typeface="Montserrat"/>
                <a:cs typeface="Montserrat"/>
                <a:sym typeface="Montserrat"/>
              </a:rPr>
              <a:t>image source: www..amazon.com</a:t>
            </a:r>
            <a:endParaRPr sz="1000" b="0" i="0" u="none" strike="noStrike" cap="none">
              <a:solidFill>
                <a:srgbClr val="000000"/>
              </a:solidFill>
              <a:latin typeface="Arial"/>
              <a:ea typeface="Arial"/>
              <a:cs typeface="Arial"/>
              <a:sym typeface="Arial"/>
            </a:endParaRPr>
          </a:p>
        </p:txBody>
      </p:sp>
      <p:pic>
        <p:nvPicPr>
          <p:cNvPr id="1509" name="Google Shape;1509;g32cca0ed427_0_57"/>
          <p:cNvPicPr preferRelativeResize="0"/>
          <p:nvPr/>
        </p:nvPicPr>
        <p:blipFill>
          <a:blip r:embed="rId6">
            <a:alphaModFix/>
          </a:blip>
          <a:stretch>
            <a:fillRect/>
          </a:stretch>
        </p:blipFill>
        <p:spPr>
          <a:xfrm>
            <a:off x="7348457" y="4234838"/>
            <a:ext cx="3874713" cy="4386467"/>
          </a:xfrm>
          <a:prstGeom prst="rect">
            <a:avLst/>
          </a:prstGeom>
          <a:noFill/>
          <a:ln>
            <a:noFill/>
          </a:ln>
        </p:spPr>
      </p:pic>
      <p:pic>
        <p:nvPicPr>
          <p:cNvPr id="1510" name="Google Shape;1510;g32cca0ed427_0_57"/>
          <p:cNvPicPr preferRelativeResize="0"/>
          <p:nvPr/>
        </p:nvPicPr>
        <p:blipFill>
          <a:blip r:embed="rId7">
            <a:alphaModFix/>
          </a:blip>
          <a:stretch>
            <a:fillRect/>
          </a:stretch>
        </p:blipFill>
        <p:spPr>
          <a:xfrm>
            <a:off x="11872600" y="1533638"/>
            <a:ext cx="3295650" cy="8372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g32cca0ed427_0_80"/>
          <p:cNvSpPr txBox="1"/>
          <p:nvPr/>
        </p:nvSpPr>
        <p:spPr>
          <a:xfrm>
            <a:off x="212590" y="4048171"/>
            <a:ext cx="10403285" cy="4828245"/>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Filc</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uważany</a:t>
            </a:r>
            <a:r>
              <a:rPr lang="en-US" sz="1950" dirty="0">
                <a:solidFill>
                  <a:srgbClr val="1E2328"/>
                </a:solidFill>
                <a:latin typeface="Montserrat"/>
                <a:ea typeface="Montserrat"/>
                <a:sym typeface="Montserrat"/>
              </a:rPr>
              <a:t> za </a:t>
            </a:r>
            <a:r>
              <a:rPr lang="en-US" sz="1950" dirty="0" err="1">
                <a:solidFill>
                  <a:srgbClr val="1E2328"/>
                </a:solidFill>
                <a:latin typeface="Montserrat"/>
                <a:ea typeface="Montserrat"/>
                <a:sym typeface="Montserrat"/>
              </a:rPr>
              <a:t>najstarszy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materiał</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włókienniczy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świecie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Powstaje</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wyniku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kompresji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łuskowatej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sierści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zwierzęcej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która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kurczy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tym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Niektóre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rodzaje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włóknin</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nazywamy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również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filcami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syntetycznymi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ponieważ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wyglądają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bardzo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podobnie</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filcu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chociaż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a:t>
            </a:r>
            <a:r>
              <a:rPr lang="en-US" sz="1950" dirty="0">
                <a:solidFill>
                  <a:srgbClr val="1E2328"/>
                </a:solidFill>
                <a:latin typeface="Montserrat"/>
                <a:ea typeface="Montserrat"/>
                <a:sym typeface="Montserrat"/>
              </a:rPr>
              <a:t> ten jest </a:t>
            </a:r>
            <a:r>
              <a:rPr lang="en-US" sz="1950" dirty="0" err="1">
                <a:solidFill>
                  <a:srgbClr val="1E2328"/>
                </a:solidFill>
                <a:latin typeface="Montserrat"/>
                <a:ea typeface="Montserrat"/>
                <a:sym typeface="Montserrat"/>
              </a:rPr>
              <a:t>możliwy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tylko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dzięki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specyficznym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właściwościom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sierści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niektórych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zwierząt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Filce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syntetyczne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przetwarza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metodami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określanymi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jako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włókniny</a:t>
            </a:r>
            <a:r>
              <a:rPr lang="en-US" sz="1950" dirty="0">
                <a:solidFill>
                  <a:srgbClr val="1E2328"/>
                </a:solidFill>
                <a:latin typeface="Montserrat"/>
                <a:ea typeface="Montserrat"/>
                <a:sym typeface="Montserrat"/>
              </a:rPr>
              <a:t>.</a:t>
            </a:r>
            <a:endParaRPr lang="en-US" dirty="0">
              <a:latin typeface="Montserrat"/>
            </a:endParaRPr>
          </a:p>
          <a:p>
            <a:endParaRPr lang="en-US" dirty="0">
              <a:latin typeface="Montserrat"/>
            </a:endParaRPr>
          </a:p>
          <a:p>
            <a:endParaRPr lang="en-US" dirty="0">
              <a:latin typeface="Montserrat"/>
            </a:endParaRPr>
          </a:p>
          <a:p>
            <a:r>
              <a:rPr lang="en-US" sz="1950" b="1" dirty="0" err="1">
                <a:solidFill>
                  <a:srgbClr val="1E2328"/>
                </a:solidFill>
                <a:latin typeface="Montserrat"/>
                <a:ea typeface="Montserrat"/>
                <a:sym typeface="Montserrat"/>
              </a:rPr>
              <a:t>Proces</a:t>
            </a:r>
            <a:r>
              <a:rPr lang="en-US" sz="1950" b="1" dirty="0">
                <a:solidFill>
                  <a:srgbClr val="1E2328"/>
                </a:solidFill>
                <a:latin typeface="Montserrat"/>
                <a:ea typeface="Montserrat"/>
                <a:sym typeface="Montserrat"/>
              </a:rPr>
              <a:t> </a:t>
            </a:r>
            <a:r>
              <a:rPr lang="en-US" sz="1950" b="1" dirty="0" err="1">
                <a:solidFill>
                  <a:srgbClr val="1E2328"/>
                </a:solidFill>
                <a:latin typeface="Montserrat"/>
                <a:ea typeface="Montserrat"/>
                <a:sym typeface="Montserrat"/>
              </a:rPr>
              <a:t>filcowania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weltu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zanurza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gorącej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wodzie</a:t>
            </a:r>
            <a:r>
              <a:rPr lang="en-US" sz="1950" dirty="0">
                <a:solidFill>
                  <a:srgbClr val="1E2328"/>
                </a:solidFill>
                <a:latin typeface="Montserrat"/>
                <a:ea typeface="Montserrat"/>
                <a:sym typeface="Montserrat"/>
              </a:rPr>
              <a:t> z </a:t>
            </a:r>
            <a:r>
              <a:rPr lang="en-US" sz="1950" dirty="0" err="1">
                <a:solidFill>
                  <a:srgbClr val="1E2328"/>
                </a:solidFill>
                <a:latin typeface="Montserrat"/>
                <a:ea typeface="Montserrat"/>
                <a:sym typeface="Montserrat"/>
              </a:rPr>
              <a:t>mydłem</a:t>
            </a:r>
            <a:r>
              <a:rPr lang="en-US" sz="1950" dirty="0">
                <a:solidFill>
                  <a:srgbClr val="1E2328"/>
                </a:solidFill>
                <a:latin typeface="Montserrat"/>
                <a:ea typeface="Montserrat"/>
                <a:sym typeface="Montserrat"/>
              </a:rPr>
              <a:t>, co </a:t>
            </a:r>
            <a:r>
              <a:rPr lang="en-US" sz="1950" dirty="0" err="1">
                <a:solidFill>
                  <a:srgbClr val="1E2328"/>
                </a:solidFill>
                <a:latin typeface="Montserrat"/>
                <a:ea typeface="Montserrat"/>
                <a:sym typeface="Montserrat"/>
              </a:rPr>
              <a:t>powoduje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rozwarcie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łusek</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Następnie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włókna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potrząsane</a:t>
            </a:r>
            <a:r>
              <a:rPr lang="en-US" sz="1950" dirty="0">
                <a:solidFill>
                  <a:srgbClr val="1E2328"/>
                </a:solidFill>
                <a:latin typeface="Montserrat"/>
                <a:ea typeface="Montserrat"/>
                <a:sym typeface="Montserrat"/>
              </a:rPr>
              <a:t>, co </a:t>
            </a:r>
            <a:r>
              <a:rPr lang="en-US" sz="1950" dirty="0" err="1">
                <a:solidFill>
                  <a:srgbClr val="1E2328"/>
                </a:solidFill>
                <a:latin typeface="Montserrat"/>
                <a:ea typeface="Montserrat"/>
                <a:sym typeface="Montserrat"/>
              </a:rPr>
              <a:t>powoduje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że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przylegają</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siebie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tworząc</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równą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powierzchnię</a:t>
            </a:r>
            <a:r>
              <a:rPr lang="en-US" sz="1950" dirty="0">
                <a:solidFill>
                  <a:srgbClr val="1E2328"/>
                </a:solidFill>
                <a:latin typeface="Montserrat"/>
                <a:ea typeface="Montserrat"/>
                <a:sym typeface="Montserrat"/>
              </a:rPr>
              <a:t>.</a:t>
            </a:r>
            <a:endParaRPr dirty="0">
              <a:latin typeface="Montserrat"/>
            </a:endParaRPr>
          </a:p>
          <a:p>
            <a:endParaRPr lang="en-US" dirty="0">
              <a:latin typeface="Montserrat"/>
            </a:endParaRPr>
          </a:p>
          <a:p>
            <a:r>
              <a:rPr lang="en-US" sz="1950" b="1" dirty="0" err="1">
                <a:solidFill>
                  <a:srgbClr val="1E2328"/>
                </a:solidFill>
                <a:latin typeface="Montserrat"/>
                <a:ea typeface="Montserrat"/>
                <a:sym typeface="Montserrat"/>
              </a:rPr>
              <a:t>Filcowanie</a:t>
            </a:r>
            <a:r>
              <a:rPr lang="en-US" sz="1950" b="1" dirty="0">
                <a:solidFill>
                  <a:srgbClr val="1E2328"/>
                </a:solidFill>
                <a:latin typeface="Montserrat"/>
                <a:ea typeface="Montserrat"/>
                <a:sym typeface="Montserrat"/>
              </a:rPr>
              <a:t> </a:t>
            </a:r>
            <a:r>
              <a:rPr lang="en-US" sz="1950" b="1" dirty="0" err="1">
                <a:solidFill>
                  <a:srgbClr val="1E2328"/>
                </a:solidFill>
                <a:latin typeface="Montserrat"/>
                <a:ea typeface="Montserrat"/>
                <a:sym typeface="Montserrat"/>
              </a:rPr>
              <a:t>igłow</a:t>
            </a:r>
            <a:r>
              <a:rPr lang="en-US" sz="1950" dirty="0" err="1">
                <a:solidFill>
                  <a:srgbClr val="1E2328"/>
                </a:solidFill>
                <a:latin typeface="Montserrat"/>
                <a:ea typeface="Montserrat"/>
                <a:sym typeface="Montserrat"/>
              </a:rPr>
              <a:t>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wykorzystuje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specjalną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igłę</a:t>
            </a:r>
            <a:r>
              <a:rPr lang="en-US" sz="1950" dirty="0">
                <a:solidFill>
                  <a:srgbClr val="1E2328"/>
                </a:solidFill>
                <a:latin typeface="Montserrat"/>
                <a:ea typeface="Montserrat"/>
                <a:sym typeface="Montserrat"/>
              </a:rPr>
              <a:t> do </a:t>
            </a:r>
            <a:r>
              <a:rPr lang="en-US" sz="1950" dirty="0" err="1">
                <a:solidFill>
                  <a:srgbClr val="1E2328"/>
                </a:solidFill>
                <a:latin typeface="Montserrat"/>
                <a:ea typeface="Montserrat"/>
                <a:sym typeface="Montserrat"/>
              </a:rPr>
              <a:t>filcowania</a:t>
            </a:r>
            <a:r>
              <a:rPr lang="en-US" sz="1950" dirty="0">
                <a:solidFill>
                  <a:srgbClr val="1E2328"/>
                </a:solidFill>
                <a:latin typeface="Montserrat"/>
                <a:ea typeface="Montserrat"/>
                <a:sym typeface="Montserrat"/>
              </a:rPr>
              <a:t>, aby </a:t>
            </a:r>
            <a:r>
              <a:rPr lang="en-US" sz="1950" dirty="0" err="1">
                <a:solidFill>
                  <a:srgbClr val="1E2328"/>
                </a:solidFill>
                <a:latin typeface="Montserrat"/>
                <a:ea typeface="Montserrat"/>
                <a:sym typeface="Montserrat"/>
              </a:rPr>
              <a:t>przeciągnąć</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wełnę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przez</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tkaninę</a:t>
            </a:r>
            <a:r>
              <a:rPr lang="en-US" sz="1950" dirty="0">
                <a:solidFill>
                  <a:srgbClr val="1E2328"/>
                </a:solidFill>
                <a:latin typeface="Montserrat"/>
                <a:ea typeface="Montserrat"/>
                <a:sym typeface="Montserrat"/>
              </a:rPr>
              <a:t>.</a:t>
            </a:r>
            <a:endParaRPr dirty="0">
              <a:latin typeface="Montserrat"/>
            </a:endParaRPr>
          </a:p>
          <a:p>
            <a:endParaRPr lang="en-US" dirty="0">
              <a:latin typeface="Montserrat"/>
            </a:endParaRPr>
          </a:p>
          <a:p>
            <a:endParaRPr lang="en-US" dirty="0">
              <a:latin typeface="Montserrat"/>
            </a:endParaRPr>
          </a:p>
          <a:p>
            <a:pPr>
              <a:lnSpc>
                <a:spcPct val="150022"/>
              </a:lnSpc>
            </a:pPr>
            <a:r>
              <a:rPr lang="en-US" sz="1950" b="1" dirty="0" err="1">
                <a:solidFill>
                  <a:srgbClr val="1E2328"/>
                </a:solidFill>
                <a:latin typeface="Montserrat"/>
                <a:ea typeface="Montserrat"/>
                <a:sym typeface="Montserrat"/>
              </a:rPr>
              <a:t>Zastosowanie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czapki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elementy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obuwia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płaszcze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dekoracja</a:t>
            </a:r>
            <a:endParaRPr dirty="0" err="1">
              <a:latin typeface="Montserrat"/>
            </a:endParaRPr>
          </a:p>
        </p:txBody>
      </p:sp>
      <p:grpSp>
        <p:nvGrpSpPr>
          <p:cNvPr id="1516" name="Google Shape;1516;g32cca0ed427_0_80"/>
          <p:cNvGrpSpPr/>
          <p:nvPr/>
        </p:nvGrpSpPr>
        <p:grpSpPr>
          <a:xfrm>
            <a:off x="0" y="0"/>
            <a:ext cx="18288000" cy="10287000"/>
            <a:chOff x="0" y="0"/>
            <a:chExt cx="24384000" cy="13716000"/>
          </a:xfrm>
        </p:grpSpPr>
        <p:cxnSp>
          <p:nvCxnSpPr>
            <p:cNvPr id="1517" name="Google Shape;1517;g32cca0ed427_0_8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18" name="Google Shape;1518;g32cca0ed427_0_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9" name="Google Shape;1519;g32cca0ed427_0_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20" name="Google Shape;1520;g32cca0ed427_0_8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521" name="Google Shape;1521;g32cca0ed427_0_80"/>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522" name="Google Shape;1522;g32cca0ed427_0_8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23" name="Google Shape;1523;g32cca0ed427_0_8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524" name="Google Shape;1524;g32cca0ed427_0_80"/>
          <p:cNvGrpSpPr/>
          <p:nvPr/>
        </p:nvGrpSpPr>
        <p:grpSpPr>
          <a:xfrm>
            <a:off x="502874" y="2074800"/>
            <a:ext cx="15698418" cy="1369995"/>
            <a:chOff x="0" y="0"/>
            <a:chExt cx="1980673" cy="1084200"/>
          </a:xfrm>
        </p:grpSpPr>
        <p:sp>
          <p:nvSpPr>
            <p:cNvPr id="1525" name="Google Shape;1525;g32cca0ed427_0_8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526" name="Google Shape;1526;g32cca0ed427_0_8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527" name="Google Shape;1527;g32cca0ed427_0_80"/>
          <p:cNvGrpSpPr/>
          <p:nvPr/>
        </p:nvGrpSpPr>
        <p:grpSpPr>
          <a:xfrm>
            <a:off x="12759477" y="5674870"/>
            <a:ext cx="2839841" cy="4612380"/>
            <a:chOff x="0" y="0"/>
            <a:chExt cx="2254200" cy="3661200"/>
          </a:xfrm>
        </p:grpSpPr>
        <p:sp>
          <p:nvSpPr>
            <p:cNvPr id="1528" name="Google Shape;1528;g32cca0ed427_0_8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529" name="Google Shape;1529;g32cca0ed427_0_8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530" name="Google Shape;1530;g32cca0ed427_0_80"/>
          <p:cNvPicPr preferRelativeResize="0"/>
          <p:nvPr/>
        </p:nvPicPr>
        <p:blipFill rotWithShape="1">
          <a:blip r:embed="rId5">
            <a:alphaModFix/>
          </a:blip>
          <a:srcRect l="7604" r="43459"/>
          <a:stretch/>
        </p:blipFill>
        <p:spPr>
          <a:xfrm>
            <a:off x="11108000" y="3118475"/>
            <a:ext cx="3322955" cy="6790528"/>
          </a:xfrm>
          <a:prstGeom prst="rect">
            <a:avLst/>
          </a:prstGeom>
          <a:noFill/>
          <a:ln>
            <a:noFill/>
          </a:ln>
        </p:spPr>
      </p:pic>
      <p:grpSp>
        <p:nvGrpSpPr>
          <p:cNvPr id="1531" name="Google Shape;1531;g32cca0ed427_0_80"/>
          <p:cNvGrpSpPr/>
          <p:nvPr/>
        </p:nvGrpSpPr>
        <p:grpSpPr>
          <a:xfrm>
            <a:off x="10958386" y="2892316"/>
            <a:ext cx="3622164" cy="7165318"/>
            <a:chOff x="0" y="0"/>
            <a:chExt cx="2620010" cy="5182870"/>
          </a:xfrm>
        </p:grpSpPr>
        <p:sp>
          <p:nvSpPr>
            <p:cNvPr id="1532" name="Google Shape;1532;g32cca0ed427_0_80"/>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g32cca0ed427_0_80"/>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g32cca0ed427_0_80"/>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g32cca0ed427_0_80"/>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g32cca0ed427_0_80"/>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g32cca0ed427_0_80"/>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g32cca0ed427_0_80"/>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g32cca0ed427_0_80"/>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40" name="Google Shape;1540;g32cca0ed427_0_80"/>
          <p:cNvGrpSpPr/>
          <p:nvPr/>
        </p:nvGrpSpPr>
        <p:grpSpPr>
          <a:xfrm>
            <a:off x="0" y="0"/>
            <a:ext cx="18288000" cy="10287000"/>
            <a:chOff x="0" y="0"/>
            <a:chExt cx="24384000" cy="13716000"/>
          </a:xfrm>
        </p:grpSpPr>
        <p:cxnSp>
          <p:nvCxnSpPr>
            <p:cNvPr id="1541" name="Google Shape;1541;g32cca0ed427_0_8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42" name="Google Shape;1542;g32cca0ed427_0_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43" name="Google Shape;1543;g32cca0ed427_0_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44" name="Google Shape;1544;g32cca0ed427_0_80"/>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545" name="Google Shape;1545;g32cca0ed427_0_80"/>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546" name="Google Shape;1546;g32cca0ed427_0_80"/>
          <p:cNvSpPr txBox="1"/>
          <p:nvPr/>
        </p:nvSpPr>
        <p:spPr>
          <a:xfrm>
            <a:off x="2731525" y="2295650"/>
            <a:ext cx="8044800" cy="923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en-US" sz="6000">
                <a:solidFill>
                  <a:schemeClr val="lt1"/>
                </a:solidFill>
                <a:latin typeface="Montserrat Black"/>
                <a:ea typeface="Montserrat Black"/>
                <a:cs typeface="Montserrat Black"/>
                <a:sym typeface="Montserrat Black"/>
              </a:rPr>
              <a:t>FILCOWANIE</a:t>
            </a:r>
            <a:endParaRPr sz="6000">
              <a:solidFill>
                <a:schemeClr val="lt1"/>
              </a:solidFill>
              <a:latin typeface="Montserrat Black"/>
              <a:ea typeface="Montserrat Black"/>
              <a:cs typeface="Montserrat Black"/>
              <a:sym typeface="Montserrat Black"/>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grpSp>
        <p:nvGrpSpPr>
          <p:cNvPr id="1551" name="Google Shape;1551;g32cca0ed427_0_115"/>
          <p:cNvGrpSpPr/>
          <p:nvPr/>
        </p:nvGrpSpPr>
        <p:grpSpPr>
          <a:xfrm>
            <a:off x="928050" y="1312125"/>
            <a:ext cx="15269275" cy="1214054"/>
            <a:chOff x="0" y="0"/>
            <a:chExt cx="2254200" cy="3661200"/>
          </a:xfrm>
        </p:grpSpPr>
        <p:sp>
          <p:nvSpPr>
            <p:cNvPr id="1552" name="Google Shape;1552;g32cca0ed427_0_115"/>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553" name="Google Shape;1553;g32cca0ed427_0_115"/>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554" name="Google Shape;1554;g32cca0ed427_0_115"/>
          <p:cNvGrpSpPr/>
          <p:nvPr/>
        </p:nvGrpSpPr>
        <p:grpSpPr>
          <a:xfrm>
            <a:off x="0" y="0"/>
            <a:ext cx="18288000" cy="10287000"/>
            <a:chOff x="0" y="0"/>
            <a:chExt cx="24384000" cy="13716000"/>
          </a:xfrm>
        </p:grpSpPr>
        <p:cxnSp>
          <p:nvCxnSpPr>
            <p:cNvPr id="1555" name="Google Shape;1555;g32cca0ed427_0_1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56" name="Google Shape;1556;g32cca0ed427_0_1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57" name="Google Shape;1557;g32cca0ed427_0_1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58" name="Google Shape;1558;g32cca0ed427_0_11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559" name="Google Shape;1559;g32cca0ed427_0_115"/>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560" name="Google Shape;1560;g32cca0ed427_0_1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61" name="Google Shape;1561;g32cca0ed427_0_115"/>
          <p:cNvSpPr txBox="1"/>
          <p:nvPr/>
        </p:nvSpPr>
        <p:spPr>
          <a:xfrm>
            <a:off x="2731525" y="1457450"/>
            <a:ext cx="83481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a:solidFill>
                  <a:schemeClr val="lt1"/>
                </a:solidFill>
                <a:latin typeface="Montserrat Black"/>
                <a:ea typeface="Montserrat Black"/>
                <a:cs typeface="Montserrat Black"/>
                <a:sym typeface="Montserrat Black"/>
              </a:rPr>
              <a:t>FILCOWANIE</a:t>
            </a:r>
            <a:endParaRPr sz="1400" b="0" i="0" u="none" strike="noStrike" cap="none">
              <a:solidFill>
                <a:schemeClr val="lt1"/>
              </a:solidFill>
              <a:latin typeface="Montserrat Black"/>
              <a:ea typeface="Montserrat Black"/>
              <a:cs typeface="Montserrat Black"/>
              <a:sym typeface="Montserrat Black"/>
            </a:endParaRPr>
          </a:p>
        </p:txBody>
      </p:sp>
      <p:sp>
        <p:nvSpPr>
          <p:cNvPr id="1562" name="Google Shape;1562;g32cca0ed427_0_115"/>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pic>
        <p:nvPicPr>
          <p:cNvPr id="1563" name="Google Shape;1563;g32cca0ed427_0_115"/>
          <p:cNvPicPr preferRelativeResize="0"/>
          <p:nvPr/>
        </p:nvPicPr>
        <p:blipFill rotWithShape="1">
          <a:blip r:embed="rId5">
            <a:alphaModFix/>
          </a:blip>
          <a:srcRect l="4009" t="32626" r="4448" b="27716"/>
          <a:stretch/>
        </p:blipFill>
        <p:spPr>
          <a:xfrm>
            <a:off x="308975" y="4362925"/>
            <a:ext cx="5210926" cy="3011927"/>
          </a:xfrm>
          <a:prstGeom prst="rect">
            <a:avLst/>
          </a:prstGeom>
          <a:noFill/>
          <a:ln>
            <a:noFill/>
          </a:ln>
        </p:spPr>
      </p:pic>
      <p:sp>
        <p:nvSpPr>
          <p:cNvPr id="1564" name="Google Shape;1564;g32cca0ed427_0_115"/>
          <p:cNvSpPr txBox="1"/>
          <p:nvPr/>
        </p:nvSpPr>
        <p:spPr>
          <a:xfrm>
            <a:off x="355312" y="9845575"/>
            <a:ext cx="6498900" cy="187744"/>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dirty="0">
                <a:solidFill>
                  <a:srgbClr val="1E2328"/>
                </a:solidFill>
                <a:latin typeface="Montserrat"/>
                <a:ea typeface="Montserrat"/>
                <a:cs typeface="Montserrat"/>
                <a:sym typeface="Montserrat"/>
              </a:rPr>
              <a:t>image source</a:t>
            </a:r>
            <a:r>
              <a:rPr lang="en-US" sz="1000" dirty="0">
                <a:solidFill>
                  <a:srgbClr val="1E2328"/>
                </a:solidFill>
                <a:latin typeface="Montserrat"/>
                <a:sym typeface="Montserrat"/>
              </a:rPr>
              <a:t>: www.farfetch.com; www</a:t>
            </a:r>
            <a:r>
              <a:rPr lang="en-US" sz="1000" dirty="0">
                <a:solidFill>
                  <a:srgbClr val="1E2328"/>
                </a:solidFill>
                <a:latin typeface="Montserrat"/>
                <a:ea typeface="Montserrat"/>
                <a:cs typeface="Montserrat"/>
                <a:sym typeface="Montserrat"/>
              </a:rPr>
              <a:t>.pinterest.com</a:t>
            </a:r>
            <a:endParaRPr sz="1000" b="0" i="0" u="none" strike="noStrike" cap="none" dirty="0">
              <a:solidFill>
                <a:srgbClr val="000000"/>
              </a:solidFill>
              <a:latin typeface="Arial"/>
              <a:ea typeface="Arial"/>
              <a:cs typeface="Arial"/>
              <a:sym typeface="Arial"/>
            </a:endParaRPr>
          </a:p>
        </p:txBody>
      </p:sp>
      <p:pic>
        <p:nvPicPr>
          <p:cNvPr id="1565" name="Google Shape;1565;g32cca0ed427_0_115"/>
          <p:cNvPicPr preferRelativeResize="0"/>
          <p:nvPr/>
        </p:nvPicPr>
        <p:blipFill rotWithShape="1">
          <a:blip r:embed="rId6">
            <a:alphaModFix/>
          </a:blip>
          <a:srcRect l="-9385" t="1390" b="-1389"/>
          <a:stretch/>
        </p:blipFill>
        <p:spPr>
          <a:xfrm>
            <a:off x="10669450" y="2814375"/>
            <a:ext cx="5527849" cy="6739149"/>
          </a:xfrm>
          <a:prstGeom prst="rect">
            <a:avLst/>
          </a:prstGeom>
          <a:noFill/>
          <a:ln>
            <a:noFill/>
          </a:ln>
        </p:spPr>
      </p:pic>
      <p:pic>
        <p:nvPicPr>
          <p:cNvPr id="1566" name="Google Shape;1566;g32cca0ed427_0_115"/>
          <p:cNvPicPr preferRelativeResize="0"/>
          <p:nvPr/>
        </p:nvPicPr>
        <p:blipFill rotWithShape="1">
          <a:blip r:embed="rId7">
            <a:alphaModFix/>
          </a:blip>
          <a:srcRect t="-3777" r="2267"/>
          <a:stretch/>
        </p:blipFill>
        <p:spPr>
          <a:xfrm>
            <a:off x="5283713" y="2526175"/>
            <a:ext cx="5311825" cy="752524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g32cca0ed427_0_136"/>
          <p:cNvSpPr txBox="1"/>
          <p:nvPr/>
        </p:nvSpPr>
        <p:spPr>
          <a:xfrm>
            <a:off x="502874" y="3975600"/>
            <a:ext cx="10113001" cy="4632037"/>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to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zwierzęca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poddawana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procesowi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cięcia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garbowania</a:t>
            </a:r>
            <a:r>
              <a:rPr lang="en-US" sz="1950" dirty="0">
                <a:solidFill>
                  <a:srgbClr val="1E2328"/>
                </a:solidFill>
                <a:latin typeface="Montserrat"/>
                <a:ea typeface="Montserrat"/>
                <a:sym typeface="Montserrat"/>
              </a:rPr>
              <a:t>,</a:t>
            </a:r>
            <a:endParaRPr lang="en-US" dirty="0">
              <a:latin typeface="Montserrat"/>
            </a:endParaRPr>
          </a:p>
          <a:p>
            <a:r>
              <a:rPr lang="en-US" sz="1950" dirty="0">
                <a:solidFill>
                  <a:srgbClr val="1E2328"/>
                </a:solidFill>
                <a:latin typeface="Montserrat"/>
                <a:ea typeface="Montserrat"/>
                <a:sym typeface="Montserrat"/>
              </a:rPr>
              <a:t>Aby </a:t>
            </a:r>
            <a:r>
              <a:rPr lang="en-US" sz="1950" dirty="0" err="1">
                <a:solidFill>
                  <a:srgbClr val="1E2328"/>
                </a:solidFill>
                <a:latin typeface="Montserrat"/>
                <a:ea typeface="Montserrat"/>
                <a:sym typeface="Montserrat"/>
              </a:rPr>
              <a:t>wykorzystać</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jako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tkaninę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większych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zwierząt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takich</a:t>
            </a:r>
            <a:r>
              <a:rPr lang="en-US" sz="1950" dirty="0">
                <a:solidFill>
                  <a:srgbClr val="1E2328"/>
                </a:solidFill>
                <a:latin typeface="Montserrat"/>
                <a:ea typeface="Montserrat"/>
                <a:sym typeface="Montserrat"/>
              </a:rPr>
              <a:t> jak </a:t>
            </a:r>
            <a:r>
              <a:rPr lang="en-US" sz="1950" dirty="0" err="1">
                <a:solidFill>
                  <a:srgbClr val="1E2328"/>
                </a:solidFill>
                <a:latin typeface="Montserrat"/>
                <a:ea typeface="Montserrat"/>
                <a:sym typeface="Montserrat"/>
              </a:rPr>
              <a:t>krowy</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znana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jako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mniejszych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zwierząt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takich</a:t>
            </a:r>
            <a:r>
              <a:rPr lang="en-US" sz="1950" dirty="0">
                <a:solidFill>
                  <a:srgbClr val="1E2328"/>
                </a:solidFill>
                <a:latin typeface="Montserrat"/>
                <a:ea typeface="Montserrat"/>
                <a:sym typeface="Montserrat"/>
              </a:rPr>
              <a:t> jak </a:t>
            </a:r>
            <a:r>
              <a:rPr lang="en-US" sz="1950" dirty="0" err="1">
                <a:solidFill>
                  <a:srgbClr val="1E2328"/>
                </a:solidFill>
                <a:latin typeface="Montserrat"/>
                <a:ea typeface="Montserrat"/>
                <a:sym typeface="Montserrat"/>
              </a:rPr>
              <a:t>króliki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węże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nazywana</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skórą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Istnieje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również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sztuczna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będąca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wersją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syntetyczną</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może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mieć</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różne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właściwości</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zależności</a:t>
            </a:r>
            <a:r>
              <a:rPr lang="en-US" sz="1950" dirty="0">
                <a:solidFill>
                  <a:srgbClr val="1E2328"/>
                </a:solidFill>
                <a:latin typeface="Montserrat"/>
                <a:ea typeface="Montserrat"/>
                <a:sym typeface="Montserrat"/>
              </a:rPr>
              <a:t> od </a:t>
            </a:r>
            <a:r>
              <a:rPr lang="en-US" sz="1950" dirty="0" err="1">
                <a:solidFill>
                  <a:srgbClr val="1E2328"/>
                </a:solidFill>
                <a:latin typeface="Montserrat"/>
                <a:ea typeface="Montserrat"/>
                <a:sym typeface="Montserrat"/>
              </a:rPr>
              <a:t>zwierzęcia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części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ciała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rPr>
              <a:t> </a:t>
            </a:r>
            <a:r>
              <a:rPr lang="en-US" sz="1950" dirty="0" err="1">
                <a:solidFill>
                  <a:srgbClr val="1E2328"/>
                </a:solidFill>
                <a:latin typeface="Montserrat"/>
                <a:ea typeface="Montserrat"/>
                <a:sym typeface="Montserrat"/>
              </a:rPr>
              <a:t>zastosowanej</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obróbki</a:t>
            </a:r>
            <a:r>
              <a:rPr lang="en-US" sz="1950" dirty="0">
                <a:solidFill>
                  <a:srgbClr val="1E2328"/>
                </a:solidFill>
                <a:latin typeface="Montserrat"/>
                <a:ea typeface="Montserrat"/>
                <a:sym typeface="Montserrat"/>
              </a:rPr>
              <a:t>.</a:t>
            </a:r>
            <a:endParaRPr>
              <a:latin typeface="Montserrat"/>
            </a:endParaRPr>
          </a:p>
          <a:p>
            <a:endParaRPr lang="en-US" dirty="0">
              <a:latin typeface="Montserrat"/>
            </a:endParaRPr>
          </a:p>
          <a:p>
            <a:endParaRPr lang="en-US" dirty="0">
              <a:latin typeface="Montserrat"/>
            </a:endParaRPr>
          </a:p>
          <a:p>
            <a:r>
              <a:rPr lang="en-US" sz="1950" b="1" dirty="0" err="1">
                <a:solidFill>
                  <a:srgbClr val="1E2328"/>
                </a:solidFill>
                <a:latin typeface="Montserrat"/>
                <a:ea typeface="Montserrat"/>
                <a:sym typeface="Montserrat"/>
              </a:rPr>
              <a:t>Proces</a:t>
            </a:r>
            <a:r>
              <a:rPr lang="en-US" sz="1950" b="1" dirty="0">
                <a:solidFill>
                  <a:srgbClr val="1E2328"/>
                </a:solidFill>
                <a:latin typeface="Montserrat"/>
                <a:ea typeface="Montserrat"/>
                <a:sym typeface="Montserrat"/>
              </a:rPr>
              <a:t> </a:t>
            </a:r>
            <a:r>
              <a:rPr lang="en-US" sz="1950" b="1" dirty="0" err="1">
                <a:solidFill>
                  <a:srgbClr val="1E2328"/>
                </a:solidFill>
                <a:latin typeface="Montserrat"/>
                <a:ea typeface="Montserrat"/>
                <a:sym typeface="Montserrat"/>
              </a:rPr>
              <a:t>garbowani</a:t>
            </a:r>
            <a:r>
              <a:rPr lang="en-US" sz="1950" dirty="0" err="1">
                <a:solidFill>
                  <a:srgbClr val="1E2328"/>
                </a:solidFill>
                <a:latin typeface="Montserrat"/>
                <a:ea typeface="Montserrat"/>
                <a:sym typeface="Montserrat"/>
              </a:rPr>
              <a:t>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obróbka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zapobiegająca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bakteriom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gniciu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poprzez</a:t>
            </a:r>
            <a:endParaRPr lang="en-US" dirty="0" err="1">
              <a:latin typeface="Montserrat"/>
            </a:endParaRPr>
          </a:p>
          <a:p>
            <a:r>
              <a:rPr lang="en-US" sz="1950" dirty="0" err="1">
                <a:solidFill>
                  <a:srgbClr val="1E2328"/>
                </a:solidFill>
                <a:latin typeface="Montserrat"/>
                <a:ea typeface="Montserrat"/>
                <a:sym typeface="Montserrat"/>
              </a:rPr>
              <a:t>stabilizację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struktury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białkowej</a:t>
            </a:r>
            <a:r>
              <a:rPr lang="en-US" sz="1950" dirty="0">
                <a:solidFill>
                  <a:srgbClr val="1E2328"/>
                </a:solidFill>
                <a:latin typeface="Montserrat"/>
                <a:ea typeface="Montserrat"/>
                <a:sym typeface="Montserrat"/>
              </a:rPr>
              <a:t> – to </a:t>
            </a:r>
            <a:r>
              <a:rPr lang="en-US" sz="1950" dirty="0" err="1">
                <a:solidFill>
                  <a:srgbClr val="1E2328"/>
                </a:solidFill>
                <a:latin typeface="Montserrat"/>
                <a:ea typeface="Montserrat"/>
                <a:sym typeface="Montserrat"/>
              </a:rPr>
              <a:t>właśnie</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tym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zwierzęca</a:t>
            </a:r>
            <a:endParaRPr lang="en-US" dirty="0" err="1">
              <a:latin typeface="Montserrat"/>
            </a:endParaRPr>
          </a:p>
          <a:p>
            <a:r>
              <a:rPr lang="en-US" sz="1950" err="1">
                <a:solidFill>
                  <a:srgbClr val="1E2328"/>
                </a:solidFill>
                <a:latin typeface="Montserrat"/>
                <a:ea typeface="Montserrat"/>
                <a:sym typeface="Montserrat"/>
              </a:rPr>
              <a:t>przemienia</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się</a:t>
            </a:r>
            <a:r>
              <a:rPr lang="en-US" sz="1950" dirty="0">
                <a:solidFill>
                  <a:srgbClr val="1E2328"/>
                </a:solidFill>
                <a:latin typeface="Montserrat"/>
                <a:ea typeface="Montserrat"/>
                <a:sym typeface="Montserrat"/>
              </a:rPr>
              <a:t> w </a:t>
            </a:r>
            <a:r>
              <a:rPr lang="en-US" sz="1950" err="1">
                <a:solidFill>
                  <a:srgbClr val="1E2328"/>
                </a:solidFill>
                <a:latin typeface="Montserrat"/>
                <a:ea typeface="Montserrat"/>
                <a:sym typeface="Montserrat"/>
              </a:rPr>
              <a:t>skórę</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Najbardziej</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zrównoważoną</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opcją</a:t>
            </a:r>
            <a:r>
              <a:rPr lang="en-US" sz="1950" dirty="0">
                <a:solidFill>
                  <a:srgbClr val="1E2328"/>
                </a:solidFill>
                <a:latin typeface="Montserrat"/>
                <a:ea typeface="Montserrat"/>
                <a:sym typeface="Montserrat"/>
              </a:rPr>
              <a:t> jest </a:t>
            </a:r>
            <a:r>
              <a:rPr lang="en-US" sz="1950" err="1">
                <a:solidFill>
                  <a:srgbClr val="1E2328"/>
                </a:solidFill>
                <a:latin typeface="Montserrat"/>
                <a:ea typeface="Montserrat"/>
                <a:sym typeface="Montserrat"/>
              </a:rPr>
              <a:t>garbowanie</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roślinne</a:t>
            </a:r>
            <a:r>
              <a:rPr lang="en-US" sz="1950" dirty="0">
                <a:solidFill>
                  <a:srgbClr val="1E2328"/>
                </a:solidFill>
                <a:latin typeface="Montserrat"/>
                <a:ea typeface="Montserrat"/>
                <a:sym typeface="Montserrat"/>
              </a:rPr>
              <a:t>, w </a:t>
            </a:r>
            <a:r>
              <a:rPr lang="en-US" sz="1950" err="1">
                <a:solidFill>
                  <a:srgbClr val="1E2328"/>
                </a:solidFill>
                <a:latin typeface="Montserrat"/>
                <a:ea typeface="Montserrat"/>
                <a:sym typeface="Montserrat"/>
              </a:rPr>
              <a:t>którym</a:t>
            </a:r>
            <a:r>
              <a:rPr lang="en-US" sz="195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garbniki</a:t>
            </a:r>
            <a:r>
              <a:rPr lang="en-US" sz="1950" dirty="0">
                <a:solidFill>
                  <a:srgbClr val="1E2328"/>
                </a:solidFill>
                <a:latin typeface="Montserrat"/>
                <a:ea typeface="Montserrat"/>
                <a:sym typeface="Montserrat"/>
              </a:rPr>
              <a:t> z </a:t>
            </a:r>
            <a:r>
              <a:rPr lang="en-US" sz="1950" err="1">
                <a:solidFill>
                  <a:srgbClr val="1E2328"/>
                </a:solidFill>
                <a:latin typeface="Montserrat"/>
                <a:ea typeface="Montserrat"/>
                <a:sym typeface="Montserrat"/>
              </a:rPr>
              <a:t>liści</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kory</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roślin</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są</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wtłaczane</a:t>
            </a:r>
            <a:r>
              <a:rPr lang="en-US" sz="1950" dirty="0">
                <a:solidFill>
                  <a:srgbClr val="1E2328"/>
                </a:solidFill>
                <a:latin typeface="Montserrat"/>
                <a:ea typeface="Montserrat"/>
                <a:sym typeface="Montserrat"/>
              </a:rPr>
              <a:t> w </a:t>
            </a:r>
            <a:r>
              <a:rPr lang="en-US" sz="1950" err="1">
                <a:solidFill>
                  <a:srgbClr val="1E2328"/>
                </a:solidFill>
                <a:latin typeface="Montserrat"/>
                <a:ea typeface="Montserrat"/>
                <a:sym typeface="Montserrat"/>
              </a:rPr>
              <a:t>skórę</a:t>
            </a:r>
            <a:r>
              <a:rPr lang="en-US" sz="1950" dirty="0">
                <a:solidFill>
                  <a:srgbClr val="1E2328"/>
                </a:solidFill>
                <a:latin typeface="Montserrat"/>
                <a:ea typeface="Montserrat"/>
                <a:sym typeface="Montserrat"/>
              </a:rPr>
              <a:t>, </a:t>
            </a:r>
            <a:r>
              <a:rPr lang="en-US" sz="1950" err="1">
                <a:solidFill>
                  <a:srgbClr val="1E2328"/>
                </a:solidFill>
                <a:latin typeface="Montserrat"/>
                <a:ea typeface="Montserrat"/>
                <a:sym typeface="Montserrat"/>
              </a:rPr>
              <a:t>wiążąc</a:t>
            </a:r>
            <a:endParaRPr lang="en-US" err="1">
              <a:latin typeface="Montserrat"/>
            </a:endParaRPr>
          </a:p>
          <a:p>
            <a:r>
              <a:rPr lang="en-US" sz="1950" dirty="0">
                <a:solidFill>
                  <a:srgbClr val="1E2328"/>
                </a:solidFill>
                <a:latin typeface="Montserrat"/>
                <a:ea typeface="Montserrat"/>
                <a:sym typeface="Montserrat"/>
              </a:rPr>
              <a:t>z </a:t>
            </a:r>
            <a:r>
              <a:rPr lang="en-US" sz="1950" dirty="0" err="1">
                <a:solidFill>
                  <a:srgbClr val="1E2328"/>
                </a:solidFill>
                <a:latin typeface="Montserrat"/>
                <a:ea typeface="Montserrat"/>
                <a:sym typeface="Montserrat"/>
              </a:rPr>
              <a:t>kolagenem</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białka</a:t>
            </a:r>
            <a:r>
              <a:rPr lang="en-US" sz="1950" dirty="0">
                <a:solidFill>
                  <a:srgbClr val="1E2328"/>
                </a:solidFill>
                <a:latin typeface="Montserrat"/>
                <a:ea typeface="Montserrat"/>
                <a:sym typeface="Montserrat"/>
              </a:rPr>
              <a:t>, a </a:t>
            </a:r>
            <a:r>
              <a:rPr lang="en-US" sz="1950" dirty="0" err="1">
                <a:solidFill>
                  <a:srgbClr val="1E2328"/>
                </a:solidFill>
                <a:latin typeface="Montserrat"/>
                <a:ea typeface="Montserrat"/>
                <a:sym typeface="Montserrat"/>
              </a:rPr>
              <a:t>także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nadając</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skórze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kolor</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zależności</a:t>
            </a:r>
            <a:r>
              <a:rPr lang="en-US" sz="1950" dirty="0">
                <a:solidFill>
                  <a:srgbClr val="1E2328"/>
                </a:solidFill>
                <a:latin typeface="Montserrat"/>
                <a:ea typeface="Montserrat"/>
                <a:sym typeface="Montserrat"/>
              </a:rPr>
              <a:t> od </a:t>
            </a:r>
            <a:r>
              <a:rPr lang="en-US" sz="1950" dirty="0" err="1">
                <a:solidFill>
                  <a:srgbClr val="1E2328"/>
                </a:solidFill>
                <a:latin typeface="Montserrat"/>
                <a:ea typeface="Montserrat"/>
                <a:sym typeface="Montserrat"/>
              </a:rPr>
              <a:t>użytych</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materiałów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Proces</a:t>
            </a:r>
            <a:r>
              <a:rPr lang="en-US" sz="1950" dirty="0">
                <a:solidFill>
                  <a:srgbClr val="1E2328"/>
                </a:solidFill>
                <a:latin typeface="Montserrat"/>
                <a:ea typeface="Montserrat"/>
                <a:sym typeface="Montserrat"/>
              </a:rPr>
              <a:t> ten </a:t>
            </a:r>
            <a:r>
              <a:rPr lang="en-US" sz="1950" dirty="0" err="1">
                <a:solidFill>
                  <a:srgbClr val="1E2328"/>
                </a:solidFill>
                <a:latin typeface="Montserrat"/>
                <a:ea typeface="Montserrat"/>
                <a:sym typeface="Montserrat"/>
              </a:rPr>
              <a:t>trwa</a:t>
            </a:r>
            <a:r>
              <a:rPr lang="en-US" sz="1950" dirty="0">
                <a:solidFill>
                  <a:srgbClr val="1E2328"/>
                </a:solidFill>
                <a:latin typeface="Montserrat"/>
                <a:ea typeface="Montserrat"/>
                <a:sym typeface="Montserrat"/>
              </a:rPr>
              <a:t> do 2 </a:t>
            </a:r>
            <a:r>
              <a:rPr lang="en-US" sz="1950" dirty="0" err="1">
                <a:solidFill>
                  <a:srgbClr val="1E2328"/>
                </a:solidFill>
                <a:latin typeface="Montserrat"/>
                <a:ea typeface="Montserrat"/>
                <a:sym typeface="Montserrat"/>
              </a:rPr>
              <a:t>miesięcy</a:t>
            </a:r>
            <a:r>
              <a:rPr lang="en-US" sz="1950" dirty="0">
                <a:solidFill>
                  <a:srgbClr val="1E2328"/>
                </a:solidFill>
                <a:latin typeface="Montserrat"/>
                <a:ea typeface="Montserrat"/>
                <a:sym typeface="Montserrat"/>
              </a:rPr>
              <a:t>.</a:t>
            </a:r>
            <a:endParaRPr>
              <a:latin typeface="Montserrat"/>
            </a:endParaRPr>
          </a:p>
          <a:p>
            <a:pPr marL="0" lvl="0" indent="0" algn="l" rtl="0">
              <a:lnSpc>
                <a:spcPct val="150022"/>
              </a:lnSpc>
              <a:spcBef>
                <a:spcPts val="0"/>
              </a:spcBef>
              <a:spcAft>
                <a:spcPts val="0"/>
              </a:spcAft>
              <a:buClr>
                <a:schemeClr val="dk1"/>
              </a:buClr>
              <a:buSzPts val="2199"/>
              <a:buFont typeface="Arial"/>
              <a:buNone/>
            </a:pPr>
            <a:endParaRPr sz="1950" dirty="0">
              <a:solidFill>
                <a:srgbClr val="1E2328"/>
              </a:solidFill>
              <a:latin typeface="Montserrat"/>
              <a:ea typeface="Montserrat"/>
              <a:cs typeface="Montserrat"/>
              <a:sym typeface="Montserrat"/>
            </a:endParaRPr>
          </a:p>
        </p:txBody>
      </p:sp>
      <p:grpSp>
        <p:nvGrpSpPr>
          <p:cNvPr id="1572" name="Google Shape;1572;g32cca0ed427_0_136"/>
          <p:cNvGrpSpPr/>
          <p:nvPr/>
        </p:nvGrpSpPr>
        <p:grpSpPr>
          <a:xfrm>
            <a:off x="0" y="0"/>
            <a:ext cx="18288000" cy="10287000"/>
            <a:chOff x="0" y="0"/>
            <a:chExt cx="24384000" cy="13716000"/>
          </a:xfrm>
        </p:grpSpPr>
        <p:cxnSp>
          <p:nvCxnSpPr>
            <p:cNvPr id="1573" name="Google Shape;1573;g32cca0ed427_0_13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74" name="Google Shape;1574;g32cca0ed427_0_13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75" name="Google Shape;1575;g32cca0ed427_0_13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76" name="Google Shape;1576;g32cca0ed427_0_13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577" name="Google Shape;1577;g32cca0ed427_0_136"/>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578" name="Google Shape;1578;g32cca0ed427_0_13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79" name="Google Shape;1579;g32cca0ed427_0_13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580" name="Google Shape;1580;g32cca0ed427_0_136"/>
          <p:cNvGrpSpPr/>
          <p:nvPr/>
        </p:nvGrpSpPr>
        <p:grpSpPr>
          <a:xfrm>
            <a:off x="502874" y="2074800"/>
            <a:ext cx="15698418" cy="1369995"/>
            <a:chOff x="0" y="0"/>
            <a:chExt cx="1980673" cy="1084200"/>
          </a:xfrm>
        </p:grpSpPr>
        <p:sp>
          <p:nvSpPr>
            <p:cNvPr id="1581" name="Google Shape;1581;g32cca0ed427_0_13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582" name="Google Shape;1582;g32cca0ed427_0_13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583" name="Google Shape;1583;g32cca0ed427_0_136"/>
          <p:cNvGrpSpPr/>
          <p:nvPr/>
        </p:nvGrpSpPr>
        <p:grpSpPr>
          <a:xfrm>
            <a:off x="12759477" y="5674870"/>
            <a:ext cx="2839841" cy="4612380"/>
            <a:chOff x="0" y="0"/>
            <a:chExt cx="2254200" cy="3661200"/>
          </a:xfrm>
        </p:grpSpPr>
        <p:sp>
          <p:nvSpPr>
            <p:cNvPr id="1584" name="Google Shape;1584;g32cca0ed427_0_13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585" name="Google Shape;1585;g32cca0ed427_0_13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586" name="Google Shape;1586;g32cca0ed427_0_136"/>
          <p:cNvPicPr preferRelativeResize="0"/>
          <p:nvPr/>
        </p:nvPicPr>
        <p:blipFill rotWithShape="1">
          <a:blip r:embed="rId5">
            <a:alphaModFix/>
          </a:blip>
          <a:srcRect l="21562" r="41736"/>
          <a:stretch/>
        </p:blipFill>
        <p:spPr>
          <a:xfrm>
            <a:off x="11108000" y="3118475"/>
            <a:ext cx="3322957" cy="6790529"/>
          </a:xfrm>
          <a:prstGeom prst="rect">
            <a:avLst/>
          </a:prstGeom>
          <a:noFill/>
          <a:ln>
            <a:noFill/>
          </a:ln>
        </p:spPr>
      </p:pic>
      <p:grpSp>
        <p:nvGrpSpPr>
          <p:cNvPr id="1587" name="Google Shape;1587;g32cca0ed427_0_136"/>
          <p:cNvGrpSpPr/>
          <p:nvPr/>
        </p:nvGrpSpPr>
        <p:grpSpPr>
          <a:xfrm>
            <a:off x="10958386" y="2892316"/>
            <a:ext cx="3622164" cy="7165318"/>
            <a:chOff x="0" y="0"/>
            <a:chExt cx="2620010" cy="5182870"/>
          </a:xfrm>
        </p:grpSpPr>
        <p:sp>
          <p:nvSpPr>
            <p:cNvPr id="1588" name="Google Shape;1588;g32cca0ed427_0_136"/>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g32cca0ed427_0_136"/>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g32cca0ed427_0_136"/>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g32cca0ed427_0_136"/>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g32cca0ed427_0_136"/>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g32cca0ed427_0_136"/>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g32cca0ed427_0_136"/>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g32cca0ed427_0_136"/>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96" name="Google Shape;1596;g32cca0ed427_0_136"/>
          <p:cNvGrpSpPr/>
          <p:nvPr/>
        </p:nvGrpSpPr>
        <p:grpSpPr>
          <a:xfrm>
            <a:off x="0" y="0"/>
            <a:ext cx="18288000" cy="10287000"/>
            <a:chOff x="0" y="0"/>
            <a:chExt cx="24384000" cy="13716000"/>
          </a:xfrm>
        </p:grpSpPr>
        <p:cxnSp>
          <p:nvCxnSpPr>
            <p:cNvPr id="1597" name="Google Shape;1597;g32cca0ed427_0_13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98" name="Google Shape;1598;g32cca0ed427_0_13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99" name="Google Shape;1599;g32cca0ed427_0_13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00" name="Google Shape;1600;g32cca0ed427_0_136"/>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601" name="Google Shape;1601;g32cca0ed427_0_136"/>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602" name="Google Shape;1602;g32cca0ed427_0_136"/>
          <p:cNvSpPr txBox="1"/>
          <p:nvPr/>
        </p:nvSpPr>
        <p:spPr>
          <a:xfrm>
            <a:off x="2731525" y="2295650"/>
            <a:ext cx="8044800" cy="923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en-US" sz="6000">
                <a:solidFill>
                  <a:schemeClr val="lt1"/>
                </a:solidFill>
                <a:latin typeface="Montserrat Black"/>
                <a:ea typeface="Montserrat Black"/>
                <a:cs typeface="Montserrat Black"/>
                <a:sym typeface="Montserrat Black"/>
              </a:rPr>
              <a:t>SKÓRA</a:t>
            </a:r>
            <a:endParaRPr sz="6000">
              <a:solidFill>
                <a:schemeClr val="lt1"/>
              </a:solidFill>
              <a:latin typeface="Montserrat Black"/>
              <a:ea typeface="Montserrat Black"/>
              <a:cs typeface="Montserrat Black"/>
              <a:sym typeface="Montserrat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g32cca0ed427_0_190"/>
          <p:cNvSpPr txBox="1"/>
          <p:nvPr/>
        </p:nvSpPr>
        <p:spPr>
          <a:xfrm>
            <a:off x="484733" y="3975600"/>
            <a:ext cx="15716542" cy="2146742"/>
          </a:xfrm>
          <a:prstGeom prst="rect">
            <a:avLst/>
          </a:prstGeom>
          <a:noFill/>
          <a:ln>
            <a:noFill/>
          </a:ln>
        </p:spPr>
        <p:txBody>
          <a:bodyPr spcFirstLastPara="1" wrap="square" lIns="0" tIns="0" rIns="0" bIns="0" anchor="t" anchorCtr="0">
            <a:spAutoFit/>
          </a:bodyPr>
          <a:lstStyle/>
          <a:p>
            <a:r>
              <a:rPr lang="en-US" sz="1950" dirty="0" err="1">
                <a:solidFill>
                  <a:srgbClr val="1E2328"/>
                </a:solidFill>
                <a:latin typeface="Montserrat"/>
                <a:ea typeface="Montserrat"/>
                <a:sym typeface="Montserrat"/>
              </a:rPr>
              <a:t>Garbowanie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chromowe</a:t>
            </a:r>
            <a:r>
              <a:rPr lang="en-US" sz="1950" dirty="0">
                <a:solidFill>
                  <a:srgbClr val="1E2328"/>
                </a:solidFill>
                <a:latin typeface="Montserrat"/>
                <a:ea typeface="Montserrat"/>
                <a:sym typeface="Montserrat"/>
              </a:rPr>
              <a:t> to </a:t>
            </a:r>
            <a:r>
              <a:rPr lang="en-US" sz="1950" dirty="0" err="1">
                <a:solidFill>
                  <a:srgbClr val="1E2328"/>
                </a:solidFill>
                <a:latin typeface="Montserrat"/>
                <a:ea typeface="Montserrat"/>
                <a:sym typeface="Montserrat"/>
              </a:rPr>
              <a:t>najpopularniejsza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metoda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polegająca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zanurzeniu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skóry</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roztworze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chemikaliów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kwasów</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soli. Ten </a:t>
            </a:r>
            <a:r>
              <a:rPr lang="en-US" sz="1950" dirty="0" err="1">
                <a:solidFill>
                  <a:srgbClr val="1E2328"/>
                </a:solidFill>
                <a:latin typeface="Montserrat"/>
                <a:ea typeface="Montserrat"/>
                <a:sym typeface="Montserrat"/>
              </a:rPr>
              <a:t>proces</a:t>
            </a:r>
            <a:r>
              <a:rPr lang="en-US" sz="1950" dirty="0">
                <a:solidFill>
                  <a:srgbClr val="1E2328"/>
                </a:solidFill>
                <a:latin typeface="Montserrat"/>
                <a:ea typeface="Montserrat"/>
                <a:sym typeface="Montserrat"/>
              </a:rPr>
              <a:t> jest </a:t>
            </a:r>
            <a:r>
              <a:rPr lang="en-US" sz="1950" dirty="0" err="1">
                <a:solidFill>
                  <a:srgbClr val="1E2328"/>
                </a:solidFill>
                <a:latin typeface="Montserrat"/>
                <a:ea typeface="Montserrat"/>
                <a:sym typeface="Montserrat"/>
              </a:rPr>
              <a:t>znacznie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szybszy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niż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garbowanie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roślinne</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ponieważ</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można</a:t>
            </a:r>
            <a:r>
              <a:rPr lang="en-US" sz="1950" dirty="0">
                <a:solidFill>
                  <a:srgbClr val="1E2328"/>
                </a:solidFill>
                <a:latin typeface="Montserrat"/>
                <a:ea typeface="Montserrat"/>
                <a:sym typeface="Montserrat"/>
              </a:rPr>
              <a:t> go </a:t>
            </a:r>
            <a:r>
              <a:rPr lang="en-US" sz="1950" dirty="0" err="1">
                <a:solidFill>
                  <a:srgbClr val="1E2328"/>
                </a:solidFill>
                <a:latin typeface="Montserrat"/>
                <a:ea typeface="Montserrat"/>
                <a:sym typeface="Montserrat"/>
              </a:rPr>
              <a:t>wykonać</a:t>
            </a:r>
            <a:r>
              <a:rPr lang="en-US" sz="1950" dirty="0">
                <a:solidFill>
                  <a:srgbClr val="1E2328"/>
                </a:solidFill>
                <a:latin typeface="Montserrat"/>
                <a:ea typeface="Montserrat"/>
                <a:sym typeface="Montserrat"/>
              </a:rPr>
              <a:t> w </a:t>
            </a:r>
            <a:r>
              <a:rPr lang="en-US" sz="1950" dirty="0" err="1">
                <a:solidFill>
                  <a:srgbClr val="1E2328"/>
                </a:solidFill>
                <a:latin typeface="Montserrat"/>
                <a:ea typeface="Montserrat"/>
                <a:sym typeface="Montserrat"/>
              </a:rPr>
              <a:t>ciągu</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jednego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dnia</a:t>
            </a:r>
            <a:r>
              <a:rPr lang="en-US" sz="1950" dirty="0">
                <a:solidFill>
                  <a:srgbClr val="1E2328"/>
                </a:solidFill>
                <a:latin typeface="Montserrat"/>
                <a:ea typeface="Montserrat"/>
                <a:sym typeface="Montserrat"/>
              </a:rPr>
              <a:t>.</a:t>
            </a:r>
            <a:endParaRPr lang="en-US">
              <a:latin typeface="Montserrat"/>
            </a:endParaRPr>
          </a:p>
          <a:p>
            <a:endParaRPr lang="en-US"/>
          </a:p>
          <a:p>
            <a:endParaRPr lang="en-US"/>
          </a:p>
          <a:p>
            <a:endParaRPr/>
          </a:p>
          <a:p>
            <a:pPr>
              <a:lnSpc>
                <a:spcPct val="150022"/>
              </a:lnSpc>
            </a:pPr>
            <a:r>
              <a:rPr lang="en-US" sz="1950" b="1" dirty="0" err="1">
                <a:solidFill>
                  <a:srgbClr val="1E2328"/>
                </a:solidFill>
                <a:latin typeface="Montserrat"/>
                <a:ea typeface="Montserrat"/>
                <a:sym typeface="Montserrat"/>
              </a:rPr>
              <a:t>Źródło</a:t>
            </a:r>
            <a:r>
              <a:rPr lang="en-US" sz="1950" b="1" dirty="0">
                <a:solidFill>
                  <a:srgbClr val="1E2328"/>
                </a:solidFill>
                <a:latin typeface="Montserrat"/>
                <a:ea typeface="Montserrat"/>
                <a:sym typeface="Montserrat"/>
              </a:rPr>
              <a:t> </a:t>
            </a:r>
            <a:r>
              <a:rPr lang="en-US" sz="1950" b="1" dirty="0" err="1">
                <a:solidFill>
                  <a:srgbClr val="1E2328"/>
                </a:solidFill>
                <a:latin typeface="Montserrat"/>
                <a:ea typeface="Montserrat"/>
                <a:sym typeface="Montserrat"/>
              </a:rPr>
              <a:t>skór</a:t>
            </a:r>
            <a:r>
              <a:rPr lang="en-US" sz="1950" dirty="0" err="1">
                <a:solidFill>
                  <a:srgbClr val="1E2328"/>
                </a:solidFill>
                <a:latin typeface="Montserrat"/>
                <a:ea typeface="Montserrat"/>
                <a:sym typeface="Montserrat"/>
              </a:rPr>
              <a:t>y</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bydło</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cielę</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świńska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owiec</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i</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jagniąt</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kozia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aligatora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węża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strusia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kangura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jelenia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skóra</a:t>
            </a:r>
            <a:r>
              <a:rPr lang="en-US" sz="1950" dirty="0">
                <a:solidFill>
                  <a:srgbClr val="1E2328"/>
                </a:solidFill>
                <a:latin typeface="Montserrat"/>
                <a:ea typeface="Montserrat"/>
                <a:sym typeface="Montserrat"/>
              </a:rPr>
              <a:t> </a:t>
            </a:r>
            <a:r>
              <a:rPr lang="en-US" sz="1950" dirty="0" err="1">
                <a:solidFill>
                  <a:srgbClr val="1E2328"/>
                </a:solidFill>
                <a:latin typeface="Montserrat"/>
                <a:ea typeface="Montserrat"/>
                <a:sym typeface="Montserrat"/>
              </a:rPr>
              <a:t>końska</a:t>
            </a:r>
            <a:endParaRPr>
              <a:latin typeface="Montserrat"/>
            </a:endParaRPr>
          </a:p>
        </p:txBody>
      </p:sp>
      <p:grpSp>
        <p:nvGrpSpPr>
          <p:cNvPr id="1608" name="Google Shape;1608;g32cca0ed427_0_190"/>
          <p:cNvGrpSpPr/>
          <p:nvPr/>
        </p:nvGrpSpPr>
        <p:grpSpPr>
          <a:xfrm>
            <a:off x="0" y="0"/>
            <a:ext cx="18288000" cy="10287000"/>
            <a:chOff x="0" y="0"/>
            <a:chExt cx="24384000" cy="13716000"/>
          </a:xfrm>
        </p:grpSpPr>
        <p:cxnSp>
          <p:nvCxnSpPr>
            <p:cNvPr id="1609" name="Google Shape;1609;g32cca0ed427_0_19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10" name="Google Shape;1610;g32cca0ed427_0_19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11" name="Google Shape;1611;g32cca0ed427_0_19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12" name="Google Shape;1612;g32cca0ed427_0_19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613" name="Google Shape;1613;g32cca0ed427_0_190"/>
            <p:cNvSpPr txBox="1"/>
            <p:nvPr/>
          </p:nvSpPr>
          <p:spPr>
            <a:xfrm rot="-5400000">
              <a:off x="20827400" y="9674700"/>
              <a:ext cx="4970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614" name="Google Shape;1614;g32cca0ed427_0_19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615" name="Google Shape;1615;g32cca0ed427_0_19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grpSp>
        <p:nvGrpSpPr>
          <p:cNvPr id="1616" name="Google Shape;1616;g32cca0ed427_0_190"/>
          <p:cNvGrpSpPr/>
          <p:nvPr/>
        </p:nvGrpSpPr>
        <p:grpSpPr>
          <a:xfrm>
            <a:off x="502874" y="2074800"/>
            <a:ext cx="15698418" cy="1369995"/>
            <a:chOff x="0" y="0"/>
            <a:chExt cx="1980673" cy="1084200"/>
          </a:xfrm>
        </p:grpSpPr>
        <p:sp>
          <p:nvSpPr>
            <p:cNvPr id="1617" name="Google Shape;1617;g32cca0ed427_0_19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618" name="Google Shape;1618;g32cca0ed427_0_19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19" name="Google Shape;1619;g32cca0ed427_0_190"/>
          <p:cNvGrpSpPr/>
          <p:nvPr/>
        </p:nvGrpSpPr>
        <p:grpSpPr>
          <a:xfrm>
            <a:off x="0" y="0"/>
            <a:ext cx="18288000" cy="10287000"/>
            <a:chOff x="0" y="0"/>
            <a:chExt cx="24384000" cy="13716000"/>
          </a:xfrm>
        </p:grpSpPr>
        <p:cxnSp>
          <p:nvCxnSpPr>
            <p:cNvPr id="1620" name="Google Shape;1620;g32cca0ed427_0_19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21" name="Google Shape;1621;g32cca0ed427_0_19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22" name="Google Shape;1622;g32cca0ed427_0_19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23" name="Google Shape;1623;g32cca0ed427_0_190"/>
            <p:cNvSpPr txBox="1"/>
            <p:nvPr/>
          </p:nvSpPr>
          <p:spPr>
            <a:xfrm rot="-5400000">
              <a:off x="20721350" y="9568650"/>
              <a:ext cx="51822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sp>
          <p:nvSpPr>
            <p:cNvPr id="1624" name="Google Shape;1624;g32cca0ed427_0_190"/>
            <p:cNvSpPr txBox="1"/>
            <p:nvPr/>
          </p:nvSpPr>
          <p:spPr>
            <a:xfrm>
              <a:off x="9588879" y="439208"/>
              <a:ext cx="3675000" cy="2874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endParaRPr sz="1400" b="0" i="0" u="none" strike="noStrike" cap="none">
                <a:solidFill>
                  <a:srgbClr val="000000"/>
                </a:solidFill>
                <a:latin typeface="Arial"/>
                <a:ea typeface="Arial"/>
                <a:cs typeface="Arial"/>
                <a:sym typeface="Arial"/>
              </a:endParaRPr>
            </a:p>
          </p:txBody>
        </p:sp>
      </p:grpSp>
      <p:sp>
        <p:nvSpPr>
          <p:cNvPr id="1625" name="Google Shape;1625;g32cca0ed427_0_190"/>
          <p:cNvSpPr txBox="1"/>
          <p:nvPr/>
        </p:nvSpPr>
        <p:spPr>
          <a:xfrm>
            <a:off x="2731525" y="2295650"/>
            <a:ext cx="8044800" cy="923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en-US" sz="6000">
                <a:solidFill>
                  <a:schemeClr val="lt1"/>
                </a:solidFill>
                <a:latin typeface="Montserrat Black"/>
                <a:ea typeface="Montserrat Black"/>
                <a:cs typeface="Montserrat Black"/>
                <a:sym typeface="Montserrat Black"/>
              </a:rPr>
              <a:t>SKÓRA</a:t>
            </a:r>
            <a:endParaRPr sz="6000">
              <a:solidFill>
                <a:schemeClr val="lt1"/>
              </a:solidFill>
              <a:latin typeface="Montserrat Black"/>
              <a:ea typeface="Montserrat Black"/>
              <a:cs typeface="Montserrat Black"/>
              <a:sym typeface="Montserrat Black"/>
            </a:endParaRPr>
          </a:p>
        </p:txBody>
      </p:sp>
      <p:graphicFrame>
        <p:nvGraphicFramePr>
          <p:cNvPr id="1626" name="Google Shape;1626;g32cca0ed427_0_190"/>
          <p:cNvGraphicFramePr/>
          <p:nvPr>
            <p:extLst>
              <p:ext uri="{D42A27DB-BD31-4B8C-83A1-F6EECF244321}">
                <p14:modId xmlns:p14="http://schemas.microsoft.com/office/powerpoint/2010/main" val="4261068391"/>
              </p:ext>
            </p:extLst>
          </p:nvPr>
        </p:nvGraphicFramePr>
        <p:xfrm>
          <a:off x="502850" y="6227350"/>
          <a:ext cx="15333300" cy="3908120"/>
        </p:xfrm>
        <a:graphic>
          <a:graphicData uri="http://schemas.openxmlformats.org/drawingml/2006/table">
            <a:tbl>
              <a:tblPr>
                <a:noFill/>
                <a:tableStyleId>{23B77921-A536-441D-B547-70B6A7DA885A}</a:tableStyleId>
              </a:tblPr>
              <a:tblGrid>
                <a:gridCol w="5111100">
                  <a:extLst>
                    <a:ext uri="{9D8B030D-6E8A-4147-A177-3AD203B41FA5}">
                      <a16:colId xmlns:a16="http://schemas.microsoft.com/office/drawing/2014/main" val="20000"/>
                    </a:ext>
                  </a:extLst>
                </a:gridCol>
                <a:gridCol w="5111100">
                  <a:extLst>
                    <a:ext uri="{9D8B030D-6E8A-4147-A177-3AD203B41FA5}">
                      <a16:colId xmlns:a16="http://schemas.microsoft.com/office/drawing/2014/main" val="20001"/>
                    </a:ext>
                  </a:extLst>
                </a:gridCol>
                <a:gridCol w="5111100">
                  <a:extLst>
                    <a:ext uri="{9D8B030D-6E8A-4147-A177-3AD203B41FA5}">
                      <a16:colId xmlns:a16="http://schemas.microsoft.com/office/drawing/2014/main" val="20002"/>
                    </a:ext>
                  </a:extLst>
                </a:gridCol>
              </a:tblGrid>
              <a:tr h="549625">
                <a:tc gridSpan="3">
                  <a:txBody>
                    <a:bodyPr/>
                    <a:lstStyle/>
                    <a:p>
                      <a:pPr marL="0" lvl="0" indent="0" algn="ctr">
                        <a:lnSpc>
                          <a:spcPct val="150022"/>
                        </a:lnSpc>
                        <a:spcBef>
                          <a:spcPts val="0"/>
                        </a:spcBef>
                        <a:spcAft>
                          <a:spcPts val="0"/>
                        </a:spcAft>
                        <a:buNone/>
                      </a:pPr>
                      <a:r>
                        <a:rPr lang="en-US" sz="2150">
                          <a:solidFill>
                            <a:schemeClr val="dk1"/>
                          </a:solidFill>
                          <a:latin typeface="Montserrat Black"/>
                        </a:rPr>
                        <a:t>GŁÓWNE RÓŻNE MIĘDZY SKÓRA NATURALNĄ A SZTUCZNĄ</a:t>
                      </a:r>
                      <a:endParaRPr>
                        <a:sym typeface="Montserrat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492175">
                <a:tc>
                  <a:txBody>
                    <a:bodyPr/>
                    <a:lstStyle/>
                    <a:p>
                      <a:pPr marL="0" lvl="0" indent="0" algn="l" rtl="0">
                        <a:lnSpc>
                          <a:spcPct val="150022"/>
                        </a:lnSpc>
                        <a:spcBef>
                          <a:spcPts val="0"/>
                        </a:spcBef>
                        <a:spcAft>
                          <a:spcPts val="0"/>
                        </a:spcAft>
                        <a:buNone/>
                      </a:pPr>
                      <a:endParaRPr sz="1800" b="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1"/>
                    </a:solidFill>
                  </a:tcPr>
                </a:tc>
                <a:tc>
                  <a:txBody>
                    <a:bodyPr/>
                    <a:lstStyle/>
                    <a:p>
                      <a:pPr marL="0" lvl="0" indent="0" algn="ctr">
                        <a:spcBef>
                          <a:spcPts val="0"/>
                        </a:spcBef>
                        <a:spcAft>
                          <a:spcPts val="0"/>
                        </a:spcAft>
                        <a:buNone/>
                      </a:pPr>
                      <a:r>
                        <a:rPr lang="en-US" sz="1800" b="1">
                          <a:latin typeface="Montserrat"/>
                          <a:ea typeface="Montserrat"/>
                          <a:cs typeface="Montserrat"/>
                        </a:rPr>
                        <a:t>SKÓRA ZWIERZĘCA</a:t>
                      </a:r>
                      <a:endParaRPr sz="1800" b="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ctr">
                        <a:spcBef>
                          <a:spcPts val="0"/>
                        </a:spcBef>
                        <a:spcAft>
                          <a:spcPts val="0"/>
                        </a:spcAft>
                        <a:buNone/>
                      </a:pPr>
                      <a:r>
                        <a:rPr lang="en-US" sz="1800" b="1">
                          <a:latin typeface="Montserrat"/>
                          <a:ea typeface="Montserrat"/>
                          <a:cs typeface="Montserrat"/>
                        </a:rPr>
                        <a:t>SZTUCZNA SKÓRA</a:t>
                      </a:r>
                      <a:endParaRPr sz="1800" b="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426550">
                <a:tc>
                  <a:txBody>
                    <a:bodyPr/>
                    <a:lstStyle/>
                    <a:p>
                      <a:pPr marL="0" lvl="0" indent="0" algn="l">
                        <a:spcBef>
                          <a:spcPts val="0"/>
                        </a:spcBef>
                        <a:spcAft>
                          <a:spcPts val="0"/>
                        </a:spcAft>
                        <a:buNone/>
                      </a:pPr>
                      <a:r>
                        <a:rPr lang="en-US">
                          <a:latin typeface="Montserrat SemiBold"/>
                          <a:ea typeface="Montserrat SemiBold"/>
                          <a:cs typeface="Montserrat SemiBold"/>
                        </a:rPr>
                        <a:t>ODWROTNA STRONA</a:t>
                      </a:r>
                      <a:endParaRPr>
                        <a:latin typeface="Montserrat SemiBold"/>
                        <a:ea typeface="Montserrat SemiBold"/>
                        <a:cs typeface="Montserrat SemiBold"/>
                        <a:sym typeface="Montserrat SemiBol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dirty="0" err="1">
                          <a:latin typeface="Montserrat"/>
                          <a:ea typeface="Montserrat"/>
                          <a:cs typeface="Montserrat"/>
                        </a:rPr>
                        <a:t>Wygląd</a:t>
                      </a:r>
                      <a:r>
                        <a:rPr lang="en-US" dirty="0">
                          <a:latin typeface="Montserrat"/>
                          <a:ea typeface="Montserrat"/>
                          <a:cs typeface="Montserrat"/>
                        </a:rPr>
                        <a:t> </a:t>
                      </a:r>
                      <a:r>
                        <a:rPr lang="en-US" dirty="0" err="1">
                          <a:latin typeface="Montserrat"/>
                          <a:ea typeface="Montserrat"/>
                          <a:cs typeface="Montserrat"/>
                        </a:rPr>
                        <a:t>włókna</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a:txBody>
                    <a:bodyPr/>
                    <a:lstStyle/>
                    <a:p>
                      <a:pPr marL="0" lvl="0" indent="0" algn="l" rtl="0">
                        <a:spcBef>
                          <a:spcPts val="0"/>
                        </a:spcBef>
                        <a:spcAft>
                          <a:spcPts val="0"/>
                        </a:spcAft>
                        <a:buNone/>
                      </a:pPr>
                      <a:r>
                        <a:rPr lang="en-US" dirty="0" err="1">
                          <a:latin typeface="Montserrat"/>
                          <a:ea typeface="Montserrat"/>
                          <a:cs typeface="Montserrat"/>
                        </a:rPr>
                        <a:t>Plastikowa</a:t>
                      </a:r>
                      <a:r>
                        <a:rPr lang="en-US" dirty="0">
                          <a:latin typeface="Montserrat"/>
                          <a:ea typeface="Montserrat"/>
                          <a:cs typeface="Montserrat"/>
                        </a:rPr>
                        <a:t> </a:t>
                      </a:r>
                      <a:r>
                        <a:rPr lang="en-US" dirty="0" err="1">
                          <a:latin typeface="Montserrat"/>
                          <a:ea typeface="Montserrat"/>
                          <a:cs typeface="Montserrat"/>
                        </a:rPr>
                        <a:t>lub</a:t>
                      </a:r>
                      <a:r>
                        <a:rPr lang="en-US" dirty="0">
                          <a:latin typeface="Montserrat"/>
                          <a:ea typeface="Montserrat"/>
                          <a:cs typeface="Montserrat"/>
                        </a:rPr>
                        <a:t> </a:t>
                      </a:r>
                      <a:r>
                        <a:rPr lang="en-US" dirty="0" err="1">
                          <a:latin typeface="Montserrat"/>
                          <a:ea typeface="Montserrat"/>
                          <a:cs typeface="Montserrat"/>
                        </a:rPr>
                        <a:t>tekstylna</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extLst>
                  <a:ext uri="{0D108BD9-81ED-4DB2-BD59-A6C34878D82A}">
                    <a16:rowId xmlns:a16="http://schemas.microsoft.com/office/drawing/2014/main" val="10002"/>
                  </a:ext>
                </a:extLst>
              </a:tr>
              <a:tr h="426550">
                <a:tc>
                  <a:txBody>
                    <a:bodyPr/>
                    <a:lstStyle/>
                    <a:p>
                      <a:pPr marL="0" lvl="0" indent="0" algn="l">
                        <a:spcBef>
                          <a:spcPts val="0"/>
                        </a:spcBef>
                        <a:spcAft>
                          <a:spcPts val="0"/>
                        </a:spcAft>
                        <a:buNone/>
                      </a:pPr>
                      <a:r>
                        <a:rPr lang="en-US">
                          <a:latin typeface="Montserrat SemiBold"/>
                          <a:ea typeface="Montserrat SemiBold"/>
                          <a:cs typeface="Montserrat SemiBold"/>
                        </a:rPr>
                        <a:t>WZÓR SŁOJÓW</a:t>
                      </a:r>
                      <a:endParaRPr>
                        <a:latin typeface="Montserrat SemiBold"/>
                        <a:ea typeface="Montserrat SemiBold"/>
                        <a:cs typeface="Montserrat SemiBold"/>
                        <a:sym typeface="Montserrat SemiBol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dirty="0" err="1">
                          <a:latin typeface="Montserrat"/>
                          <a:ea typeface="Montserrat"/>
                          <a:cs typeface="Montserrat"/>
                        </a:rPr>
                        <a:t>nieregularny</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a:txBody>
                    <a:bodyPr/>
                    <a:lstStyle/>
                    <a:p>
                      <a:pPr marL="0" lvl="0" indent="0" algn="l" rtl="0">
                        <a:spcBef>
                          <a:spcPts val="0"/>
                        </a:spcBef>
                        <a:spcAft>
                          <a:spcPts val="0"/>
                        </a:spcAft>
                        <a:buNone/>
                      </a:pPr>
                      <a:r>
                        <a:rPr lang="en-US" dirty="0" err="1">
                          <a:latin typeface="Montserrat"/>
                          <a:ea typeface="Montserrat"/>
                          <a:cs typeface="Montserrat"/>
                        </a:rPr>
                        <a:t>mundurowy</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extLst>
                  <a:ext uri="{0D108BD9-81ED-4DB2-BD59-A6C34878D82A}">
                    <a16:rowId xmlns:a16="http://schemas.microsoft.com/office/drawing/2014/main" val="10003"/>
                  </a:ext>
                </a:extLst>
              </a:tr>
              <a:tr h="426550">
                <a:tc>
                  <a:txBody>
                    <a:bodyPr/>
                    <a:lstStyle/>
                    <a:p>
                      <a:pPr marL="0" lvl="0" indent="0" algn="l" rtl="0">
                        <a:spcBef>
                          <a:spcPts val="0"/>
                        </a:spcBef>
                        <a:spcAft>
                          <a:spcPts val="0"/>
                        </a:spcAft>
                        <a:buNone/>
                      </a:pPr>
                      <a:r>
                        <a:rPr lang="en-US">
                          <a:latin typeface="Montserrat SemiBold"/>
                          <a:ea typeface="Montserrat SemiBold"/>
                          <a:cs typeface="Montserrat SemiBold"/>
                        </a:rPr>
                        <a:t>ZAPACH</a:t>
                      </a:r>
                      <a:endParaRPr>
                        <a:latin typeface="Montserrat SemiBold"/>
                        <a:ea typeface="Montserrat SemiBold"/>
                        <a:cs typeface="Montserrat SemiBold"/>
                        <a:sym typeface="Montserrat SemiBol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dirty="0" err="1">
                          <a:latin typeface="Montserrat"/>
                          <a:ea typeface="Montserrat"/>
                          <a:cs typeface="Montserrat"/>
                        </a:rPr>
                        <a:t>ziemisty</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a:txBody>
                    <a:bodyPr/>
                    <a:lstStyle/>
                    <a:p>
                      <a:pPr marL="0" lvl="0" indent="0" algn="l" rtl="0">
                        <a:spcBef>
                          <a:spcPts val="0"/>
                        </a:spcBef>
                        <a:spcAft>
                          <a:spcPts val="0"/>
                        </a:spcAft>
                        <a:buNone/>
                      </a:pPr>
                      <a:r>
                        <a:rPr lang="en-US" dirty="0" err="1">
                          <a:latin typeface="Montserrat"/>
                          <a:ea typeface="Montserrat"/>
                          <a:cs typeface="Montserrat"/>
                        </a:rPr>
                        <a:t>brak</a:t>
                      </a:r>
                      <a:r>
                        <a:rPr lang="en-US" dirty="0">
                          <a:latin typeface="Montserrat"/>
                          <a:ea typeface="Montserrat"/>
                          <a:cs typeface="Montserrat"/>
                        </a:rPr>
                        <a:t> </a:t>
                      </a:r>
                      <a:r>
                        <a:rPr lang="en-US" dirty="0" err="1">
                          <a:latin typeface="Montserrat"/>
                          <a:ea typeface="Montserrat"/>
                          <a:cs typeface="Montserrat"/>
                        </a:rPr>
                        <a:t>zapachu</a:t>
                      </a:r>
                      <a:r>
                        <a:rPr lang="en-US" dirty="0">
                          <a:latin typeface="Montserrat"/>
                          <a:ea typeface="Montserrat"/>
                          <a:cs typeface="Montserrat"/>
                        </a:rPr>
                        <a:t>/</a:t>
                      </a:r>
                      <a:r>
                        <a:rPr lang="en-US" dirty="0" err="1">
                          <a:latin typeface="Montserrat"/>
                          <a:ea typeface="Montserrat"/>
                          <a:cs typeface="Montserrat"/>
                        </a:rPr>
                        <a:t>zapach</a:t>
                      </a:r>
                      <a:r>
                        <a:rPr lang="en-US" dirty="0">
                          <a:latin typeface="Montserrat"/>
                          <a:ea typeface="Montserrat"/>
                          <a:cs typeface="Montserrat"/>
                        </a:rPr>
                        <a:t> </a:t>
                      </a:r>
                      <a:r>
                        <a:rPr lang="en-US" dirty="0" err="1">
                          <a:latin typeface="Montserrat"/>
                          <a:ea typeface="Montserrat"/>
                          <a:cs typeface="Montserrat"/>
                        </a:rPr>
                        <a:t>plastiku</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extLst>
                  <a:ext uri="{0D108BD9-81ED-4DB2-BD59-A6C34878D82A}">
                    <a16:rowId xmlns:a16="http://schemas.microsoft.com/office/drawing/2014/main" val="10004"/>
                  </a:ext>
                </a:extLst>
              </a:tr>
              <a:tr h="426550">
                <a:tc>
                  <a:txBody>
                    <a:bodyPr/>
                    <a:lstStyle/>
                    <a:p>
                      <a:pPr marL="0" lvl="0" indent="0" algn="l" rtl="0">
                        <a:spcBef>
                          <a:spcPts val="0"/>
                        </a:spcBef>
                        <a:spcAft>
                          <a:spcPts val="0"/>
                        </a:spcAft>
                        <a:buNone/>
                      </a:pPr>
                      <a:r>
                        <a:rPr lang="en-US">
                          <a:latin typeface="Montserrat SemiBold"/>
                          <a:ea typeface="Montserrat SemiBold"/>
                          <a:cs typeface="Montserrat SemiBold"/>
                        </a:rPr>
                        <a:t>ODDYCHALNOŚĆ</a:t>
                      </a:r>
                      <a:endParaRPr>
                        <a:latin typeface="Montserrat SemiBold"/>
                        <a:ea typeface="Montserrat SemiBold"/>
                        <a:cs typeface="Montserrat SemiBold"/>
                        <a:sym typeface="Montserrat SemiBol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dirty="0" err="1">
                          <a:latin typeface="Montserrat"/>
                          <a:ea typeface="Montserrat"/>
                          <a:cs typeface="Montserrat"/>
                        </a:rPr>
                        <a:t>oddychalny</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a:txBody>
                    <a:bodyPr/>
                    <a:lstStyle/>
                    <a:p>
                      <a:pPr marL="0" lvl="0" indent="0" algn="l" rtl="0">
                        <a:spcBef>
                          <a:spcPts val="0"/>
                        </a:spcBef>
                        <a:spcAft>
                          <a:spcPts val="0"/>
                        </a:spcAft>
                        <a:buNone/>
                      </a:pPr>
                      <a:r>
                        <a:rPr lang="en-US" dirty="0">
                          <a:latin typeface="Montserrat"/>
                          <a:ea typeface="Montserrat"/>
                          <a:cs typeface="Montserrat"/>
                        </a:rPr>
                        <a:t>Nie </a:t>
                      </a:r>
                      <a:r>
                        <a:rPr lang="en-US" dirty="0" err="1">
                          <a:latin typeface="Montserrat"/>
                          <a:ea typeface="Montserrat"/>
                          <a:cs typeface="Montserrat"/>
                        </a:rPr>
                        <a:t>oddycha</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extLst>
                  <a:ext uri="{0D108BD9-81ED-4DB2-BD59-A6C34878D82A}">
                    <a16:rowId xmlns:a16="http://schemas.microsoft.com/office/drawing/2014/main" val="10005"/>
                  </a:ext>
                </a:extLst>
              </a:tr>
              <a:tr h="426550">
                <a:tc>
                  <a:txBody>
                    <a:bodyPr/>
                    <a:lstStyle/>
                    <a:p>
                      <a:pPr marL="0" lvl="0" indent="0" algn="l" rtl="0">
                        <a:spcBef>
                          <a:spcPts val="0"/>
                        </a:spcBef>
                        <a:spcAft>
                          <a:spcPts val="0"/>
                        </a:spcAft>
                        <a:buNone/>
                      </a:pPr>
                      <a:r>
                        <a:rPr lang="en-US">
                          <a:latin typeface="Montserrat SemiBold"/>
                          <a:ea typeface="Montserrat SemiBold"/>
                          <a:cs typeface="Montserrat SemiBold"/>
                        </a:rPr>
                        <a:t>REAKCJA NA CIEPŁO</a:t>
                      </a:r>
                      <a:endParaRPr>
                        <a:latin typeface="Montserrat SemiBold"/>
                        <a:ea typeface="Montserrat SemiBold"/>
                        <a:cs typeface="Montserrat SemiBold"/>
                        <a:sym typeface="Montserrat SemiBol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l">
                        <a:spcBef>
                          <a:spcPts val="0"/>
                        </a:spcBef>
                        <a:spcAft>
                          <a:spcPts val="0"/>
                        </a:spcAft>
                        <a:buNone/>
                      </a:pPr>
                      <a:r>
                        <a:rPr lang="en-US" dirty="0" err="1">
                          <a:latin typeface="Montserrat"/>
                        </a:rPr>
                        <a:t>świeci</a:t>
                      </a:r>
                      <a:r>
                        <a:rPr lang="en-US" dirty="0">
                          <a:latin typeface="Montserrat"/>
                        </a:rPr>
                        <a:t> I </a:t>
                      </a:r>
                      <a:r>
                        <a:rPr lang="en-US" dirty="0" err="1">
                          <a:latin typeface="Montserrat"/>
                        </a:rPr>
                        <a:t>utwardza</a:t>
                      </a:r>
                      <a:r>
                        <a:rPr lang="en-US" dirty="0">
                          <a:latin typeface="Montserrat"/>
                        </a:rPr>
                        <a:t> </a:t>
                      </a:r>
                      <a:r>
                        <a:rPr lang="en-US" dirty="0" err="1">
                          <a:latin typeface="Montserrat"/>
                        </a:rPr>
                        <a:t>się</a:t>
                      </a:r>
                      <a:r>
                        <a:rPr lang="en-US" dirty="0">
                          <a:latin typeface="Montserrat"/>
                        </a:rPr>
                        <a:t> - </a:t>
                      </a:r>
                      <a:r>
                        <a:rPr lang="en-US" dirty="0" err="1">
                          <a:latin typeface="Montserrat"/>
                        </a:rPr>
                        <a:t>pachnie</a:t>
                      </a:r>
                      <a:r>
                        <a:rPr lang="en-US" dirty="0">
                          <a:latin typeface="Montserrat"/>
                        </a:rPr>
                        <a:t> jak </a:t>
                      </a:r>
                      <a:r>
                        <a:rPr lang="en-US" dirty="0" err="1">
                          <a:latin typeface="Montserrat"/>
                        </a:rPr>
                        <a:t>spalone</a:t>
                      </a:r>
                      <a:r>
                        <a:rPr lang="en-US" dirty="0">
                          <a:latin typeface="Montserrat"/>
                        </a:rPr>
                        <a:t> </a:t>
                      </a:r>
                      <a:r>
                        <a:rPr lang="en-US" dirty="0" err="1">
                          <a:latin typeface="Montserrat"/>
                        </a:rPr>
                        <a:t>włosy</a:t>
                      </a:r>
                      <a:endParaRPr dirty="0" err="1">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a:txBody>
                    <a:bodyPr/>
                    <a:lstStyle/>
                    <a:p>
                      <a:pPr marL="0" lvl="0" indent="0" algn="l" rtl="0">
                        <a:spcBef>
                          <a:spcPts val="0"/>
                        </a:spcBef>
                        <a:spcAft>
                          <a:spcPts val="0"/>
                        </a:spcAft>
                        <a:buNone/>
                      </a:pPr>
                      <a:r>
                        <a:rPr lang="en-US" dirty="0" err="1">
                          <a:latin typeface="Montserrat"/>
                          <a:ea typeface="Montserrat"/>
                          <a:cs typeface="Montserrat"/>
                        </a:rPr>
                        <a:t>topi</a:t>
                      </a:r>
                      <a:r>
                        <a:rPr lang="en-US" dirty="0">
                          <a:latin typeface="Montserrat"/>
                          <a:ea typeface="Montserrat"/>
                          <a:cs typeface="Montserrat"/>
                        </a:rPr>
                        <a:t> </a:t>
                      </a:r>
                      <a:r>
                        <a:rPr lang="en-US" dirty="0" err="1">
                          <a:latin typeface="Montserrat"/>
                          <a:ea typeface="Montserrat"/>
                          <a:cs typeface="Montserrat"/>
                        </a:rPr>
                        <a:t>się</a:t>
                      </a:r>
                      <a:r>
                        <a:rPr lang="en-US" dirty="0">
                          <a:latin typeface="Montserrat"/>
                          <a:ea typeface="Montserrat"/>
                          <a:cs typeface="Montserrat"/>
                        </a:rPr>
                        <a:t> I </a:t>
                      </a:r>
                      <a:r>
                        <a:rPr lang="en-US" dirty="0" err="1">
                          <a:latin typeface="Montserrat"/>
                          <a:ea typeface="Montserrat"/>
                          <a:cs typeface="Montserrat"/>
                        </a:rPr>
                        <a:t>pali</a:t>
                      </a:r>
                      <a:r>
                        <a:rPr lang="en-US" dirty="0">
                          <a:latin typeface="Montserrat"/>
                          <a:ea typeface="Montserrat"/>
                          <a:cs typeface="Montserrat"/>
                        </a:rPr>
                        <a:t> - </a:t>
                      </a:r>
                      <a:r>
                        <a:rPr lang="en-US" dirty="0" err="1">
                          <a:latin typeface="Montserrat"/>
                          <a:ea typeface="Montserrat"/>
                          <a:cs typeface="Montserrat"/>
                        </a:rPr>
                        <a:t>śmierdzi</a:t>
                      </a:r>
                      <a:r>
                        <a:rPr lang="en-US" dirty="0">
                          <a:latin typeface="Montserrat"/>
                          <a:ea typeface="Montserrat"/>
                          <a:cs typeface="Montserrat"/>
                        </a:rPr>
                        <a:t> </a:t>
                      </a:r>
                      <a:r>
                        <a:rPr lang="en-US" dirty="0" err="1">
                          <a:latin typeface="Montserrat"/>
                          <a:ea typeface="Montserrat"/>
                          <a:cs typeface="Montserrat"/>
                        </a:rPr>
                        <a:t>spalonym</a:t>
                      </a:r>
                      <a:r>
                        <a:rPr lang="en-US" dirty="0">
                          <a:latin typeface="Montserrat"/>
                          <a:ea typeface="Montserrat"/>
                          <a:cs typeface="Montserrat"/>
                        </a:rPr>
                        <a:t> </a:t>
                      </a:r>
                      <a:r>
                        <a:rPr lang="en-US" dirty="0" err="1">
                          <a:latin typeface="Montserrat"/>
                          <a:ea typeface="Montserrat"/>
                          <a:cs typeface="Montserrat"/>
                        </a:rPr>
                        <a:t>plastikiem</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extLst>
                  <a:ext uri="{0D108BD9-81ED-4DB2-BD59-A6C34878D82A}">
                    <a16:rowId xmlns:a16="http://schemas.microsoft.com/office/drawing/2014/main" val="10006"/>
                  </a:ext>
                </a:extLst>
              </a:tr>
              <a:tr h="426550">
                <a:tc>
                  <a:txBody>
                    <a:bodyPr/>
                    <a:lstStyle/>
                    <a:p>
                      <a:pPr marL="0" lvl="0" indent="0" algn="l">
                        <a:spcBef>
                          <a:spcPts val="0"/>
                        </a:spcBef>
                        <a:spcAft>
                          <a:spcPts val="0"/>
                        </a:spcAft>
                        <a:buNone/>
                      </a:pPr>
                      <a:r>
                        <a:rPr lang="en-US">
                          <a:latin typeface="Montserrat SemiBold"/>
                          <a:ea typeface="Montserrat SemiBold"/>
                          <a:cs typeface="Montserrat SemiBold"/>
                        </a:rPr>
                        <a:t>PROCES STARZENIA SIĘ </a:t>
                      </a:r>
                      <a:endParaRPr>
                        <a:latin typeface="Montserrat SemiBold"/>
                        <a:ea typeface="Montserrat SemiBold"/>
                        <a:cs typeface="Montserrat SemiBold"/>
                        <a:sym typeface="Montserrat SemiBol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lvl="0" indent="0" algn="l">
                        <a:spcBef>
                          <a:spcPts val="0"/>
                        </a:spcBef>
                        <a:spcAft>
                          <a:spcPts val="0"/>
                        </a:spcAft>
                        <a:buNone/>
                      </a:pPr>
                      <a:r>
                        <a:rPr lang="en-US" dirty="0" err="1">
                          <a:latin typeface="Montserrat"/>
                          <a:ea typeface="Montserrat"/>
                          <a:cs typeface="Montserrat"/>
                        </a:rPr>
                        <a:t>Dobrze</a:t>
                      </a:r>
                      <a:r>
                        <a:rPr lang="en-US" dirty="0">
                          <a:latin typeface="Montserrat"/>
                          <a:ea typeface="Montserrat"/>
                          <a:cs typeface="Montserrat"/>
                        </a:rPr>
                        <a:t> </a:t>
                      </a:r>
                      <a:r>
                        <a:rPr lang="en-US" dirty="0" err="1">
                          <a:latin typeface="Montserrat"/>
                          <a:ea typeface="Montserrat"/>
                          <a:cs typeface="Montserrat"/>
                        </a:rPr>
                        <a:t>się</a:t>
                      </a:r>
                      <a:r>
                        <a:rPr lang="en-US" dirty="0">
                          <a:latin typeface="Montserrat"/>
                          <a:ea typeface="Montserrat"/>
                          <a:cs typeface="Montserrat"/>
                        </a:rPr>
                        <a:t> </a:t>
                      </a:r>
                      <a:r>
                        <a:rPr lang="en-US" dirty="0" err="1">
                          <a:latin typeface="Montserrat"/>
                          <a:ea typeface="Montserrat"/>
                          <a:cs typeface="Montserrat"/>
                        </a:rPr>
                        <a:t>starzeje</a:t>
                      </a:r>
                      <a:r>
                        <a:rPr lang="en-US" dirty="0">
                          <a:latin typeface="Montserrat"/>
                          <a:ea typeface="Montserrat"/>
                          <a:cs typeface="Montserrat"/>
                        </a:rPr>
                        <a:t> - </a:t>
                      </a:r>
                      <a:r>
                        <a:rPr lang="en-US" dirty="0" err="1">
                          <a:latin typeface="Montserrat"/>
                          <a:ea typeface="Montserrat"/>
                          <a:cs typeface="Montserrat"/>
                        </a:rPr>
                        <a:t>zmiękcza</a:t>
                      </a:r>
                      <a:r>
                        <a:rPr lang="en-US" dirty="0">
                          <a:latin typeface="Montserrat"/>
                          <a:ea typeface="Montserrat"/>
                          <a:cs typeface="Montserrat"/>
                        </a:rPr>
                        <a:t> </a:t>
                      </a:r>
                      <a:r>
                        <a:rPr lang="en-US" dirty="0" err="1">
                          <a:latin typeface="Montserrat"/>
                          <a:ea typeface="Montserrat"/>
                          <a:cs typeface="Montserrat"/>
                        </a:rPr>
                        <a:t>się</a:t>
                      </a:r>
                      <a:r>
                        <a:rPr lang="en-US" dirty="0">
                          <a:latin typeface="Montserrat"/>
                          <a:ea typeface="Montserrat"/>
                          <a:cs typeface="Montserrat"/>
                        </a:rPr>
                        <a:t> </a:t>
                      </a:r>
                      <a:endParaRPr dirty="0">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tc>
                  <a:txBody>
                    <a:bodyPr/>
                    <a:lstStyle/>
                    <a:p>
                      <a:pPr marL="0" lvl="0" indent="0" algn="l">
                        <a:spcBef>
                          <a:spcPts val="0"/>
                        </a:spcBef>
                        <a:spcAft>
                          <a:spcPts val="0"/>
                        </a:spcAft>
                        <a:buNone/>
                      </a:pPr>
                      <a:r>
                        <a:rPr lang="en-US" sz="1400" b="0" i="0" u="none" strike="noStrike" noProof="0" dirty="0" err="1">
                          <a:latin typeface="Montserrat"/>
                        </a:rPr>
                        <a:t>ulega</a:t>
                      </a:r>
                      <a:r>
                        <a:rPr lang="en-US" sz="1400" b="0" i="0" u="none" strike="noStrike" noProof="0" dirty="0">
                          <a:latin typeface="Montserrat"/>
                        </a:rPr>
                        <a:t> </a:t>
                      </a:r>
                      <a:r>
                        <a:rPr lang="en-US" sz="1400" b="0" i="0" u="none" strike="noStrike" noProof="0" dirty="0" err="1">
                          <a:latin typeface="Montserrat"/>
                        </a:rPr>
                        <a:t>uszkodzeniu</a:t>
                      </a:r>
                      <a:r>
                        <a:rPr lang="en-US" sz="1400" b="0" i="0" u="none" strike="noStrike" noProof="0" dirty="0">
                          <a:latin typeface="Montserrat"/>
                        </a:rPr>
                        <a:t> </a:t>
                      </a:r>
                      <a:r>
                        <a:rPr lang="en-US" sz="1400" b="0" i="0" u="none" strike="noStrike" noProof="0" dirty="0">
                          <a:latin typeface="Montserrat"/>
                          <a:sym typeface="Montserrat"/>
                        </a:rPr>
                        <a:t>- </a:t>
                      </a:r>
                      <a:r>
                        <a:rPr lang="en-US" sz="1400" b="0" i="0" u="none" strike="noStrike" noProof="0" dirty="0" err="1">
                          <a:latin typeface="Montserrat"/>
                        </a:rPr>
                        <a:t>górne</a:t>
                      </a:r>
                      <a:r>
                        <a:rPr lang="en-US" sz="1400" b="0" i="0" u="none" strike="noStrike" noProof="0" dirty="0">
                          <a:latin typeface="Montserrat"/>
                        </a:rPr>
                        <a:t> </a:t>
                      </a:r>
                      <a:r>
                        <a:rPr lang="en-US" sz="1400" b="0" i="0" u="none" strike="noStrike" noProof="0" dirty="0" err="1">
                          <a:latin typeface="Montserrat"/>
                        </a:rPr>
                        <a:t>warstwy</a:t>
                      </a:r>
                      <a:r>
                        <a:rPr lang="en-US" sz="1400" b="0" i="0" u="none" strike="noStrike" noProof="0" dirty="0">
                          <a:latin typeface="Montserrat"/>
                        </a:rPr>
                        <a:t> </a:t>
                      </a:r>
                      <a:r>
                        <a:rPr lang="en-US" sz="1400" b="0" i="0" u="none" strike="noStrike" noProof="0" dirty="0" err="1">
                          <a:latin typeface="Montserrat"/>
                        </a:rPr>
                        <a:t>zaczynają</a:t>
                      </a:r>
                      <a:r>
                        <a:rPr lang="en-US" sz="1400" b="0" i="0" u="none" strike="noStrike" noProof="0" dirty="0">
                          <a:latin typeface="Montserrat"/>
                        </a:rPr>
                        <a:t> </a:t>
                      </a:r>
                      <a:r>
                        <a:rPr lang="en-US" sz="1400" b="0" i="0" u="none" strike="noStrike" noProof="0" dirty="0" err="1">
                          <a:latin typeface="Montserrat"/>
                        </a:rPr>
                        <a:t>się</a:t>
                      </a:r>
                      <a:r>
                        <a:rPr lang="en-US" sz="1400" b="0" i="0" u="none" strike="noStrike" noProof="0" dirty="0">
                          <a:latin typeface="Montserrat"/>
                        </a:rPr>
                        <a:t> </a:t>
                      </a:r>
                      <a:r>
                        <a:rPr lang="en-US" sz="1400" b="0" i="0" u="none" strike="noStrike" noProof="0" dirty="0" err="1">
                          <a:latin typeface="Montserrat"/>
                        </a:rPr>
                        <a:t>odrywać</a:t>
                      </a:r>
                      <a:endParaRPr dirty="0" err="1">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CF5A"/>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grpSp>
        <p:nvGrpSpPr>
          <p:cNvPr id="1631" name="Google Shape;1631;g32cca0ed427_0_171"/>
          <p:cNvGrpSpPr/>
          <p:nvPr/>
        </p:nvGrpSpPr>
        <p:grpSpPr>
          <a:xfrm>
            <a:off x="928050" y="1312125"/>
            <a:ext cx="15269275" cy="1214054"/>
            <a:chOff x="0" y="0"/>
            <a:chExt cx="2254200" cy="3661200"/>
          </a:xfrm>
        </p:grpSpPr>
        <p:sp>
          <p:nvSpPr>
            <p:cNvPr id="1632" name="Google Shape;1632;g32cca0ed427_0_17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chemeClr val="dk1"/>
            </a:solidFill>
            <a:ln>
              <a:noFill/>
            </a:ln>
          </p:spPr>
          <p:txBody>
            <a:bodyPr/>
            <a:lstStyle/>
            <a:p>
              <a:endParaRPr lang="pl-PL"/>
            </a:p>
          </p:txBody>
        </p:sp>
        <p:sp>
          <p:nvSpPr>
            <p:cNvPr id="1633" name="Google Shape;1633;g32cca0ed427_0_171"/>
            <p:cNvSpPr txBox="1"/>
            <p:nvPr/>
          </p:nvSpPr>
          <p:spPr>
            <a:xfrm>
              <a:off x="0" y="0"/>
              <a:ext cx="2254200" cy="36612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34" name="Google Shape;1634;g32cca0ed427_0_171"/>
          <p:cNvGrpSpPr/>
          <p:nvPr/>
        </p:nvGrpSpPr>
        <p:grpSpPr>
          <a:xfrm>
            <a:off x="0" y="0"/>
            <a:ext cx="18288000" cy="10287000"/>
            <a:chOff x="0" y="0"/>
            <a:chExt cx="24384000" cy="13716000"/>
          </a:xfrm>
        </p:grpSpPr>
        <p:cxnSp>
          <p:nvCxnSpPr>
            <p:cNvPr id="1635" name="Google Shape;1635;g32cca0ed427_0_17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36" name="Google Shape;1636;g32cca0ed427_0_17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37" name="Google Shape;1637;g32cca0ed427_0_17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38" name="Google Shape;1638;g32cca0ed427_0_171"/>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639" name="Google Shape;1639;g32cca0ed427_0_171"/>
            <p:cNvSpPr txBox="1"/>
            <p:nvPr/>
          </p:nvSpPr>
          <p:spPr>
            <a:xfrm rot="-5400000">
              <a:off x="20850950" y="9698250"/>
              <a:ext cx="49230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1640" name="Google Shape;1640;g32cca0ed427_0_17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641" name="Google Shape;1641;g32cca0ed427_0_171"/>
          <p:cNvSpPr txBox="1"/>
          <p:nvPr/>
        </p:nvSpPr>
        <p:spPr>
          <a:xfrm>
            <a:off x="2731525" y="1457450"/>
            <a:ext cx="8348100" cy="923400"/>
          </a:xfrm>
          <a:prstGeom prst="rect">
            <a:avLst/>
          </a:prstGeom>
          <a:noFill/>
          <a:ln>
            <a:noFill/>
          </a:ln>
        </p:spPr>
        <p:txBody>
          <a:bodyPr spcFirstLastPara="1" wrap="square" lIns="0" tIns="0" rIns="0" bIns="0" anchor="t" anchorCtr="0">
            <a:spAutoFit/>
          </a:bodyPr>
          <a:lstStyle/>
          <a:p>
            <a:pPr marL="0" lvl="0" indent="0" algn="l">
              <a:spcBef>
                <a:spcPts val="0"/>
              </a:spcBef>
              <a:spcAft>
                <a:spcPts val="0"/>
              </a:spcAft>
              <a:buNone/>
            </a:pPr>
            <a:r>
              <a:rPr lang="en-US" sz="6000">
                <a:solidFill>
                  <a:schemeClr val="lt1"/>
                </a:solidFill>
                <a:latin typeface="Montserrat Black"/>
                <a:sym typeface="Montserrat Black"/>
              </a:rPr>
              <a:t>SKÓRA</a:t>
            </a:r>
            <a:endParaRPr lang="en-US"/>
          </a:p>
        </p:txBody>
      </p:sp>
      <p:sp>
        <p:nvSpPr>
          <p:cNvPr id="1642" name="Google Shape;1642;g32cca0ed427_0_17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643" name="Google Shape;1643;g32cca0ed427_0_171"/>
          <p:cNvSpPr txBox="1"/>
          <p:nvPr/>
        </p:nvSpPr>
        <p:spPr>
          <a:xfrm>
            <a:off x="355312" y="9845575"/>
            <a:ext cx="6498900" cy="187744"/>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en-US" sz="1000" dirty="0">
                <a:solidFill>
                  <a:srgbClr val="1E2328"/>
                </a:solidFill>
                <a:latin typeface="Montserrat"/>
                <a:ea typeface="Montserrat"/>
                <a:cs typeface="Montserrat"/>
                <a:sym typeface="Montserrat"/>
              </a:rPr>
              <a:t>image source: </a:t>
            </a:r>
            <a:r>
              <a:rPr lang="en-US" sz="1000" dirty="0">
                <a:solidFill>
                  <a:srgbClr val="1E2328"/>
                </a:solidFill>
                <a:latin typeface="Montserrat"/>
                <a:sym typeface="Montserrat"/>
              </a:rPr>
              <a:t>www.farfetch.com; www</a:t>
            </a:r>
            <a:r>
              <a:rPr lang="en-US" sz="1000" dirty="0">
                <a:solidFill>
                  <a:srgbClr val="1E2328"/>
                </a:solidFill>
                <a:latin typeface="Montserrat"/>
                <a:ea typeface="Montserrat"/>
                <a:cs typeface="Montserrat"/>
                <a:sym typeface="Montserrat"/>
              </a:rPr>
              <a:t>.pinterest.com</a:t>
            </a:r>
            <a:endParaRPr sz="1000" b="0" i="0" u="none" strike="noStrike" cap="none" dirty="0">
              <a:solidFill>
                <a:srgbClr val="000000"/>
              </a:solidFill>
              <a:latin typeface="Arial"/>
              <a:ea typeface="Arial"/>
              <a:cs typeface="Arial"/>
              <a:sym typeface="Arial"/>
            </a:endParaRPr>
          </a:p>
        </p:txBody>
      </p:sp>
      <p:pic>
        <p:nvPicPr>
          <p:cNvPr id="1644" name="Google Shape;1644;g32cca0ed427_0_171"/>
          <p:cNvPicPr preferRelativeResize="0"/>
          <p:nvPr/>
        </p:nvPicPr>
        <p:blipFill rotWithShape="1">
          <a:blip r:embed="rId5">
            <a:alphaModFix/>
          </a:blip>
          <a:srcRect t="4312" b="4312"/>
          <a:stretch/>
        </p:blipFill>
        <p:spPr>
          <a:xfrm>
            <a:off x="10669450" y="2814375"/>
            <a:ext cx="5527850" cy="6739149"/>
          </a:xfrm>
          <a:prstGeom prst="rect">
            <a:avLst/>
          </a:prstGeom>
          <a:noFill/>
          <a:ln>
            <a:noFill/>
          </a:ln>
        </p:spPr>
      </p:pic>
      <p:pic>
        <p:nvPicPr>
          <p:cNvPr id="1645" name="Google Shape;1645;g32cca0ed427_0_171"/>
          <p:cNvPicPr preferRelativeResize="0"/>
          <p:nvPr/>
        </p:nvPicPr>
        <p:blipFill rotWithShape="1">
          <a:blip r:embed="rId6">
            <a:alphaModFix/>
          </a:blip>
          <a:srcRect l="8544" t="41379" r="-1828" b="10093"/>
          <a:stretch/>
        </p:blipFill>
        <p:spPr>
          <a:xfrm>
            <a:off x="6309388" y="2643663"/>
            <a:ext cx="4506599" cy="3128315"/>
          </a:xfrm>
          <a:prstGeom prst="rect">
            <a:avLst/>
          </a:prstGeom>
          <a:noFill/>
          <a:ln>
            <a:noFill/>
          </a:ln>
        </p:spPr>
      </p:pic>
      <p:pic>
        <p:nvPicPr>
          <p:cNvPr id="1646" name="Google Shape;1646;g32cca0ed427_0_171"/>
          <p:cNvPicPr preferRelativeResize="0"/>
          <p:nvPr/>
        </p:nvPicPr>
        <p:blipFill rotWithShape="1">
          <a:blip r:embed="rId7">
            <a:alphaModFix/>
          </a:blip>
          <a:srcRect t="5690" b="9498"/>
          <a:stretch/>
        </p:blipFill>
        <p:spPr>
          <a:xfrm>
            <a:off x="928050" y="3101812"/>
            <a:ext cx="5481800" cy="6202839"/>
          </a:xfrm>
          <a:prstGeom prst="rect">
            <a:avLst/>
          </a:prstGeom>
          <a:noFill/>
          <a:ln>
            <a:noFill/>
          </a:ln>
        </p:spPr>
      </p:pic>
      <p:pic>
        <p:nvPicPr>
          <p:cNvPr id="1647" name="Google Shape;1647;g32cca0ed427_0_171"/>
          <p:cNvPicPr preferRelativeResize="0"/>
          <p:nvPr/>
        </p:nvPicPr>
        <p:blipFill rotWithShape="1">
          <a:blip r:embed="rId8">
            <a:alphaModFix/>
          </a:blip>
          <a:srcRect t="8110" r="5829" b="8102"/>
          <a:stretch/>
        </p:blipFill>
        <p:spPr>
          <a:xfrm>
            <a:off x="6674900" y="5889475"/>
            <a:ext cx="3469124" cy="41099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88"/>
        <p:cNvGrpSpPr/>
        <p:nvPr/>
      </p:nvGrpSpPr>
      <p:grpSpPr>
        <a:xfrm>
          <a:off x="0" y="0"/>
          <a:ext cx="0" cy="0"/>
          <a:chOff x="0" y="0"/>
          <a:chExt cx="0" cy="0"/>
        </a:xfrm>
      </p:grpSpPr>
      <p:grpSp>
        <p:nvGrpSpPr>
          <p:cNvPr id="189" name="Google Shape;189;p6"/>
          <p:cNvGrpSpPr/>
          <p:nvPr/>
        </p:nvGrpSpPr>
        <p:grpSpPr>
          <a:xfrm>
            <a:off x="0" y="0"/>
            <a:ext cx="18288000" cy="10287000"/>
            <a:chOff x="0" y="0"/>
            <a:chExt cx="24384000" cy="13716000"/>
          </a:xfrm>
        </p:grpSpPr>
        <p:cxnSp>
          <p:nvCxnSpPr>
            <p:cNvPr id="190" name="Google Shape;190;p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91" name="Google Shape;191;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92" name="Google Shape;192;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93" name="Google Shape;193;p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94" name="Google Shape;194;p6"/>
            <p:cNvSpPr txBox="1"/>
            <p:nvPr/>
          </p:nvSpPr>
          <p:spPr>
            <a:xfrm rot="-5400000">
              <a:off x="20862800" y="9710100"/>
              <a:ext cx="48993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pic>
        <p:nvPicPr>
          <p:cNvPr id="195" name="Google Shape;195;p6"/>
          <p:cNvPicPr preferRelativeResize="0"/>
          <p:nvPr/>
        </p:nvPicPr>
        <p:blipFill rotWithShape="1">
          <a:blip r:embed="rId5">
            <a:alphaModFix/>
          </a:blip>
          <a:srcRect l="8078" t="13905" r="8379" b="12716"/>
          <a:stretch/>
        </p:blipFill>
        <p:spPr>
          <a:xfrm>
            <a:off x="8127431" y="1028700"/>
            <a:ext cx="8545348" cy="7210424"/>
          </a:xfrm>
          <a:prstGeom prst="rect">
            <a:avLst/>
          </a:prstGeom>
          <a:noFill/>
          <a:ln>
            <a:noFill/>
          </a:ln>
        </p:spPr>
      </p:pic>
      <p:cxnSp>
        <p:nvCxnSpPr>
          <p:cNvPr id="196" name="Google Shape;196;p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97" name="Google Shape;197;p6"/>
          <p:cNvGrpSpPr/>
          <p:nvPr/>
        </p:nvGrpSpPr>
        <p:grpSpPr>
          <a:xfrm>
            <a:off x="1028700" y="5653088"/>
            <a:ext cx="8282280" cy="4633913"/>
            <a:chOff x="0" y="0"/>
            <a:chExt cx="6574461" cy="3678393"/>
          </a:xfrm>
        </p:grpSpPr>
        <p:sp>
          <p:nvSpPr>
            <p:cNvPr id="198" name="Google Shape;198;p6"/>
            <p:cNvSpPr/>
            <p:nvPr/>
          </p:nvSpPr>
          <p:spPr>
            <a:xfrm>
              <a:off x="0" y="0"/>
              <a:ext cx="6574461" cy="3678393"/>
            </a:xfrm>
            <a:custGeom>
              <a:avLst/>
              <a:gdLst/>
              <a:ahLst/>
              <a:cxnLst/>
              <a:rect l="l" t="t" r="r" b="b"/>
              <a:pathLst>
                <a:path w="6574461" h="3678393" extrusionOk="0">
                  <a:moveTo>
                    <a:pt x="0" y="0"/>
                  </a:moveTo>
                  <a:lnTo>
                    <a:pt x="6574461" y="0"/>
                  </a:lnTo>
                  <a:lnTo>
                    <a:pt x="6574461" y="3678393"/>
                  </a:lnTo>
                  <a:lnTo>
                    <a:pt x="0" y="3678393"/>
                  </a:lnTo>
                  <a:close/>
                </a:path>
              </a:pathLst>
            </a:custGeom>
            <a:solidFill>
              <a:srgbClr val="1E2328"/>
            </a:solidFill>
            <a:ln>
              <a:noFill/>
            </a:ln>
          </p:spPr>
          <p:txBody>
            <a:bodyPr/>
            <a:lstStyle/>
            <a:p>
              <a:endParaRPr lang="pl-PL"/>
            </a:p>
          </p:txBody>
        </p:sp>
        <p:sp>
          <p:nvSpPr>
            <p:cNvPr id="199" name="Google Shape;199;p6"/>
            <p:cNvSpPr txBox="1"/>
            <p:nvPr/>
          </p:nvSpPr>
          <p:spPr>
            <a:xfrm>
              <a:off x="0" y="0"/>
              <a:ext cx="6574460" cy="3678393"/>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00" name="Google Shape;200;p6"/>
          <p:cNvSpPr txBox="1"/>
          <p:nvPr/>
        </p:nvSpPr>
        <p:spPr>
          <a:xfrm>
            <a:off x="2315212" y="6508174"/>
            <a:ext cx="3852940" cy="2769989"/>
          </a:xfrm>
          <a:prstGeom prst="rect">
            <a:avLst/>
          </a:prstGeom>
          <a:noFill/>
          <a:ln>
            <a:noFill/>
          </a:ln>
        </p:spPr>
        <p:txBody>
          <a:bodyPr spcFirstLastPara="1" wrap="square" lIns="0" tIns="0" rIns="0" bIns="0" anchor="t" anchorCtr="0">
            <a:spAutoFit/>
          </a:bodyPr>
          <a:lstStyle/>
          <a:p>
            <a:r>
              <a:rPr lang="en-US" sz="6000" err="1">
                <a:solidFill>
                  <a:srgbClr val="FFFFFF"/>
                </a:solidFill>
                <a:latin typeface="DM Serif Display"/>
                <a:sym typeface="DM Serif Display"/>
              </a:rPr>
              <a:t>Niezbędne</a:t>
            </a:r>
            <a:r>
              <a:rPr lang="en-US" sz="6000">
                <a:solidFill>
                  <a:srgbClr val="FFFFFF"/>
                </a:solidFill>
                <a:latin typeface="DM Serif Display"/>
                <a:sym typeface="DM Serif Display"/>
              </a:rPr>
              <a:t> </a:t>
            </a:r>
            <a:r>
              <a:rPr lang="en-US" sz="6000" err="1">
                <a:solidFill>
                  <a:srgbClr val="FFFFFF"/>
                </a:solidFill>
                <a:latin typeface="DM Serif Display"/>
                <a:sym typeface="DM Serif Display"/>
              </a:rPr>
              <a:t>wyposażenie</a:t>
            </a:r>
            <a:endParaRPr lang="en-US" sz="6000" b="0" i="0" u="none" strike="noStrike" cap="none" err="1">
              <a:solidFill>
                <a:srgbClr val="FFFFFF"/>
              </a:solidFill>
              <a:latin typeface="DM Serif Display"/>
              <a:ea typeface="Arial"/>
              <a:cs typeface="Arial"/>
            </a:endParaRPr>
          </a:p>
        </p:txBody>
      </p:sp>
      <p:cxnSp>
        <p:nvCxnSpPr>
          <p:cNvPr id="201" name="Google Shape;201;p6"/>
          <p:cNvCxnSpPr/>
          <p:nvPr/>
        </p:nvCxnSpPr>
        <p:spPr>
          <a:xfrm>
            <a:off x="2315244" y="8612231"/>
            <a:ext cx="719041" cy="4762"/>
          </a:xfrm>
          <a:prstGeom prst="straightConnector1">
            <a:avLst/>
          </a:prstGeom>
          <a:noFill/>
          <a:ln w="9525" cap="flat" cmpd="sng">
            <a:solidFill>
              <a:srgbClr val="FFFFFF"/>
            </a:solidFill>
            <a:prstDash val="solid"/>
            <a:round/>
            <a:headEnd type="none" w="sm" len="sm"/>
            <a:tailEnd type="none" w="sm" len="sm"/>
          </a:ln>
        </p:spPr>
      </p:cxnSp>
      <p:sp>
        <p:nvSpPr>
          <p:cNvPr id="202" name="Google Shape;202;p6"/>
          <p:cNvSpPr txBox="1"/>
          <p:nvPr/>
        </p:nvSpPr>
        <p:spPr>
          <a:xfrm>
            <a:off x="1028700" y="2593075"/>
            <a:ext cx="6413100" cy="1323439"/>
          </a:xfrm>
          <a:prstGeom prst="rect">
            <a:avLst/>
          </a:prstGeom>
          <a:noFill/>
          <a:ln>
            <a:noFill/>
          </a:ln>
        </p:spPr>
        <p:txBody>
          <a:bodyPr spcFirstLastPara="1" wrap="square" lIns="0" tIns="0" rIns="0" bIns="0" anchor="t" anchorCtr="0">
            <a:spAutoFit/>
          </a:bodyPr>
          <a:lstStyle/>
          <a:p>
            <a:r>
              <a:rPr lang="en-US" sz="2150" dirty="0">
                <a:solidFill>
                  <a:srgbClr val="1E2328"/>
                </a:solidFill>
                <a:sym typeface="Montserrat"/>
              </a:rPr>
              <a:t>Do </a:t>
            </a:r>
            <a:r>
              <a:rPr lang="en-US" sz="2150" dirty="0" err="1">
                <a:solidFill>
                  <a:srgbClr val="1E2328"/>
                </a:solidFill>
                <a:sym typeface="Montserrat"/>
              </a:rPr>
              <a:t>tego</a:t>
            </a:r>
            <a:r>
              <a:rPr lang="en-US" sz="2150" dirty="0">
                <a:solidFill>
                  <a:srgbClr val="1E2328"/>
                </a:solidFill>
                <a:sym typeface="Montserrat"/>
              </a:rPr>
              <a:t> </a:t>
            </a:r>
            <a:r>
              <a:rPr lang="en-US" sz="2150" dirty="0" err="1">
                <a:solidFill>
                  <a:srgbClr val="1E2328"/>
                </a:solidFill>
                <a:sym typeface="Montserrat"/>
              </a:rPr>
              <a:t>modułu</a:t>
            </a:r>
            <a:r>
              <a:rPr lang="en-US" sz="2150" dirty="0">
                <a:solidFill>
                  <a:srgbClr val="1E2328"/>
                </a:solidFill>
                <a:sym typeface="Montserrat"/>
              </a:rPr>
              <a:t> </a:t>
            </a:r>
            <a:r>
              <a:rPr lang="en-US" sz="2150" dirty="0" err="1">
                <a:solidFill>
                  <a:srgbClr val="1E2328"/>
                </a:solidFill>
                <a:sym typeface="Montserrat"/>
              </a:rPr>
              <a:t>potrzebny</a:t>
            </a:r>
            <a:r>
              <a:rPr lang="en-US" sz="2150" dirty="0">
                <a:solidFill>
                  <a:srgbClr val="1E2328"/>
                </a:solidFill>
                <a:sym typeface="Montserrat"/>
              </a:rPr>
              <a:t> </a:t>
            </a:r>
            <a:r>
              <a:rPr lang="en-US" sz="2150" dirty="0" err="1">
                <a:solidFill>
                  <a:srgbClr val="1E2328"/>
                </a:solidFill>
                <a:sym typeface="Montserrat"/>
              </a:rPr>
              <a:t>będzie</a:t>
            </a:r>
            <a:r>
              <a:rPr lang="en-US" sz="2150" dirty="0">
                <a:solidFill>
                  <a:srgbClr val="1E2328"/>
                </a:solidFill>
                <a:sym typeface="Montserrat"/>
              </a:rPr>
              <a:t> </a:t>
            </a:r>
            <a:r>
              <a:rPr lang="en-US" sz="2150" dirty="0" err="1">
                <a:solidFill>
                  <a:srgbClr val="1E2328"/>
                </a:solidFill>
                <a:sym typeface="Montserrat"/>
              </a:rPr>
              <a:t>notatnik</a:t>
            </a:r>
            <a:r>
              <a:rPr lang="en-US" sz="2150" dirty="0">
                <a:solidFill>
                  <a:srgbClr val="1E2328"/>
                </a:solidFill>
                <a:sym typeface="Montserrat"/>
              </a:rPr>
              <a:t> </a:t>
            </a:r>
            <a:r>
              <a:rPr lang="en-US" sz="2150" dirty="0" err="1">
                <a:solidFill>
                  <a:srgbClr val="1E2328"/>
                </a:solidFill>
                <a:sym typeface="Montserrat"/>
              </a:rPr>
              <a:t>i</a:t>
            </a:r>
            <a:endParaRPr lang="en-US" dirty="0" err="1">
              <a:sym typeface="Montserrat"/>
            </a:endParaRPr>
          </a:p>
          <a:p>
            <a:r>
              <a:rPr lang="en-US" sz="2150" dirty="0" err="1">
                <a:solidFill>
                  <a:srgbClr val="1E2328"/>
                </a:solidFill>
                <a:ea typeface="Montserrat"/>
                <a:sym typeface="Montserrat"/>
              </a:rPr>
              <a:t>długopis</a:t>
            </a:r>
            <a:r>
              <a:rPr lang="en-US" sz="2150" dirty="0">
                <a:solidFill>
                  <a:srgbClr val="1E2328"/>
                </a:solidFill>
                <a:ea typeface="Montserrat"/>
                <a:sym typeface="Montserrat"/>
              </a:rPr>
              <a:t>. Nie ma </a:t>
            </a:r>
            <a:r>
              <a:rPr lang="en-US" sz="2150" dirty="0" err="1">
                <a:solidFill>
                  <a:srgbClr val="1E2328"/>
                </a:solidFill>
                <a:ea typeface="Montserrat"/>
                <a:sym typeface="Montserrat"/>
              </a:rPr>
              <a:t>potrzeby</a:t>
            </a:r>
            <a:r>
              <a:rPr lang="en-US" sz="2150" dirty="0">
                <a:solidFill>
                  <a:srgbClr val="1E2328"/>
                </a:solidFill>
                <a:ea typeface="Montserrat"/>
                <a:sym typeface="Montserrat"/>
              </a:rPr>
              <a:t> </a:t>
            </a:r>
            <a:r>
              <a:rPr lang="en-US" sz="2150" dirty="0" err="1">
                <a:solidFill>
                  <a:srgbClr val="1E2328"/>
                </a:solidFill>
                <a:ea typeface="Montserrat"/>
                <a:sym typeface="Montserrat"/>
              </a:rPr>
              <a:t>dodatkowego</a:t>
            </a:r>
            <a:r>
              <a:rPr lang="en-US" sz="2150" dirty="0">
                <a:solidFill>
                  <a:srgbClr val="1E2328"/>
                </a:solidFill>
                <a:ea typeface="Montserrat"/>
                <a:sym typeface="Montserrat"/>
              </a:rPr>
              <a:t> </a:t>
            </a:r>
            <a:r>
              <a:rPr lang="en-US" sz="2150" dirty="0" err="1">
                <a:solidFill>
                  <a:srgbClr val="1E2328"/>
                </a:solidFill>
                <a:ea typeface="Montserrat"/>
                <a:sym typeface="Montserrat"/>
              </a:rPr>
              <a:t>sprzętu</a:t>
            </a:r>
            <a:r>
              <a:rPr lang="en-US" sz="2150" dirty="0">
                <a:solidFill>
                  <a:srgbClr val="1E2328"/>
                </a:solidFill>
                <a:ea typeface="Montserrat"/>
                <a:sym typeface="Montserrat"/>
              </a:rPr>
              <a:t>, </a:t>
            </a:r>
            <a:r>
              <a:rPr lang="en-US" sz="2150" dirty="0" err="1">
                <a:solidFill>
                  <a:srgbClr val="1E2328"/>
                </a:solidFill>
                <a:ea typeface="Montserrat"/>
                <a:sym typeface="Montserrat"/>
              </a:rPr>
              <a:t>ponieważ</a:t>
            </a:r>
            <a:r>
              <a:rPr lang="en-US" sz="2150" dirty="0">
                <a:solidFill>
                  <a:srgbClr val="1E2328"/>
                </a:solidFill>
                <a:ea typeface="Montserrat"/>
                <a:sym typeface="Montserrat"/>
              </a:rPr>
              <a:t> </a:t>
            </a:r>
            <a:r>
              <a:rPr lang="en-US" sz="2150" dirty="0" err="1">
                <a:solidFill>
                  <a:srgbClr val="1E2328"/>
                </a:solidFill>
                <a:ea typeface="Montserrat"/>
                <a:sym typeface="Montserrat"/>
              </a:rPr>
              <a:t>część</a:t>
            </a:r>
            <a:r>
              <a:rPr lang="en-US" sz="2150" dirty="0">
                <a:solidFill>
                  <a:srgbClr val="1E2328"/>
                </a:solidFill>
                <a:ea typeface="Montserrat"/>
                <a:sym typeface="Montserrat"/>
              </a:rPr>
              <a:t> </a:t>
            </a:r>
            <a:r>
              <a:rPr lang="en-US" sz="2150" dirty="0" err="1">
                <a:solidFill>
                  <a:srgbClr val="1E2328"/>
                </a:solidFill>
                <a:ea typeface="Montserrat"/>
                <a:sym typeface="Montserrat"/>
              </a:rPr>
              <a:t>praktyczna</a:t>
            </a:r>
            <a:r>
              <a:rPr lang="en-US" sz="2150" dirty="0">
                <a:solidFill>
                  <a:srgbClr val="1E2328"/>
                </a:solidFill>
                <a:ea typeface="Montserrat"/>
                <a:sym typeface="Montserrat"/>
              </a:rPr>
              <a:t> </a:t>
            </a:r>
            <a:r>
              <a:rPr lang="en-US" sz="2150" dirty="0" err="1">
                <a:solidFill>
                  <a:srgbClr val="1E2328"/>
                </a:solidFill>
                <a:ea typeface="Montserrat"/>
                <a:sym typeface="Montserrat"/>
              </a:rPr>
              <a:t>składa</a:t>
            </a:r>
            <a:r>
              <a:rPr lang="en-US" sz="2150" dirty="0">
                <a:solidFill>
                  <a:srgbClr val="1E2328"/>
                </a:solidFill>
                <a:ea typeface="Montserrat"/>
                <a:sym typeface="Montserrat"/>
              </a:rPr>
              <a:t> </a:t>
            </a:r>
            <a:r>
              <a:rPr lang="en-US" sz="2150" dirty="0" err="1">
                <a:solidFill>
                  <a:srgbClr val="1E2328"/>
                </a:solidFill>
                <a:ea typeface="Montserrat"/>
                <a:sym typeface="Montserrat"/>
              </a:rPr>
              <a:t>się</a:t>
            </a:r>
            <a:r>
              <a:rPr lang="en-US" sz="2150" dirty="0">
                <a:solidFill>
                  <a:srgbClr val="1E2328"/>
                </a:solidFill>
                <a:ea typeface="Montserrat"/>
                <a:sym typeface="Montserrat"/>
              </a:rPr>
              <a:t> z </a:t>
            </a:r>
            <a:r>
              <a:rPr lang="en-US" sz="2150" dirty="0" err="1">
                <a:solidFill>
                  <a:srgbClr val="1E2328"/>
                </a:solidFill>
                <a:ea typeface="Montserrat"/>
                <a:sym typeface="Montserrat"/>
              </a:rPr>
              <a:t>próbek</a:t>
            </a:r>
            <a:r>
              <a:rPr lang="en-US" sz="2150" dirty="0">
                <a:solidFill>
                  <a:srgbClr val="1E2328"/>
                </a:solidFill>
                <a:ea typeface="Montserrat"/>
                <a:sym typeface="Montserrat"/>
              </a:rPr>
              <a:t> </a:t>
            </a:r>
            <a:r>
              <a:rPr lang="en-US" sz="2150" dirty="0" err="1">
                <a:solidFill>
                  <a:srgbClr val="1E2328"/>
                </a:solidFill>
                <a:ea typeface="Montserrat"/>
                <a:sym typeface="Montserrat"/>
              </a:rPr>
              <a:t>tkanin</a:t>
            </a:r>
            <a:r>
              <a:rPr lang="en-US" sz="2150" dirty="0">
                <a:solidFill>
                  <a:srgbClr val="1E2328"/>
                </a:solidFill>
                <a:ea typeface="Montserrat"/>
                <a:sym typeface="Montserrat"/>
              </a:rPr>
              <a:t> </a:t>
            </a:r>
            <a:r>
              <a:rPr lang="en-US" sz="2150" dirty="0" err="1">
                <a:solidFill>
                  <a:srgbClr val="1E2328"/>
                </a:solidFill>
                <a:ea typeface="Montserrat"/>
                <a:sym typeface="Montserrat"/>
              </a:rPr>
              <a:t>dostarczonych</a:t>
            </a:r>
            <a:r>
              <a:rPr lang="en-US" sz="2150" dirty="0">
                <a:solidFill>
                  <a:srgbClr val="1E2328"/>
                </a:solidFill>
                <a:ea typeface="Montserrat"/>
                <a:sym typeface="Montserrat"/>
              </a:rPr>
              <a:t> </a:t>
            </a:r>
            <a:r>
              <a:rPr lang="en-US" sz="2150" dirty="0" err="1">
                <a:solidFill>
                  <a:srgbClr val="1E2328"/>
                </a:solidFill>
                <a:ea typeface="Montserrat"/>
                <a:sym typeface="Montserrat"/>
              </a:rPr>
              <a:t>przez</a:t>
            </a:r>
            <a:r>
              <a:rPr lang="en-US" sz="2150" dirty="0">
                <a:solidFill>
                  <a:srgbClr val="1E2328"/>
                </a:solidFill>
                <a:ea typeface="Montserrat"/>
                <a:sym typeface="Montserrat"/>
              </a:rPr>
              <a:t> </a:t>
            </a:r>
            <a:r>
              <a:rPr lang="en-US" sz="2150" dirty="0" err="1">
                <a:solidFill>
                  <a:srgbClr val="1E2328"/>
                </a:solidFill>
                <a:ea typeface="Montserrat"/>
                <a:sym typeface="Montserrat"/>
              </a:rPr>
              <a:t>trenera</a:t>
            </a:r>
            <a:r>
              <a:rPr lang="en-US" sz="2150" b="0" i="0" u="none" strike="noStrike" cap="none" dirty="0">
                <a:solidFill>
                  <a:srgbClr val="1E2328"/>
                </a:solidFill>
                <a:ea typeface="Montserrat"/>
                <a:sym typeface="Montserrat"/>
              </a:rPr>
              <a:t>.</a:t>
            </a:r>
            <a:endParaRPr sz="2150" dirty="0"/>
          </a:p>
        </p:txBody>
      </p:sp>
      <p:sp>
        <p:nvSpPr>
          <p:cNvPr id="203" name="Google Shape;203;p6"/>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651"/>
        <p:cNvGrpSpPr/>
        <p:nvPr/>
      </p:nvGrpSpPr>
      <p:grpSpPr>
        <a:xfrm>
          <a:off x="0" y="0"/>
          <a:ext cx="0" cy="0"/>
          <a:chOff x="0" y="0"/>
          <a:chExt cx="0" cy="0"/>
        </a:xfrm>
      </p:grpSpPr>
      <p:grpSp>
        <p:nvGrpSpPr>
          <p:cNvPr id="1652" name="Google Shape;1652;p12"/>
          <p:cNvGrpSpPr/>
          <p:nvPr/>
        </p:nvGrpSpPr>
        <p:grpSpPr>
          <a:xfrm>
            <a:off x="0" y="0"/>
            <a:ext cx="18288000" cy="10287000"/>
            <a:chOff x="0" y="0"/>
            <a:chExt cx="24384000" cy="13716000"/>
          </a:xfrm>
        </p:grpSpPr>
        <p:cxnSp>
          <p:nvCxnSpPr>
            <p:cNvPr id="1653" name="Google Shape;1653;p1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54" name="Google Shape;1654;p1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55" name="Google Shape;1655;p1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56" name="Google Shape;1656;p1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657" name="Google Shape;1657;p12"/>
            <p:cNvSpPr txBox="1"/>
            <p:nvPr/>
          </p:nvSpPr>
          <p:spPr>
            <a:xfrm rot="16200000">
              <a:off x="20982200" y="9338149"/>
              <a:ext cx="5111400" cy="901101"/>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4"/>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grpSp>
      <p:cxnSp>
        <p:nvCxnSpPr>
          <p:cNvPr id="1658" name="Google Shape;1658;p1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659" name="Google Shape;1659;p12"/>
          <p:cNvPicPr preferRelativeResize="0"/>
          <p:nvPr/>
        </p:nvPicPr>
        <p:blipFill rotWithShape="1">
          <a:blip r:embed="rId5">
            <a:alphaModFix/>
          </a:blip>
          <a:srcRect t="5373" b="5373"/>
          <a:stretch/>
        </p:blipFill>
        <p:spPr>
          <a:xfrm>
            <a:off x="0" y="4904448"/>
            <a:ext cx="6048374" cy="5382554"/>
          </a:xfrm>
          <a:prstGeom prst="rect">
            <a:avLst/>
          </a:prstGeom>
          <a:noFill/>
          <a:ln>
            <a:noFill/>
          </a:ln>
        </p:spPr>
      </p:pic>
      <p:grpSp>
        <p:nvGrpSpPr>
          <p:cNvPr id="1660" name="Google Shape;1660;p12"/>
          <p:cNvGrpSpPr/>
          <p:nvPr/>
        </p:nvGrpSpPr>
        <p:grpSpPr>
          <a:xfrm>
            <a:off x="6048375" y="7479555"/>
            <a:ext cx="1028700" cy="2807445"/>
            <a:chOff x="0" y="0"/>
            <a:chExt cx="816580" cy="2228546"/>
          </a:xfrm>
        </p:grpSpPr>
        <p:sp>
          <p:nvSpPr>
            <p:cNvPr id="1661" name="Google Shape;1661;p12"/>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662" name="Google Shape;1662;p12"/>
            <p:cNvSpPr txBox="1"/>
            <p:nvPr/>
          </p:nvSpPr>
          <p:spPr>
            <a:xfrm>
              <a:off x="0" y="0"/>
              <a:ext cx="816580" cy="2228546"/>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63" name="Google Shape;1663;p12"/>
          <p:cNvSpPr txBox="1"/>
          <p:nvPr/>
        </p:nvSpPr>
        <p:spPr>
          <a:xfrm>
            <a:off x="1028700" y="1286850"/>
            <a:ext cx="10978500" cy="923400"/>
          </a:xfrm>
          <a:prstGeom prst="rect">
            <a:avLst/>
          </a:prstGeom>
          <a:noFill/>
          <a:ln>
            <a:noFill/>
          </a:ln>
        </p:spPr>
        <p:txBody>
          <a:bodyPr spcFirstLastPara="1" wrap="square" lIns="0" tIns="0" rIns="0" bIns="0" anchor="t" anchorCtr="0">
            <a:spAutoFit/>
          </a:bodyPr>
          <a:lstStyle/>
          <a:p>
            <a:r>
              <a:rPr lang="en-US" sz="6000" dirty="0" err="1">
                <a:solidFill>
                  <a:srgbClr val="1E2328"/>
                </a:solidFill>
                <a:latin typeface="Montserrat Black"/>
                <a:sym typeface="Montserrat Black"/>
              </a:rPr>
              <a:t>Zajęcia</a:t>
            </a:r>
            <a:r>
              <a:rPr lang="en-US" sz="6000" dirty="0">
                <a:solidFill>
                  <a:srgbClr val="1E2328"/>
                </a:solidFill>
                <a:latin typeface="Montserrat Black"/>
                <a:sym typeface="Montserrat Black"/>
              </a:rPr>
              <a:t> </a:t>
            </a:r>
            <a:r>
              <a:rPr lang="en-US" sz="6000" dirty="0" err="1">
                <a:solidFill>
                  <a:srgbClr val="1E2328"/>
                </a:solidFill>
                <a:latin typeface="Montserrat Black"/>
                <a:sym typeface="Montserrat Black"/>
              </a:rPr>
              <a:t>praktyczne</a:t>
            </a:r>
            <a:endParaRPr lang="en-US" dirty="0" err="1"/>
          </a:p>
        </p:txBody>
      </p:sp>
      <p:sp>
        <p:nvSpPr>
          <p:cNvPr id="1664" name="Google Shape;1664;p12"/>
          <p:cNvSpPr txBox="1"/>
          <p:nvPr/>
        </p:nvSpPr>
        <p:spPr>
          <a:xfrm>
            <a:off x="1031575" y="2761818"/>
            <a:ext cx="15258600" cy="1315745"/>
          </a:xfrm>
          <a:prstGeom prst="rect">
            <a:avLst/>
          </a:prstGeom>
          <a:noFill/>
          <a:ln>
            <a:noFill/>
          </a:ln>
        </p:spPr>
        <p:txBody>
          <a:bodyPr spcFirstLastPara="1" wrap="square" lIns="0" tIns="0" rIns="0" bIns="0" anchor="t" anchorCtr="0">
            <a:spAutoFit/>
          </a:bodyPr>
          <a:lstStyle/>
          <a:p>
            <a:pPr>
              <a:lnSpc>
                <a:spcPct val="150022"/>
              </a:lnSpc>
            </a:pPr>
            <a:r>
              <a:rPr lang="en-US" sz="2150" dirty="0" err="1">
                <a:solidFill>
                  <a:srgbClr val="1E2328"/>
                </a:solidFill>
                <a:latin typeface="Montserrat"/>
                <a:ea typeface="Montserrat"/>
                <a:sym typeface="Montserrat"/>
              </a:rPr>
              <a:t>Ważne</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zrozumienie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zachowania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różnych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rodzajów</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a:t>
            </a:r>
            <a:r>
              <a:rPr lang="en-US" sz="2150" dirty="0">
                <a:solidFill>
                  <a:srgbClr val="1E2328"/>
                </a:solidFill>
                <a:latin typeface="Montserrat"/>
                <a:ea typeface="Montserrat"/>
                <a:sym typeface="Montserrat"/>
              </a:rPr>
              <a:t>. W </a:t>
            </a:r>
            <a:r>
              <a:rPr lang="en-US" sz="2150" dirty="0" err="1">
                <a:solidFill>
                  <a:srgbClr val="1E2328"/>
                </a:solidFill>
                <a:latin typeface="Montserrat"/>
                <a:ea typeface="Montserrat"/>
                <a:sym typeface="Montserrat"/>
              </a:rPr>
              <a:t>tym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ćwiczeniu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zapoznasz</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z </a:t>
            </a:r>
            <a:r>
              <a:rPr lang="en-US" sz="2150" dirty="0" err="1">
                <a:solidFill>
                  <a:srgbClr val="1E2328"/>
                </a:solidFill>
                <a:latin typeface="Montserrat"/>
                <a:ea typeface="Montserrat"/>
                <a:sym typeface="Montserrat"/>
              </a:rPr>
              <a:t>próbkami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poznasz</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różne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sposoby</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użytkowania</a:t>
            </a:r>
            <a:r>
              <a:rPr lang="en-US" sz="2150" dirty="0">
                <a:solidFill>
                  <a:srgbClr val="1E2328"/>
                </a:solidFill>
                <a:latin typeface="Montserrat"/>
                <a:ea typeface="Montserrat"/>
                <a:sym typeface="Montserrat"/>
              </a:rPr>
              <a:t>, aby </a:t>
            </a:r>
            <a:r>
              <a:rPr lang="en-US" sz="2150" dirty="0" err="1">
                <a:solidFill>
                  <a:srgbClr val="1E2328"/>
                </a:solidFill>
                <a:latin typeface="Montserrat"/>
                <a:ea typeface="Montserrat"/>
                <a:sym typeface="Montserrat"/>
              </a:rPr>
              <a:t>zarejestrować</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zachowanie</a:t>
            </a:r>
            <a:r>
              <a:rPr lang="en-US" sz="2150" dirty="0">
                <a:solidFill>
                  <a:srgbClr val="1E2328"/>
                </a:solidFill>
                <a:latin typeface="Montserrat"/>
                <a:ea typeface="Montserrat"/>
                <a:sym typeface="Montserrat"/>
              </a:rPr>
              <a:t>.</a:t>
            </a:r>
            <a:endParaRPr lang="en-US" sz="2150" dirty="0">
              <a:latin typeface="Montserrat"/>
            </a:endParaRPr>
          </a:p>
          <a:p>
            <a:pPr marL="0" marR="0" lvl="0" indent="0" algn="l" rtl="0">
              <a:lnSpc>
                <a:spcPct val="150022"/>
              </a:lnSpc>
              <a:spcBef>
                <a:spcPts val="0"/>
              </a:spcBef>
              <a:spcAft>
                <a:spcPts val="0"/>
              </a:spcAft>
              <a:buClr>
                <a:srgbClr val="000000"/>
              </a:buClr>
              <a:buSzPts val="2199"/>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12"/>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1666" name="Google Shape;1666;p12"/>
          <p:cNvSpPr txBox="1"/>
          <p:nvPr/>
        </p:nvSpPr>
        <p:spPr>
          <a:xfrm>
            <a:off x="7420650" y="3993025"/>
            <a:ext cx="9017700" cy="6612934"/>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en-US" sz="2150" b="1">
                <a:solidFill>
                  <a:srgbClr val="1E2328"/>
                </a:solidFill>
                <a:latin typeface="Montserrat"/>
                <a:ea typeface="Montserrat"/>
                <a:cs typeface="Montserrat"/>
                <a:sym typeface="Montserrat"/>
              </a:rPr>
              <a:t>INSTRUKCJE:</a:t>
            </a:r>
            <a:endParaRPr sz="2150" b="1">
              <a:solidFill>
                <a:srgbClr val="1E2328"/>
              </a:solidFill>
              <a:latin typeface="Montserrat"/>
              <a:ea typeface="Montserrat"/>
              <a:cs typeface="Montserrat"/>
              <a:sym typeface="Montserrat"/>
            </a:endParaRPr>
          </a:p>
          <a:p>
            <a:r>
              <a:rPr lang="en-US" sz="2150" dirty="0" err="1">
                <a:solidFill>
                  <a:srgbClr val="1E2328"/>
                </a:solidFill>
                <a:latin typeface="Montserrat"/>
                <a:ea typeface="Montserrat"/>
                <a:sym typeface="Montserrat"/>
              </a:rPr>
              <a:t>Zapoznaj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z </a:t>
            </a:r>
            <a:r>
              <a:rPr lang="en-US" sz="2150" dirty="0" err="1">
                <a:solidFill>
                  <a:srgbClr val="1E2328"/>
                </a:solidFill>
                <a:latin typeface="Montserrat"/>
                <a:ea typeface="Montserrat"/>
                <a:sym typeface="Montserrat"/>
              </a:rPr>
              <a:t>dostarczonymi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tkaninami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sporządź</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listę</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cech</a:t>
            </a:r>
            <a:r>
              <a:rPr lang="en-US" sz="2150" dirty="0">
                <a:solidFill>
                  <a:srgbClr val="1E2328"/>
                </a:solidFill>
                <a:latin typeface="Montserrat"/>
                <a:ea typeface="Montserrat"/>
                <a:sym typeface="Montserrat"/>
              </a:rPr>
              <a:t>:</a:t>
            </a:r>
            <a:endParaRPr sz="2150" dirty="0">
              <a:latin typeface="Montserrat"/>
            </a:endParaRPr>
          </a:p>
          <a:p>
            <a:endParaRPr lang="en-US" dirty="0">
              <a:latin typeface="Montserrat"/>
            </a:endParaRPr>
          </a:p>
          <a:p>
            <a:pPr marL="457200" indent="-457200">
              <a:buAutoNum type="arabicPeriod"/>
            </a:pPr>
            <a:r>
              <a:rPr lang="en-US" sz="2150" dirty="0" err="1">
                <a:solidFill>
                  <a:srgbClr val="1E2328"/>
                </a:solidFill>
                <a:latin typeface="Montserrat"/>
                <a:sym typeface="Montserrat"/>
              </a:rPr>
              <a:t>Materiał</a:t>
            </a:r>
            <a:endParaRPr lang="en-US" dirty="0" err="1">
              <a:latin typeface="Montserrat"/>
            </a:endParaRPr>
          </a:p>
          <a:p>
            <a:pPr marL="342900" indent="-342900">
              <a:buAutoNum type="arabicPeriod"/>
            </a:pPr>
            <a:endParaRPr dirty="0">
              <a:latin typeface="Montserrat"/>
            </a:endParaRPr>
          </a:p>
          <a:p>
            <a:pPr marL="457200" indent="-457200">
              <a:buAutoNum type="arabicPeriod"/>
            </a:pPr>
            <a:r>
              <a:rPr lang="en-US" sz="2150" dirty="0" err="1">
                <a:solidFill>
                  <a:srgbClr val="1E2328"/>
                </a:solidFill>
                <a:latin typeface="Montserrat"/>
                <a:ea typeface="Montserrat"/>
                <a:sym typeface="Montserrat"/>
              </a:rPr>
              <a:t>Rodzaj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splotu</a:t>
            </a:r>
            <a:r>
              <a:rPr lang="en-US" sz="2150" dirty="0">
                <a:solidFill>
                  <a:srgbClr val="1E2328"/>
                </a:solidFill>
                <a:latin typeface="Montserrat"/>
                <a:ea typeface="Montserrat"/>
                <a:sym typeface="Montserrat"/>
              </a:rPr>
              <a:t> / </a:t>
            </a:r>
            <a:r>
              <a:rPr lang="en-US" sz="2150" dirty="0" err="1">
                <a:solidFill>
                  <a:srgbClr val="1E2328"/>
                </a:solidFill>
                <a:latin typeface="Montserrat"/>
                <a:ea typeface="Montserrat"/>
                <a:sym typeface="Montserrat"/>
              </a:rPr>
              <a:t>dzianiny</a:t>
            </a:r>
            <a:endParaRPr lang="en-US" dirty="0" err="1">
              <a:latin typeface="Montserrat"/>
            </a:endParaRPr>
          </a:p>
          <a:p>
            <a:pPr marL="342900" indent="-342900">
              <a:buAutoNum type="arabicPeriod"/>
            </a:pPr>
            <a:endParaRPr lang="en-US" dirty="0">
              <a:latin typeface="Montserrat"/>
            </a:endParaRPr>
          </a:p>
          <a:p>
            <a:pPr marL="457200" indent="-457200">
              <a:buAutoNum type="arabicPeriod"/>
            </a:pPr>
            <a:r>
              <a:rPr lang="en-US" sz="2150" dirty="0" err="1">
                <a:solidFill>
                  <a:srgbClr val="1E2328"/>
                </a:solidFill>
                <a:latin typeface="Montserrat"/>
                <a:ea typeface="Montserrat"/>
                <a:sym typeface="Montserrat"/>
              </a:rPr>
              <a:t>Gramatura</a:t>
            </a:r>
            <a:endParaRPr lang="en-US" dirty="0" err="1">
              <a:latin typeface="Montserrat"/>
            </a:endParaRPr>
          </a:p>
          <a:p>
            <a:pPr marL="342900" indent="-342900">
              <a:buAutoNum type="arabicPeriod"/>
            </a:pPr>
            <a:endParaRPr lang="en-US" dirty="0">
              <a:latin typeface="Montserrat"/>
            </a:endParaRPr>
          </a:p>
          <a:p>
            <a:pPr marL="457200" indent="-457200">
              <a:buAutoNum type="arabicPeriod"/>
            </a:pPr>
            <a:r>
              <a:rPr lang="en-US" sz="2150" dirty="0" err="1">
                <a:solidFill>
                  <a:srgbClr val="1E2328"/>
                </a:solidFill>
                <a:latin typeface="Montserrat"/>
                <a:ea typeface="Montserrat"/>
                <a:sym typeface="Montserrat"/>
              </a:rPr>
              <a:t>Tekstura</a:t>
            </a:r>
            <a:endParaRPr lang="en-US" dirty="0" err="1">
              <a:latin typeface="Montserrat"/>
            </a:endParaRPr>
          </a:p>
          <a:p>
            <a:pPr marL="342900" indent="-342900">
              <a:buAutoNum type="arabicPeriod"/>
            </a:pPr>
            <a:endParaRPr lang="en-US" dirty="0">
              <a:latin typeface="Montserrat"/>
            </a:endParaRPr>
          </a:p>
          <a:p>
            <a:pPr marL="457200" indent="-457200">
              <a:buAutoNum type="arabicPeriod"/>
            </a:pPr>
            <a:r>
              <a:rPr lang="en-US" sz="2150" dirty="0" err="1">
                <a:solidFill>
                  <a:srgbClr val="1E2328"/>
                </a:solidFill>
                <a:latin typeface="Montserrat"/>
                <a:ea typeface="Montserrat"/>
                <a:sym typeface="Montserrat"/>
              </a:rPr>
              <a:t>Rozciągliwość</a:t>
            </a:r>
            <a:endParaRPr lang="en-US" dirty="0" err="1">
              <a:latin typeface="Montserrat"/>
            </a:endParaRPr>
          </a:p>
          <a:p>
            <a:pPr marL="342900" indent="-342900">
              <a:buAutoNum type="arabicPeriod"/>
            </a:pPr>
            <a:endParaRPr dirty="0">
              <a:latin typeface="Montserrat"/>
            </a:endParaRPr>
          </a:p>
          <a:p>
            <a:pPr marL="457200" lvl="0" indent="-457200" algn="l">
              <a:spcBef>
                <a:spcPts val="0"/>
              </a:spcBef>
              <a:spcAft>
                <a:spcPts val="0"/>
              </a:spcAft>
              <a:buAutoNum type="arabicPeriod"/>
            </a:pPr>
            <a:r>
              <a:rPr lang="en-US" sz="2150" dirty="0" err="1">
                <a:solidFill>
                  <a:srgbClr val="1E2328"/>
                </a:solidFill>
                <a:latin typeface="Montserrat"/>
                <a:sym typeface="Montserrat"/>
              </a:rPr>
              <a:t>Sztywność</a:t>
            </a:r>
            <a:endParaRPr dirty="0" err="1">
              <a:latin typeface="Montserrat"/>
            </a:endParaRPr>
          </a:p>
          <a:p>
            <a:pPr marL="342900" indent="-342900">
              <a:buAutoNum type="arabicPeriod"/>
            </a:pPr>
            <a:endParaRPr dirty="0">
              <a:latin typeface="Montserrat"/>
            </a:endParaRPr>
          </a:p>
          <a:p>
            <a:pPr marL="457200" lvl="0" indent="-457200" algn="l">
              <a:spcBef>
                <a:spcPts val="0"/>
              </a:spcBef>
              <a:spcAft>
                <a:spcPts val="0"/>
              </a:spcAft>
              <a:buAutoNum type="arabicPeriod"/>
            </a:pPr>
            <a:r>
              <a:rPr lang="en-US" sz="2150" dirty="0" err="1">
                <a:solidFill>
                  <a:srgbClr val="1E2328"/>
                </a:solidFill>
                <a:latin typeface="Montserrat"/>
                <a:sym typeface="Montserrat"/>
              </a:rPr>
              <a:t>Połysk</a:t>
            </a:r>
            <a:endParaRPr dirty="0" err="1">
              <a:latin typeface="Montserrat"/>
            </a:endParaRPr>
          </a:p>
          <a:p>
            <a:pPr marL="342900" indent="-342900">
              <a:buAutoNum type="arabicPeriod"/>
            </a:pPr>
            <a:endParaRPr dirty="0">
              <a:latin typeface="Montserrat"/>
            </a:endParaRPr>
          </a:p>
          <a:p>
            <a:pPr marL="457200" lvl="0" indent="-457200" algn="l">
              <a:spcBef>
                <a:spcPts val="0"/>
              </a:spcBef>
              <a:spcAft>
                <a:spcPts val="0"/>
              </a:spcAft>
              <a:buAutoNum type="arabicPeriod"/>
            </a:pPr>
            <a:r>
              <a:rPr lang="en-US" sz="2150" dirty="0" err="1">
                <a:solidFill>
                  <a:srgbClr val="1E2328"/>
                </a:solidFill>
                <a:latin typeface="Montserrat"/>
                <a:sym typeface="Montserrat"/>
              </a:rPr>
              <a:t>Chłonność</a:t>
            </a:r>
            <a:endParaRPr dirty="0" err="1">
              <a:latin typeface="Montserrat"/>
            </a:endParaRPr>
          </a:p>
          <a:p>
            <a:pPr marL="342900" indent="-342900">
              <a:buAutoNum type="arabicPeriod"/>
            </a:pPr>
            <a:endParaRPr dirty="0">
              <a:latin typeface="Montserrat"/>
            </a:endParaRPr>
          </a:p>
          <a:p>
            <a:pPr marL="457200" indent="-457200">
              <a:lnSpc>
                <a:spcPct val="150022"/>
              </a:lnSpc>
              <a:buAutoNum type="arabicPeriod"/>
            </a:pPr>
            <a:r>
              <a:rPr lang="en-US" sz="2150" dirty="0">
                <a:solidFill>
                  <a:srgbClr val="1E2328"/>
                </a:solidFill>
                <a:latin typeface="Montserrat"/>
                <a:sym typeface="Montserrat"/>
              </a:rPr>
              <a:t>Inne, o </a:t>
            </a:r>
            <a:r>
              <a:rPr lang="en-US" sz="2150" dirty="0" err="1">
                <a:solidFill>
                  <a:srgbClr val="1E2328"/>
                </a:solidFill>
                <a:latin typeface="Montserrat"/>
                <a:sym typeface="Montserrat"/>
              </a:rPr>
              <a:t>których</a:t>
            </a:r>
            <a:r>
              <a:rPr lang="en-US" sz="2150" dirty="0">
                <a:solidFill>
                  <a:srgbClr val="1E2328"/>
                </a:solidFill>
                <a:latin typeface="Montserrat"/>
                <a:sym typeface="Montserrat"/>
              </a:rPr>
              <a:t> </a:t>
            </a:r>
            <a:r>
              <a:rPr lang="en-US" sz="2150" dirty="0" err="1">
                <a:solidFill>
                  <a:srgbClr val="1E2328"/>
                </a:solidFill>
                <a:latin typeface="Montserrat"/>
                <a:sym typeface="Montserrat"/>
              </a:rPr>
              <a:t>warto</a:t>
            </a:r>
            <a:r>
              <a:rPr lang="en-US" sz="2150" dirty="0">
                <a:solidFill>
                  <a:srgbClr val="1E2328"/>
                </a:solidFill>
                <a:latin typeface="Montserrat"/>
                <a:sym typeface="Montserrat"/>
              </a:rPr>
              <a:t> </a:t>
            </a:r>
            <a:r>
              <a:rPr lang="en-US" sz="2150" dirty="0" err="1">
                <a:solidFill>
                  <a:srgbClr val="1E2328"/>
                </a:solidFill>
                <a:latin typeface="Montserrat"/>
                <a:sym typeface="Montserrat"/>
              </a:rPr>
              <a:t>wspomnieć</a:t>
            </a:r>
            <a:endParaRPr dirty="0" err="1">
              <a:latin typeface="Montserrat"/>
            </a:endParaRPr>
          </a:p>
          <a:p>
            <a:pPr marL="0" lvl="0" indent="0" algn="l" rtl="0">
              <a:lnSpc>
                <a:spcPct val="150022"/>
              </a:lnSpc>
              <a:spcBef>
                <a:spcPts val="0"/>
              </a:spcBef>
              <a:spcAft>
                <a:spcPts val="0"/>
              </a:spcAft>
              <a:buClr>
                <a:schemeClr val="dk1"/>
              </a:buClr>
              <a:buSzPts val="2199"/>
              <a:buFont typeface="Arial"/>
              <a:buNone/>
            </a:pPr>
            <a:endParaRPr sz="2199">
              <a:solidFill>
                <a:srgbClr val="1E2328"/>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grpSp>
        <p:nvGrpSpPr>
          <p:cNvPr id="1671" name="Google Shape;1671;g32c6c088273_0_16"/>
          <p:cNvGrpSpPr/>
          <p:nvPr/>
        </p:nvGrpSpPr>
        <p:grpSpPr>
          <a:xfrm>
            <a:off x="0" y="0"/>
            <a:ext cx="18288000" cy="10287000"/>
            <a:chOff x="0" y="0"/>
            <a:chExt cx="24384000" cy="13716000"/>
          </a:xfrm>
        </p:grpSpPr>
        <p:cxnSp>
          <p:nvCxnSpPr>
            <p:cNvPr id="1672" name="Google Shape;1672;g32c6c088273_0_1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73" name="Google Shape;1673;g32c6c088273_0_1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74" name="Google Shape;1674;g32c6c088273_0_1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75" name="Google Shape;1675;g32c6c088273_0_1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3</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cxnSp>
        <p:nvCxnSpPr>
          <p:cNvPr id="1677" name="Google Shape;1677;g32c6c088273_0_1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678" name="Google Shape;1678;g32c6c088273_0_16"/>
          <p:cNvGrpSpPr/>
          <p:nvPr/>
        </p:nvGrpSpPr>
        <p:grpSpPr>
          <a:xfrm>
            <a:off x="11814819" y="2052637"/>
            <a:ext cx="4415901" cy="7209961"/>
            <a:chOff x="0" y="0"/>
            <a:chExt cx="3505240" cy="5723100"/>
          </a:xfrm>
        </p:grpSpPr>
        <p:sp>
          <p:nvSpPr>
            <p:cNvPr id="1679" name="Google Shape;1679;g32c6c088273_0_16"/>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1680" name="Google Shape;1680;g32c6c088273_0_16"/>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81" name="Google Shape;1681;g32c6c088273_0_16"/>
          <p:cNvPicPr preferRelativeResize="0"/>
          <p:nvPr/>
        </p:nvPicPr>
        <p:blipFill rotWithShape="1">
          <a:blip r:embed="rId4">
            <a:alphaModFix/>
          </a:blip>
          <a:srcRect l="5155" r="-1699" b="2133"/>
          <a:stretch/>
        </p:blipFill>
        <p:spPr>
          <a:xfrm>
            <a:off x="9867175" y="3076575"/>
            <a:ext cx="5334724" cy="7210424"/>
          </a:xfrm>
          <a:prstGeom prst="rect">
            <a:avLst/>
          </a:prstGeom>
          <a:noFill/>
          <a:ln>
            <a:noFill/>
          </a:ln>
        </p:spPr>
      </p:pic>
      <p:sp>
        <p:nvSpPr>
          <p:cNvPr id="1682" name="Google Shape;1682;g32c6c088273_0_16"/>
          <p:cNvSpPr txBox="1"/>
          <p:nvPr/>
        </p:nvSpPr>
        <p:spPr>
          <a:xfrm>
            <a:off x="1031601" y="2138350"/>
            <a:ext cx="10086300" cy="1776512"/>
          </a:xfrm>
          <a:prstGeom prst="rect">
            <a:avLst/>
          </a:prstGeom>
          <a:noFill/>
          <a:ln>
            <a:noFill/>
          </a:ln>
        </p:spPr>
        <p:txBody>
          <a:bodyPr spcFirstLastPara="1" wrap="square" lIns="0" tIns="0" rIns="0" bIns="0" anchor="t" anchorCtr="0">
            <a:spAutoFit/>
          </a:bodyPr>
          <a:lstStyle/>
          <a:p>
            <a:pPr>
              <a:lnSpc>
                <a:spcPct val="111001"/>
              </a:lnSpc>
            </a:pPr>
            <a:r>
              <a:rPr lang="en-US" sz="5200">
                <a:solidFill>
                  <a:srgbClr val="1E2328"/>
                </a:solidFill>
                <a:latin typeface="Montserrat ExtraBold"/>
                <a:ea typeface="Montserrat ExtraBold"/>
                <a:cs typeface="Montserrat ExtraBold"/>
                <a:sym typeface="Montserrat ExtraBold"/>
              </a:rPr>
              <a:t>TKANINY I ICH MOŻLIWOŚĆ PRZETWARZANIA</a:t>
            </a:r>
            <a:endParaRPr lang="en-US" sz="5200">
              <a:solidFill>
                <a:srgbClr val="1E2328"/>
              </a:solidFill>
              <a:latin typeface="Montserrat ExtraBold"/>
              <a:ea typeface="Montserrat ExtraBold"/>
              <a:cs typeface="Montserrat ExtraBold"/>
            </a:endParaRPr>
          </a:p>
        </p:txBody>
      </p:sp>
      <p:sp>
        <p:nvSpPr>
          <p:cNvPr id="1683" name="Google Shape;1683;g32c6c088273_0_16"/>
          <p:cNvSpPr txBox="1"/>
          <p:nvPr/>
        </p:nvSpPr>
        <p:spPr>
          <a:xfrm>
            <a:off x="1031575" y="4173825"/>
            <a:ext cx="8835600" cy="4185761"/>
          </a:xfrm>
          <a:prstGeom prst="rect">
            <a:avLst/>
          </a:prstGeom>
          <a:noFill/>
          <a:ln>
            <a:noFill/>
          </a:ln>
        </p:spPr>
        <p:txBody>
          <a:bodyPr spcFirstLastPara="1" wrap="square" lIns="0" tIns="0" rIns="0" bIns="0" anchor="t" anchorCtr="0">
            <a:spAutoFit/>
          </a:bodyPr>
          <a:lstStyle/>
          <a:p>
            <a:r>
              <a:rPr lang="en-US" sz="2150" dirty="0">
                <a:solidFill>
                  <a:srgbClr val="1E2328"/>
                </a:solidFill>
                <a:latin typeface="Montserrat"/>
                <a:ea typeface="Montserrat"/>
                <a:sym typeface="Montserrat"/>
              </a:rPr>
              <a:t>Jak </a:t>
            </a:r>
            <a:r>
              <a:rPr lang="en-US" sz="2150" dirty="0" err="1">
                <a:solidFill>
                  <a:srgbClr val="1E2328"/>
                </a:solidFill>
                <a:latin typeface="Montserrat"/>
                <a:ea typeface="Montserrat"/>
                <a:sym typeface="Montserrat"/>
              </a:rPr>
              <a:t>wspomniano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wcześniej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istnieją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trzy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koncepcje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ponownego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wykorzystania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tekstyliów</a:t>
            </a:r>
            <a:r>
              <a:rPr lang="en-US" sz="2150" dirty="0">
                <a:solidFill>
                  <a:srgbClr val="1E2328"/>
                </a:solidFill>
                <a:latin typeface="Montserrat"/>
                <a:ea typeface="Montserrat"/>
                <a:sym typeface="Montserrat"/>
              </a:rPr>
              <a:t>: upcycling, downcycling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recycling. W </a:t>
            </a:r>
            <a:r>
              <a:rPr lang="en-US" sz="2150" dirty="0" err="1">
                <a:solidFill>
                  <a:srgbClr val="1E2328"/>
                </a:solidFill>
                <a:latin typeface="Montserrat"/>
                <a:ea typeface="Montserrat"/>
                <a:sym typeface="Montserrat"/>
              </a:rPr>
              <a:t>tym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programie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koncentrujemy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upcyclingu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ponieważ</a:t>
            </a:r>
            <a:r>
              <a:rPr lang="en-US" sz="2150" dirty="0">
                <a:solidFill>
                  <a:srgbClr val="1E2328"/>
                </a:solidFill>
                <a:latin typeface="Montserrat"/>
                <a:ea typeface="Montserrat"/>
                <a:sym typeface="Montserrat"/>
              </a:rPr>
              <a:t> jest on </a:t>
            </a:r>
            <a:r>
              <a:rPr lang="en-US" sz="2150" dirty="0" err="1">
                <a:solidFill>
                  <a:srgbClr val="1E2328"/>
                </a:solidFill>
                <a:latin typeface="Montserrat"/>
                <a:ea typeface="Montserrat"/>
                <a:sym typeface="Montserrat"/>
              </a:rPr>
              <a:t>jednocześnie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mniej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energochłonny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niż</a:t>
            </a:r>
            <a:r>
              <a:rPr lang="en-US" sz="2150" dirty="0">
                <a:solidFill>
                  <a:srgbClr val="1E2328"/>
                </a:solidFill>
                <a:latin typeface="Montserrat"/>
                <a:ea typeface="Montserrat"/>
                <a:sym typeface="Montserrat"/>
              </a:rPr>
              <a:t> recycling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bardziej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opłacalny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ekonomicznie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niż</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downcykling</a:t>
            </a:r>
            <a:r>
              <a:rPr lang="en-US" sz="2150" dirty="0">
                <a:solidFill>
                  <a:srgbClr val="1E2328"/>
                </a:solidFill>
                <a:latin typeface="Montserrat"/>
                <a:ea typeface="Montserrat"/>
                <a:sym typeface="Montserrat"/>
              </a:rPr>
              <a:t>.</a:t>
            </a:r>
            <a:endParaRPr lang="en-US" sz="2150">
              <a:latin typeface="Montserrat"/>
            </a:endParaRPr>
          </a:p>
          <a:p>
            <a:endParaRPr lang="en-US" dirty="0">
              <a:latin typeface="Montserrat"/>
            </a:endParaRPr>
          </a:p>
          <a:p>
            <a:r>
              <a:rPr lang="en-US" sz="2150" dirty="0">
                <a:solidFill>
                  <a:srgbClr val="1E2328"/>
                </a:solidFill>
                <a:latin typeface="Montserrat"/>
                <a:ea typeface="Montserrat"/>
                <a:sym typeface="Montserrat"/>
              </a:rPr>
              <a:t>Upcycling </a:t>
            </a:r>
            <a:r>
              <a:rPr lang="en-US" sz="2150" err="1">
                <a:solidFill>
                  <a:srgbClr val="1E2328"/>
                </a:solidFill>
                <a:latin typeface="Montserrat"/>
                <a:ea typeface="Montserrat"/>
                <a:sym typeface="Montserrat"/>
              </a:rPr>
              <a:t>można</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przeprowadzić</a:t>
            </a:r>
            <a:r>
              <a:rPr lang="en-US" sz="2150" dirty="0">
                <a:solidFill>
                  <a:srgbClr val="1E2328"/>
                </a:solidFill>
                <a:latin typeface="Montserrat"/>
                <a:ea typeface="Montserrat"/>
                <a:sym typeface="Montserrat"/>
              </a:rPr>
              <a:t> z </a:t>
            </a:r>
            <a:r>
              <a:rPr lang="en-US" sz="2150" err="1">
                <a:solidFill>
                  <a:srgbClr val="1E2328"/>
                </a:solidFill>
                <a:latin typeface="Montserrat"/>
                <a:ea typeface="Montserrat"/>
                <a:sym typeface="Montserrat"/>
              </a:rPr>
              <a:t>wykorzystaniem</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różnych</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rodzajów</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tekstyliów</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nieużywanych</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uszkodzonych</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ubrań</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tkanin</a:t>
            </a:r>
            <a:r>
              <a:rPr lang="en-US" sz="2150" dirty="0">
                <a:solidFill>
                  <a:srgbClr val="1E2328"/>
                </a:solidFill>
                <a:latin typeface="Montserrat"/>
                <a:ea typeface="Montserrat"/>
                <a:sym typeface="Montserrat"/>
              </a:rPr>
              <a:t> z </a:t>
            </a:r>
            <a:r>
              <a:rPr lang="en-US" sz="2150" err="1">
                <a:solidFill>
                  <a:srgbClr val="1E2328"/>
                </a:solidFill>
                <a:latin typeface="Montserrat"/>
                <a:ea typeface="Montserrat"/>
                <a:sym typeface="Montserrat"/>
              </a:rPr>
              <a:t>końcówek</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rolek</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podszewek</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domowych</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praktycznie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każdego</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rodzaju</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tekstyliów</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Niemniej</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jednak</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niektóre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tkaniny</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są</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bardziej</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odpowiednie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niż</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inne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Przydatność</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ocenia</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biorąc</a:t>
            </a:r>
            <a:r>
              <a:rPr lang="en-US" sz="2150" dirty="0">
                <a:solidFill>
                  <a:srgbClr val="1E2328"/>
                </a:solidFill>
                <a:latin typeface="Montserrat"/>
                <a:ea typeface="Montserrat"/>
                <a:sym typeface="Montserrat"/>
              </a:rPr>
              <a:t> pod </a:t>
            </a:r>
            <a:r>
              <a:rPr lang="en-US" sz="2150" err="1">
                <a:solidFill>
                  <a:srgbClr val="1E2328"/>
                </a:solidFill>
                <a:latin typeface="Montserrat"/>
                <a:ea typeface="Montserrat"/>
                <a:sym typeface="Montserrat"/>
              </a:rPr>
              <a:t>uwagę</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łatwość</a:t>
            </a:r>
            <a:r>
              <a:rPr lang="en-US" sz="215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demontażu</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trwałość</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materiału</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postrzeganą</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wartość</a:t>
            </a:r>
            <a:r>
              <a:rPr lang="en-US" sz="215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tkaniny</a:t>
            </a:r>
            <a:r>
              <a:rPr lang="en-US" sz="2150" dirty="0">
                <a:solidFill>
                  <a:srgbClr val="1E2328"/>
                </a:solidFill>
                <a:latin typeface="Montserrat"/>
                <a:ea typeface="Montserrat"/>
                <a:sym typeface="Montserrat"/>
              </a:rPr>
              <a:t>.</a:t>
            </a:r>
            <a:endParaRPr sz="2150" dirty="0">
              <a:latin typeface="Montserrat"/>
            </a:endParaRPr>
          </a:p>
        </p:txBody>
      </p:sp>
      <p:sp>
        <p:nvSpPr>
          <p:cNvPr id="1684" name="Google Shape;1684;g32c6c088273_0_1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2" name="Google Shape;1657;p12">
            <a:extLst>
              <a:ext uri="{FF2B5EF4-FFF2-40B4-BE49-F238E27FC236}">
                <a16:creationId xmlns:a16="http://schemas.microsoft.com/office/drawing/2014/main" id="{C2D6C1AE-8057-662A-00CE-B2082F0C6B17}"/>
              </a:ext>
            </a:extLst>
          </p:cNvPr>
          <p:cNvSpPr txBox="1"/>
          <p:nvPr/>
        </p:nvSpPr>
        <p:spPr>
          <a:xfrm rot="16200000">
            <a:off x="15736650" y="7003612"/>
            <a:ext cx="3833550" cy="675826"/>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5"/>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688"/>
        <p:cNvGrpSpPr/>
        <p:nvPr/>
      </p:nvGrpSpPr>
      <p:grpSpPr>
        <a:xfrm>
          <a:off x="0" y="0"/>
          <a:ext cx="0" cy="0"/>
          <a:chOff x="0" y="0"/>
          <a:chExt cx="0" cy="0"/>
        </a:xfrm>
      </p:grpSpPr>
      <p:grpSp>
        <p:nvGrpSpPr>
          <p:cNvPr id="1689" name="Google Shape;1689;g32cca0ed427_0_247"/>
          <p:cNvGrpSpPr/>
          <p:nvPr/>
        </p:nvGrpSpPr>
        <p:grpSpPr>
          <a:xfrm>
            <a:off x="0" y="0"/>
            <a:ext cx="18288000" cy="10287000"/>
            <a:chOff x="0" y="0"/>
            <a:chExt cx="24384000" cy="13716000"/>
          </a:xfrm>
        </p:grpSpPr>
        <p:cxnSp>
          <p:nvCxnSpPr>
            <p:cNvPr id="1690" name="Google Shape;1690;g32cca0ed427_0_24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91" name="Google Shape;1691;g32cca0ed427_0_24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92" name="Google Shape;1692;g32cca0ed427_0_24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93" name="Google Shape;1693;g32cca0ed427_0_24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3</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cxnSp>
        <p:nvCxnSpPr>
          <p:cNvPr id="1695" name="Google Shape;1695;g32cca0ed427_0_24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696" name="Google Shape;1696;g32cca0ed427_0_247"/>
          <p:cNvGrpSpPr/>
          <p:nvPr/>
        </p:nvGrpSpPr>
        <p:grpSpPr>
          <a:xfrm>
            <a:off x="6048375" y="7479555"/>
            <a:ext cx="1028753" cy="2807522"/>
            <a:chOff x="0" y="0"/>
            <a:chExt cx="816600" cy="2228546"/>
          </a:xfrm>
        </p:grpSpPr>
        <p:sp>
          <p:nvSpPr>
            <p:cNvPr id="1697" name="Google Shape;1697;g32cca0ed427_0_24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698" name="Google Shape;1698;g32cca0ed427_0_24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99" name="Google Shape;1699;g32cca0ed427_0_247"/>
          <p:cNvSpPr txBox="1"/>
          <p:nvPr/>
        </p:nvSpPr>
        <p:spPr>
          <a:xfrm>
            <a:off x="1028700" y="1439250"/>
            <a:ext cx="85923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dirty="0">
                <a:solidFill>
                  <a:srgbClr val="1E2328"/>
                </a:solidFill>
                <a:latin typeface="DM Serif Display"/>
                <a:ea typeface="DM Serif Display"/>
                <a:cs typeface="DM Serif Display"/>
                <a:sym typeface="DM Serif Display"/>
              </a:rPr>
              <a:t>Denim</a:t>
            </a:r>
            <a:r>
              <a:rPr lang="pl-PL" sz="6000" dirty="0">
                <a:solidFill>
                  <a:srgbClr val="1E2328"/>
                </a:solidFill>
                <a:latin typeface="DM Serif Display"/>
                <a:ea typeface="DM Serif Display"/>
                <a:cs typeface="DM Serif Display"/>
                <a:sym typeface="DM Serif Display"/>
              </a:rPr>
              <a:t> (Dżins)</a:t>
            </a:r>
            <a:endParaRPr dirty="0"/>
          </a:p>
        </p:txBody>
      </p:sp>
      <p:sp>
        <p:nvSpPr>
          <p:cNvPr id="1700" name="Google Shape;1700;g32cca0ed427_0_247"/>
          <p:cNvSpPr txBox="1"/>
          <p:nvPr/>
        </p:nvSpPr>
        <p:spPr>
          <a:xfrm>
            <a:off x="1028700" y="2296461"/>
            <a:ext cx="152586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Dżins jest znany ze swojej wytrzymałości i, subiektywnie rzecz biorąc, z tego, że dobrze się starzeje, co oznacza, że ​​mamy tendencję do akceptowania pewnych śladów użytkowania na ubraniach dżinsowych jako uroku, a nie wad.</a:t>
            </a:r>
            <a:endParaRPr dirty="0"/>
          </a:p>
        </p:txBody>
      </p:sp>
      <p:sp>
        <p:nvSpPr>
          <p:cNvPr id="1701" name="Google Shape;1701;g32cca0ed427_0_247"/>
          <p:cNvSpPr txBox="1"/>
          <p:nvPr/>
        </p:nvSpPr>
        <p:spPr>
          <a:xfrm>
            <a:off x="7599575" y="4002222"/>
            <a:ext cx="8687700" cy="4061112"/>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Denim był pierwotnie używany do produkcji odzieży roboczej i do dziś zachował tę samą estetykę, co oznacza, że ​​ma mnóstwo szwów i nitów. Niemniej jednak jest to wytrzymała tkanina, która nie rozpada się podczas demontażu, co jest bardzo korzystne pod względem przydatności do </a:t>
            </a:r>
            <a:r>
              <a:rPr lang="pl-PL" sz="2199" dirty="0" err="1">
                <a:solidFill>
                  <a:srgbClr val="1E2328"/>
                </a:solidFill>
                <a:latin typeface="Montserrat"/>
                <a:ea typeface="Montserrat"/>
                <a:cs typeface="Montserrat"/>
                <a:sym typeface="Montserrat"/>
              </a:rPr>
              <a:t>upcyklingu</a:t>
            </a:r>
            <a:r>
              <a:rPr lang="pl-PL" sz="2199" dirty="0">
                <a:solidFill>
                  <a:srgbClr val="1E2328"/>
                </a:solidFill>
                <a:latin typeface="Montserrat"/>
                <a:ea typeface="Montserrat"/>
                <a:cs typeface="Montserrat"/>
                <a:sym typeface="Montserrat"/>
              </a:rPr>
              <a:t>.</a:t>
            </a:r>
            <a:endParaRPr sz="2199" dirty="0">
              <a:solidFill>
                <a:srgbClr val="1E2328"/>
              </a:solidFill>
              <a:latin typeface="Montserrat"/>
              <a:ea typeface="Montserrat"/>
              <a:cs typeface="Montserrat"/>
              <a:sym typeface="Montserrat"/>
            </a:endParaRPr>
          </a:p>
          <a:p>
            <a:pPr lvl="0">
              <a:lnSpc>
                <a:spcPct val="150022"/>
              </a:lnSpc>
            </a:pPr>
            <a:r>
              <a:rPr lang="pl-PL" sz="2199" b="1" dirty="0">
                <a:solidFill>
                  <a:srgbClr val="1E2328"/>
                </a:solidFill>
                <a:latin typeface="Montserrat"/>
                <a:ea typeface="Montserrat"/>
                <a:cs typeface="Montserrat"/>
                <a:sym typeface="Montserrat"/>
              </a:rPr>
              <a:t>Ubrania, które można wykonać z poddanego recyklingowi denimu: </a:t>
            </a:r>
            <a:r>
              <a:rPr lang="pl-PL" sz="2199" dirty="0">
                <a:solidFill>
                  <a:srgbClr val="1E2328"/>
                </a:solidFill>
                <a:latin typeface="Montserrat"/>
                <a:ea typeface="Montserrat"/>
                <a:cs typeface="Montserrat"/>
                <a:sym typeface="Montserrat"/>
              </a:rPr>
              <a:t>płaszcze, spódnice, torby i portfele, plecaki, tkaniny patchworkowe</a:t>
            </a:r>
            <a:endParaRPr sz="2199" dirty="0">
              <a:solidFill>
                <a:srgbClr val="1E2328"/>
              </a:solidFill>
              <a:latin typeface="Montserrat"/>
              <a:ea typeface="Montserrat"/>
              <a:cs typeface="Montserrat"/>
              <a:sym typeface="Montserrat"/>
            </a:endParaRPr>
          </a:p>
        </p:txBody>
      </p:sp>
      <p:sp>
        <p:nvSpPr>
          <p:cNvPr id="1702" name="Google Shape;1702;g32cca0ed427_0_24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pic>
        <p:nvPicPr>
          <p:cNvPr id="1703" name="Google Shape;1703;g32cca0ed427_0_247">
            <a:hlinkClick r:id="rId4"/>
          </p:cNvPr>
          <p:cNvPicPr preferRelativeResize="0"/>
          <p:nvPr/>
        </p:nvPicPr>
        <p:blipFill rotWithShape="1">
          <a:blip r:embed="rId5">
            <a:alphaModFix/>
          </a:blip>
          <a:srcRect l="13582" t="26439" r="18473" b="23286"/>
          <a:stretch/>
        </p:blipFill>
        <p:spPr>
          <a:xfrm>
            <a:off x="0" y="3392625"/>
            <a:ext cx="6048376" cy="5967012"/>
          </a:xfrm>
          <a:prstGeom prst="rect">
            <a:avLst/>
          </a:prstGeom>
          <a:noFill/>
          <a:ln>
            <a:noFill/>
          </a:ln>
        </p:spPr>
      </p:pic>
      <p:sp>
        <p:nvSpPr>
          <p:cNvPr id="1704" name="Google Shape;1704;g32cca0ed427_0_247"/>
          <p:cNvSpPr txBox="1"/>
          <p:nvPr/>
        </p:nvSpPr>
        <p:spPr>
          <a:xfrm>
            <a:off x="7599575" y="8168425"/>
            <a:ext cx="8206200" cy="486900"/>
          </a:xfrm>
          <a:prstGeom prst="rect">
            <a:avLst/>
          </a:prstGeom>
          <a:noFill/>
          <a:ln>
            <a:noFill/>
          </a:ln>
        </p:spPr>
        <p:txBody>
          <a:bodyPr spcFirstLastPara="1" wrap="square" lIns="91425" tIns="91425" rIns="91425" bIns="91425" anchor="t" anchorCtr="0">
            <a:noAutofit/>
          </a:bodyPr>
          <a:lstStyle/>
          <a:p>
            <a:pPr lvl="0">
              <a:lnSpc>
                <a:spcPct val="117821"/>
              </a:lnSpc>
              <a:buClr>
                <a:schemeClr val="dk1"/>
              </a:buClr>
              <a:buSzPts val="1100"/>
            </a:pPr>
            <a:r>
              <a:rPr lang="pl-PL" sz="1900" dirty="0">
                <a:solidFill>
                  <a:srgbClr val="1E2328"/>
                </a:solidFill>
                <a:latin typeface="Montserrat"/>
                <a:ea typeface="Montserrat"/>
                <a:cs typeface="Montserrat"/>
                <a:sym typeface="Montserrat"/>
              </a:rPr>
              <a:t>*Weź pod uwagę, że wiele jeansów to mieszanka bawełny i </a:t>
            </a:r>
            <a:r>
              <a:rPr lang="pl-PL" sz="1900" dirty="0" err="1">
                <a:solidFill>
                  <a:srgbClr val="1E2328"/>
                </a:solidFill>
                <a:latin typeface="Montserrat"/>
                <a:ea typeface="Montserrat"/>
                <a:cs typeface="Montserrat"/>
                <a:sym typeface="Montserrat"/>
              </a:rPr>
              <a:t>elastanu</a:t>
            </a:r>
            <a:r>
              <a:rPr lang="pl-PL" sz="1900" dirty="0">
                <a:solidFill>
                  <a:srgbClr val="1E2328"/>
                </a:solidFill>
                <a:latin typeface="Montserrat"/>
                <a:ea typeface="Montserrat"/>
                <a:cs typeface="Montserrat"/>
                <a:sym typeface="Montserrat"/>
              </a:rPr>
              <a:t>. W takim przypadku, ponieważ </a:t>
            </a:r>
            <a:r>
              <a:rPr lang="pl-PL" sz="1900" dirty="0" err="1">
                <a:solidFill>
                  <a:srgbClr val="1E2328"/>
                </a:solidFill>
                <a:latin typeface="Montserrat"/>
                <a:ea typeface="Montserrat"/>
                <a:cs typeface="Montserrat"/>
                <a:sym typeface="Montserrat"/>
              </a:rPr>
              <a:t>elastan</a:t>
            </a:r>
            <a:r>
              <a:rPr lang="pl-PL" sz="1900" dirty="0">
                <a:solidFill>
                  <a:srgbClr val="1E2328"/>
                </a:solidFill>
                <a:latin typeface="Montserrat"/>
                <a:ea typeface="Montserrat"/>
                <a:cs typeface="Montserrat"/>
                <a:sym typeface="Montserrat"/>
              </a:rPr>
              <a:t> z czasem traci elastyczność, może nie być tak trwały.</a:t>
            </a:r>
            <a:endParaRPr sz="1900" dirty="0">
              <a:solidFill>
                <a:schemeClr val="dk1"/>
              </a:solidFill>
              <a:latin typeface="Calibri"/>
              <a:ea typeface="Calibri"/>
              <a:cs typeface="Calibri"/>
              <a:sym typeface="Calibri"/>
            </a:endParaRPr>
          </a:p>
        </p:txBody>
      </p:sp>
      <p:sp>
        <p:nvSpPr>
          <p:cNvPr id="1705" name="Google Shape;1705;g32cca0ed427_0_247"/>
          <p:cNvSpPr txBox="1"/>
          <p:nvPr/>
        </p:nvSpPr>
        <p:spPr>
          <a:xfrm>
            <a:off x="-129051" y="9469225"/>
            <a:ext cx="6048376" cy="486900"/>
          </a:xfrm>
          <a:prstGeom prst="rect">
            <a:avLst/>
          </a:prstGeom>
          <a:noFill/>
          <a:ln>
            <a:noFill/>
          </a:ln>
        </p:spPr>
        <p:txBody>
          <a:bodyPr spcFirstLastPara="1" wrap="square" lIns="91425" tIns="91425" rIns="91425" bIns="91425" anchor="t" anchorCtr="0">
            <a:noAutofit/>
          </a:bodyPr>
          <a:lstStyle/>
          <a:p>
            <a:pPr lvl="0" algn="r"/>
            <a:r>
              <a:rPr lang="pl-PL" sz="1900" b="1" dirty="0">
                <a:solidFill>
                  <a:schemeClr val="lt1"/>
                </a:solidFill>
                <a:latin typeface="Montserrat"/>
                <a:ea typeface="Montserrat"/>
                <a:cs typeface="Montserrat"/>
                <a:sym typeface="Montserrat"/>
              </a:rPr>
              <a:t>kurtka </a:t>
            </a:r>
            <a:r>
              <a:rPr lang="pl-PL" sz="1900" b="1" dirty="0" err="1">
                <a:solidFill>
                  <a:schemeClr val="lt1"/>
                </a:solidFill>
                <a:latin typeface="Montserrat"/>
                <a:ea typeface="Montserrat"/>
                <a:cs typeface="Montserrat"/>
                <a:sym typeface="Montserrat"/>
              </a:rPr>
              <a:t>jeansowa</a:t>
            </a:r>
            <a:r>
              <a:rPr lang="pl-PL" sz="1900" b="1" dirty="0">
                <a:solidFill>
                  <a:schemeClr val="lt1"/>
                </a:solidFill>
                <a:latin typeface="Montserrat"/>
                <a:ea typeface="Montserrat"/>
                <a:cs typeface="Montserrat"/>
                <a:sym typeface="Montserrat"/>
              </a:rPr>
              <a:t> z recyklingu wykonana z 3 par jeansów przez projekt </a:t>
            </a:r>
            <a:r>
              <a:rPr lang="pl-PL" sz="1900" b="1" dirty="0" err="1">
                <a:solidFill>
                  <a:schemeClr val="lt1"/>
                </a:solidFill>
                <a:latin typeface="Montserrat"/>
                <a:ea typeface="Montserrat"/>
                <a:cs typeface="Montserrat"/>
                <a:sym typeface="Montserrat"/>
              </a:rPr>
              <a:t>ReCostura</a:t>
            </a:r>
            <a:endParaRPr sz="1900" b="1" dirty="0">
              <a:solidFill>
                <a:schemeClr val="lt1"/>
              </a:solidFill>
              <a:latin typeface="Montserrat"/>
              <a:ea typeface="Montserrat"/>
              <a:cs typeface="Montserrat"/>
              <a:sym typeface="Montserrat"/>
            </a:endParaRPr>
          </a:p>
        </p:txBody>
      </p:sp>
      <p:sp>
        <p:nvSpPr>
          <p:cNvPr id="2" name="Google Shape;1657;p12">
            <a:extLst>
              <a:ext uri="{FF2B5EF4-FFF2-40B4-BE49-F238E27FC236}">
                <a16:creationId xmlns:a16="http://schemas.microsoft.com/office/drawing/2014/main" id="{ED08C4AD-2A50-FFA8-61B9-1519BEAC3C7A}"/>
              </a:ext>
            </a:extLst>
          </p:cNvPr>
          <p:cNvSpPr txBox="1"/>
          <p:nvPr/>
        </p:nvSpPr>
        <p:spPr>
          <a:xfrm rot="16200000">
            <a:off x="15736650" y="7003612"/>
            <a:ext cx="3833550" cy="675826"/>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6"/>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709"/>
        <p:cNvGrpSpPr/>
        <p:nvPr/>
      </p:nvGrpSpPr>
      <p:grpSpPr>
        <a:xfrm>
          <a:off x="0" y="0"/>
          <a:ext cx="0" cy="0"/>
          <a:chOff x="0" y="0"/>
          <a:chExt cx="0" cy="0"/>
        </a:xfrm>
      </p:grpSpPr>
      <p:grpSp>
        <p:nvGrpSpPr>
          <p:cNvPr id="1710" name="Google Shape;1710;g32d290ff9f1_0_7"/>
          <p:cNvGrpSpPr/>
          <p:nvPr/>
        </p:nvGrpSpPr>
        <p:grpSpPr>
          <a:xfrm>
            <a:off x="0" y="0"/>
            <a:ext cx="18288000" cy="10287000"/>
            <a:chOff x="0" y="0"/>
            <a:chExt cx="24384000" cy="13716000"/>
          </a:xfrm>
        </p:grpSpPr>
        <p:cxnSp>
          <p:nvCxnSpPr>
            <p:cNvPr id="1711" name="Google Shape;1711;g32d290ff9f1_0_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712" name="Google Shape;1712;g32d290ff9f1_0_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13" name="Google Shape;1713;g32d290ff9f1_0_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714" name="Google Shape;1714;g32d290ff9f1_0_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3</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cxnSp>
        <p:nvCxnSpPr>
          <p:cNvPr id="1716" name="Google Shape;1716;g32d290ff9f1_0_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17" name="Google Shape;1717;g32d290ff9f1_0_7"/>
          <p:cNvGrpSpPr/>
          <p:nvPr/>
        </p:nvGrpSpPr>
        <p:grpSpPr>
          <a:xfrm>
            <a:off x="6048375" y="7479555"/>
            <a:ext cx="1028753" cy="2807522"/>
            <a:chOff x="0" y="0"/>
            <a:chExt cx="816600" cy="2228546"/>
          </a:xfrm>
        </p:grpSpPr>
        <p:sp>
          <p:nvSpPr>
            <p:cNvPr id="1718" name="Google Shape;1718;g32d290ff9f1_0_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719" name="Google Shape;1719;g32d290ff9f1_0_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20" name="Google Shape;1720;g32d290ff9f1_0_7"/>
          <p:cNvSpPr txBox="1"/>
          <p:nvPr/>
        </p:nvSpPr>
        <p:spPr>
          <a:xfrm>
            <a:off x="1028700" y="1439250"/>
            <a:ext cx="8592300" cy="923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pl-PL" sz="6000" dirty="0">
                <a:solidFill>
                  <a:srgbClr val="1E2328"/>
                </a:solidFill>
                <a:latin typeface="DM Serif Display"/>
                <a:ea typeface="DM Serif Display"/>
                <a:cs typeface="DM Serif Display"/>
                <a:sym typeface="DM Serif Display"/>
              </a:rPr>
              <a:t>Tkaniny jedwabne</a:t>
            </a:r>
            <a:endParaRPr sz="6000" dirty="0">
              <a:solidFill>
                <a:srgbClr val="1E2328"/>
              </a:solidFill>
              <a:latin typeface="DM Serif Display"/>
              <a:ea typeface="DM Serif Display"/>
              <a:cs typeface="DM Serif Display"/>
              <a:sym typeface="DM Serif Display"/>
            </a:endParaRPr>
          </a:p>
        </p:txBody>
      </p:sp>
      <p:sp>
        <p:nvSpPr>
          <p:cNvPr id="1721" name="Google Shape;1721;g32d290ff9f1_0_7"/>
          <p:cNvSpPr txBox="1"/>
          <p:nvPr/>
        </p:nvSpPr>
        <p:spPr>
          <a:xfrm>
            <a:off x="1028700" y="2327377"/>
            <a:ext cx="15258600" cy="1522917"/>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Satyna jedwabna, szyfon, żorżeta, satyna </a:t>
            </a:r>
            <a:r>
              <a:rPr lang="pl-PL" sz="2199" dirty="0" err="1">
                <a:solidFill>
                  <a:srgbClr val="1E2328"/>
                </a:solidFill>
                <a:latin typeface="Montserrat"/>
                <a:ea typeface="Montserrat"/>
                <a:cs typeface="Montserrat"/>
                <a:sym typeface="Montserrat"/>
              </a:rPr>
              <a:t>duchesse</a:t>
            </a:r>
            <a:r>
              <a:rPr lang="pl-PL" sz="2199" dirty="0">
                <a:solidFill>
                  <a:srgbClr val="1E2328"/>
                </a:solidFill>
                <a:latin typeface="Montserrat"/>
                <a:ea typeface="Montserrat"/>
                <a:cs typeface="Montserrat"/>
                <a:sym typeface="Montserrat"/>
              </a:rPr>
              <a:t> – większość tkanin jedwabnych nadaje się do recyklingu, ponieważ jedwab jest trwały i uważany za materiał wysokiej jakości, zachowujący swoją wartość z biegiem czasu.</a:t>
            </a:r>
            <a:endParaRPr dirty="0"/>
          </a:p>
        </p:txBody>
      </p:sp>
      <p:sp>
        <p:nvSpPr>
          <p:cNvPr id="1722" name="Google Shape;1722;g32d290ff9f1_0_7"/>
          <p:cNvSpPr txBox="1"/>
          <p:nvPr/>
        </p:nvSpPr>
        <p:spPr>
          <a:xfrm>
            <a:off x="7599575" y="3524122"/>
            <a:ext cx="8687700" cy="6091668"/>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Podczas </a:t>
            </a:r>
            <a:r>
              <a:rPr lang="pl-PL" sz="2199" dirty="0" err="1">
                <a:solidFill>
                  <a:srgbClr val="1E2328"/>
                </a:solidFill>
                <a:latin typeface="Montserrat"/>
                <a:ea typeface="Montserrat"/>
                <a:cs typeface="Montserrat"/>
                <a:sym typeface="Montserrat"/>
              </a:rPr>
              <a:t>upcyklingu</a:t>
            </a:r>
            <a:r>
              <a:rPr lang="pl-PL" sz="2199" dirty="0">
                <a:solidFill>
                  <a:srgbClr val="1E2328"/>
                </a:solidFill>
                <a:latin typeface="Montserrat"/>
                <a:ea typeface="Montserrat"/>
                <a:cs typeface="Montserrat"/>
                <a:sym typeface="Montserrat"/>
              </a:rPr>
              <a:t> musimy wziąć pod uwagę wartość użytego materiału. Proces przeróbki elementów wymaga czasu i wiedzy fachowej, dlatego jego cena musi być odpowiednio wyceniona. Postrzegana wartość materiału musi odpowiadać wartości pracy włożonej w każdy element, aby przełożyć się na cenę gotowego produktu.</a:t>
            </a:r>
          </a:p>
          <a:p>
            <a:pPr lvl="0">
              <a:lnSpc>
                <a:spcPct val="150022"/>
              </a:lnSpc>
              <a:buClr>
                <a:schemeClr val="dk1"/>
              </a:buClr>
            </a:pPr>
            <a:r>
              <a:rPr lang="pl-PL" sz="2199" dirty="0">
                <a:solidFill>
                  <a:srgbClr val="1E2328"/>
                </a:solidFill>
                <a:latin typeface="Montserrat"/>
                <a:ea typeface="Montserrat"/>
                <a:cs typeface="Montserrat"/>
                <a:sym typeface="Montserrat"/>
              </a:rPr>
              <a:t>Jedwab również nadaje się do </a:t>
            </a:r>
            <a:r>
              <a:rPr lang="pl-PL" sz="2199" dirty="0" err="1">
                <a:solidFill>
                  <a:srgbClr val="1E2328"/>
                </a:solidFill>
                <a:latin typeface="Montserrat"/>
                <a:ea typeface="Montserrat"/>
                <a:cs typeface="Montserrat"/>
                <a:sym typeface="Montserrat"/>
              </a:rPr>
              <a:t>upcyklingu</a:t>
            </a:r>
            <a:r>
              <a:rPr lang="pl-PL" sz="2199" dirty="0">
                <a:solidFill>
                  <a:srgbClr val="1E2328"/>
                </a:solidFill>
                <a:latin typeface="Montserrat"/>
                <a:ea typeface="Montserrat"/>
                <a:cs typeface="Montserrat"/>
                <a:sym typeface="Montserrat"/>
              </a:rPr>
              <a:t>, ponieważ zazwyczaj łatwo jest połączyć różne rodzaje jedwabiu w jednorodny sposób. Po lewej stronie zdjęcie jedwabnej sukienki Duro </a:t>
            </a:r>
            <a:r>
              <a:rPr lang="pl-PL" sz="2199" dirty="0" err="1">
                <a:solidFill>
                  <a:srgbClr val="1E2328"/>
                </a:solidFill>
                <a:latin typeface="Montserrat"/>
                <a:ea typeface="Montserrat"/>
                <a:cs typeface="Montserrat"/>
                <a:sym typeface="Montserrat"/>
              </a:rPr>
              <a:t>Olowu</a:t>
            </a:r>
            <a:r>
              <a:rPr lang="pl-PL" sz="2199" dirty="0">
                <a:solidFill>
                  <a:srgbClr val="1E2328"/>
                </a:solidFill>
                <a:latin typeface="Montserrat"/>
                <a:ea typeface="Montserrat"/>
                <a:cs typeface="Montserrat"/>
                <a:sym typeface="Montserrat"/>
              </a:rPr>
              <a:t> wykonanej z kilku jedwabnych apaszek.</a:t>
            </a:r>
            <a:endParaRPr sz="2199" dirty="0">
              <a:solidFill>
                <a:srgbClr val="1E2328"/>
              </a:solidFill>
              <a:latin typeface="Montserrat"/>
              <a:ea typeface="Montserrat"/>
              <a:cs typeface="Montserrat"/>
              <a:sym typeface="Montserrat"/>
            </a:endParaRPr>
          </a:p>
          <a:p>
            <a:pPr lvl="0">
              <a:lnSpc>
                <a:spcPct val="150022"/>
              </a:lnSpc>
            </a:pPr>
            <a:r>
              <a:rPr lang="pl-PL" sz="2199" b="1" dirty="0">
                <a:solidFill>
                  <a:srgbClr val="1E2328"/>
                </a:solidFill>
                <a:latin typeface="Montserrat"/>
                <a:ea typeface="Montserrat"/>
                <a:cs typeface="Montserrat"/>
                <a:sym typeface="Montserrat"/>
              </a:rPr>
              <a:t>Produkty, które można wykonać z jedwabiu poddanego recyklingowi: </a:t>
            </a:r>
            <a:r>
              <a:rPr lang="pl-PL" sz="2199" dirty="0">
                <a:solidFill>
                  <a:srgbClr val="1E2328"/>
                </a:solidFill>
                <a:latin typeface="Montserrat"/>
                <a:ea typeface="Montserrat"/>
                <a:cs typeface="Montserrat"/>
                <a:sym typeface="Montserrat"/>
              </a:rPr>
              <a:t>sukienki, koszule, szaliki, pantalony</a:t>
            </a:r>
            <a:endParaRPr sz="2199" dirty="0">
              <a:solidFill>
                <a:srgbClr val="1E2328"/>
              </a:solidFill>
              <a:latin typeface="Montserrat"/>
              <a:ea typeface="Montserrat"/>
              <a:cs typeface="Montserrat"/>
              <a:sym typeface="Montserrat"/>
            </a:endParaRPr>
          </a:p>
        </p:txBody>
      </p:sp>
      <p:sp>
        <p:nvSpPr>
          <p:cNvPr id="1723" name="Google Shape;1723;g32d290ff9f1_0_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pic>
        <p:nvPicPr>
          <p:cNvPr id="1724" name="Google Shape;1724;g32d290ff9f1_0_7">
            <a:hlinkClick r:id="rId4"/>
          </p:cNvPr>
          <p:cNvPicPr preferRelativeResize="0"/>
          <p:nvPr/>
        </p:nvPicPr>
        <p:blipFill rotWithShape="1">
          <a:blip r:embed="rId5">
            <a:alphaModFix/>
          </a:blip>
          <a:srcRect t="-492" b="34815"/>
          <a:stretch/>
        </p:blipFill>
        <p:spPr>
          <a:xfrm>
            <a:off x="0" y="3392625"/>
            <a:ext cx="6048377" cy="5967013"/>
          </a:xfrm>
          <a:prstGeom prst="rect">
            <a:avLst/>
          </a:prstGeom>
          <a:noFill/>
          <a:ln>
            <a:noFill/>
          </a:ln>
        </p:spPr>
      </p:pic>
      <p:sp>
        <p:nvSpPr>
          <p:cNvPr id="1725" name="Google Shape;1725;g32d290ff9f1_0_7"/>
          <p:cNvSpPr txBox="1"/>
          <p:nvPr/>
        </p:nvSpPr>
        <p:spPr>
          <a:xfrm>
            <a:off x="641725" y="9469225"/>
            <a:ext cx="5277600" cy="48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US" sz="1900" b="1" u="sng">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Duro Olowu</a:t>
            </a:r>
            <a:r>
              <a:rPr lang="en-US" sz="1900" b="1">
                <a:solidFill>
                  <a:schemeClr val="lt1"/>
                </a:solidFill>
                <a:latin typeface="Montserrat"/>
                <a:ea typeface="Montserrat"/>
                <a:cs typeface="Montserrat"/>
                <a:sym typeface="Montserrat"/>
              </a:rPr>
              <a:t> silk dress made from upcycled silk dresses</a:t>
            </a:r>
            <a:endParaRPr sz="1900" b="1">
              <a:solidFill>
                <a:schemeClr val="lt1"/>
              </a:solidFill>
              <a:latin typeface="Montserrat"/>
              <a:ea typeface="Montserrat"/>
              <a:cs typeface="Montserrat"/>
              <a:sym typeface="Montserrat"/>
            </a:endParaRPr>
          </a:p>
          <a:p>
            <a:pPr marL="0" lvl="0" indent="0" algn="r" rtl="0">
              <a:spcBef>
                <a:spcPts val="0"/>
              </a:spcBef>
              <a:spcAft>
                <a:spcPts val="0"/>
              </a:spcAft>
              <a:buNone/>
            </a:pPr>
            <a:endParaRPr sz="1900" b="1">
              <a:solidFill>
                <a:schemeClr val="lt1"/>
              </a:solidFill>
              <a:latin typeface="Montserrat"/>
              <a:ea typeface="Montserrat"/>
              <a:cs typeface="Montserrat"/>
              <a:sym typeface="Montserrat"/>
            </a:endParaRPr>
          </a:p>
        </p:txBody>
      </p:sp>
      <p:sp>
        <p:nvSpPr>
          <p:cNvPr id="2" name="Google Shape;1657;p12">
            <a:extLst>
              <a:ext uri="{FF2B5EF4-FFF2-40B4-BE49-F238E27FC236}">
                <a16:creationId xmlns:a16="http://schemas.microsoft.com/office/drawing/2014/main" id="{E7FA34E9-28E6-D85E-5038-F8FDAFCEADD7}"/>
              </a:ext>
            </a:extLst>
          </p:cNvPr>
          <p:cNvSpPr txBox="1"/>
          <p:nvPr/>
        </p:nvSpPr>
        <p:spPr>
          <a:xfrm rot="16200000">
            <a:off x="15736650" y="7003612"/>
            <a:ext cx="3833550" cy="675826"/>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6"/>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729"/>
        <p:cNvGrpSpPr/>
        <p:nvPr/>
      </p:nvGrpSpPr>
      <p:grpSpPr>
        <a:xfrm>
          <a:off x="0" y="0"/>
          <a:ext cx="0" cy="0"/>
          <a:chOff x="0" y="0"/>
          <a:chExt cx="0" cy="0"/>
        </a:xfrm>
      </p:grpSpPr>
      <p:grpSp>
        <p:nvGrpSpPr>
          <p:cNvPr id="1730" name="Google Shape;1730;g32d290ff9f1_0_27"/>
          <p:cNvGrpSpPr/>
          <p:nvPr/>
        </p:nvGrpSpPr>
        <p:grpSpPr>
          <a:xfrm>
            <a:off x="0" y="0"/>
            <a:ext cx="18288000" cy="10287000"/>
            <a:chOff x="0" y="0"/>
            <a:chExt cx="24384000" cy="13716000"/>
          </a:xfrm>
        </p:grpSpPr>
        <p:cxnSp>
          <p:nvCxnSpPr>
            <p:cNvPr id="1731" name="Google Shape;1731;g32d290ff9f1_0_2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732" name="Google Shape;1732;g32d290ff9f1_0_2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33" name="Google Shape;1733;g32d290ff9f1_0_2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734" name="Google Shape;1734;g32d290ff9f1_0_2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3</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cxnSp>
        <p:nvCxnSpPr>
          <p:cNvPr id="1736" name="Google Shape;1736;g32d290ff9f1_0_2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37" name="Google Shape;1737;g32d290ff9f1_0_27"/>
          <p:cNvGrpSpPr/>
          <p:nvPr/>
        </p:nvGrpSpPr>
        <p:grpSpPr>
          <a:xfrm>
            <a:off x="6048375" y="7479555"/>
            <a:ext cx="1028753" cy="2807522"/>
            <a:chOff x="0" y="0"/>
            <a:chExt cx="816600" cy="2228546"/>
          </a:xfrm>
        </p:grpSpPr>
        <p:sp>
          <p:nvSpPr>
            <p:cNvPr id="1738" name="Google Shape;1738;g32d290ff9f1_0_2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739" name="Google Shape;1739;g32d290ff9f1_0_2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40" name="Google Shape;1740;g32d290ff9f1_0_27"/>
          <p:cNvSpPr txBox="1"/>
          <p:nvPr/>
        </p:nvSpPr>
        <p:spPr>
          <a:xfrm>
            <a:off x="1028700" y="1439250"/>
            <a:ext cx="14777100" cy="923330"/>
          </a:xfrm>
          <a:prstGeom prst="rect">
            <a:avLst/>
          </a:prstGeom>
          <a:noFill/>
          <a:ln>
            <a:noFill/>
          </a:ln>
        </p:spPr>
        <p:txBody>
          <a:bodyPr spcFirstLastPara="1" wrap="square" lIns="0" tIns="0" rIns="0" bIns="0" anchor="t" anchorCtr="0">
            <a:spAutoFit/>
          </a:bodyPr>
          <a:lstStyle/>
          <a:p>
            <a:pPr lvl="0">
              <a:buClr>
                <a:schemeClr val="dk1"/>
              </a:buClr>
            </a:pPr>
            <a:r>
              <a:rPr lang="pl-PL" sz="6000" dirty="0">
                <a:solidFill>
                  <a:srgbClr val="1E2328"/>
                </a:solidFill>
                <a:latin typeface="DM Serif Display"/>
                <a:ea typeface="DM Serif Display"/>
                <a:cs typeface="DM Serif Display"/>
                <a:sym typeface="DM Serif Display"/>
              </a:rPr>
              <a:t>Tkaniny tkane z włókien naturalnych</a:t>
            </a:r>
            <a:endParaRPr sz="6000" dirty="0">
              <a:solidFill>
                <a:srgbClr val="1E2328"/>
              </a:solidFill>
              <a:latin typeface="DM Serif Display"/>
              <a:ea typeface="DM Serif Display"/>
              <a:cs typeface="DM Serif Display"/>
              <a:sym typeface="DM Serif Display"/>
            </a:endParaRPr>
          </a:p>
        </p:txBody>
      </p:sp>
      <p:sp>
        <p:nvSpPr>
          <p:cNvPr id="1741" name="Google Shape;1741;g32d290ff9f1_0_27"/>
          <p:cNvSpPr txBox="1"/>
          <p:nvPr/>
        </p:nvSpPr>
        <p:spPr>
          <a:xfrm>
            <a:off x="1028700" y="2473668"/>
            <a:ext cx="15258600" cy="1522917"/>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Włókna naturalne są zazwyczaj wygodniejsze niż syntetyczne i lepiej znoszą starzenie. Większość tkanin tkanych jest trwalsza niż dzianiny, ponieważ przędza jest gęstsza, co sprawia, że ​​nadają się one do ponownego użycia bez utraty swoich właściwości, a tym samym wartości.</a:t>
            </a:r>
            <a:endParaRPr sz="2199" dirty="0">
              <a:solidFill>
                <a:srgbClr val="1E2328"/>
              </a:solidFill>
              <a:latin typeface="Montserrat"/>
              <a:ea typeface="Montserrat"/>
              <a:cs typeface="Montserrat"/>
              <a:sym typeface="Montserrat"/>
            </a:endParaRPr>
          </a:p>
        </p:txBody>
      </p:sp>
      <p:sp>
        <p:nvSpPr>
          <p:cNvPr id="1742" name="Google Shape;1742;g32d290ff9f1_0_27"/>
          <p:cNvSpPr txBox="1"/>
          <p:nvPr/>
        </p:nvSpPr>
        <p:spPr>
          <a:xfrm>
            <a:off x="7599575" y="4002225"/>
            <a:ext cx="9060300" cy="5999719"/>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Gładkie bawełniane sploty koszul, wełniana </a:t>
            </a:r>
            <a:r>
              <a:rPr lang="pl-PL" sz="2199" dirty="0" err="1">
                <a:solidFill>
                  <a:srgbClr val="1E2328"/>
                </a:solidFill>
                <a:latin typeface="Montserrat"/>
                <a:ea typeface="Montserrat"/>
                <a:cs typeface="Montserrat"/>
                <a:sym typeface="Montserrat"/>
              </a:rPr>
              <a:t>serża</a:t>
            </a:r>
            <a:r>
              <a:rPr lang="pl-PL" sz="2199" dirty="0">
                <a:solidFill>
                  <a:srgbClr val="1E2328"/>
                </a:solidFill>
                <a:latin typeface="Montserrat"/>
                <a:ea typeface="Montserrat"/>
                <a:cs typeface="Montserrat"/>
                <a:sym typeface="Montserrat"/>
              </a:rPr>
              <a:t> z garniturów czy chino ze spodni są powszechne w naszych szafach, więc łatwo mieć do nich dostęp. Tkaniny wykonane głównie z włókien naturalnych są odporne na próbę czasu, co stanowi dobrą alternatywę w projektach </a:t>
            </a:r>
            <a:r>
              <a:rPr lang="pl-PL" sz="2199" dirty="0" err="1">
                <a:solidFill>
                  <a:srgbClr val="1E2328"/>
                </a:solidFill>
                <a:latin typeface="Montserrat"/>
                <a:ea typeface="Montserrat"/>
                <a:cs typeface="Montserrat"/>
                <a:sym typeface="Montserrat"/>
              </a:rPr>
              <a:t>upcyklingowych</a:t>
            </a:r>
            <a:r>
              <a:rPr lang="pl-PL" sz="2199" dirty="0">
                <a:solidFill>
                  <a:srgbClr val="1E2328"/>
                </a:solidFill>
                <a:latin typeface="Montserrat"/>
                <a:ea typeface="Montserrat"/>
                <a:cs typeface="Montserrat"/>
                <a:sym typeface="Montserrat"/>
              </a:rPr>
              <a:t>, ponieważ materiały zachowują swoje właściwości przez długi czas. Ubrania wykonane z tkanin tkanych są zazwyczaj łatwe do rozłożenia bez ryzyka uszkodzenia. Po lewej stronie znajduje się top wykonany z dwóch bawełnianych koszul, które zostały połączone, wykorzystując kołnierze jako rękawy.</a:t>
            </a:r>
            <a:endParaRPr sz="2199" dirty="0">
              <a:solidFill>
                <a:srgbClr val="1E2328"/>
              </a:solidFill>
              <a:latin typeface="Montserrat"/>
              <a:ea typeface="Montserrat"/>
              <a:cs typeface="Montserrat"/>
              <a:sym typeface="Montserrat"/>
            </a:endParaRPr>
          </a:p>
          <a:p>
            <a:pPr lvl="0">
              <a:lnSpc>
                <a:spcPct val="150022"/>
              </a:lnSpc>
            </a:pPr>
            <a:r>
              <a:rPr lang="pl-PL" sz="2000" b="1" dirty="0">
                <a:solidFill>
                  <a:srgbClr val="1E2328"/>
                </a:solidFill>
                <a:latin typeface="Montserrat"/>
                <a:ea typeface="Montserrat"/>
                <a:cs typeface="Montserrat"/>
                <a:sym typeface="Montserrat"/>
              </a:rPr>
              <a:t>Produkty, które można wykonać z tkanin poddanych recyklingowi: </a:t>
            </a:r>
            <a:r>
              <a:rPr lang="pl-PL" sz="2000" dirty="0">
                <a:solidFill>
                  <a:srgbClr val="1E2328"/>
                </a:solidFill>
                <a:latin typeface="Montserrat"/>
                <a:ea typeface="Montserrat"/>
                <a:cs typeface="Montserrat"/>
                <a:sym typeface="Montserrat"/>
              </a:rPr>
              <a:t>topy, sukienki, torby płócienne, spódnice, patchwork</a:t>
            </a:r>
            <a:endParaRPr sz="2000" dirty="0">
              <a:solidFill>
                <a:srgbClr val="1E2328"/>
              </a:solidFill>
              <a:latin typeface="Montserrat"/>
              <a:ea typeface="Montserrat"/>
              <a:cs typeface="Montserrat"/>
              <a:sym typeface="Montserrat"/>
            </a:endParaRPr>
          </a:p>
        </p:txBody>
      </p:sp>
      <p:sp>
        <p:nvSpPr>
          <p:cNvPr id="1743" name="Google Shape;1743;g32d290ff9f1_0_2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sz="2800" dirty="0"/>
          </a:p>
        </p:txBody>
      </p:sp>
      <p:pic>
        <p:nvPicPr>
          <p:cNvPr id="1744" name="Google Shape;1744;g32d290ff9f1_0_27"/>
          <p:cNvPicPr preferRelativeResize="0"/>
          <p:nvPr/>
        </p:nvPicPr>
        <p:blipFill rotWithShape="1">
          <a:blip r:embed="rId4">
            <a:alphaModFix/>
          </a:blip>
          <a:srcRect l="5384" t="24786" r="9153" b="-492"/>
          <a:stretch/>
        </p:blipFill>
        <p:spPr>
          <a:xfrm>
            <a:off x="0" y="4002224"/>
            <a:ext cx="6048375" cy="5357425"/>
          </a:xfrm>
          <a:prstGeom prst="rect">
            <a:avLst/>
          </a:prstGeom>
          <a:noFill/>
          <a:ln>
            <a:noFill/>
          </a:ln>
        </p:spPr>
      </p:pic>
      <p:sp>
        <p:nvSpPr>
          <p:cNvPr id="1745" name="Google Shape;1745;g32d290ff9f1_0_27"/>
          <p:cNvSpPr txBox="1"/>
          <p:nvPr/>
        </p:nvSpPr>
        <p:spPr>
          <a:xfrm>
            <a:off x="-522447" y="9359649"/>
            <a:ext cx="6170048" cy="486900"/>
          </a:xfrm>
          <a:prstGeom prst="rect">
            <a:avLst/>
          </a:prstGeom>
          <a:noFill/>
          <a:ln>
            <a:noFill/>
          </a:ln>
        </p:spPr>
        <p:txBody>
          <a:bodyPr spcFirstLastPara="1" wrap="square" lIns="91425" tIns="91425" rIns="91425" bIns="91425" anchor="t" anchorCtr="0">
            <a:noAutofit/>
          </a:bodyPr>
          <a:lstStyle/>
          <a:p>
            <a:pPr lvl="0" algn="r">
              <a:buClr>
                <a:schemeClr val="dk1"/>
              </a:buClr>
              <a:buSzPts val="1100"/>
            </a:pPr>
            <a:r>
              <a:rPr lang="pl-PL" sz="1900" b="1" u="sng" dirty="0">
                <a:solidFill>
                  <a:schemeClr val="lt1"/>
                </a:solidFill>
                <a:latin typeface="Montserrat"/>
                <a:ea typeface="Montserrat"/>
                <a:cs typeface="Montserrat"/>
                <a:sym typeface="Montserrat"/>
              </a:rPr>
              <a:t>Top </a:t>
            </a:r>
            <a:r>
              <a:rPr lang="pl-PL" sz="1900" b="1" u="sng" dirty="0" err="1">
                <a:solidFill>
                  <a:schemeClr val="lt1"/>
                </a:solidFill>
                <a:latin typeface="Montserrat"/>
                <a:ea typeface="Montserrat"/>
                <a:cs typeface="Montserrat"/>
                <a:sym typeface="Montserrat"/>
              </a:rPr>
              <a:t>Milch</a:t>
            </a:r>
            <a:r>
              <a:rPr lang="pl-PL" sz="1900" b="1" u="sng" dirty="0">
                <a:solidFill>
                  <a:schemeClr val="lt1"/>
                </a:solidFill>
                <a:latin typeface="Montserrat"/>
                <a:ea typeface="Montserrat"/>
                <a:cs typeface="Montserrat"/>
                <a:sym typeface="Montserrat"/>
              </a:rPr>
              <a:t> wykonany z dwóch bawełnianych koszulek - instrukcja dostępna na ich stronie internetowej</a:t>
            </a:r>
            <a:endParaRPr sz="1900" b="1" dirty="0">
              <a:solidFill>
                <a:schemeClr val="lt1"/>
              </a:solidFill>
              <a:latin typeface="Montserrat"/>
              <a:ea typeface="Montserrat"/>
              <a:cs typeface="Montserrat"/>
              <a:sym typeface="Montserrat"/>
            </a:endParaRPr>
          </a:p>
        </p:txBody>
      </p:sp>
      <p:pic>
        <p:nvPicPr>
          <p:cNvPr id="1746" name="Google Shape;1746;g32d290ff9f1_0_27">
            <a:hlinkClick r:id="rId5"/>
          </p:cNvPr>
          <p:cNvPicPr preferRelativeResize="0"/>
          <p:nvPr/>
        </p:nvPicPr>
        <p:blipFill rotWithShape="1">
          <a:blip r:embed="rId6">
            <a:alphaModFix/>
          </a:blip>
          <a:srcRect l="25630" t="11641" r="27306" b="45811"/>
          <a:stretch/>
        </p:blipFill>
        <p:spPr>
          <a:xfrm>
            <a:off x="0" y="4002225"/>
            <a:ext cx="6048375" cy="5467000"/>
          </a:xfrm>
          <a:prstGeom prst="rect">
            <a:avLst/>
          </a:prstGeom>
          <a:noFill/>
          <a:ln>
            <a:noFill/>
          </a:ln>
        </p:spPr>
      </p:pic>
      <p:sp>
        <p:nvSpPr>
          <p:cNvPr id="2" name="Google Shape;1657;p12">
            <a:extLst>
              <a:ext uri="{FF2B5EF4-FFF2-40B4-BE49-F238E27FC236}">
                <a16:creationId xmlns:a16="http://schemas.microsoft.com/office/drawing/2014/main" id="{4C09055A-FE12-E596-D148-E1826E619AD6}"/>
              </a:ext>
            </a:extLst>
          </p:cNvPr>
          <p:cNvSpPr txBox="1"/>
          <p:nvPr/>
        </p:nvSpPr>
        <p:spPr>
          <a:xfrm rot="16200000">
            <a:off x="15736650" y="7003612"/>
            <a:ext cx="3833550" cy="675826"/>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7"/>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750"/>
        <p:cNvGrpSpPr/>
        <p:nvPr/>
      </p:nvGrpSpPr>
      <p:grpSpPr>
        <a:xfrm>
          <a:off x="0" y="0"/>
          <a:ext cx="0" cy="0"/>
          <a:chOff x="0" y="0"/>
          <a:chExt cx="0" cy="0"/>
        </a:xfrm>
      </p:grpSpPr>
      <p:grpSp>
        <p:nvGrpSpPr>
          <p:cNvPr id="1751" name="Google Shape;1751;g32d290ff9f1_0_48"/>
          <p:cNvGrpSpPr/>
          <p:nvPr/>
        </p:nvGrpSpPr>
        <p:grpSpPr>
          <a:xfrm>
            <a:off x="0" y="0"/>
            <a:ext cx="18288000" cy="10287000"/>
            <a:chOff x="0" y="0"/>
            <a:chExt cx="24384000" cy="13716000"/>
          </a:xfrm>
        </p:grpSpPr>
        <p:cxnSp>
          <p:nvCxnSpPr>
            <p:cNvPr id="1752" name="Google Shape;1752;g32d290ff9f1_0_4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753" name="Google Shape;1753;g32d290ff9f1_0_4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54" name="Google Shape;1754;g32d290ff9f1_0_4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755" name="Google Shape;1755;g32d290ff9f1_0_4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3</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cxnSp>
        <p:nvCxnSpPr>
          <p:cNvPr id="1757" name="Google Shape;1757;g32d290ff9f1_0_4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58" name="Google Shape;1758;g32d290ff9f1_0_48"/>
          <p:cNvGrpSpPr/>
          <p:nvPr/>
        </p:nvGrpSpPr>
        <p:grpSpPr>
          <a:xfrm>
            <a:off x="6048375" y="7479555"/>
            <a:ext cx="1028753" cy="2807522"/>
            <a:chOff x="0" y="0"/>
            <a:chExt cx="816600" cy="2228546"/>
          </a:xfrm>
        </p:grpSpPr>
        <p:sp>
          <p:nvSpPr>
            <p:cNvPr id="1759" name="Google Shape;1759;g32d290ff9f1_0_4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760" name="Google Shape;1760;g32d290ff9f1_0_4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61" name="Google Shape;1761;g32d290ff9f1_0_48"/>
          <p:cNvSpPr txBox="1"/>
          <p:nvPr/>
        </p:nvSpPr>
        <p:spPr>
          <a:xfrm>
            <a:off x="1028700" y="1439250"/>
            <a:ext cx="12350700" cy="923330"/>
          </a:xfrm>
          <a:prstGeom prst="rect">
            <a:avLst/>
          </a:prstGeom>
          <a:noFill/>
          <a:ln>
            <a:noFill/>
          </a:ln>
        </p:spPr>
        <p:txBody>
          <a:bodyPr spcFirstLastPara="1" wrap="square" lIns="0" tIns="0" rIns="0" bIns="0" anchor="t" anchorCtr="0">
            <a:spAutoFit/>
          </a:bodyPr>
          <a:lstStyle/>
          <a:p>
            <a:pPr lvl="0">
              <a:buClr>
                <a:schemeClr val="dk1"/>
              </a:buClr>
            </a:pPr>
            <a:r>
              <a:rPr lang="en-US" sz="6000" dirty="0" err="1">
                <a:solidFill>
                  <a:srgbClr val="1E2328"/>
                </a:solidFill>
                <a:latin typeface="DM Serif Display"/>
                <a:ea typeface="DM Serif Display"/>
                <a:cs typeface="DM Serif Display"/>
                <a:sym typeface="DM Serif Display"/>
              </a:rPr>
              <a:t>Swetry</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bluzy</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dzianinowe</a:t>
            </a:r>
            <a:endParaRPr sz="6000" dirty="0">
              <a:solidFill>
                <a:srgbClr val="1E2328"/>
              </a:solidFill>
              <a:latin typeface="DM Serif Display"/>
              <a:ea typeface="DM Serif Display"/>
              <a:cs typeface="DM Serif Display"/>
              <a:sym typeface="DM Serif Display"/>
            </a:endParaRPr>
          </a:p>
        </p:txBody>
      </p:sp>
      <p:sp>
        <p:nvSpPr>
          <p:cNvPr id="1762" name="Google Shape;1762;g32d290ff9f1_0_48"/>
          <p:cNvSpPr txBox="1"/>
          <p:nvPr/>
        </p:nvSpPr>
        <p:spPr>
          <a:xfrm>
            <a:off x="1028700" y="2473668"/>
            <a:ext cx="15258600" cy="507639"/>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Ubrania dziane mają tę szczególną cechę, że można je łatwo rozłożyć na samą przędzę.</a:t>
            </a:r>
            <a:endParaRPr sz="2199" dirty="0">
              <a:solidFill>
                <a:srgbClr val="1E2328"/>
              </a:solidFill>
              <a:latin typeface="Montserrat"/>
              <a:ea typeface="Montserrat"/>
              <a:cs typeface="Montserrat"/>
              <a:sym typeface="Montserrat"/>
            </a:endParaRPr>
          </a:p>
        </p:txBody>
      </p:sp>
      <p:sp>
        <p:nvSpPr>
          <p:cNvPr id="1763" name="Google Shape;1763;g32d290ff9f1_0_48"/>
          <p:cNvSpPr txBox="1"/>
          <p:nvPr/>
        </p:nvSpPr>
        <p:spPr>
          <a:xfrm>
            <a:off x="7599575" y="3524122"/>
            <a:ext cx="8687700" cy="659930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Praca z dzianinami nie zawsze jest łatwa, ponieważ niektóre rodzaje dzianin mają tendencję do </a:t>
            </a:r>
            <a:r>
              <a:rPr lang="pl-PL" sz="2199" dirty="0" err="1">
                <a:solidFill>
                  <a:srgbClr val="1E2328"/>
                </a:solidFill>
                <a:latin typeface="Montserrat"/>
                <a:ea typeface="Montserrat"/>
                <a:cs typeface="Montserrat"/>
                <a:sym typeface="Montserrat"/>
              </a:rPr>
              <a:t>prowania</a:t>
            </a:r>
            <a:r>
              <a:rPr lang="pl-PL" sz="2199" dirty="0">
                <a:solidFill>
                  <a:srgbClr val="1E2328"/>
                </a:solidFill>
                <a:latin typeface="Montserrat"/>
                <a:ea typeface="Montserrat"/>
                <a:cs typeface="Montserrat"/>
                <a:sym typeface="Montserrat"/>
              </a:rPr>
              <a:t> się zaraz po rozpoczęciu cięcia. Zamiast tego możemy wykorzystać tę właściwość, aby odzyskać przędzę. Niektóre dzianiny mogą być przestarzałe lub mieć plamy. Rozpruwając przędzę, możemy wykorzystać ją do stworzenia zupełnie nowego projektu; połączyć różne włóczki w jeden element lub stworzyć więcej niż jeden element z tej samej przędzy.</a:t>
            </a:r>
          </a:p>
          <a:p>
            <a:pPr lvl="0">
              <a:lnSpc>
                <a:spcPct val="150022"/>
              </a:lnSpc>
            </a:pPr>
            <a:r>
              <a:rPr lang="pl-PL" sz="2199" dirty="0">
                <a:solidFill>
                  <a:srgbClr val="1E2328"/>
                </a:solidFill>
                <a:latin typeface="Montserrat"/>
                <a:ea typeface="Montserrat"/>
                <a:cs typeface="Montserrat"/>
                <a:sym typeface="Montserrat"/>
              </a:rPr>
              <a:t>Zdjęcie przedstawia szczegółowy proces rozpruwania swetra w celu ponownego wykorzystania przędzy.</a:t>
            </a:r>
            <a:endParaRPr sz="2199" dirty="0">
              <a:solidFill>
                <a:srgbClr val="1E2328"/>
              </a:solidFill>
              <a:latin typeface="Montserrat"/>
              <a:ea typeface="Montserrat"/>
              <a:cs typeface="Montserrat"/>
              <a:sym typeface="Montserrat"/>
            </a:endParaRPr>
          </a:p>
          <a:p>
            <a:pPr lvl="0">
              <a:lnSpc>
                <a:spcPct val="150022"/>
              </a:lnSpc>
            </a:pPr>
            <a:r>
              <a:rPr lang="pl-PL" sz="2199" b="1" dirty="0">
                <a:solidFill>
                  <a:srgbClr val="1E2328"/>
                </a:solidFill>
                <a:latin typeface="Montserrat"/>
                <a:ea typeface="Montserrat"/>
                <a:cs typeface="Montserrat"/>
                <a:sym typeface="Montserrat"/>
              </a:rPr>
              <a:t>Produkty, które można wykonać z przetworzonej włóczki dziewiarskiej: </a:t>
            </a:r>
            <a:r>
              <a:rPr lang="pl-PL" sz="2199" dirty="0">
                <a:solidFill>
                  <a:srgbClr val="1E2328"/>
                </a:solidFill>
                <a:latin typeface="Montserrat"/>
                <a:ea typeface="Montserrat"/>
                <a:cs typeface="Montserrat"/>
                <a:sym typeface="Montserrat"/>
              </a:rPr>
              <a:t>swetry, kardigany, sukienki, spodenki i spódnice, czapki, rękawiczki</a:t>
            </a:r>
            <a:endParaRPr sz="2199" dirty="0">
              <a:solidFill>
                <a:srgbClr val="1E2328"/>
              </a:solidFill>
              <a:latin typeface="Montserrat"/>
              <a:ea typeface="Montserrat"/>
              <a:cs typeface="Montserrat"/>
              <a:sym typeface="Montserrat"/>
            </a:endParaRPr>
          </a:p>
        </p:txBody>
      </p:sp>
      <p:sp>
        <p:nvSpPr>
          <p:cNvPr id="1764" name="Google Shape;1764;g32d290ff9f1_0_4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sz="2800" dirty="0"/>
          </a:p>
        </p:txBody>
      </p:sp>
      <p:pic>
        <p:nvPicPr>
          <p:cNvPr id="1765" name="Google Shape;1765;g32d290ff9f1_0_48">
            <a:hlinkClick r:id="rId4"/>
          </p:cNvPr>
          <p:cNvPicPr preferRelativeResize="0"/>
          <p:nvPr/>
        </p:nvPicPr>
        <p:blipFill rotWithShape="1">
          <a:blip r:embed="rId5">
            <a:alphaModFix/>
          </a:blip>
          <a:srcRect l="1345" t="7898" r="26337" b="2447"/>
          <a:stretch/>
        </p:blipFill>
        <p:spPr>
          <a:xfrm>
            <a:off x="0" y="3392625"/>
            <a:ext cx="6048376" cy="5967013"/>
          </a:xfrm>
          <a:prstGeom prst="rect">
            <a:avLst/>
          </a:prstGeom>
          <a:noFill/>
          <a:ln>
            <a:noFill/>
          </a:ln>
        </p:spPr>
      </p:pic>
      <p:sp>
        <p:nvSpPr>
          <p:cNvPr id="1766" name="Google Shape;1766;g32d290ff9f1_0_48"/>
          <p:cNvSpPr txBox="1"/>
          <p:nvPr/>
        </p:nvSpPr>
        <p:spPr>
          <a:xfrm>
            <a:off x="641725" y="9469225"/>
            <a:ext cx="5277600" cy="48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US" sz="1900" b="1" u="sng">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Kaara’s Style</a:t>
            </a:r>
            <a:r>
              <a:rPr lang="en-US" sz="1900" b="1">
                <a:solidFill>
                  <a:schemeClr val="lt1"/>
                </a:solidFill>
                <a:latin typeface="Montserrat"/>
                <a:ea typeface="Montserrat"/>
                <a:cs typeface="Montserrat"/>
                <a:sym typeface="Montserrat"/>
              </a:rPr>
              <a:t> page on youtube shows us how to unravel a jumper for yarn</a:t>
            </a:r>
            <a:endParaRPr sz="1900" b="1">
              <a:solidFill>
                <a:schemeClr val="lt1"/>
              </a:solidFill>
              <a:latin typeface="Montserrat"/>
              <a:ea typeface="Montserrat"/>
              <a:cs typeface="Montserrat"/>
              <a:sym typeface="Montserrat"/>
            </a:endParaRPr>
          </a:p>
          <a:p>
            <a:pPr marL="0" lvl="0" indent="0" algn="r" rtl="0">
              <a:spcBef>
                <a:spcPts val="0"/>
              </a:spcBef>
              <a:spcAft>
                <a:spcPts val="0"/>
              </a:spcAft>
              <a:buNone/>
            </a:pPr>
            <a:endParaRPr sz="1900" b="1">
              <a:solidFill>
                <a:schemeClr val="lt1"/>
              </a:solidFill>
              <a:latin typeface="Montserrat"/>
              <a:ea typeface="Montserrat"/>
              <a:cs typeface="Montserrat"/>
              <a:sym typeface="Montserrat"/>
            </a:endParaRPr>
          </a:p>
        </p:txBody>
      </p:sp>
      <p:sp>
        <p:nvSpPr>
          <p:cNvPr id="2" name="Google Shape;1657;p12">
            <a:extLst>
              <a:ext uri="{FF2B5EF4-FFF2-40B4-BE49-F238E27FC236}">
                <a16:creationId xmlns:a16="http://schemas.microsoft.com/office/drawing/2014/main" id="{37F6853B-9208-08FF-6DB2-7E2A2BB2083B}"/>
              </a:ext>
            </a:extLst>
          </p:cNvPr>
          <p:cNvSpPr txBox="1"/>
          <p:nvPr/>
        </p:nvSpPr>
        <p:spPr>
          <a:xfrm rot="16200000">
            <a:off x="15736650" y="7003612"/>
            <a:ext cx="3833550" cy="675826"/>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6"/>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770"/>
        <p:cNvGrpSpPr/>
        <p:nvPr/>
      </p:nvGrpSpPr>
      <p:grpSpPr>
        <a:xfrm>
          <a:off x="0" y="0"/>
          <a:ext cx="0" cy="0"/>
          <a:chOff x="0" y="0"/>
          <a:chExt cx="0" cy="0"/>
        </a:xfrm>
      </p:grpSpPr>
      <p:grpSp>
        <p:nvGrpSpPr>
          <p:cNvPr id="1771" name="Google Shape;1771;g32d290ff9f1_0_67"/>
          <p:cNvGrpSpPr/>
          <p:nvPr/>
        </p:nvGrpSpPr>
        <p:grpSpPr>
          <a:xfrm>
            <a:off x="0" y="0"/>
            <a:ext cx="18288000" cy="10287000"/>
            <a:chOff x="0" y="0"/>
            <a:chExt cx="24384000" cy="13716000"/>
          </a:xfrm>
        </p:grpSpPr>
        <p:cxnSp>
          <p:nvCxnSpPr>
            <p:cNvPr id="1772" name="Google Shape;1772;g32d290ff9f1_0_6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773" name="Google Shape;1773;g32d290ff9f1_0_6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74" name="Google Shape;1774;g32d290ff9f1_0_6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775" name="Google Shape;1775;g32d290ff9f1_0_6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3</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cxnSp>
        <p:nvCxnSpPr>
          <p:cNvPr id="1777" name="Google Shape;1777;g32d290ff9f1_0_6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78" name="Google Shape;1778;g32d290ff9f1_0_67"/>
          <p:cNvGrpSpPr/>
          <p:nvPr/>
        </p:nvGrpSpPr>
        <p:grpSpPr>
          <a:xfrm>
            <a:off x="6048375" y="7479555"/>
            <a:ext cx="1028753" cy="2807522"/>
            <a:chOff x="0" y="0"/>
            <a:chExt cx="816600" cy="2228546"/>
          </a:xfrm>
        </p:grpSpPr>
        <p:sp>
          <p:nvSpPr>
            <p:cNvPr id="1779" name="Google Shape;1779;g32d290ff9f1_0_6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780" name="Google Shape;1780;g32d290ff9f1_0_6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81" name="Google Shape;1781;g32d290ff9f1_0_67"/>
          <p:cNvSpPr txBox="1"/>
          <p:nvPr/>
        </p:nvSpPr>
        <p:spPr>
          <a:xfrm>
            <a:off x="1028700" y="1439250"/>
            <a:ext cx="12350700" cy="923400"/>
          </a:xfrm>
          <a:prstGeom prst="rect">
            <a:avLst/>
          </a:prstGeom>
          <a:noFill/>
          <a:ln>
            <a:noFill/>
          </a:ln>
        </p:spPr>
        <p:txBody>
          <a:bodyPr spcFirstLastPara="1" wrap="square" lIns="0" tIns="0" rIns="0" bIns="0" anchor="t" anchorCtr="0">
            <a:spAutoFit/>
          </a:bodyPr>
          <a:lstStyle/>
          <a:p>
            <a:r>
              <a:rPr lang="en-US" sz="6000" dirty="0" err="1">
                <a:solidFill>
                  <a:srgbClr val="1E2328"/>
                </a:solidFill>
                <a:latin typeface="DM Serif Display"/>
                <a:sym typeface="DM Serif Display"/>
              </a:rPr>
              <a:t>Odzież</a:t>
            </a:r>
            <a:r>
              <a:rPr lang="en-US" sz="6000" dirty="0">
                <a:solidFill>
                  <a:srgbClr val="1E2328"/>
                </a:solidFill>
                <a:latin typeface="DM Serif Display"/>
                <a:sym typeface="DM Serif Display"/>
              </a:rPr>
              <a:t> ze </a:t>
            </a:r>
            <a:r>
              <a:rPr lang="en-US" sz="6000" dirty="0" err="1">
                <a:solidFill>
                  <a:srgbClr val="1E2328"/>
                </a:solidFill>
                <a:latin typeface="DM Serif Display"/>
                <a:sym typeface="DM Serif Display"/>
              </a:rPr>
              <a:t>skóry</a:t>
            </a:r>
            <a:r>
              <a:rPr lang="en-US" sz="6000" dirty="0">
                <a:solidFill>
                  <a:srgbClr val="1E2328"/>
                </a:solidFill>
                <a:latin typeface="DM Serif Display"/>
                <a:sym typeface="DM Serif Display"/>
              </a:rPr>
              <a:t> </a:t>
            </a:r>
            <a:r>
              <a:rPr lang="en-US" sz="6000" dirty="0" err="1">
                <a:solidFill>
                  <a:srgbClr val="1E2328"/>
                </a:solidFill>
                <a:latin typeface="DM Serif Display"/>
                <a:sym typeface="DM Serif Display"/>
              </a:rPr>
              <a:t>zwierzęcej</a:t>
            </a:r>
            <a:endParaRPr lang="en-US" dirty="0" err="1"/>
          </a:p>
        </p:txBody>
      </p:sp>
      <p:sp>
        <p:nvSpPr>
          <p:cNvPr id="1782" name="Google Shape;1782;g32d290ff9f1_0_67"/>
          <p:cNvSpPr txBox="1"/>
          <p:nvPr/>
        </p:nvSpPr>
        <p:spPr>
          <a:xfrm>
            <a:off x="1041550" y="2200920"/>
            <a:ext cx="15613200" cy="1996509"/>
          </a:xfrm>
          <a:prstGeom prst="rect">
            <a:avLst/>
          </a:prstGeom>
          <a:noFill/>
          <a:ln>
            <a:noFill/>
          </a:ln>
        </p:spPr>
        <p:txBody>
          <a:bodyPr spcFirstLastPara="1" wrap="square" lIns="0" tIns="0" rIns="0" bIns="0" anchor="t" anchorCtr="0">
            <a:spAutoFit/>
          </a:bodyPr>
          <a:lstStyle/>
          <a:p>
            <a:pPr>
              <a:lnSpc>
                <a:spcPct val="150022"/>
              </a:lnSpc>
            </a:pPr>
            <a:r>
              <a:rPr lang="en-US" sz="2150" dirty="0" err="1">
                <a:solidFill>
                  <a:srgbClr val="1E2328"/>
                </a:solidFill>
                <a:latin typeface="Montserrat"/>
                <a:ea typeface="Montserrat"/>
                <a:sym typeface="Montserrat"/>
              </a:rPr>
              <a:t>Podobnie</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jeansy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skóra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zwierzęca</a:t>
            </a:r>
            <a:r>
              <a:rPr lang="en-US" sz="2150" dirty="0">
                <a:solidFill>
                  <a:srgbClr val="1E2328"/>
                </a:solidFill>
                <a:latin typeface="Montserrat"/>
                <a:ea typeface="Montserrat"/>
                <a:sym typeface="Montserrat"/>
              </a:rPr>
              <a:t> ma </a:t>
            </a:r>
            <a:r>
              <a:rPr lang="en-US" sz="2150" dirty="0" err="1">
                <a:solidFill>
                  <a:srgbClr val="1E2328"/>
                </a:solidFill>
                <a:latin typeface="Montserrat"/>
                <a:ea typeface="Montserrat"/>
                <a:sym typeface="Montserrat"/>
              </a:rPr>
              <a:t>tendencję</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łagodnego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starzenia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Z </a:t>
            </a:r>
            <a:r>
              <a:rPr lang="en-US" sz="2150" dirty="0" err="1">
                <a:solidFill>
                  <a:srgbClr val="1E2328"/>
                </a:solidFill>
                <a:latin typeface="Montserrat"/>
                <a:ea typeface="Montserrat"/>
                <a:sym typeface="Montserrat"/>
              </a:rPr>
              <a:t>czasem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staje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bardziej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miękka</a:t>
            </a:r>
            <a:r>
              <a:rPr lang="en-US" sz="2150" dirty="0">
                <a:solidFill>
                  <a:srgbClr val="1E2328"/>
                </a:solidFill>
                <a:latin typeface="Montserrat"/>
                <a:ea typeface="Montserrat"/>
                <a:sym typeface="Montserrat"/>
              </a:rPr>
              <a:t>, a „</a:t>
            </a:r>
            <a:r>
              <a:rPr lang="en-US" sz="2150" dirty="0" err="1">
                <a:solidFill>
                  <a:srgbClr val="1E2328"/>
                </a:solidFill>
                <a:latin typeface="Montserrat"/>
                <a:ea typeface="Montserrat"/>
                <a:sym typeface="Montserrat"/>
              </a:rPr>
              <a:t>patyna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sprawia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że</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atrakcyjna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wizualnie</a:t>
            </a:r>
            <a:r>
              <a:rPr lang="en-US" sz="2150" dirty="0">
                <a:solidFill>
                  <a:srgbClr val="1E2328"/>
                </a:solidFill>
                <a:latin typeface="Montserrat"/>
                <a:ea typeface="Montserrat"/>
                <a:sym typeface="Montserrat"/>
              </a:rPr>
              <a:t>. To </a:t>
            </a:r>
            <a:r>
              <a:rPr lang="en-US" sz="2150" dirty="0" err="1">
                <a:solidFill>
                  <a:srgbClr val="1E2328"/>
                </a:solidFill>
                <a:latin typeface="Montserrat"/>
                <a:ea typeface="Montserrat"/>
                <a:sym typeface="Montserrat"/>
              </a:rPr>
              <a:t>dobry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wybór</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recyklingu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ponieważ</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wartość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materiału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będzie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adekwatna</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wartości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wykonanej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pracy</a:t>
            </a:r>
            <a:r>
              <a:rPr lang="en-US" sz="2150" dirty="0">
                <a:solidFill>
                  <a:srgbClr val="1E2328"/>
                </a:solidFill>
                <a:latin typeface="Montserrat"/>
                <a:ea typeface="Montserrat"/>
                <a:sym typeface="Montserrat"/>
              </a:rPr>
              <a:t>.</a:t>
            </a:r>
            <a:endParaRPr lang="en-US" sz="2150" dirty="0">
              <a:latin typeface="Montserrat"/>
            </a:endParaRPr>
          </a:p>
          <a:p>
            <a:pPr marL="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p:txBody>
      </p:sp>
      <p:sp>
        <p:nvSpPr>
          <p:cNvPr id="1783" name="Google Shape;1783;g32d290ff9f1_0_67"/>
          <p:cNvSpPr txBox="1"/>
          <p:nvPr/>
        </p:nvSpPr>
        <p:spPr>
          <a:xfrm>
            <a:off x="7599575" y="3827875"/>
            <a:ext cx="8687700" cy="4693401"/>
          </a:xfrm>
          <a:prstGeom prst="rect">
            <a:avLst/>
          </a:prstGeom>
          <a:noFill/>
          <a:ln>
            <a:noFill/>
          </a:ln>
        </p:spPr>
        <p:txBody>
          <a:bodyPr spcFirstLastPara="1" wrap="square" lIns="0" tIns="0" rIns="0" bIns="0" anchor="t" anchorCtr="0">
            <a:spAutoFit/>
          </a:bodyPr>
          <a:lstStyle/>
          <a:p>
            <a:r>
              <a:rPr lang="en-US" sz="2150" dirty="0" err="1">
                <a:solidFill>
                  <a:srgbClr val="1E2328"/>
                </a:solidFill>
                <a:latin typeface="Montserrat"/>
                <a:ea typeface="Montserrat"/>
                <a:sym typeface="Montserrat"/>
              </a:rPr>
              <a:t>Chociaż</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stosowanie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skóry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zwierzęcej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budzi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pewne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kontrowersje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została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tutaj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uwzględniona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ponieważ</a:t>
            </a:r>
            <a:r>
              <a:rPr lang="en-US" sz="2150" dirty="0">
                <a:solidFill>
                  <a:srgbClr val="1E2328"/>
                </a:solidFill>
                <a:latin typeface="Montserrat"/>
                <a:ea typeface="Montserrat"/>
                <a:sym typeface="Montserrat"/>
              </a:rPr>
              <a:t> jest to </a:t>
            </a:r>
            <a:r>
              <a:rPr lang="en-US" sz="2150" dirty="0" err="1">
                <a:solidFill>
                  <a:srgbClr val="1E2328"/>
                </a:solidFill>
                <a:latin typeface="Montserrat"/>
                <a:ea typeface="Montserrat"/>
                <a:sym typeface="Montserrat"/>
              </a:rPr>
              <a:t>powszechnie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dostępny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materiał</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który</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bardziej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użyteczny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gdy</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używany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niż</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wyrzucany</a:t>
            </a:r>
            <a:r>
              <a:rPr lang="en-US" sz="2150" dirty="0">
                <a:solidFill>
                  <a:srgbClr val="1E2328"/>
                </a:solidFill>
                <a:latin typeface="Montserrat"/>
                <a:ea typeface="Montserrat"/>
                <a:sym typeface="Montserrat"/>
              </a:rPr>
              <a:t>.</a:t>
            </a:r>
            <a:endParaRPr lang="en-US" sz="2150" dirty="0">
              <a:latin typeface="Montserrat"/>
            </a:endParaRPr>
          </a:p>
          <a:p>
            <a:endParaRPr lang="en-US" dirty="0">
              <a:latin typeface="Montserrat"/>
            </a:endParaRPr>
          </a:p>
          <a:p>
            <a:r>
              <a:rPr lang="en-US" sz="2150" dirty="0">
                <a:solidFill>
                  <a:srgbClr val="1E2328"/>
                </a:solidFill>
                <a:latin typeface="Montserrat"/>
                <a:sym typeface="Montserrat"/>
              </a:rPr>
              <a:t>Po </a:t>
            </a:r>
            <a:r>
              <a:rPr lang="en-US" sz="2150" dirty="0" err="1">
                <a:solidFill>
                  <a:srgbClr val="1E2328"/>
                </a:solidFill>
                <a:latin typeface="Montserrat"/>
                <a:sym typeface="Montserrat"/>
              </a:rPr>
              <a:t>lewej</a:t>
            </a:r>
            <a:r>
              <a:rPr lang="en-US" sz="2150" dirty="0">
                <a:solidFill>
                  <a:srgbClr val="1E2328"/>
                </a:solidFill>
                <a:latin typeface="Montserrat"/>
                <a:sym typeface="Montserrat"/>
              </a:rPr>
              <a:t> </a:t>
            </a:r>
            <a:r>
              <a:rPr lang="en-US" sz="2150" dirty="0" err="1">
                <a:solidFill>
                  <a:srgbClr val="1E2328"/>
                </a:solidFill>
                <a:latin typeface="Montserrat"/>
                <a:sym typeface="Montserrat"/>
              </a:rPr>
              <a:t>stronie</a:t>
            </a:r>
            <a:r>
              <a:rPr lang="en-US" sz="2150" dirty="0">
                <a:solidFill>
                  <a:srgbClr val="1E2328"/>
                </a:solidFill>
                <a:latin typeface="Montserrat"/>
                <a:sym typeface="Montserrat"/>
              </a:rPr>
              <a:t> </a:t>
            </a:r>
            <a:r>
              <a:rPr lang="en-US" sz="2150" dirty="0" err="1">
                <a:solidFill>
                  <a:srgbClr val="1E2328"/>
                </a:solidFill>
                <a:latin typeface="Montserrat"/>
                <a:sym typeface="Montserrat"/>
              </a:rPr>
              <a:t>znajduje</a:t>
            </a:r>
            <a:r>
              <a:rPr lang="en-US" sz="2150" dirty="0">
                <a:solidFill>
                  <a:srgbClr val="1E2328"/>
                </a:solidFill>
                <a:latin typeface="Montserrat"/>
                <a:sym typeface="Montserrat"/>
              </a:rPr>
              <a:t> </a:t>
            </a:r>
            <a:r>
              <a:rPr lang="en-US" sz="2150" dirty="0" err="1">
                <a:solidFill>
                  <a:srgbClr val="1E2328"/>
                </a:solidFill>
                <a:latin typeface="Montserrat"/>
                <a:sym typeface="Montserrat"/>
              </a:rPr>
              <a:t>się</a:t>
            </a:r>
            <a:r>
              <a:rPr lang="en-US" sz="2150" dirty="0">
                <a:solidFill>
                  <a:srgbClr val="1E2328"/>
                </a:solidFill>
                <a:latin typeface="Montserrat"/>
                <a:sym typeface="Montserrat"/>
              </a:rPr>
              <a:t> </a:t>
            </a:r>
            <a:r>
              <a:rPr lang="en-US" sz="2150" dirty="0" err="1">
                <a:solidFill>
                  <a:srgbClr val="1E2328"/>
                </a:solidFill>
                <a:latin typeface="Montserrat"/>
                <a:sym typeface="Montserrat"/>
              </a:rPr>
              <a:t>przykład</a:t>
            </a:r>
            <a:r>
              <a:rPr lang="en-US" sz="2150" dirty="0">
                <a:solidFill>
                  <a:srgbClr val="1E2328"/>
                </a:solidFill>
                <a:latin typeface="Montserrat"/>
                <a:sym typeface="Montserrat"/>
              </a:rPr>
              <a:t> </a:t>
            </a:r>
            <a:r>
              <a:rPr lang="en-US" sz="2150" dirty="0" err="1">
                <a:solidFill>
                  <a:srgbClr val="1E2328"/>
                </a:solidFill>
                <a:latin typeface="Montserrat"/>
                <a:sym typeface="Montserrat"/>
              </a:rPr>
              <a:t>torby</a:t>
            </a:r>
            <a:r>
              <a:rPr lang="en-US" sz="2150" dirty="0">
                <a:solidFill>
                  <a:srgbClr val="1E2328"/>
                </a:solidFill>
                <a:latin typeface="Montserrat"/>
                <a:sym typeface="Montserrat"/>
              </a:rPr>
              <a:t> </a:t>
            </a:r>
            <a:r>
              <a:rPr lang="en-US" sz="2150" dirty="0" err="1">
                <a:solidFill>
                  <a:srgbClr val="1E2328"/>
                </a:solidFill>
                <a:latin typeface="Montserrat"/>
                <a:sym typeface="Montserrat"/>
              </a:rPr>
              <a:t>wykonanej</a:t>
            </a:r>
            <a:r>
              <a:rPr lang="en-US" sz="2150" dirty="0">
                <a:solidFill>
                  <a:srgbClr val="1E2328"/>
                </a:solidFill>
                <a:latin typeface="Montserrat"/>
                <a:sym typeface="Montserrat"/>
              </a:rPr>
              <a:t> z </a:t>
            </a:r>
            <a:r>
              <a:rPr lang="en-US" sz="2150" dirty="0" err="1">
                <a:solidFill>
                  <a:srgbClr val="1E2328"/>
                </a:solidFill>
                <a:latin typeface="Montserrat"/>
                <a:sym typeface="Montserrat"/>
              </a:rPr>
              <a:t>odzyskanej</a:t>
            </a:r>
            <a:r>
              <a:rPr lang="en-US" sz="2150" dirty="0">
                <a:solidFill>
                  <a:srgbClr val="1E2328"/>
                </a:solidFill>
                <a:latin typeface="Montserrat"/>
                <a:sym typeface="Montserrat"/>
              </a:rPr>
              <a:t> </a:t>
            </a:r>
            <a:r>
              <a:rPr lang="en-US" sz="2150" dirty="0" err="1">
                <a:solidFill>
                  <a:srgbClr val="1E2328"/>
                </a:solidFill>
                <a:latin typeface="Montserrat"/>
                <a:sym typeface="Montserrat"/>
              </a:rPr>
              <a:t>skóry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marki</a:t>
            </a:r>
            <a:r>
              <a:rPr lang="en-US" sz="2150" dirty="0">
                <a:solidFill>
                  <a:srgbClr val="1E2328"/>
                </a:solidFill>
                <a:latin typeface="Montserrat"/>
                <a:ea typeface="Montserrat"/>
                <a:sym typeface="Montserrat"/>
              </a:rPr>
              <a:t> Remade, z </a:t>
            </a:r>
            <a:r>
              <a:rPr lang="en-US" sz="2150" dirty="0" err="1">
                <a:solidFill>
                  <a:srgbClr val="1E2328"/>
                </a:solidFill>
                <a:latin typeface="Montserrat"/>
                <a:ea typeface="Montserrat"/>
                <a:sym typeface="Montserrat"/>
              </a:rPr>
              <a:t>wyraźnymi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szczegółami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jej</a:t>
            </a:r>
            <a:endParaRPr lang="en-US" dirty="0" err="1">
              <a:latin typeface="Montserrat"/>
            </a:endParaRPr>
          </a:p>
          <a:p>
            <a:pPr>
              <a:lnSpc>
                <a:spcPct val="150022"/>
              </a:lnSpc>
            </a:pPr>
            <a:r>
              <a:rPr lang="en-US" sz="2150" dirty="0" err="1">
                <a:solidFill>
                  <a:srgbClr val="1E2328"/>
                </a:solidFill>
                <a:latin typeface="Montserrat"/>
                <a:ea typeface="Montserrat"/>
                <a:sym typeface="Montserrat"/>
              </a:rPr>
              <a:t>poprzedniego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życia</a:t>
            </a:r>
            <a:r>
              <a:rPr lang="en-US" sz="2150" dirty="0">
                <a:solidFill>
                  <a:srgbClr val="1E2328"/>
                </a:solidFill>
                <a:latin typeface="Montserrat"/>
                <a:ea typeface="Montserrat"/>
                <a:sym typeface="Montserrat"/>
              </a:rPr>
              <a:t>.</a:t>
            </a:r>
            <a:endParaRPr dirty="0">
              <a:latin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a:lnSpc>
                <a:spcPct val="150022"/>
              </a:lnSpc>
            </a:pPr>
            <a:r>
              <a:rPr lang="en-US" sz="2150" b="1" dirty="0" err="1">
                <a:solidFill>
                  <a:srgbClr val="1E2328"/>
                </a:solidFill>
                <a:latin typeface="Montserrat"/>
                <a:ea typeface="Montserrat"/>
                <a:sym typeface="Montserrat"/>
              </a:rPr>
              <a:t>Produkty</a:t>
            </a:r>
            <a:r>
              <a:rPr lang="en-US" sz="2150" b="1" dirty="0">
                <a:solidFill>
                  <a:srgbClr val="1E2328"/>
                </a:solidFill>
                <a:latin typeface="Montserrat"/>
                <a:ea typeface="Montserrat"/>
                <a:sym typeface="Montserrat"/>
              </a:rPr>
              <a:t>, </a:t>
            </a:r>
            <a:r>
              <a:rPr lang="en-US" sz="2150" b="1" dirty="0" err="1">
                <a:solidFill>
                  <a:srgbClr val="1E2328"/>
                </a:solidFill>
                <a:latin typeface="Montserrat"/>
                <a:ea typeface="Montserrat"/>
                <a:sym typeface="Montserrat"/>
              </a:rPr>
              <a:t>które</a:t>
            </a:r>
            <a:r>
              <a:rPr lang="en-US" sz="2150" b="1" dirty="0">
                <a:solidFill>
                  <a:srgbClr val="1E2328"/>
                </a:solidFill>
                <a:latin typeface="Montserrat"/>
                <a:ea typeface="Montserrat"/>
                <a:sym typeface="Montserrat"/>
              </a:rPr>
              <a:t> </a:t>
            </a:r>
            <a:r>
              <a:rPr lang="en-US" sz="2150" b="1" dirty="0" err="1">
                <a:solidFill>
                  <a:srgbClr val="1E2328"/>
                </a:solidFill>
                <a:latin typeface="Montserrat"/>
                <a:ea typeface="Montserrat"/>
                <a:sym typeface="Montserrat"/>
              </a:rPr>
              <a:t>można</a:t>
            </a:r>
            <a:r>
              <a:rPr lang="en-US" sz="2150" b="1" dirty="0">
                <a:solidFill>
                  <a:srgbClr val="1E2328"/>
                </a:solidFill>
                <a:latin typeface="Montserrat"/>
                <a:ea typeface="Montserrat"/>
                <a:sym typeface="Montserrat"/>
              </a:rPr>
              <a:t> </a:t>
            </a:r>
            <a:r>
              <a:rPr lang="en-US" sz="2150" b="1" dirty="0" err="1">
                <a:solidFill>
                  <a:srgbClr val="1E2328"/>
                </a:solidFill>
                <a:latin typeface="Montserrat"/>
                <a:ea typeface="Montserrat"/>
                <a:sym typeface="Montserrat"/>
              </a:rPr>
              <a:t>wykonać</a:t>
            </a:r>
            <a:r>
              <a:rPr lang="en-US" sz="2150" b="1" dirty="0">
                <a:solidFill>
                  <a:srgbClr val="1E2328"/>
                </a:solidFill>
                <a:latin typeface="Montserrat"/>
                <a:ea typeface="Montserrat"/>
                <a:sym typeface="Montserrat"/>
              </a:rPr>
              <a:t> ze </a:t>
            </a:r>
            <a:r>
              <a:rPr lang="en-US" sz="2150" b="1" dirty="0" err="1">
                <a:solidFill>
                  <a:srgbClr val="1E2328"/>
                </a:solidFill>
                <a:latin typeface="Montserrat"/>
                <a:ea typeface="Montserrat"/>
                <a:sym typeface="Montserrat"/>
              </a:rPr>
              <a:t>skóry</a:t>
            </a:r>
            <a:r>
              <a:rPr lang="en-US" sz="2150" b="1" dirty="0">
                <a:solidFill>
                  <a:srgbClr val="1E2328"/>
                </a:solidFill>
                <a:latin typeface="Montserrat"/>
                <a:ea typeface="Montserrat"/>
                <a:sym typeface="Montserrat"/>
              </a:rPr>
              <a:t> </a:t>
            </a:r>
            <a:r>
              <a:rPr lang="en-US" sz="2150" b="1" dirty="0" err="1">
                <a:solidFill>
                  <a:srgbClr val="1E2328"/>
                </a:solidFill>
                <a:latin typeface="Montserrat"/>
                <a:ea typeface="Montserrat"/>
                <a:sym typeface="Montserrat"/>
              </a:rPr>
              <a:t>poddanej</a:t>
            </a:r>
            <a:r>
              <a:rPr lang="en-US" sz="2150" b="1" dirty="0">
                <a:solidFill>
                  <a:srgbClr val="1E2328"/>
                </a:solidFill>
                <a:latin typeface="Montserrat"/>
                <a:ea typeface="Montserrat"/>
                <a:sym typeface="Montserrat"/>
              </a:rPr>
              <a:t> </a:t>
            </a:r>
            <a:r>
              <a:rPr lang="en-US" sz="2150" b="1" dirty="0" err="1">
                <a:solidFill>
                  <a:srgbClr val="1E2328"/>
                </a:solidFill>
                <a:latin typeface="Montserrat"/>
                <a:ea typeface="Montserrat"/>
                <a:sym typeface="Montserrat"/>
              </a:rPr>
              <a:t>recyclingowi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torby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buty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spódnice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kamizelki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różnego</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rodzaju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akcesoria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elementy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tapicerskie</a:t>
            </a:r>
            <a:endParaRPr dirty="0" err="1">
              <a:latin typeface="Montserrat"/>
            </a:endParaRPr>
          </a:p>
        </p:txBody>
      </p:sp>
      <p:sp>
        <p:nvSpPr>
          <p:cNvPr id="1784" name="Google Shape;1784;g32d290ff9f1_0_6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sz="2800" dirty="0"/>
          </a:p>
        </p:txBody>
      </p:sp>
      <p:pic>
        <p:nvPicPr>
          <p:cNvPr id="1785" name="Google Shape;1785;g32d290ff9f1_0_67">
            <a:hlinkClick r:id="rId4"/>
          </p:cNvPr>
          <p:cNvPicPr preferRelativeResize="0"/>
          <p:nvPr/>
        </p:nvPicPr>
        <p:blipFill rotWithShape="1">
          <a:blip r:embed="rId5">
            <a:alphaModFix/>
          </a:blip>
          <a:srcRect l="13111" r="7086"/>
          <a:stretch/>
        </p:blipFill>
        <p:spPr>
          <a:xfrm>
            <a:off x="0" y="3653249"/>
            <a:ext cx="6048374" cy="5706400"/>
          </a:xfrm>
          <a:prstGeom prst="rect">
            <a:avLst/>
          </a:prstGeom>
          <a:noFill/>
          <a:ln>
            <a:noFill/>
          </a:ln>
        </p:spPr>
      </p:pic>
      <p:sp>
        <p:nvSpPr>
          <p:cNvPr id="1786" name="Google Shape;1786;g32d290ff9f1_0_67"/>
          <p:cNvSpPr txBox="1"/>
          <p:nvPr/>
        </p:nvSpPr>
        <p:spPr>
          <a:xfrm>
            <a:off x="641725" y="9469225"/>
            <a:ext cx="5277600" cy="486900"/>
          </a:xfrm>
          <a:prstGeom prst="rect">
            <a:avLst/>
          </a:prstGeom>
          <a:noFill/>
          <a:ln>
            <a:noFill/>
          </a:ln>
        </p:spPr>
        <p:txBody>
          <a:bodyPr spcFirstLastPara="1" wrap="square" lIns="91425" tIns="91425" rIns="91425" bIns="91425" anchor="t" anchorCtr="0">
            <a:noAutofit/>
          </a:bodyPr>
          <a:lstStyle/>
          <a:p>
            <a:pPr algn="r"/>
            <a:r>
              <a:rPr lang="en-US" sz="1900" dirty="0">
                <a:solidFill>
                  <a:schemeClr val="lt1"/>
                </a:solidFill>
                <a:latin typeface="Montserrat"/>
                <a:ea typeface="Montserrat"/>
                <a:sym typeface="Montserrat"/>
              </a:rPr>
              <a:t>Torba </a:t>
            </a:r>
            <a:r>
              <a:rPr lang="en-US" sz="1900" dirty="0" err="1">
                <a:solidFill>
                  <a:schemeClr val="lt1"/>
                </a:solidFill>
                <a:latin typeface="Montserrat"/>
                <a:ea typeface="Montserrat"/>
                <a:sym typeface="Montserrat"/>
              </a:rPr>
              <a:t>Mariclaro</a:t>
            </a:r>
            <a:r>
              <a:rPr lang="en-US" sz="1900" dirty="0">
                <a:solidFill>
                  <a:schemeClr val="lt1"/>
                </a:solidFill>
                <a:latin typeface="Montserrat"/>
                <a:ea typeface="Montserrat"/>
                <a:sym typeface="Montserrat"/>
              </a:rPr>
              <a:t> </a:t>
            </a:r>
            <a:r>
              <a:rPr lang="en-US" sz="1900" dirty="0" err="1">
                <a:solidFill>
                  <a:schemeClr val="lt1"/>
                </a:solidFill>
                <a:latin typeface="Montserrat"/>
                <a:ea typeface="Montserrat"/>
                <a:sym typeface="Montserrat"/>
              </a:rPr>
              <a:t>wykonana</a:t>
            </a:r>
            <a:r>
              <a:rPr lang="en-US" sz="1900" dirty="0">
                <a:solidFill>
                  <a:schemeClr val="lt1"/>
                </a:solidFill>
                <a:latin typeface="Montserrat"/>
                <a:ea typeface="Montserrat"/>
                <a:sym typeface="Montserrat"/>
              </a:rPr>
              <a:t> z </a:t>
            </a:r>
            <a:r>
              <a:rPr lang="en-US" sz="1900" dirty="0" err="1">
                <a:solidFill>
                  <a:schemeClr val="lt1"/>
                </a:solidFill>
                <a:latin typeface="Montserrat"/>
                <a:ea typeface="Montserrat"/>
                <a:sym typeface="Montserrat"/>
              </a:rPr>
              <a:t>wnętrza</a:t>
            </a:r>
            <a:r>
              <a:rPr lang="en-US" sz="1900" dirty="0">
                <a:solidFill>
                  <a:schemeClr val="lt1"/>
                </a:solidFill>
                <a:latin typeface="Montserrat"/>
                <a:ea typeface="Montserrat"/>
                <a:sym typeface="Montserrat"/>
              </a:rPr>
              <a:t> Porsche 911 SC z 1980 </a:t>
            </a:r>
            <a:r>
              <a:rPr lang="en-US" sz="1900" dirty="0" err="1">
                <a:solidFill>
                  <a:schemeClr val="lt1"/>
                </a:solidFill>
                <a:latin typeface="Montserrat"/>
                <a:ea typeface="Montserrat"/>
                <a:sym typeface="Montserrat"/>
              </a:rPr>
              <a:t>roku</a:t>
            </a:r>
            <a:endParaRPr lang="en-US" dirty="0" err="1">
              <a:solidFill>
                <a:schemeClr val="lt1"/>
              </a:solidFill>
              <a:latin typeface="Montserrat"/>
            </a:endParaRPr>
          </a:p>
          <a:p>
            <a:pPr marL="0" lvl="0" indent="0" algn="r" rtl="0">
              <a:spcBef>
                <a:spcPts val="0"/>
              </a:spcBef>
              <a:spcAft>
                <a:spcPts val="0"/>
              </a:spcAft>
              <a:buNone/>
            </a:pPr>
            <a:endParaRPr sz="1900" b="1">
              <a:solidFill>
                <a:schemeClr val="lt1"/>
              </a:solidFill>
              <a:latin typeface="Montserrat"/>
              <a:ea typeface="Montserrat"/>
              <a:cs typeface="Montserrat"/>
              <a:sym typeface="Montserrat"/>
            </a:endParaRPr>
          </a:p>
        </p:txBody>
      </p:sp>
      <p:sp>
        <p:nvSpPr>
          <p:cNvPr id="1787" name="Google Shape;1787;g32d290ff9f1_0_67"/>
          <p:cNvSpPr txBox="1"/>
          <p:nvPr/>
        </p:nvSpPr>
        <p:spPr>
          <a:xfrm>
            <a:off x="7599575" y="8778025"/>
            <a:ext cx="8206200" cy="486900"/>
          </a:xfrm>
          <a:prstGeom prst="rect">
            <a:avLst/>
          </a:prstGeom>
          <a:noFill/>
          <a:ln>
            <a:noFill/>
          </a:ln>
        </p:spPr>
        <p:txBody>
          <a:bodyPr spcFirstLastPara="1" wrap="square" lIns="91425" tIns="91425" rIns="91425" bIns="91425" anchor="t" anchorCtr="0">
            <a:noAutofit/>
          </a:bodyPr>
          <a:lstStyle/>
          <a:p>
            <a:r>
              <a:rPr lang="en-US" sz="1900" dirty="0">
                <a:solidFill>
                  <a:srgbClr val="1E2328"/>
                </a:solidFill>
                <a:latin typeface="Montserrat"/>
                <a:ea typeface="Montserrat"/>
                <a:sym typeface="Montserrat"/>
              </a:rPr>
              <a:t>*W </a:t>
            </a:r>
            <a:r>
              <a:rPr lang="en-US" sz="1900" dirty="0" err="1">
                <a:solidFill>
                  <a:srgbClr val="1E2328"/>
                </a:solidFill>
                <a:latin typeface="Montserrat"/>
                <a:ea typeface="Montserrat"/>
                <a:sym typeface="Montserrat"/>
              </a:rPr>
              <a:t>przeciwieństwie</a:t>
            </a:r>
            <a:r>
              <a:rPr lang="en-US" sz="1900" dirty="0">
                <a:solidFill>
                  <a:srgbClr val="1E2328"/>
                </a:solidFill>
                <a:latin typeface="Montserrat"/>
                <a:ea typeface="Montserrat"/>
                <a:sym typeface="Montserrat"/>
              </a:rPr>
              <a:t> do </a:t>
            </a:r>
            <a:r>
              <a:rPr lang="en-US" sz="1900" dirty="0" err="1">
                <a:solidFill>
                  <a:srgbClr val="1E2328"/>
                </a:solidFill>
                <a:latin typeface="Montserrat"/>
                <a:ea typeface="Montserrat"/>
                <a:sym typeface="Montserrat"/>
              </a:rPr>
              <a:t>skóry</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zwierzęcej</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skóra</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syntetyczna</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zazwyczaj</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traci</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jakość</a:t>
            </a:r>
            <a:r>
              <a:rPr lang="en-US" sz="1900" dirty="0">
                <a:solidFill>
                  <a:srgbClr val="1E2328"/>
                </a:solidFill>
                <a:latin typeface="Montserrat"/>
                <a:ea typeface="Montserrat"/>
                <a:sym typeface="Montserrat"/>
              </a:rPr>
              <a:t> z </a:t>
            </a:r>
            <a:r>
              <a:rPr lang="en-US" sz="1900" dirty="0" err="1">
                <a:solidFill>
                  <a:srgbClr val="1E2328"/>
                </a:solidFill>
                <a:latin typeface="Montserrat"/>
                <a:ea typeface="Montserrat"/>
                <a:sym typeface="Montserrat"/>
              </a:rPr>
              <a:t>czasem</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ponieważ</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warstwy</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zaczynają</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pękać</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Dlatego</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skupiamy</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się</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na</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skórze</a:t>
            </a:r>
            <a:r>
              <a:rPr lang="en-US" sz="1900" dirty="0">
                <a:solidFill>
                  <a:srgbClr val="1E2328"/>
                </a:solidFill>
                <a:latin typeface="Montserrat"/>
                <a:ea typeface="Montserrat"/>
                <a:sym typeface="Montserrat"/>
              </a:rPr>
              <a:t> </a:t>
            </a:r>
            <a:r>
              <a:rPr lang="en-US" sz="1900" dirty="0" err="1">
                <a:solidFill>
                  <a:srgbClr val="1E2328"/>
                </a:solidFill>
                <a:latin typeface="Montserrat"/>
                <a:ea typeface="Montserrat"/>
                <a:sym typeface="Montserrat"/>
              </a:rPr>
              <a:t>zwierzęcej</a:t>
            </a:r>
            <a:r>
              <a:rPr lang="en-US" sz="1900" dirty="0">
                <a:solidFill>
                  <a:srgbClr val="1E2328"/>
                </a:solidFill>
                <a:latin typeface="Montserrat"/>
                <a:ea typeface="Montserrat"/>
                <a:sym typeface="Montserrat"/>
              </a:rPr>
              <a:t> pod </a:t>
            </a:r>
            <a:r>
              <a:rPr lang="en-US" sz="1900" dirty="0" err="1">
                <a:solidFill>
                  <a:srgbClr val="1E2328"/>
                </a:solidFill>
                <a:latin typeface="Montserrat"/>
                <a:ea typeface="Montserrat"/>
                <a:sym typeface="Montserrat"/>
              </a:rPr>
              <a:t>kątem</a:t>
            </a:r>
            <a:r>
              <a:rPr lang="en-US" sz="1900" dirty="0">
                <a:solidFill>
                  <a:srgbClr val="1E2328"/>
                </a:solidFill>
                <a:latin typeface="Montserrat"/>
                <a:ea typeface="Montserrat"/>
                <a:sym typeface="Montserrat"/>
              </a:rPr>
              <a:t> upcyclingu.</a:t>
            </a:r>
            <a:endParaRPr lang="en-US">
              <a:latin typeface="Montserrat"/>
            </a:endParaRPr>
          </a:p>
          <a:p>
            <a:pPr marL="0" lvl="0" indent="0" algn="l" rtl="0">
              <a:lnSpc>
                <a:spcPct val="117821"/>
              </a:lnSpc>
              <a:spcBef>
                <a:spcPts val="0"/>
              </a:spcBef>
              <a:spcAft>
                <a:spcPts val="0"/>
              </a:spcAft>
              <a:buClr>
                <a:schemeClr val="dk1"/>
              </a:buClr>
              <a:buSzPts val="1100"/>
              <a:buFont typeface="Arial"/>
              <a:buNone/>
            </a:pPr>
            <a:endParaRPr sz="1900">
              <a:solidFill>
                <a:srgbClr val="1E2328"/>
              </a:solidFill>
              <a:latin typeface="Montserrat"/>
              <a:ea typeface="Montserrat"/>
              <a:cs typeface="Montserrat"/>
              <a:sym typeface="Montserrat"/>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 name="Google Shape;1657;p12">
            <a:extLst>
              <a:ext uri="{FF2B5EF4-FFF2-40B4-BE49-F238E27FC236}">
                <a16:creationId xmlns:a16="http://schemas.microsoft.com/office/drawing/2014/main" id="{4D4FB3D4-A4BE-BCC2-9467-C77D54BA0604}"/>
              </a:ext>
            </a:extLst>
          </p:cNvPr>
          <p:cNvSpPr txBox="1"/>
          <p:nvPr/>
        </p:nvSpPr>
        <p:spPr>
          <a:xfrm rot="16200000">
            <a:off x="15736650" y="7003612"/>
            <a:ext cx="3833550" cy="675826"/>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dirty="0">
                <a:solidFill>
                  <a:schemeClr val="hlink"/>
                </a:solidFill>
                <a:latin typeface="Montserrat"/>
                <a:ea typeface="Montserrat"/>
                <a:cs typeface="Montserrat"/>
                <a:sym typeface="Montserrat"/>
                <a:hlinkClick r:id="rId6"/>
              </a:rPr>
              <a:t>www.fashionupproject.com</a:t>
            </a:r>
            <a:endParaRPr sz="1400" b="0" i="0" u="none" strike="noStrike" cap="none" dirty="0">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dirty="0">
              <a:solidFill>
                <a:srgbClr val="1E2328"/>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grpSp>
        <p:nvGrpSpPr>
          <p:cNvPr id="1792" name="Google Shape;1792;p14"/>
          <p:cNvGrpSpPr/>
          <p:nvPr/>
        </p:nvGrpSpPr>
        <p:grpSpPr>
          <a:xfrm>
            <a:off x="0" y="0"/>
            <a:ext cx="18288000" cy="10287000"/>
            <a:chOff x="0" y="0"/>
            <a:chExt cx="24384000" cy="13716000"/>
          </a:xfrm>
        </p:grpSpPr>
        <p:cxnSp>
          <p:nvCxnSpPr>
            <p:cNvPr id="1793" name="Google Shape;1793;p1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794" name="Google Shape;1794;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95" name="Google Shape;1795;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796" name="Google Shape;1796;p1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797" name="Google Shape;1797;p14"/>
            <p:cNvSpPr txBox="1"/>
            <p:nvPr/>
          </p:nvSpPr>
          <p:spPr>
            <a:xfrm rot="-5400000">
              <a:off x="20805500" y="9201900"/>
              <a:ext cx="54648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grpSp>
        <p:nvGrpSpPr>
          <p:cNvPr id="1798" name="Google Shape;1798;p14"/>
          <p:cNvGrpSpPr/>
          <p:nvPr/>
        </p:nvGrpSpPr>
        <p:grpSpPr>
          <a:xfrm>
            <a:off x="0" y="5674870"/>
            <a:ext cx="2839729" cy="4612130"/>
            <a:chOff x="0" y="0"/>
            <a:chExt cx="2254172" cy="3661101"/>
          </a:xfrm>
        </p:grpSpPr>
        <p:sp>
          <p:nvSpPr>
            <p:cNvPr id="1799" name="Google Shape;1799;p1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000000"/>
            </a:solidFill>
            <a:ln>
              <a:noFill/>
            </a:ln>
          </p:spPr>
          <p:txBody>
            <a:bodyPr/>
            <a:lstStyle/>
            <a:p>
              <a:endParaRPr lang="pl-PL"/>
            </a:p>
          </p:txBody>
        </p:sp>
        <p:sp>
          <p:nvSpPr>
            <p:cNvPr id="1800" name="Google Shape;1800;p14"/>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801" name="Google Shape;1801;p14"/>
          <p:cNvGrpSpPr/>
          <p:nvPr/>
        </p:nvGrpSpPr>
        <p:grpSpPr>
          <a:xfrm>
            <a:off x="0" y="1033462"/>
            <a:ext cx="16672328" cy="4745461"/>
            <a:chOff x="0" y="0"/>
            <a:chExt cx="3605891" cy="1026348"/>
          </a:xfrm>
        </p:grpSpPr>
        <p:sp>
          <p:nvSpPr>
            <p:cNvPr id="1802" name="Google Shape;1802;p14"/>
            <p:cNvSpPr/>
            <p:nvPr/>
          </p:nvSpPr>
          <p:spPr>
            <a:xfrm>
              <a:off x="0" y="0"/>
              <a:ext cx="3605891" cy="1026348"/>
            </a:xfrm>
            <a:custGeom>
              <a:avLst/>
              <a:gdLst/>
              <a:ahLst/>
              <a:cxnLst/>
              <a:rect l="l" t="t" r="r" b="b"/>
              <a:pathLst>
                <a:path w="3605891" h="1026348" extrusionOk="0">
                  <a:moveTo>
                    <a:pt x="0" y="0"/>
                  </a:moveTo>
                  <a:lnTo>
                    <a:pt x="3605891" y="0"/>
                  </a:lnTo>
                  <a:lnTo>
                    <a:pt x="3605891" y="1026348"/>
                  </a:lnTo>
                  <a:lnTo>
                    <a:pt x="0" y="1026348"/>
                  </a:lnTo>
                  <a:close/>
                </a:path>
              </a:pathLst>
            </a:custGeom>
            <a:solidFill>
              <a:srgbClr val="CFCF5A"/>
            </a:solidFill>
            <a:ln>
              <a:noFill/>
            </a:ln>
          </p:spPr>
          <p:txBody>
            <a:bodyPr/>
            <a:lstStyle/>
            <a:p>
              <a:endParaRPr lang="pl-PL"/>
            </a:p>
          </p:txBody>
        </p:sp>
        <p:sp>
          <p:nvSpPr>
            <p:cNvPr id="1803" name="Google Shape;1803;p14"/>
            <p:cNvSpPr txBox="1"/>
            <p:nvPr/>
          </p:nvSpPr>
          <p:spPr>
            <a:xfrm>
              <a:off x="0" y="0"/>
              <a:ext cx="3605891"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804" name="Google Shape;1804;p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805" name="Google Shape;1805;p14"/>
          <p:cNvSpPr txBox="1"/>
          <p:nvPr/>
        </p:nvSpPr>
        <p:spPr>
          <a:xfrm>
            <a:off x="6228287" y="2683797"/>
            <a:ext cx="5831426"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0000"/>
                </a:solidFill>
                <a:latin typeface="DM Serif Display"/>
                <a:ea typeface="DM Serif Display"/>
                <a:cs typeface="DM Serif Display"/>
                <a:sym typeface="DM Serif Display"/>
              </a:rPr>
              <a:t>Unit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dirty="0" err="1">
                <a:latin typeface="DM Serif Display"/>
                <a:sym typeface="DM Serif Display"/>
              </a:rPr>
              <a:t>Podsumowanie</a:t>
            </a:r>
            <a:endParaRPr sz="1400" b="0" i="0" u="none" strike="noStrike" cap="none" dirty="0" err="1">
              <a:solidFill>
                <a:srgbClr val="000000"/>
              </a:solidFill>
              <a:latin typeface="Arial"/>
              <a:ea typeface="Arial"/>
              <a:cs typeface="Arial"/>
              <a:sym typeface="Arial"/>
            </a:endParaRPr>
          </a:p>
        </p:txBody>
      </p:sp>
      <p:cxnSp>
        <p:nvCxnSpPr>
          <p:cNvPr id="1806" name="Google Shape;1806;p14"/>
          <p:cNvCxnSpPr/>
          <p:nvPr/>
        </p:nvCxnSpPr>
        <p:spPr>
          <a:xfrm>
            <a:off x="6286779" y="4691633"/>
            <a:ext cx="719041" cy="4762"/>
          </a:xfrm>
          <a:prstGeom prst="straightConnector1">
            <a:avLst/>
          </a:prstGeom>
          <a:noFill/>
          <a:ln w="9525" cap="flat" cmpd="sng">
            <a:solidFill>
              <a:srgbClr val="000000"/>
            </a:solidFill>
            <a:prstDash val="solid"/>
            <a:round/>
            <a:headEnd type="none" w="sm" len="sm"/>
            <a:tailEnd type="none" w="sm" len="sm"/>
          </a:ln>
        </p:spPr>
      </p:cxnSp>
      <p:sp>
        <p:nvSpPr>
          <p:cNvPr id="1807" name="Google Shape;1807;p14"/>
          <p:cNvSpPr txBox="1"/>
          <p:nvPr/>
        </p:nvSpPr>
        <p:spPr>
          <a:xfrm>
            <a:off x="6196966" y="6224659"/>
            <a:ext cx="9992700" cy="3143168"/>
          </a:xfrm>
          <a:prstGeom prst="rect">
            <a:avLst/>
          </a:prstGeom>
          <a:noFill/>
          <a:ln>
            <a:noFill/>
          </a:ln>
        </p:spPr>
        <p:txBody>
          <a:bodyPr spcFirstLastPara="1" wrap="square" lIns="0" tIns="0" rIns="0" bIns="0" anchor="t" anchorCtr="0">
            <a:spAutoFit/>
          </a:bodyPr>
          <a:lstStyle/>
          <a:p>
            <a:r>
              <a:rPr lang="en-US" sz="2150" dirty="0">
                <a:solidFill>
                  <a:srgbClr val="1E2328"/>
                </a:solidFill>
                <a:latin typeface="Montserrat"/>
                <a:ea typeface="Montserrat"/>
                <a:sym typeface="Montserrat"/>
              </a:rPr>
              <a:t>W </a:t>
            </a:r>
            <a:r>
              <a:rPr lang="en-US" sz="2150" dirty="0" err="1">
                <a:solidFill>
                  <a:srgbClr val="1E2328"/>
                </a:solidFill>
                <a:latin typeface="Montserrat"/>
                <a:ea typeface="Montserrat"/>
                <a:sym typeface="Montserrat"/>
              </a:rPr>
              <a:t>tym</a:t>
            </a:r>
            <a:r>
              <a:rPr lang="en-US" sz="2150" dirty="0">
                <a:solidFill>
                  <a:srgbClr val="1E2328"/>
                </a:solidFill>
                <a:latin typeface="Montserrat"/>
                <a:ea typeface="Montserrat"/>
                <a:sym typeface="Montserrat"/>
              </a:rPr>
              <a:t> module </a:t>
            </a:r>
            <a:r>
              <a:rPr lang="en-US" sz="2150" dirty="0" err="1">
                <a:solidFill>
                  <a:srgbClr val="1E2328"/>
                </a:solidFill>
                <a:latin typeface="Montserrat"/>
                <a:ea typeface="Montserrat"/>
                <a:sym typeface="Montserrat"/>
              </a:rPr>
              <a:t>zapoznałeś</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r>
              <a:rPr lang="en-US" sz="2150" dirty="0">
                <a:solidFill>
                  <a:srgbClr val="1E2328"/>
                </a:solidFill>
                <a:latin typeface="Montserrat"/>
                <a:ea typeface="Montserrat"/>
                <a:sym typeface="Montserrat"/>
              </a:rPr>
              <a:t> z </a:t>
            </a:r>
            <a:r>
              <a:rPr lang="en-US" sz="2150" dirty="0" err="1">
                <a:solidFill>
                  <a:srgbClr val="1E2328"/>
                </a:solidFill>
                <a:latin typeface="Montserrat"/>
                <a:ea typeface="Montserrat"/>
                <a:sym typeface="Montserrat"/>
              </a:rPr>
              <a:t>tkaninami</a:t>
            </a:r>
            <a:r>
              <a:rPr lang="en-US" sz="2150" b="0" i="0" u="none" strike="noStrike" cap="none"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Zapoznałeś</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się</a:t>
            </a:r>
            <a:endParaRPr lang="en-US" dirty="0" err="1">
              <a:latin typeface="Montserrat"/>
            </a:endParaRPr>
          </a:p>
          <a:p>
            <a:r>
              <a:rPr lang="en-US" sz="2150" dirty="0">
                <a:solidFill>
                  <a:srgbClr val="1E2328"/>
                </a:solidFill>
                <a:latin typeface="Montserrat"/>
                <a:ea typeface="Montserrat"/>
                <a:sym typeface="Montserrat"/>
              </a:rPr>
              <a:t>z </a:t>
            </a:r>
            <a:r>
              <a:rPr lang="en-US" sz="2150" dirty="0" err="1">
                <a:solidFill>
                  <a:srgbClr val="1E2328"/>
                </a:solidFill>
                <a:latin typeface="Montserrat"/>
                <a:ea typeface="Montserrat"/>
                <a:sym typeface="Montserrat"/>
              </a:rPr>
              <a:t>najpopularniejszymi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rodzajami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splotów</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specyfikacjami</a:t>
            </a:r>
            <a:endParaRPr lang="en-US" dirty="0" err="1">
              <a:latin typeface="Montserrat"/>
            </a:endParaRPr>
          </a:p>
          <a:p>
            <a:r>
              <a:rPr lang="en-US" sz="2150" dirty="0" err="1">
                <a:solidFill>
                  <a:srgbClr val="1E2328"/>
                </a:solidFill>
                <a:latin typeface="Montserrat"/>
                <a:ea typeface="Montserrat"/>
                <a:sym typeface="Montserrat"/>
              </a:rPr>
              <a:t>oraz</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tym</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różne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metody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poszczególnych</a:t>
            </a:r>
            <a:endParaRPr lang="en-US" dirty="0" err="1">
              <a:latin typeface="Montserrat"/>
            </a:endParaRPr>
          </a:p>
          <a:p>
            <a:r>
              <a:rPr lang="en-US" sz="2150" dirty="0" err="1">
                <a:solidFill>
                  <a:srgbClr val="1E2328"/>
                </a:solidFill>
                <a:latin typeface="Montserrat"/>
                <a:ea typeface="Montserrat"/>
                <a:sym typeface="Montserrat"/>
              </a:rPr>
              <a:t>przędzy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mogą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generować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różne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właściwości</a:t>
            </a:r>
            <a:r>
              <a:rPr lang="en-US" sz="2150" dirty="0">
                <a:solidFill>
                  <a:srgbClr val="1E2328"/>
                </a:solidFill>
                <a:latin typeface="Montserrat"/>
                <a:ea typeface="Montserrat"/>
                <a:sym typeface="Montserrat"/>
              </a:rPr>
              <a:t> pod </a:t>
            </a:r>
            <a:r>
              <a:rPr lang="en-US" sz="2150" dirty="0" err="1">
                <a:solidFill>
                  <a:srgbClr val="1E2328"/>
                </a:solidFill>
                <a:latin typeface="Montserrat"/>
                <a:ea typeface="Montserrat"/>
                <a:sym typeface="Montserrat"/>
              </a:rPr>
              <a:t>względem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gramatury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tekstury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dopasowania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połysku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itp</a:t>
            </a:r>
            <a:r>
              <a:rPr lang="en-US" sz="2150" b="0" i="0" u="none" strike="noStrike" cap="none"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Zostałeś</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również</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poinformowany</a:t>
            </a:r>
            <a:r>
              <a:rPr lang="en-US" sz="2150" dirty="0">
                <a:solidFill>
                  <a:srgbClr val="1E2328"/>
                </a:solidFill>
                <a:latin typeface="Montserrat"/>
                <a:ea typeface="Montserrat"/>
                <a:sym typeface="Montserrat"/>
              </a:rPr>
              <a:t> o </a:t>
            </a:r>
            <a:r>
              <a:rPr lang="en-US" sz="2150" dirty="0" err="1">
                <a:solidFill>
                  <a:srgbClr val="1E2328"/>
                </a:solidFill>
                <a:latin typeface="Montserrat"/>
                <a:ea typeface="Montserrat"/>
                <a:sym typeface="Montserrat"/>
              </a:rPr>
              <a:t>najlepszych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rodzajach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upcyklingu</a:t>
            </a:r>
            <a:r>
              <a:rPr lang="en-US" sz="2150" dirty="0">
                <a:solidFill>
                  <a:srgbClr val="1E2328"/>
                </a:solidFill>
                <a:latin typeface="Montserrat"/>
                <a:ea typeface="Montserrat"/>
                <a:sym typeface="Montserrat"/>
              </a:rPr>
              <a:t> pod </a:t>
            </a:r>
            <a:r>
              <a:rPr lang="en-US" sz="2150" dirty="0" err="1">
                <a:solidFill>
                  <a:srgbClr val="1E2328"/>
                </a:solidFill>
                <a:latin typeface="Montserrat"/>
                <a:ea typeface="Montserrat"/>
                <a:sym typeface="Montserrat"/>
              </a:rPr>
              <a:t>względem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trwałości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postrzeganej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wartości</a:t>
            </a:r>
            <a:r>
              <a:rPr lang="en-US" sz="2150" dirty="0">
                <a:solidFill>
                  <a:srgbClr val="1E2328"/>
                </a:solidFill>
                <a:latin typeface="Montserrat"/>
                <a:ea typeface="Montserrat"/>
                <a:sym typeface="Montserrat"/>
              </a:rPr>
              <a:t>.</a:t>
            </a:r>
            <a:r>
              <a:rPr lang="en-US" sz="2150" b="0" i="0" u="none" strike="noStrike" cap="none" dirty="0">
                <a:solidFill>
                  <a:srgbClr val="1E2328"/>
                </a:solidFill>
                <a:latin typeface="Montserrat"/>
                <a:ea typeface="Montserrat"/>
                <a:sym typeface="Montserrat"/>
              </a:rPr>
              <a:t> </a:t>
            </a:r>
            <a:r>
              <a:rPr lang="en-US" sz="2150" dirty="0">
                <a:solidFill>
                  <a:srgbClr val="1E2328"/>
                </a:solidFill>
                <a:latin typeface="Montserrat"/>
                <a:ea typeface="Montserrat"/>
                <a:sym typeface="Montserrat"/>
              </a:rPr>
              <a:t>Teraz </a:t>
            </a:r>
            <a:r>
              <a:rPr lang="en-US" sz="2150" dirty="0" err="1">
                <a:solidFill>
                  <a:srgbClr val="1E2328"/>
                </a:solidFill>
                <a:latin typeface="Montserrat"/>
                <a:ea typeface="Montserrat"/>
                <a:sym typeface="Montserrat"/>
              </a:rPr>
              <a:t>możesz</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podejmować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świadome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decyzje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dotyczące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najbardziej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odpowiednich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materiałów</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których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należy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szukać</a:t>
            </a:r>
            <a:endParaRPr lang="en-US" dirty="0" err="1">
              <a:latin typeface="Montserrat"/>
            </a:endParaRPr>
          </a:p>
          <a:p>
            <a:pPr>
              <a:lnSpc>
                <a:spcPct val="150022"/>
              </a:lnSpc>
            </a:pPr>
            <a:r>
              <a:rPr lang="en-US" sz="2150" dirty="0" err="1">
                <a:solidFill>
                  <a:srgbClr val="1E2328"/>
                </a:solidFill>
                <a:latin typeface="Montserrat"/>
                <a:ea typeface="Montserrat"/>
                <a:sym typeface="Montserrat"/>
              </a:rPr>
              <a:t>rozpoczynając</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projekt</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upcyklingu</a:t>
            </a:r>
            <a:r>
              <a:rPr lang="en-US" sz="2150" dirty="0">
                <a:solidFill>
                  <a:srgbClr val="1E2328"/>
                </a:solidFill>
                <a:latin typeface="Montserrat"/>
                <a:ea typeface="Montserrat"/>
                <a:sym typeface="Montserrat"/>
              </a:rPr>
              <a:t>.</a:t>
            </a:r>
            <a:endParaRPr sz="2150" dirty="0">
              <a:latin typeface="Montserrat"/>
            </a:endParaRPr>
          </a:p>
        </p:txBody>
      </p:sp>
      <p:sp>
        <p:nvSpPr>
          <p:cNvPr id="1808" name="Google Shape;1808;p14"/>
          <p:cNvSpPr/>
          <p:nvPr/>
        </p:nvSpPr>
        <p:spPr>
          <a:xfrm>
            <a:off x="2423051" y="2365334"/>
            <a:ext cx="481068" cy="59695"/>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4"/>
          <p:cNvSpPr/>
          <p:nvPr/>
        </p:nvSpPr>
        <p:spPr>
          <a:xfrm>
            <a:off x="3054699" y="2351217"/>
            <a:ext cx="92122" cy="87927"/>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4"/>
          <p:cNvSpPr/>
          <p:nvPr/>
        </p:nvSpPr>
        <p:spPr>
          <a:xfrm>
            <a:off x="872748" y="3039531"/>
            <a:ext cx="38626" cy="294961"/>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4"/>
          <p:cNvSpPr/>
          <p:nvPr/>
        </p:nvSpPr>
        <p:spPr>
          <a:xfrm>
            <a:off x="872748" y="3553958"/>
            <a:ext cx="38626" cy="531984"/>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4"/>
          <p:cNvSpPr/>
          <p:nvPr/>
        </p:nvSpPr>
        <p:spPr>
          <a:xfrm>
            <a:off x="872748" y="4201819"/>
            <a:ext cx="38626" cy="53374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4"/>
          <p:cNvSpPr/>
          <p:nvPr/>
        </p:nvSpPr>
        <p:spPr>
          <a:xfrm>
            <a:off x="4456177" y="3729530"/>
            <a:ext cx="38626" cy="855037"/>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4"/>
          <p:cNvSpPr/>
          <p:nvPr/>
        </p:nvSpPr>
        <p:spPr>
          <a:xfrm>
            <a:off x="911374" y="2091441"/>
            <a:ext cx="3544803" cy="7165103"/>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4"/>
          <p:cNvSpPr/>
          <p:nvPr/>
        </p:nvSpPr>
        <p:spPr>
          <a:xfrm>
            <a:off x="5011788" y="6300121"/>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5">
              <a:alphaModFix/>
            </a:blip>
            <a:stretch>
              <a:fillRect/>
            </a:stretch>
          </a:blipFill>
          <a:ln>
            <a:noFill/>
          </a:ln>
        </p:spPr>
        <p:txBody>
          <a:bodyPr/>
          <a:lstStyle/>
          <a:p>
            <a:endParaRPr lang="pl-PL"/>
          </a:p>
        </p:txBody>
      </p:sp>
      <p:pic>
        <p:nvPicPr>
          <p:cNvPr id="1816" name="Google Shape;1816;p14"/>
          <p:cNvPicPr preferRelativeResize="0"/>
          <p:nvPr/>
        </p:nvPicPr>
        <p:blipFill rotWithShape="1">
          <a:blip r:embed="rId6">
            <a:alphaModFix/>
          </a:blip>
          <a:srcRect l="25901" r="25901"/>
          <a:stretch/>
        </p:blipFill>
        <p:spPr>
          <a:xfrm>
            <a:off x="1031575" y="2257325"/>
            <a:ext cx="3300974" cy="6848974"/>
          </a:xfrm>
          <a:prstGeom prst="rect">
            <a:avLst/>
          </a:prstGeom>
          <a:noFill/>
          <a:ln>
            <a:noFill/>
          </a:ln>
        </p:spPr>
      </p:pic>
      <p:sp>
        <p:nvSpPr>
          <p:cNvPr id="1817" name="Google Shape;1817;p14"/>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sz="2800" dirty="0"/>
          </a:p>
        </p:txBody>
      </p:sp>
      <p:sp>
        <p:nvSpPr>
          <p:cNvPr id="1818" name="Google Shape;1818;p14"/>
          <p:cNvSpPr/>
          <p:nvPr/>
        </p:nvSpPr>
        <p:spPr>
          <a:xfrm>
            <a:off x="946488" y="2126555"/>
            <a:ext cx="3474574" cy="7094874"/>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grpSp>
        <p:nvGrpSpPr>
          <p:cNvPr id="1823" name="Google Shape;1823;p15"/>
          <p:cNvGrpSpPr/>
          <p:nvPr/>
        </p:nvGrpSpPr>
        <p:grpSpPr>
          <a:xfrm>
            <a:off x="0" y="1033462"/>
            <a:ext cx="1028700" cy="9253538"/>
            <a:chOff x="0" y="0"/>
            <a:chExt cx="222487" cy="2001355"/>
          </a:xfrm>
        </p:grpSpPr>
        <p:sp>
          <p:nvSpPr>
            <p:cNvPr id="1824" name="Google Shape;1824;p15"/>
            <p:cNvSpPr/>
            <p:nvPr/>
          </p:nvSpPr>
          <p:spPr>
            <a:xfrm>
              <a:off x="0" y="0"/>
              <a:ext cx="222487" cy="2001355"/>
            </a:xfrm>
            <a:custGeom>
              <a:avLst/>
              <a:gdLst/>
              <a:ahLst/>
              <a:cxnLst/>
              <a:rect l="l" t="t" r="r" b="b"/>
              <a:pathLst>
                <a:path w="222487" h="2001355" extrusionOk="0">
                  <a:moveTo>
                    <a:pt x="0" y="0"/>
                  </a:moveTo>
                  <a:lnTo>
                    <a:pt x="222487" y="0"/>
                  </a:lnTo>
                  <a:lnTo>
                    <a:pt x="222487" y="2001355"/>
                  </a:lnTo>
                  <a:lnTo>
                    <a:pt x="0" y="2001355"/>
                  </a:lnTo>
                  <a:close/>
                </a:path>
              </a:pathLst>
            </a:custGeom>
            <a:solidFill>
              <a:srgbClr val="CFCF5A"/>
            </a:solidFill>
            <a:ln>
              <a:noFill/>
            </a:ln>
          </p:spPr>
          <p:txBody>
            <a:bodyPr/>
            <a:lstStyle/>
            <a:p>
              <a:endParaRPr lang="pl-PL"/>
            </a:p>
          </p:txBody>
        </p:sp>
        <p:sp>
          <p:nvSpPr>
            <p:cNvPr id="1825" name="Google Shape;1825;p15"/>
            <p:cNvSpPr txBox="1"/>
            <p:nvPr/>
          </p:nvSpPr>
          <p:spPr>
            <a:xfrm>
              <a:off x="0" y="0"/>
              <a:ext cx="222487"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826" name="Google Shape;1826;p15"/>
          <p:cNvGrpSpPr/>
          <p:nvPr/>
        </p:nvGrpSpPr>
        <p:grpSpPr>
          <a:xfrm>
            <a:off x="0" y="0"/>
            <a:ext cx="18288000" cy="10287000"/>
            <a:chOff x="0" y="0"/>
            <a:chExt cx="24384000" cy="13716000"/>
          </a:xfrm>
        </p:grpSpPr>
        <p:cxnSp>
          <p:nvCxnSpPr>
            <p:cNvPr id="1827" name="Google Shape;1827;p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828" name="Google Shape;1828;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829" name="Google Shape;1829;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830" name="Google Shape;1830;p1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1831" name="Google Shape;1831;p15"/>
            <p:cNvSpPr txBox="1"/>
            <p:nvPr/>
          </p:nvSpPr>
          <p:spPr>
            <a:xfrm rot="-5400000">
              <a:off x="21206150" y="9602550"/>
              <a:ext cx="4663500" cy="820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chemeClr val="dk1"/>
                </a:solidFill>
                <a:latin typeface="Arial"/>
                <a:ea typeface="Arial"/>
                <a:cs typeface="Arial"/>
                <a:sym typeface="Arial"/>
              </a:endParaRPr>
            </a:p>
            <a:p>
              <a:pPr marL="0" marR="0" lvl="0" indent="0" algn="l" rtl="0">
                <a:lnSpc>
                  <a:spcPct val="122000"/>
                </a:lnSpc>
                <a:spcBef>
                  <a:spcPts val="0"/>
                </a:spcBef>
                <a:spcAft>
                  <a:spcPts val="0"/>
                </a:spcAft>
                <a:buClr>
                  <a:srgbClr val="000000"/>
                </a:buClr>
                <a:buSzPts val="1800"/>
                <a:buFont typeface="Arial"/>
                <a:buNone/>
              </a:pPr>
              <a:endParaRPr sz="1800" b="0" i="0" u="none" strike="noStrike" cap="none">
                <a:solidFill>
                  <a:srgbClr val="1E2328"/>
                </a:solidFill>
                <a:latin typeface="Montserrat"/>
                <a:ea typeface="Montserrat"/>
                <a:cs typeface="Montserrat"/>
                <a:sym typeface="Montserrat"/>
              </a:endParaRPr>
            </a:p>
          </p:txBody>
        </p:sp>
      </p:grpSp>
      <p:cxnSp>
        <p:nvCxnSpPr>
          <p:cNvPr id="1832" name="Google Shape;1832;p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833" name="Google Shape;1833;p15"/>
          <p:cNvGrpSpPr/>
          <p:nvPr/>
        </p:nvGrpSpPr>
        <p:grpSpPr>
          <a:xfrm>
            <a:off x="0" y="4067054"/>
            <a:ext cx="3933182" cy="2152892"/>
            <a:chOff x="0" y="0"/>
            <a:chExt cx="5244242" cy="2870523"/>
          </a:xfrm>
        </p:grpSpPr>
        <p:grpSp>
          <p:nvGrpSpPr>
            <p:cNvPr id="1834" name="Google Shape;1834;p15"/>
            <p:cNvGrpSpPr/>
            <p:nvPr/>
          </p:nvGrpSpPr>
          <p:grpSpPr>
            <a:xfrm>
              <a:off x="0" y="0"/>
              <a:ext cx="5244242" cy="2870523"/>
              <a:chOff x="0" y="0"/>
              <a:chExt cx="1980673" cy="1084155"/>
            </a:xfrm>
          </p:grpSpPr>
          <p:sp>
            <p:nvSpPr>
              <p:cNvPr id="1835" name="Google Shape;1835;p15"/>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836" name="Google Shape;1836;p15"/>
              <p:cNvSpPr txBox="1"/>
              <p:nvPr/>
            </p:nvSpPr>
            <p:spPr>
              <a:xfrm>
                <a:off x="0" y="0"/>
                <a:ext cx="1980673" cy="10841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37" name="Google Shape;1837;p15"/>
            <p:cNvSpPr txBox="1"/>
            <p:nvPr/>
          </p:nvSpPr>
          <p:spPr>
            <a:xfrm>
              <a:off x="594936" y="1078965"/>
              <a:ext cx="3453894" cy="863655"/>
            </a:xfrm>
            <a:prstGeom prst="rect">
              <a:avLst/>
            </a:prstGeom>
            <a:noFill/>
            <a:ln>
              <a:noFill/>
            </a:ln>
          </p:spPr>
          <p:txBody>
            <a:bodyPr spcFirstLastPara="1" wrap="square" lIns="0" tIns="0" rIns="0" bIns="0" anchor="t" anchorCtr="0">
              <a:spAutoFit/>
            </a:bodyPr>
            <a:lstStyle/>
            <a:p>
              <a:pPr marL="0" marR="0" lvl="0" indent="0" algn="l" rtl="0">
                <a:lnSpc>
                  <a:spcPct val="121991"/>
                </a:lnSpc>
                <a:spcBef>
                  <a:spcPts val="0"/>
                </a:spcBef>
                <a:spcAft>
                  <a:spcPts val="0"/>
                </a:spcAft>
                <a:buClr>
                  <a:srgbClr val="000000"/>
                </a:buClr>
                <a:buSzPts val="3465"/>
                <a:buFont typeface="Arial"/>
                <a:buNone/>
              </a:pPr>
              <a:r>
                <a:rPr lang="en-US" sz="3450">
                  <a:solidFill>
                    <a:srgbClr val="FFFFFF"/>
                  </a:solidFill>
                  <a:latin typeface="DM Serif Display"/>
                  <a:sym typeface="DM Serif Display"/>
                </a:rPr>
                <a:t>ŹRÓDŁA</a:t>
              </a:r>
              <a:endParaRPr lang="en-US" sz="3450" b="0" i="0" u="none" strike="noStrike" cap="none">
                <a:solidFill>
                  <a:srgbClr val="FFFFFF"/>
                </a:solidFill>
                <a:latin typeface="DM Serif Display"/>
              </a:endParaRPr>
            </a:p>
          </p:txBody>
        </p:sp>
      </p:grpSp>
      <p:cxnSp>
        <p:nvCxnSpPr>
          <p:cNvPr id="1838" name="Google Shape;1838;p15"/>
          <p:cNvCxnSpPr/>
          <p:nvPr/>
        </p:nvCxnSpPr>
        <p:spPr>
          <a:xfrm rot="22765">
            <a:off x="10111530" y="4988719"/>
            <a:ext cx="719057" cy="0"/>
          </a:xfrm>
          <a:prstGeom prst="straightConnector1">
            <a:avLst/>
          </a:prstGeom>
          <a:noFill/>
          <a:ln w="9525" cap="flat" cmpd="sng">
            <a:solidFill>
              <a:srgbClr val="CFCF5A"/>
            </a:solidFill>
            <a:prstDash val="solid"/>
            <a:round/>
            <a:headEnd type="none" w="sm" len="sm"/>
            <a:tailEnd type="none" w="sm" len="sm"/>
          </a:ln>
        </p:spPr>
      </p:cxnSp>
      <p:sp>
        <p:nvSpPr>
          <p:cNvPr id="1839" name="Google Shape;1839;p15"/>
          <p:cNvSpPr txBox="1"/>
          <p:nvPr/>
        </p:nvSpPr>
        <p:spPr>
          <a:xfrm>
            <a:off x="4388671" y="2975679"/>
            <a:ext cx="11951400" cy="4996945"/>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50"/>
              <a:buFont typeface="Arial"/>
              <a:buNone/>
            </a:pPr>
            <a:endParaRPr sz="2150" b="0" i="0" u="none" strike="noStrike" cap="none" dirty="0">
              <a:solidFill>
                <a:schemeClr val="dk1"/>
              </a:solidFill>
              <a:latin typeface="Montserrat"/>
              <a:ea typeface="Montserrat"/>
              <a:cs typeface="Montserrat"/>
              <a:sym typeface="Montserrat"/>
            </a:endParaRPr>
          </a:p>
          <a:p>
            <a:pPr marL="914400" marR="0" lvl="1" indent="-367665" algn="l" rtl="0">
              <a:lnSpc>
                <a:spcPct val="150022"/>
              </a:lnSpc>
              <a:spcBef>
                <a:spcPts val="0"/>
              </a:spcBef>
              <a:spcAft>
                <a:spcPts val="0"/>
              </a:spcAft>
              <a:buClr>
                <a:schemeClr val="dk1"/>
              </a:buClr>
              <a:buSzPts val="2199"/>
              <a:buFont typeface="Arial"/>
              <a:buChar char="•"/>
            </a:pPr>
            <a:r>
              <a:rPr lang="en-US" sz="2150" dirty="0" err="1">
                <a:solidFill>
                  <a:schemeClr val="dk1"/>
                </a:solidFill>
                <a:latin typeface="Montserrat"/>
                <a:ea typeface="Montserrat"/>
                <a:cs typeface="Montserrat"/>
                <a:sym typeface="Montserrat"/>
              </a:rPr>
              <a:t>Różne</a:t>
            </a:r>
            <a:r>
              <a:rPr lang="en-US" sz="2150" b="0" i="0" u="none" strike="noStrike" cap="none" dirty="0">
                <a:solidFill>
                  <a:schemeClr val="dk1"/>
                </a:solidFill>
                <a:latin typeface="Montserrat"/>
                <a:ea typeface="Montserrat"/>
                <a:cs typeface="Montserrat"/>
                <a:sym typeface="Montserrat"/>
              </a:rPr>
              <a:t> (2020), </a:t>
            </a:r>
            <a:r>
              <a:rPr lang="en-US" sz="2150" b="0" i="0" u="none" strike="noStrike" cap="none" dirty="0" err="1">
                <a:solidFill>
                  <a:schemeClr val="dk1"/>
                </a:solidFill>
                <a:latin typeface="Montserrat"/>
                <a:ea typeface="Montserrat"/>
                <a:cs typeface="Montserrat"/>
                <a:sym typeface="Montserrat"/>
              </a:rPr>
              <a:t>Textilepedia</a:t>
            </a:r>
            <a:r>
              <a:rPr lang="en-US" sz="2150" b="0" i="0" u="none" strike="noStrike" cap="none" dirty="0">
                <a:solidFill>
                  <a:schemeClr val="dk1"/>
                </a:solidFill>
                <a:latin typeface="Montserrat"/>
                <a:ea typeface="Montserrat"/>
                <a:cs typeface="Montserrat"/>
                <a:sym typeface="Montserrat"/>
              </a:rPr>
              <a:t>, </a:t>
            </a:r>
            <a:r>
              <a:rPr lang="en-US" sz="2150" b="0" i="0" u="none" strike="noStrike" cap="none" dirty="0" err="1">
                <a:solidFill>
                  <a:schemeClr val="dk1"/>
                </a:solidFill>
                <a:highlight>
                  <a:schemeClr val="lt1"/>
                </a:highlight>
                <a:latin typeface="Montserrat"/>
                <a:ea typeface="Montserrat"/>
                <a:cs typeface="Montserrat"/>
                <a:sym typeface="Montserrat"/>
              </a:rPr>
              <a:t>Fashionary</a:t>
            </a:r>
            <a:r>
              <a:rPr lang="en-US" sz="2150" b="0" i="0" u="none" strike="noStrike" cap="none" dirty="0">
                <a:solidFill>
                  <a:schemeClr val="dk1"/>
                </a:solidFill>
                <a:highlight>
                  <a:schemeClr val="lt1"/>
                </a:highlight>
                <a:latin typeface="Montserrat"/>
                <a:ea typeface="Montserrat"/>
                <a:cs typeface="Montserrat"/>
                <a:sym typeface="Montserrat"/>
              </a:rPr>
              <a:t> International Limit</a:t>
            </a:r>
            <a:endParaRPr sz="2150" b="0" i="0" u="none" strike="noStrike" cap="none" dirty="0">
              <a:solidFill>
                <a:schemeClr val="dk1"/>
              </a:solidFill>
              <a:latin typeface="Montserrat"/>
              <a:ea typeface="Montserrat"/>
              <a:cs typeface="Montserrat"/>
            </a:endParaRPr>
          </a:p>
          <a:p>
            <a:pPr marL="914400" marR="0" lvl="1" indent="-367665" algn="l" rtl="0">
              <a:lnSpc>
                <a:spcPct val="150022"/>
              </a:lnSpc>
              <a:spcBef>
                <a:spcPts val="0"/>
              </a:spcBef>
              <a:spcAft>
                <a:spcPts val="0"/>
              </a:spcAft>
              <a:buClr>
                <a:srgbClr val="1E2328"/>
              </a:buClr>
              <a:buSzPts val="2199"/>
              <a:buFont typeface="Arial"/>
              <a:buChar char="•"/>
            </a:pPr>
            <a:r>
              <a:rPr lang="en-US" sz="2150" b="0" i="0" u="sng" strike="noStrike" cap="none" dirty="0">
                <a:solidFill>
                  <a:schemeClr val="hlink"/>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https://www.redressdesignaward.com/academy/resources/guide/sustainability-in-fibres</a:t>
            </a:r>
            <a:endParaRPr sz="2150" b="0" i="0" u="none" strike="noStrike" cap="none" dirty="0">
              <a:solidFill>
                <a:schemeClr val="hlink"/>
              </a:solidFill>
              <a:highlight>
                <a:srgbClr val="FFFFFF"/>
              </a:highlight>
              <a:latin typeface="Montserrat"/>
              <a:ea typeface="Montserrat"/>
              <a:cs typeface="Montserrat"/>
            </a:endParaRPr>
          </a:p>
          <a:p>
            <a:pPr marL="914400" marR="0" lvl="1" indent="-368236" algn="l" rtl="0">
              <a:lnSpc>
                <a:spcPct val="150022"/>
              </a:lnSpc>
              <a:spcBef>
                <a:spcPts val="0"/>
              </a:spcBef>
              <a:spcAft>
                <a:spcPts val="0"/>
              </a:spcAft>
              <a:buClr>
                <a:srgbClr val="1E2328"/>
              </a:buClr>
              <a:buSzPts val="2199"/>
              <a:buFont typeface="Arial"/>
              <a:buChar char="•"/>
            </a:pPr>
            <a:r>
              <a:rPr lang="en-US" sz="2150" b="0" i="0" u="sng" strike="noStrike" cap="none" dirty="0">
                <a:solidFill>
                  <a:schemeClr val="hlink"/>
                </a:solidFill>
                <a:highlight>
                  <a:schemeClr val="lt1"/>
                </a:highlight>
                <a:latin typeface="Montserrat"/>
                <a:ea typeface="Montserrat"/>
                <a:cs typeface="Montserrat"/>
                <a:sym typeface="Montserrat"/>
                <a:hlinkClick r:id="rId6"/>
              </a:rPr>
              <a:t>https://www.textileschool.com/</a:t>
            </a:r>
            <a:endParaRPr sz="2150" b="0" i="0" u="none" strike="noStrike" cap="none" dirty="0">
              <a:solidFill>
                <a:schemeClr val="dk1"/>
              </a:solidFill>
              <a:highlight>
                <a:schemeClr val="lt1"/>
              </a:highlight>
              <a:latin typeface="Montserrat"/>
              <a:ea typeface="Montserrat"/>
              <a:cs typeface="Montserrat"/>
              <a:sym typeface="Montserrat"/>
            </a:endParaRPr>
          </a:p>
          <a:p>
            <a:pPr marL="914400" marR="0" lvl="1" indent="-368236" algn="l" rtl="0">
              <a:lnSpc>
                <a:spcPct val="150022"/>
              </a:lnSpc>
              <a:spcBef>
                <a:spcPts val="0"/>
              </a:spcBef>
              <a:spcAft>
                <a:spcPts val="0"/>
              </a:spcAft>
              <a:buClr>
                <a:schemeClr val="dk1"/>
              </a:buClr>
              <a:buSzPts val="2199"/>
              <a:buFont typeface="Arial"/>
              <a:buChar char="•"/>
            </a:pPr>
            <a:r>
              <a:rPr lang="en-US" sz="2150" b="0" i="0" u="none" strike="noStrike" cap="none" dirty="0">
                <a:solidFill>
                  <a:schemeClr val="dk1"/>
                </a:solidFill>
                <a:highlight>
                  <a:schemeClr val="lt1"/>
                </a:highlight>
                <a:latin typeface="Montserrat"/>
                <a:ea typeface="Montserrat"/>
                <a:cs typeface="Montserrat"/>
                <a:sym typeface="Montserrat"/>
              </a:rPr>
              <a:t>Fletcher, Kate (2008), Sustainable Fashion &amp; Textiles: Design Journeys, Earthscan pp 3-38</a:t>
            </a:r>
            <a:endParaRPr sz="2150" b="0" i="0" u="none" strike="noStrike" cap="none" dirty="0">
              <a:solidFill>
                <a:schemeClr val="dk1"/>
              </a:solidFill>
              <a:highlight>
                <a:schemeClr val="lt1"/>
              </a:highlight>
              <a:latin typeface="Montserrat"/>
              <a:ea typeface="Montserrat"/>
              <a:cs typeface="Montserrat"/>
              <a:sym typeface="Montserrat"/>
            </a:endParaRPr>
          </a:p>
          <a:p>
            <a:pPr marL="914400" marR="0" lvl="1" indent="-365125" algn="l" rtl="0">
              <a:lnSpc>
                <a:spcPct val="150022"/>
              </a:lnSpc>
              <a:spcBef>
                <a:spcPts val="0"/>
              </a:spcBef>
              <a:spcAft>
                <a:spcPts val="0"/>
              </a:spcAft>
              <a:buClr>
                <a:schemeClr val="dk1"/>
              </a:buClr>
              <a:buSzPts val="2150"/>
              <a:buFont typeface="Montserrat"/>
              <a:buChar char="•"/>
            </a:pPr>
            <a:r>
              <a:rPr lang="en-US" sz="2150" u="sng" dirty="0">
                <a:solidFill>
                  <a:schemeClr val="hlink"/>
                </a:solidFill>
                <a:highlight>
                  <a:schemeClr val="lt1"/>
                </a:highlight>
                <a:latin typeface="Montserrat"/>
                <a:ea typeface="Montserrat"/>
                <a:cs typeface="Montserrat"/>
                <a:sym typeface="Montserrat"/>
                <a:hlinkClick r:id="rId7"/>
              </a:rPr>
              <a:t>https://www.patricksalonga.com/copy-of-about</a:t>
            </a:r>
            <a:endParaRPr sz="2150" dirty="0">
              <a:solidFill>
                <a:schemeClr val="dk1"/>
              </a:solidFill>
              <a:highlight>
                <a:schemeClr val="lt1"/>
              </a:highlight>
              <a:latin typeface="Montserrat"/>
              <a:ea typeface="Montserrat"/>
              <a:cs typeface="Montserrat"/>
              <a:sym typeface="Montserrat"/>
            </a:endParaRPr>
          </a:p>
          <a:p>
            <a:pPr marL="914400" marR="0" lvl="1" indent="-365125" algn="l" rtl="0">
              <a:lnSpc>
                <a:spcPct val="150022"/>
              </a:lnSpc>
              <a:spcBef>
                <a:spcPts val="0"/>
              </a:spcBef>
              <a:spcAft>
                <a:spcPts val="0"/>
              </a:spcAft>
              <a:buClr>
                <a:schemeClr val="dk1"/>
              </a:buClr>
              <a:buSzPts val="2150"/>
              <a:buFont typeface="Montserrat"/>
              <a:buChar char="•"/>
            </a:pPr>
            <a:r>
              <a:rPr lang="en-US" sz="2150" dirty="0">
                <a:solidFill>
                  <a:schemeClr val="dk1"/>
                </a:solidFill>
                <a:highlight>
                  <a:schemeClr val="lt1"/>
                </a:highlight>
                <a:latin typeface="Montserrat"/>
                <a:ea typeface="Montserrat"/>
                <a:cs typeface="Montserrat"/>
                <a:sym typeface="Montserrat"/>
              </a:rPr>
              <a:t>Thompson, Henrietta (2012), Remake It - Clothes, Thames &amp; Hudson</a:t>
            </a:r>
            <a:endParaRPr sz="2150" dirty="0">
              <a:solidFill>
                <a:schemeClr val="dk1"/>
              </a:solidFill>
              <a:highlight>
                <a:schemeClr val="lt1"/>
              </a:highlight>
              <a:latin typeface="Montserrat"/>
              <a:ea typeface="Montserrat"/>
              <a:cs typeface="Montserrat"/>
              <a:sym typeface="Montserrat"/>
            </a:endParaRPr>
          </a:p>
          <a:p>
            <a:pPr marL="914400" marR="0" lvl="1" indent="-365124" algn="l" rtl="0">
              <a:lnSpc>
                <a:spcPct val="150022"/>
              </a:lnSpc>
              <a:spcBef>
                <a:spcPts val="0"/>
              </a:spcBef>
              <a:spcAft>
                <a:spcPts val="0"/>
              </a:spcAft>
              <a:buClr>
                <a:schemeClr val="dk1"/>
              </a:buClr>
              <a:buSzPts val="2150"/>
              <a:buFont typeface="Montserrat"/>
              <a:buChar char="•"/>
            </a:pPr>
            <a:r>
              <a:rPr lang="en-US" sz="2150" dirty="0">
                <a:solidFill>
                  <a:schemeClr val="dk1"/>
                </a:solidFill>
                <a:highlight>
                  <a:schemeClr val="lt1"/>
                </a:highlight>
                <a:latin typeface="Montserrat"/>
                <a:ea typeface="Montserrat"/>
                <a:cs typeface="Montserrat"/>
                <a:sym typeface="Montserrat"/>
              </a:rPr>
              <a:t>Brown, Sass (2013),Refashioned, Lawrence King Publishing Ltd</a:t>
            </a:r>
            <a:endParaRPr sz="2150" dirty="0">
              <a:solidFill>
                <a:schemeClr val="dk1"/>
              </a:solidFill>
              <a:highlight>
                <a:schemeClr val="lt1"/>
              </a:highlight>
              <a:latin typeface="Montserrat"/>
              <a:ea typeface="Montserrat"/>
              <a:cs typeface="Montserrat"/>
              <a:sym typeface="Montserrat"/>
            </a:endParaRPr>
          </a:p>
        </p:txBody>
      </p:sp>
      <p:sp>
        <p:nvSpPr>
          <p:cNvPr id="1840" name="Google Shape;1840;p15"/>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p7"/>
          <p:cNvGrpSpPr/>
          <p:nvPr/>
        </p:nvGrpSpPr>
        <p:grpSpPr>
          <a:xfrm>
            <a:off x="0" y="0"/>
            <a:ext cx="18288000" cy="10287000"/>
            <a:chOff x="0" y="0"/>
            <a:chExt cx="24384000" cy="13716000"/>
          </a:xfrm>
        </p:grpSpPr>
        <p:cxnSp>
          <p:nvCxnSpPr>
            <p:cNvPr id="209" name="Google Shape;209;p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10" name="Google Shape;210;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11" name="Google Shape;211;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12" name="Google Shape;212;p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213" name="Google Shape;213;p7"/>
            <p:cNvSpPr txBox="1"/>
            <p:nvPr/>
          </p:nvSpPr>
          <p:spPr>
            <a:xfrm rot="-5400000">
              <a:off x="20909900" y="9757200"/>
              <a:ext cx="48051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214" name="Google Shape;214;p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15" name="Google Shape;215;p7"/>
          <p:cNvGrpSpPr/>
          <p:nvPr/>
        </p:nvGrpSpPr>
        <p:grpSpPr>
          <a:xfrm>
            <a:off x="1747984" y="2458189"/>
            <a:ext cx="5601865" cy="4406842"/>
            <a:chOff x="0" y="0"/>
            <a:chExt cx="5195375" cy="3846507"/>
          </a:xfrm>
        </p:grpSpPr>
        <p:sp>
          <p:nvSpPr>
            <p:cNvPr id="216" name="Google Shape;216;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17" name="Google Shape;217;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8" name="Google Shape;218;p7"/>
          <p:cNvGrpSpPr/>
          <p:nvPr/>
        </p:nvGrpSpPr>
        <p:grpSpPr>
          <a:xfrm>
            <a:off x="3039151" y="2019992"/>
            <a:ext cx="876394" cy="876394"/>
            <a:chOff x="0" y="0"/>
            <a:chExt cx="812800" cy="812800"/>
          </a:xfrm>
        </p:grpSpPr>
        <p:sp>
          <p:nvSpPr>
            <p:cNvPr id="219" name="Google Shape;219;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20" name="Google Shape;220;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21" name="Google Shape;221;p7"/>
          <p:cNvCxnSpPr/>
          <p:nvPr/>
        </p:nvCxnSpPr>
        <p:spPr>
          <a:xfrm>
            <a:off x="4172910" y="4367884"/>
            <a:ext cx="719041" cy="4762"/>
          </a:xfrm>
          <a:prstGeom prst="straightConnector1">
            <a:avLst/>
          </a:prstGeom>
          <a:noFill/>
          <a:ln w="9525" cap="flat" cmpd="sng">
            <a:solidFill>
              <a:srgbClr val="FFFFFF"/>
            </a:solidFill>
            <a:prstDash val="solid"/>
            <a:round/>
            <a:headEnd type="none" w="sm" len="sm"/>
            <a:tailEnd type="none" w="sm" len="sm"/>
          </a:ln>
        </p:spPr>
      </p:cxnSp>
      <p:sp>
        <p:nvSpPr>
          <p:cNvPr id="222" name="Google Shape;222;p7"/>
          <p:cNvSpPr txBox="1"/>
          <p:nvPr/>
        </p:nvSpPr>
        <p:spPr>
          <a:xfrm>
            <a:off x="1852264" y="3404944"/>
            <a:ext cx="5360333" cy="538609"/>
          </a:xfrm>
          <a:prstGeom prst="rect">
            <a:avLst/>
          </a:prstGeom>
          <a:noFill/>
          <a:ln>
            <a:noFill/>
          </a:ln>
        </p:spPr>
        <p:txBody>
          <a:bodyPr spcFirstLastPara="1" wrap="square" lIns="0" tIns="0" rIns="0" bIns="0" anchor="t" anchorCtr="0">
            <a:spAutoFit/>
          </a:bodyPr>
          <a:lstStyle/>
          <a:p>
            <a:pPr algn="ctr">
              <a:lnSpc>
                <a:spcPct val="140000"/>
              </a:lnSpc>
              <a:buSzPts val="2500"/>
            </a:pPr>
            <a:r>
              <a:rPr lang="en-US" sz="2500" dirty="0" err="1">
                <a:solidFill>
                  <a:srgbClr val="FFFFFF"/>
                </a:solidFill>
                <a:latin typeface="DM Serif Display"/>
                <a:sym typeface="DM Serif Display"/>
              </a:rPr>
              <a:t>Profil</a:t>
            </a:r>
            <a:r>
              <a:rPr lang="en-US" sz="2500" dirty="0">
                <a:solidFill>
                  <a:srgbClr val="FFFFFF"/>
                </a:solidFill>
                <a:latin typeface="DM Serif Display"/>
                <a:sym typeface="DM Serif Display"/>
              </a:rPr>
              <a:t> </a:t>
            </a:r>
            <a:r>
              <a:rPr lang="en-US" sz="2500" dirty="0" err="1">
                <a:solidFill>
                  <a:srgbClr val="FFFFFF"/>
                </a:solidFill>
                <a:latin typeface="DM Serif Display"/>
                <a:sym typeface="DM Serif Display"/>
              </a:rPr>
              <a:t>Nauczyciela</a:t>
            </a:r>
            <a:endParaRPr sz="1400" b="0" i="0" u="none" strike="noStrike" cap="none" dirty="0" err="1">
              <a:solidFill>
                <a:srgbClr val="000000"/>
              </a:solidFill>
              <a:latin typeface="Arial"/>
              <a:ea typeface="Arial"/>
              <a:cs typeface="Arial"/>
              <a:sym typeface="Arial"/>
            </a:endParaRPr>
          </a:p>
        </p:txBody>
      </p:sp>
      <p:sp>
        <p:nvSpPr>
          <p:cNvPr id="223" name="Google Shape;223;p7"/>
          <p:cNvSpPr txBox="1"/>
          <p:nvPr/>
        </p:nvSpPr>
        <p:spPr>
          <a:xfrm>
            <a:off x="3039151" y="2213763"/>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en-US"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sp>
        <p:nvSpPr>
          <p:cNvPr id="224" name="Google Shape;224;p7"/>
          <p:cNvSpPr txBox="1"/>
          <p:nvPr/>
        </p:nvSpPr>
        <p:spPr>
          <a:xfrm>
            <a:off x="2190239" y="4545341"/>
            <a:ext cx="4701000" cy="1323439"/>
          </a:xfrm>
          <a:prstGeom prst="rect">
            <a:avLst/>
          </a:prstGeom>
          <a:noFill/>
          <a:ln>
            <a:noFill/>
          </a:ln>
        </p:spPr>
        <p:txBody>
          <a:bodyPr spcFirstLastPara="1" wrap="square" lIns="0" tIns="0" rIns="0" bIns="0" anchor="t" anchorCtr="0">
            <a:spAutoFit/>
          </a:bodyPr>
          <a:lstStyle/>
          <a:p>
            <a:r>
              <a:rPr lang="en-US" sz="2150" dirty="0" err="1">
                <a:solidFill>
                  <a:schemeClr val="lt1"/>
                </a:solidFill>
                <a:latin typeface="Montserrat"/>
                <a:sym typeface="Montserrat"/>
              </a:rPr>
              <a:t>Głęboka</a:t>
            </a:r>
            <a:r>
              <a:rPr lang="en-US" sz="2150" dirty="0">
                <a:solidFill>
                  <a:schemeClr val="lt1"/>
                </a:solidFill>
                <a:latin typeface="Montserrat"/>
                <a:sym typeface="Montserrat"/>
              </a:rPr>
              <a:t> </a:t>
            </a:r>
            <a:r>
              <a:rPr lang="en-US" sz="2150" dirty="0" err="1">
                <a:solidFill>
                  <a:schemeClr val="lt1"/>
                </a:solidFill>
                <a:latin typeface="Montserrat"/>
                <a:sym typeface="Montserrat"/>
              </a:rPr>
              <a:t>wiedza</a:t>
            </a:r>
            <a:r>
              <a:rPr lang="en-US" sz="2150" dirty="0">
                <a:solidFill>
                  <a:schemeClr val="lt1"/>
                </a:solidFill>
                <a:latin typeface="Montserrat"/>
                <a:sym typeface="Montserrat"/>
              </a:rPr>
              <a:t> z </a:t>
            </a:r>
            <a:r>
              <a:rPr lang="en-US" sz="2150" dirty="0" err="1">
                <a:solidFill>
                  <a:schemeClr val="lt1"/>
                </a:solidFill>
                <a:latin typeface="Montserrat"/>
                <a:sym typeface="Montserrat"/>
              </a:rPr>
              <a:t>zakresu</a:t>
            </a:r>
            <a:endParaRPr lang="en-US">
              <a:solidFill>
                <a:schemeClr val="lt1"/>
              </a:solidFill>
              <a:latin typeface="Montserrat"/>
            </a:endParaRPr>
          </a:p>
          <a:p>
            <a:r>
              <a:rPr lang="en-US" sz="2150" dirty="0" err="1">
                <a:solidFill>
                  <a:schemeClr val="lt1"/>
                </a:solidFill>
                <a:latin typeface="Montserrat"/>
                <a:sym typeface="Montserrat"/>
              </a:rPr>
              <a:t>naukitekstylnej</a:t>
            </a:r>
            <a:r>
              <a:rPr lang="en-US" sz="2150" dirty="0">
                <a:solidFill>
                  <a:schemeClr val="lt1"/>
                </a:solidFill>
                <a:latin typeface="Montserrat"/>
                <a:ea typeface="Montserrat"/>
                <a:sym typeface="Montserrat"/>
              </a:rPr>
              <a:t> </a:t>
            </a:r>
            <a:r>
              <a:rPr lang="en-US" sz="2150" b="0" i="0" u="none" strike="noStrike" cap="none" dirty="0">
                <a:solidFill>
                  <a:schemeClr val="lt1"/>
                </a:solidFill>
                <a:latin typeface="Montserrat"/>
                <a:ea typeface="Montserrat"/>
                <a:sym typeface="Montserrat"/>
              </a:rPr>
              <a:t>(</a:t>
            </a:r>
            <a:r>
              <a:rPr lang="en-US" sz="2150" dirty="0" err="1">
                <a:solidFill>
                  <a:schemeClr val="lt1"/>
                </a:solidFill>
                <a:latin typeface="Montserrat"/>
                <a:ea typeface="Montserrat"/>
                <a:sym typeface="Montserrat"/>
              </a:rPr>
              <a:t>właściwości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włókien</a:t>
            </a:r>
            <a:r>
              <a:rPr lang="en-US" sz="2150" b="0" i="0" u="none" strike="noStrike" cap="none"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budowatkanin</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techniki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wykańczania</a:t>
            </a:r>
            <a:r>
              <a:rPr lang="en-US" sz="2150" b="0" i="0" u="none" strike="noStrike" cap="none" dirty="0">
                <a:solidFill>
                  <a:schemeClr val="lt1"/>
                </a:solidFill>
                <a:ea typeface="Montserrat"/>
                <a:sym typeface="Montserrat"/>
              </a:rPr>
              <a:t>)</a:t>
            </a:r>
            <a:endParaRPr dirty="0">
              <a:solidFill>
                <a:schemeClr val="lt1"/>
              </a:solidFill>
            </a:endParaRPr>
          </a:p>
        </p:txBody>
      </p:sp>
      <p:grpSp>
        <p:nvGrpSpPr>
          <p:cNvPr id="225" name="Google Shape;225;p7"/>
          <p:cNvGrpSpPr/>
          <p:nvPr/>
        </p:nvGrpSpPr>
        <p:grpSpPr>
          <a:xfrm>
            <a:off x="9142475" y="4815133"/>
            <a:ext cx="5601653" cy="5014307"/>
            <a:chOff x="0" y="0"/>
            <a:chExt cx="5195375" cy="3846507"/>
          </a:xfrm>
        </p:grpSpPr>
        <p:sp>
          <p:nvSpPr>
            <p:cNvPr id="226" name="Google Shape;226;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CFCF5A"/>
            </a:solidFill>
            <a:ln>
              <a:noFill/>
            </a:ln>
          </p:spPr>
          <p:txBody>
            <a:bodyPr/>
            <a:lstStyle/>
            <a:p>
              <a:endParaRPr lang="pl-PL"/>
            </a:p>
          </p:txBody>
        </p:sp>
        <p:sp>
          <p:nvSpPr>
            <p:cNvPr id="227" name="Google Shape;227;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8" name="Google Shape;228;p7"/>
          <p:cNvGrpSpPr/>
          <p:nvPr/>
        </p:nvGrpSpPr>
        <p:grpSpPr>
          <a:xfrm>
            <a:off x="12885116" y="4377408"/>
            <a:ext cx="876394" cy="876394"/>
            <a:chOff x="0" y="0"/>
            <a:chExt cx="812800" cy="812800"/>
          </a:xfrm>
        </p:grpSpPr>
        <p:sp>
          <p:nvSpPr>
            <p:cNvPr id="229" name="Google Shape;229;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txBody>
            <a:bodyPr/>
            <a:lstStyle/>
            <a:p>
              <a:endParaRPr lang="pl-PL"/>
            </a:p>
          </p:txBody>
        </p:sp>
        <p:sp>
          <p:nvSpPr>
            <p:cNvPr id="230" name="Google Shape;230;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1" name="Google Shape;231;p7"/>
          <p:cNvSpPr txBox="1"/>
          <p:nvPr/>
        </p:nvSpPr>
        <p:spPr>
          <a:xfrm>
            <a:off x="12885116" y="4571180"/>
            <a:ext cx="876394" cy="53860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en-US" sz="2500" b="0" i="0" u="none" strike="noStrike" cap="none" dirty="0">
                <a:solidFill>
                  <a:srgbClr val="FFFFFF"/>
                </a:solidFill>
                <a:latin typeface="DM Serif Display"/>
                <a:ea typeface="DM Serif Display"/>
                <a:cs typeface="DM Serif Display"/>
                <a:sym typeface="DM Serif Display"/>
              </a:rPr>
              <a:t>02</a:t>
            </a:r>
            <a:endParaRPr sz="1400" b="0" i="0" u="none" strike="noStrike" cap="none" dirty="0">
              <a:solidFill>
                <a:srgbClr val="000000"/>
              </a:solidFill>
              <a:latin typeface="Arial"/>
              <a:ea typeface="Arial"/>
              <a:cs typeface="Arial"/>
              <a:sym typeface="Arial"/>
            </a:endParaRPr>
          </a:p>
        </p:txBody>
      </p:sp>
      <p:cxnSp>
        <p:nvCxnSpPr>
          <p:cNvPr id="232" name="Google Shape;232;p7"/>
          <p:cNvCxnSpPr/>
          <p:nvPr/>
        </p:nvCxnSpPr>
        <p:spPr>
          <a:xfrm>
            <a:off x="11719162" y="6171709"/>
            <a:ext cx="719100" cy="4800"/>
          </a:xfrm>
          <a:prstGeom prst="straightConnector1">
            <a:avLst/>
          </a:prstGeom>
          <a:noFill/>
          <a:ln w="9525" cap="flat" cmpd="sng">
            <a:solidFill>
              <a:srgbClr val="FFFFFF"/>
            </a:solidFill>
            <a:prstDash val="solid"/>
            <a:round/>
            <a:headEnd type="none" w="sm" len="sm"/>
            <a:tailEnd type="none" w="sm" len="sm"/>
          </a:ln>
        </p:spPr>
      </p:cxnSp>
      <p:sp>
        <p:nvSpPr>
          <p:cNvPr id="233" name="Google Shape;233;p7"/>
          <p:cNvSpPr txBox="1"/>
          <p:nvPr/>
        </p:nvSpPr>
        <p:spPr>
          <a:xfrm>
            <a:off x="9390134" y="4988338"/>
            <a:ext cx="5360333" cy="53860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en-US" sz="2500" dirty="0" err="1">
                <a:solidFill>
                  <a:srgbClr val="FFFFFF"/>
                </a:solidFill>
                <a:latin typeface="DM Serif Display"/>
                <a:sym typeface="DM Serif Display"/>
              </a:rPr>
              <a:t>Metodologia</a:t>
            </a:r>
            <a:endParaRPr sz="1400" b="0" i="0" u="none" strike="noStrike" cap="none" dirty="0" err="1">
              <a:solidFill>
                <a:srgbClr val="000000"/>
              </a:solidFill>
              <a:latin typeface="Arial"/>
              <a:ea typeface="Arial"/>
              <a:cs typeface="Arial"/>
              <a:sym typeface="Arial"/>
            </a:endParaRPr>
          </a:p>
        </p:txBody>
      </p:sp>
      <p:sp>
        <p:nvSpPr>
          <p:cNvPr id="234" name="Google Shape;234;p7"/>
          <p:cNvSpPr txBox="1"/>
          <p:nvPr/>
        </p:nvSpPr>
        <p:spPr>
          <a:xfrm>
            <a:off x="9587345" y="5530870"/>
            <a:ext cx="4701000" cy="3970318"/>
          </a:xfrm>
          <a:prstGeom prst="rect">
            <a:avLst/>
          </a:prstGeom>
          <a:noFill/>
          <a:ln>
            <a:noFill/>
          </a:ln>
        </p:spPr>
        <p:txBody>
          <a:bodyPr spcFirstLastPara="1" wrap="square" lIns="0" tIns="0" rIns="0" bIns="0" anchor="t" anchorCtr="0">
            <a:spAutoFit/>
          </a:bodyPr>
          <a:lstStyle/>
          <a:p>
            <a:pPr>
              <a:lnSpc>
                <a:spcPct val="150000"/>
              </a:lnSpc>
            </a:pPr>
            <a:r>
              <a:rPr lang="en-US" sz="2150" dirty="0" err="1">
                <a:solidFill>
                  <a:schemeClr val="lt1"/>
                </a:solidFill>
                <a:latin typeface="Montserrat"/>
                <a:ea typeface="Montserrat"/>
                <a:sym typeface="Montserrat"/>
              </a:rPr>
              <a:t>Połączenie</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wiedzy</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teoretycznej</a:t>
            </a:r>
            <a:r>
              <a:rPr lang="en-US" sz="2150" dirty="0">
                <a:solidFill>
                  <a:schemeClr val="lt1"/>
                </a:solidFill>
                <a:latin typeface="Montserrat"/>
                <a:ea typeface="Montserrat"/>
                <a:sym typeface="Montserrat"/>
              </a:rPr>
              <a:t> z </a:t>
            </a:r>
            <a:r>
              <a:rPr lang="en-US" sz="2150" dirty="0" err="1">
                <a:solidFill>
                  <a:schemeClr val="lt1"/>
                </a:solidFill>
                <a:latin typeface="Montserrat"/>
                <a:ea typeface="Montserrat"/>
                <a:sym typeface="Montserrat"/>
              </a:rPr>
              <a:t>rzeczywistymi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próbkami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tkanin</a:t>
            </a:r>
            <a:r>
              <a:rPr lang="en-US" sz="2150" b="0" i="0" u="none" strike="noStrike" cap="none"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Trenerom</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zdecydowanie</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zaleca</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się</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przygotowanie</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dokumentacji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włókien</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i</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tkanin</a:t>
            </a:r>
            <a:r>
              <a:rPr lang="en-US" sz="2150" dirty="0">
                <a:solidFill>
                  <a:schemeClr val="lt1"/>
                </a:solidFill>
                <a:latin typeface="Montserrat"/>
                <a:ea typeface="Montserrat"/>
                <a:sym typeface="Montserrat"/>
              </a:rPr>
              <a:t> do </a:t>
            </a:r>
            <a:r>
              <a:rPr lang="en-US" sz="2150" dirty="0" err="1">
                <a:solidFill>
                  <a:schemeClr val="lt1"/>
                </a:solidFill>
                <a:latin typeface="Montserrat"/>
                <a:ea typeface="Montserrat"/>
                <a:sym typeface="Montserrat"/>
              </a:rPr>
              <a:t>zaprezentowania</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podczas</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zajęć</a:t>
            </a:r>
            <a:r>
              <a:rPr lang="en-US" sz="2150" b="0" i="0" u="none" strike="noStrike" cap="none"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Przeprowadzenie</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analizy</a:t>
            </a:r>
            <a:r>
              <a:rPr lang="en-US" sz="2150" dirty="0">
                <a:solidFill>
                  <a:schemeClr val="lt1"/>
                </a:solidFill>
                <a:latin typeface="Montserrat"/>
                <a:ea typeface="Montserrat"/>
                <a:sym typeface="Montserrat"/>
              </a:rPr>
              <a:t> </a:t>
            </a:r>
            <a:r>
              <a:rPr lang="en-US" sz="2150" dirty="0" err="1">
                <a:solidFill>
                  <a:schemeClr val="lt1"/>
                </a:solidFill>
                <a:latin typeface="Montserrat"/>
                <a:ea typeface="Montserrat"/>
                <a:sym typeface="Montserrat"/>
              </a:rPr>
              <a:t>porównawczej</a:t>
            </a:r>
            <a:r>
              <a:rPr lang="en-US" sz="2150" b="0" i="0" u="none" strike="noStrike" cap="none" dirty="0">
                <a:solidFill>
                  <a:schemeClr val="lt1"/>
                </a:solidFill>
                <a:latin typeface="Montserrat"/>
                <a:ea typeface="Montserrat"/>
                <a:sym typeface="Montserrat"/>
              </a:rPr>
              <a:t>.</a:t>
            </a:r>
            <a:endParaRPr lang="en-US" dirty="0">
              <a:solidFill>
                <a:schemeClr val="lt1"/>
              </a:solidFill>
              <a:latin typeface="Montserrat"/>
            </a:endParaRPr>
          </a:p>
        </p:txBody>
      </p:sp>
      <p:sp>
        <p:nvSpPr>
          <p:cNvPr id="235" name="Google Shape;235;p7"/>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Google Shape;240;p8"/>
          <p:cNvGrpSpPr/>
          <p:nvPr/>
        </p:nvGrpSpPr>
        <p:grpSpPr>
          <a:xfrm>
            <a:off x="0" y="0"/>
            <a:ext cx="18288000" cy="10287000"/>
            <a:chOff x="0" y="0"/>
            <a:chExt cx="24384000" cy="13716000"/>
          </a:xfrm>
        </p:grpSpPr>
        <p:cxnSp>
          <p:nvCxnSpPr>
            <p:cNvPr id="241" name="Google Shape;241;p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42" name="Google Shape;242;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43" name="Google Shape;243;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44" name="Google Shape;244;p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245" name="Google Shape;245;p8"/>
            <p:cNvSpPr txBox="1"/>
            <p:nvPr/>
          </p:nvSpPr>
          <p:spPr>
            <a:xfrm rot="-5400000">
              <a:off x="20792150" y="9639450"/>
              <a:ext cx="50406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246" name="Google Shape;246;p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47" name="Google Shape;247;p8"/>
          <p:cNvGrpSpPr/>
          <p:nvPr/>
        </p:nvGrpSpPr>
        <p:grpSpPr>
          <a:xfrm>
            <a:off x="12150875" y="2052625"/>
            <a:ext cx="4079749" cy="7209910"/>
            <a:chOff x="0" y="0"/>
            <a:chExt cx="3505240" cy="5723059"/>
          </a:xfrm>
        </p:grpSpPr>
        <p:sp>
          <p:nvSpPr>
            <p:cNvPr id="248" name="Google Shape;248;p8"/>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49" name="Google Shape;249;p8"/>
            <p:cNvSpPr txBox="1"/>
            <p:nvPr/>
          </p:nvSpPr>
          <p:spPr>
            <a:xfrm>
              <a:off x="0" y="0"/>
              <a:ext cx="3505240" cy="5723059"/>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50" name="Google Shape;250;p8"/>
          <p:cNvPicPr preferRelativeResize="0"/>
          <p:nvPr/>
        </p:nvPicPr>
        <p:blipFill rotWithShape="1">
          <a:blip r:embed="rId5">
            <a:alphaModFix/>
          </a:blip>
          <a:srcRect l="16984" r="8294"/>
          <a:stretch/>
        </p:blipFill>
        <p:spPr>
          <a:xfrm>
            <a:off x="10423700" y="3076575"/>
            <a:ext cx="5387802" cy="7210424"/>
          </a:xfrm>
          <a:prstGeom prst="rect">
            <a:avLst/>
          </a:prstGeom>
          <a:noFill/>
          <a:ln>
            <a:noFill/>
          </a:ln>
        </p:spPr>
      </p:pic>
      <p:sp>
        <p:nvSpPr>
          <p:cNvPr id="251" name="Google Shape;251;p8"/>
          <p:cNvSpPr txBox="1"/>
          <p:nvPr/>
        </p:nvSpPr>
        <p:spPr>
          <a:xfrm>
            <a:off x="1031600" y="1873500"/>
            <a:ext cx="10783200" cy="2220608"/>
          </a:xfrm>
          <a:prstGeom prst="rect">
            <a:avLst/>
          </a:prstGeom>
          <a:noFill/>
          <a:ln>
            <a:noFill/>
          </a:ln>
        </p:spPr>
        <p:txBody>
          <a:bodyPr spcFirstLastPara="1" wrap="square" lIns="0" tIns="0" rIns="0" bIns="0" anchor="t" anchorCtr="0">
            <a:spAutoFit/>
          </a:bodyPr>
          <a:lstStyle/>
          <a:p>
            <a:pPr>
              <a:lnSpc>
                <a:spcPct val="111001"/>
              </a:lnSpc>
              <a:buSzPts val="7199"/>
            </a:pPr>
            <a:r>
              <a:rPr lang="en-US" sz="6500">
                <a:solidFill>
                  <a:srgbClr val="1E2328"/>
                </a:solidFill>
                <a:latin typeface="Montserrat Black"/>
                <a:ea typeface="Montserrat Black"/>
                <a:cs typeface="Montserrat Black"/>
                <a:sym typeface="Montserrat Black"/>
              </a:rPr>
              <a:t>KONSTRUKCJA TKANIN I SPLOTY</a:t>
            </a:r>
            <a:endParaRPr lang="en-US" sz="6500" b="0" i="0" u="none" strike="noStrike" cap="none">
              <a:solidFill>
                <a:srgbClr val="1E2328"/>
              </a:solidFill>
              <a:latin typeface="Montserrat Black"/>
              <a:ea typeface="Montserrat Black"/>
              <a:cs typeface="Montserrat Black"/>
            </a:endParaRPr>
          </a:p>
        </p:txBody>
      </p:sp>
      <p:sp>
        <p:nvSpPr>
          <p:cNvPr id="252" name="Google Shape;252;p8"/>
          <p:cNvSpPr txBox="1"/>
          <p:nvPr/>
        </p:nvSpPr>
        <p:spPr>
          <a:xfrm>
            <a:off x="1031600" y="4188850"/>
            <a:ext cx="8896500" cy="4732065"/>
          </a:xfrm>
          <a:prstGeom prst="rect">
            <a:avLst/>
          </a:prstGeom>
          <a:noFill/>
          <a:ln>
            <a:noFill/>
          </a:ln>
        </p:spPr>
        <p:txBody>
          <a:bodyPr spcFirstLastPara="1" wrap="square" lIns="0" tIns="0" rIns="0" bIns="0" anchor="t" anchorCtr="0">
            <a:spAutoFit/>
          </a:bodyPr>
          <a:lstStyle/>
          <a:p>
            <a:r>
              <a:rPr lang="en-US" sz="2150" dirty="0" err="1">
                <a:solidFill>
                  <a:srgbClr val="1E2328"/>
                </a:solidFill>
                <a:latin typeface="Montserrat"/>
                <a:ea typeface="Montserrat"/>
                <a:sym typeface="Montserrat"/>
              </a:rPr>
              <a:t>Większość</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tekstyliów</a:t>
            </a:r>
            <a:r>
              <a:rPr lang="en-US" sz="2150" dirty="0">
                <a:solidFill>
                  <a:srgbClr val="1E2328"/>
                </a:solidFill>
                <a:latin typeface="Montserrat"/>
                <a:ea typeface="Montserrat"/>
                <a:sym typeface="Montserrat"/>
              </a:rPr>
              <a:t> jest </a:t>
            </a:r>
            <a:r>
              <a:rPr lang="en-US" sz="2150" dirty="0" err="1">
                <a:solidFill>
                  <a:srgbClr val="1E2328"/>
                </a:solidFill>
                <a:latin typeface="Montserrat"/>
                <a:ea typeface="Montserrat"/>
                <a:sym typeface="Montserrat"/>
              </a:rPr>
              <a:t>zazwyczaj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nazywana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według</a:t>
            </a:r>
            <a:r>
              <a:rPr lang="en-US" sz="2150" dirty="0">
                <a:solidFill>
                  <a:srgbClr val="1E2328"/>
                </a:solidFill>
                <a:latin typeface="Montserrat"/>
                <a:ea typeface="Montserrat"/>
                <a:sym typeface="Montserrat"/>
              </a:rPr>
              <a:t> ich </a:t>
            </a:r>
            <a:r>
              <a:rPr lang="en-US" sz="2150" dirty="0" err="1">
                <a:solidFill>
                  <a:srgbClr val="1E2328"/>
                </a:solidFill>
                <a:latin typeface="Montserrat"/>
                <a:ea typeface="Montserrat"/>
                <a:sym typeface="Montserrat"/>
              </a:rPr>
              <a:t>włókna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bazowego</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bawełna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miejsca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pochodzenia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przykład</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kaszmir</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nawiązując</a:t>
            </a:r>
            <a:r>
              <a:rPr lang="en-US" sz="2150" dirty="0">
                <a:solidFill>
                  <a:srgbClr val="1E2328"/>
                </a:solidFill>
                <a:latin typeface="Montserrat"/>
                <a:ea typeface="Montserrat"/>
                <a:sym typeface="Montserrat"/>
              </a:rPr>
              <a:t> do </a:t>
            </a:r>
            <a:r>
              <a:rPr lang="en-US" sz="2150" dirty="0" err="1">
                <a:solidFill>
                  <a:srgbClr val="1E2328"/>
                </a:solidFill>
                <a:latin typeface="Montserrat"/>
                <a:ea typeface="Montserrat"/>
                <a:sym typeface="Montserrat"/>
              </a:rPr>
              <a:t>regionu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Kaszmiru</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lub</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grupowana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według</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technik</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tkackich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cech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wzorów</a:t>
            </a:r>
            <a:r>
              <a:rPr lang="en-US" sz="2150" dirty="0">
                <a:solidFill>
                  <a:srgbClr val="1E2328"/>
                </a:solidFill>
                <a:latin typeface="Montserrat"/>
                <a:ea typeface="Montserrat"/>
                <a:sym typeface="Montserrat"/>
              </a:rPr>
              <a:t>, jak </a:t>
            </a:r>
            <a:r>
              <a:rPr lang="en-US" sz="2150" dirty="0" err="1">
                <a:solidFill>
                  <a:srgbClr val="1E2328"/>
                </a:solidFill>
                <a:latin typeface="Montserrat"/>
                <a:ea typeface="Montserrat"/>
                <a:sym typeface="Montserrat"/>
              </a:rPr>
              <a:t>aksamit</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czy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jodełka</a:t>
            </a:r>
            <a:r>
              <a:rPr lang="en-US" sz="2150" dirty="0">
                <a:solidFill>
                  <a:srgbClr val="1E2328"/>
                </a:solidFill>
                <a:latin typeface="Montserrat"/>
                <a:ea typeface="Montserrat"/>
                <a:sym typeface="Montserrat"/>
              </a:rPr>
              <a:t>.</a:t>
            </a:r>
            <a:endParaRPr lang="en-US">
              <a:latin typeface="Montserrat"/>
            </a:endParaRPr>
          </a:p>
          <a:p>
            <a:endParaRPr lang="en-US" dirty="0">
              <a:latin typeface="Montserrat"/>
            </a:endParaRPr>
          </a:p>
          <a:p>
            <a:r>
              <a:rPr lang="en-US" sz="2150" err="1">
                <a:solidFill>
                  <a:srgbClr val="1E2328"/>
                </a:solidFill>
                <a:latin typeface="Montserrat"/>
                <a:sym typeface="Montserrat"/>
              </a:rPr>
              <a:t>Splot</a:t>
            </a:r>
            <a:r>
              <a:rPr lang="en-US" sz="2150" dirty="0">
                <a:solidFill>
                  <a:srgbClr val="1E2328"/>
                </a:solidFill>
                <a:latin typeface="Montserrat"/>
                <a:sym typeface="Montserrat"/>
              </a:rPr>
              <a:t> </a:t>
            </a:r>
            <a:r>
              <a:rPr lang="en-US" sz="2150" err="1">
                <a:solidFill>
                  <a:srgbClr val="1E2328"/>
                </a:solidFill>
                <a:latin typeface="Montserrat"/>
                <a:sym typeface="Montserrat"/>
              </a:rPr>
              <a:t>tkaniny</a:t>
            </a:r>
            <a:r>
              <a:rPr lang="en-US" sz="2150" dirty="0">
                <a:solidFill>
                  <a:srgbClr val="1E2328"/>
                </a:solidFill>
                <a:latin typeface="Montserrat"/>
                <a:sym typeface="Montserrat"/>
              </a:rPr>
              <a:t> </a:t>
            </a:r>
            <a:r>
              <a:rPr lang="en-US" sz="2150" err="1">
                <a:solidFill>
                  <a:srgbClr val="1E2328"/>
                </a:solidFill>
                <a:latin typeface="Montserrat"/>
                <a:sym typeface="Montserrat"/>
              </a:rPr>
              <a:t>odnosi</a:t>
            </a:r>
            <a:r>
              <a:rPr lang="en-US" sz="2150" dirty="0">
                <a:solidFill>
                  <a:srgbClr val="1E2328"/>
                </a:solidFill>
                <a:latin typeface="Montserrat"/>
                <a:sym typeface="Montserrat"/>
              </a:rPr>
              <a:t> </a:t>
            </a:r>
            <a:r>
              <a:rPr lang="en-US" sz="2150" err="1">
                <a:solidFill>
                  <a:srgbClr val="1E2328"/>
                </a:solidFill>
                <a:latin typeface="Montserrat"/>
                <a:sym typeface="Montserrat"/>
              </a:rPr>
              <a:t>się</a:t>
            </a:r>
            <a:r>
              <a:rPr lang="en-US" sz="2150" dirty="0">
                <a:solidFill>
                  <a:srgbClr val="1E2328"/>
                </a:solidFill>
                <a:latin typeface="Montserrat"/>
                <a:sym typeface="Montserrat"/>
              </a:rPr>
              <a:t> do </a:t>
            </a:r>
            <a:r>
              <a:rPr lang="en-US" sz="2150" err="1">
                <a:solidFill>
                  <a:srgbClr val="1E2328"/>
                </a:solidFill>
                <a:latin typeface="Montserrat"/>
                <a:sym typeface="Montserrat"/>
              </a:rPr>
              <a:t>sposobu</a:t>
            </a:r>
            <a:r>
              <a:rPr lang="en-US" sz="2150" dirty="0">
                <a:solidFill>
                  <a:srgbClr val="1E2328"/>
                </a:solidFill>
                <a:latin typeface="Montserrat"/>
                <a:sym typeface="Montserrat"/>
              </a:rPr>
              <a:t>, w </a:t>
            </a:r>
            <a:r>
              <a:rPr lang="en-US" sz="2150" err="1">
                <a:solidFill>
                  <a:srgbClr val="1E2328"/>
                </a:solidFill>
                <a:latin typeface="Montserrat"/>
                <a:sym typeface="Montserrat"/>
              </a:rPr>
              <a:t>jaki</a:t>
            </a:r>
            <a:r>
              <a:rPr lang="en-US" sz="2150" dirty="0">
                <a:solidFill>
                  <a:srgbClr val="1E2328"/>
                </a:solidFill>
                <a:latin typeface="Montserrat"/>
                <a:sym typeface="Montserrat"/>
              </a:rPr>
              <a:t> </a:t>
            </a:r>
            <a:r>
              <a:rPr lang="en-US" sz="2150" err="1">
                <a:solidFill>
                  <a:srgbClr val="1E2328"/>
                </a:solidFill>
                <a:latin typeface="Montserrat"/>
                <a:sym typeface="Montserrat"/>
              </a:rPr>
              <a:t>nitki</a:t>
            </a:r>
            <a:r>
              <a:rPr lang="en-US" sz="2150" dirty="0">
                <a:solidFill>
                  <a:srgbClr val="1E2328"/>
                </a:solidFill>
                <a:latin typeface="Montserrat"/>
                <a:sym typeface="Montserrat"/>
              </a:rPr>
              <a:t> </a:t>
            </a:r>
            <a:r>
              <a:rPr lang="en-US" sz="2150" err="1">
                <a:solidFill>
                  <a:srgbClr val="1E2328"/>
                </a:solidFill>
                <a:latin typeface="Montserrat"/>
                <a:sym typeface="Montserrat"/>
              </a:rPr>
              <a:t>osnowy</a:t>
            </a:r>
            <a:r>
              <a:rPr lang="en-US" sz="2150" dirty="0">
                <a:solidFill>
                  <a:srgbClr val="1E2328"/>
                </a:solidFill>
                <a:latin typeface="Montserrat"/>
                <a:sym typeface="Montserrat"/>
              </a:rPr>
              <a:t> </a:t>
            </a:r>
            <a:r>
              <a:rPr lang="en-US" sz="2150" err="1">
                <a:solidFill>
                  <a:srgbClr val="1E2328"/>
                </a:solidFill>
                <a:latin typeface="Montserrat"/>
                <a:sym typeface="Montserrat"/>
              </a:rPr>
              <a:t>są</a:t>
            </a:r>
            <a:r>
              <a:rPr lang="en-US" sz="2150" dirty="0">
                <a:solidFill>
                  <a:srgbClr val="1E2328"/>
                </a:solidFill>
                <a:latin typeface="Montserrat"/>
                <a:sym typeface="Montserrat"/>
              </a:rPr>
              <a:t> </a:t>
            </a:r>
            <a:r>
              <a:rPr lang="en-US" sz="2150" err="1">
                <a:solidFill>
                  <a:srgbClr val="1E2328"/>
                </a:solidFill>
                <a:latin typeface="Montserrat"/>
                <a:sym typeface="Montserrat"/>
              </a:rPr>
              <a:t>przeplatane</a:t>
            </a:r>
            <a:r>
              <a:rPr lang="en-US" sz="2150">
                <a:solidFill>
                  <a:srgbClr val="1E2328"/>
                </a:solidFill>
                <a:latin typeface="Montserrat"/>
                <a:sym typeface="Montserrat"/>
              </a:rPr>
              <a:t> </a:t>
            </a:r>
            <a:r>
              <a:rPr lang="en-US" sz="2150" dirty="0">
                <a:solidFill>
                  <a:srgbClr val="1E2328"/>
                </a:solidFill>
                <a:latin typeface="Montserrat"/>
                <a:sym typeface="Montserrat"/>
              </a:rPr>
              <a:t>z</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wątkiem</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Istnieją</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trzy</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podstawowe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sploty</a:t>
            </a:r>
            <a:r>
              <a:rPr lang="en-US" sz="2150" dirty="0">
                <a:solidFill>
                  <a:srgbClr val="1E2328"/>
                </a:solidFill>
                <a:latin typeface="Montserrat"/>
                <a:ea typeface="Montserrat"/>
                <a:sym typeface="Montserrat"/>
              </a:rPr>
              <a:t>, z </a:t>
            </a:r>
            <a:r>
              <a:rPr lang="en-US" sz="2150" err="1">
                <a:solidFill>
                  <a:srgbClr val="1E2328"/>
                </a:solidFill>
                <a:latin typeface="Montserrat"/>
                <a:ea typeface="Montserrat"/>
                <a:sym typeface="Montserrat"/>
              </a:rPr>
              <a:t>których</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można</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następnie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zbudować</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wiele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innych</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kombinacji</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sploty</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wtórne</a:t>
            </a:r>
            <a:r>
              <a:rPr lang="en-US" sz="215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Podstawowe</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sploty</a:t>
            </a:r>
            <a:r>
              <a:rPr lang="en-US" sz="2150" dirty="0">
                <a:solidFill>
                  <a:srgbClr val="1E2328"/>
                </a:solidFill>
                <a:latin typeface="Montserrat"/>
                <a:ea typeface="Montserrat"/>
                <a:sym typeface="Montserrat"/>
              </a:rPr>
              <a:t> to: </a:t>
            </a:r>
            <a:r>
              <a:rPr lang="en-US" sz="2150" err="1">
                <a:solidFill>
                  <a:srgbClr val="1E2328"/>
                </a:solidFill>
                <a:latin typeface="Montserrat"/>
                <a:ea typeface="Montserrat"/>
                <a:sym typeface="Montserrat"/>
              </a:rPr>
              <a:t>płócienny</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skośny</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err="1">
                <a:solidFill>
                  <a:srgbClr val="1E2328"/>
                </a:solidFill>
                <a:latin typeface="Montserrat"/>
                <a:ea typeface="Montserrat"/>
                <a:sym typeface="Montserrat"/>
              </a:rPr>
              <a:t>satynowy</a:t>
            </a:r>
            <a:r>
              <a:rPr lang="en-US" sz="2150" dirty="0">
                <a:solidFill>
                  <a:srgbClr val="1E2328"/>
                </a:solidFill>
                <a:latin typeface="Montserrat"/>
                <a:ea typeface="Montserrat"/>
                <a:sym typeface="Montserrat"/>
              </a:rPr>
              <a:t>.</a:t>
            </a:r>
            <a:endParaRPr sz="2150">
              <a:latin typeface="Montserrat"/>
            </a:endParaRPr>
          </a:p>
          <a:p>
            <a:endParaRPr lang="en-US" dirty="0">
              <a:latin typeface="Montserrat"/>
            </a:endParaRPr>
          </a:p>
          <a:p>
            <a:r>
              <a:rPr lang="en-US" sz="2150" dirty="0" err="1">
                <a:solidFill>
                  <a:srgbClr val="1E2328"/>
                </a:solidFill>
                <a:latin typeface="Montserrat"/>
                <a:ea typeface="Montserrat"/>
                <a:sym typeface="Montserrat"/>
              </a:rPr>
              <a:t>Dzianiny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wytwarzane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dwiema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ogólnymi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metodami</a:t>
            </a:r>
            <a:r>
              <a:rPr lang="en-US" sz="2150" dirty="0">
                <a:solidFill>
                  <a:srgbClr val="1E2328"/>
                </a:solidFill>
                <a:latin typeface="Montserrat"/>
                <a:ea typeface="Montserrat"/>
                <a:sym typeface="Montserrat"/>
              </a:rPr>
              <a:t> – </a:t>
            </a:r>
            <a:r>
              <a:rPr lang="en-US" sz="2150" dirty="0" err="1">
                <a:solidFill>
                  <a:srgbClr val="1E2328"/>
                </a:solidFill>
                <a:latin typeface="Montserrat"/>
                <a:ea typeface="Montserrat"/>
                <a:sym typeface="Montserrat"/>
              </a:rPr>
              <a:t>dzianiem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osnowowym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wątkowym</a:t>
            </a:r>
            <a:r>
              <a:rPr lang="en-US" sz="2150" dirty="0">
                <a:solidFill>
                  <a:srgbClr val="1E2328"/>
                </a:solidFill>
                <a:latin typeface="Montserrat"/>
                <a:ea typeface="Montserrat"/>
                <a:sym typeface="Montserrat"/>
              </a:rPr>
              <a:t>, a </a:t>
            </a:r>
            <a:r>
              <a:rPr lang="en-US" sz="2150" dirty="0" err="1">
                <a:solidFill>
                  <a:srgbClr val="1E2328"/>
                </a:solidFill>
                <a:latin typeface="Montserrat"/>
                <a:ea typeface="Montserrat"/>
                <a:sym typeface="Montserrat"/>
              </a:rPr>
              <a:t>każda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metoda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pozwala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uzyskanie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różnorodnych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rodzajów</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a:t>
            </a:r>
            <a:endParaRPr sz="2150">
              <a:latin typeface="Montserrat"/>
            </a:endParaRPr>
          </a:p>
        </p:txBody>
      </p:sp>
      <p:sp>
        <p:nvSpPr>
          <p:cNvPr id="253" name="Google Shape;253;p8"/>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161115a51a_1_0"/>
          <p:cNvSpPr txBox="1"/>
          <p:nvPr/>
        </p:nvSpPr>
        <p:spPr>
          <a:xfrm>
            <a:off x="7117702" y="2092213"/>
            <a:ext cx="8882623" cy="1654299"/>
          </a:xfrm>
          <a:prstGeom prst="rect">
            <a:avLst/>
          </a:prstGeom>
          <a:noFill/>
          <a:ln>
            <a:noFill/>
          </a:ln>
        </p:spPr>
        <p:txBody>
          <a:bodyPr spcFirstLastPara="1" wrap="square" lIns="0" tIns="0" rIns="0" bIns="0" anchor="t" anchorCtr="0">
            <a:spAutoFit/>
          </a:bodyPr>
          <a:lstStyle/>
          <a:p>
            <a:r>
              <a:rPr lang="en-US" sz="2150" dirty="0" err="1">
                <a:latin typeface="Montserrat"/>
                <a:sym typeface="Montserrat"/>
              </a:rPr>
              <a:t>Splot</a:t>
            </a:r>
            <a:r>
              <a:rPr lang="en-US" sz="2150" dirty="0">
                <a:latin typeface="Montserrat"/>
                <a:sym typeface="Montserrat"/>
              </a:rPr>
              <a:t> </a:t>
            </a:r>
            <a:r>
              <a:rPr lang="en-US" sz="2150" dirty="0" err="1">
                <a:latin typeface="Montserrat"/>
                <a:sym typeface="Montserrat"/>
              </a:rPr>
              <a:t>tkaniny</a:t>
            </a:r>
            <a:r>
              <a:rPr lang="en-US" sz="2150" dirty="0">
                <a:latin typeface="Montserrat"/>
                <a:sym typeface="Montserrat"/>
              </a:rPr>
              <a:t> </a:t>
            </a:r>
            <a:r>
              <a:rPr lang="en-US" sz="2150" dirty="0" err="1">
                <a:latin typeface="Montserrat"/>
                <a:sym typeface="Montserrat"/>
              </a:rPr>
              <a:t>odnosi</a:t>
            </a:r>
            <a:r>
              <a:rPr lang="en-US" sz="2150" dirty="0">
                <a:latin typeface="Montserrat"/>
                <a:sym typeface="Montserrat"/>
              </a:rPr>
              <a:t> </a:t>
            </a:r>
            <a:r>
              <a:rPr lang="en-US" sz="2150" dirty="0" err="1">
                <a:latin typeface="Montserrat"/>
                <a:sym typeface="Montserrat"/>
              </a:rPr>
              <a:t>się</a:t>
            </a:r>
            <a:r>
              <a:rPr lang="en-US" sz="2150" dirty="0">
                <a:latin typeface="Montserrat"/>
                <a:sym typeface="Montserrat"/>
              </a:rPr>
              <a:t> do </a:t>
            </a:r>
            <a:r>
              <a:rPr lang="en-US" sz="2150" dirty="0" err="1">
                <a:latin typeface="Montserrat"/>
                <a:sym typeface="Montserrat"/>
              </a:rPr>
              <a:t>sposobu</a:t>
            </a:r>
            <a:r>
              <a:rPr lang="en-US" sz="2150" dirty="0">
                <a:latin typeface="Montserrat"/>
                <a:sym typeface="Montserrat"/>
              </a:rPr>
              <a:t>, w </a:t>
            </a:r>
            <a:r>
              <a:rPr lang="en-US" sz="2150" dirty="0" err="1">
                <a:latin typeface="Montserrat"/>
                <a:sym typeface="Montserrat"/>
              </a:rPr>
              <a:t>jaki</a:t>
            </a:r>
            <a:r>
              <a:rPr lang="en-US" sz="2150" dirty="0">
                <a:latin typeface="Montserrat"/>
                <a:sym typeface="Montserrat"/>
              </a:rPr>
              <a:t> </a:t>
            </a:r>
            <a:r>
              <a:rPr lang="en-US" sz="2150" dirty="0" err="1">
                <a:latin typeface="Montserrat"/>
                <a:sym typeface="Montserrat"/>
              </a:rPr>
              <a:t>nitki</a:t>
            </a:r>
            <a:r>
              <a:rPr lang="en-US" sz="2150" dirty="0">
                <a:latin typeface="Montserrat"/>
                <a:sym typeface="Montserrat"/>
              </a:rPr>
              <a:t> </a:t>
            </a:r>
            <a:r>
              <a:rPr lang="en-US" sz="2150" dirty="0" err="1">
                <a:latin typeface="Montserrat"/>
                <a:sym typeface="Montserrat"/>
              </a:rPr>
              <a:t>osnowy</a:t>
            </a:r>
            <a:r>
              <a:rPr lang="en-US" sz="2150" dirty="0">
                <a:latin typeface="Montserrat"/>
                <a:sym typeface="Montserrat"/>
              </a:rPr>
              <a:t> </a:t>
            </a:r>
            <a:r>
              <a:rPr lang="en-US" sz="2150" dirty="0" err="1">
                <a:latin typeface="Montserrat"/>
                <a:sym typeface="Montserrat"/>
              </a:rPr>
              <a:t>przeplatają</a:t>
            </a:r>
            <a:r>
              <a:rPr lang="en-US" sz="2150" dirty="0">
                <a:latin typeface="Montserrat"/>
                <a:sym typeface="Montserrat"/>
              </a:rPr>
              <a:t> </a:t>
            </a:r>
            <a:r>
              <a:rPr lang="en-US" sz="2150" dirty="0" err="1">
                <a:latin typeface="Montserrat"/>
                <a:sym typeface="Montserrat"/>
              </a:rPr>
              <a:t>się</a:t>
            </a:r>
            <a:r>
              <a:rPr lang="en-US" sz="2150" dirty="0">
                <a:latin typeface="Montserrat"/>
                <a:sym typeface="Montserrat"/>
              </a:rPr>
              <a:t> z</a:t>
            </a:r>
            <a:r>
              <a:rPr lang="en-US" sz="2150" dirty="0">
                <a:latin typeface="Montserrat"/>
                <a:ea typeface="Montserrat"/>
                <a:sym typeface="Montserrat"/>
              </a:rPr>
              <a:t> </a:t>
            </a:r>
            <a:r>
              <a:rPr lang="en-US" sz="2150" dirty="0" err="1">
                <a:latin typeface="Montserrat"/>
                <a:ea typeface="Montserrat"/>
                <a:sym typeface="Montserrat"/>
              </a:rPr>
              <a:t>przędzami</a:t>
            </a:r>
            <a:r>
              <a:rPr lang="en-US" sz="2150" dirty="0">
                <a:latin typeface="Montserrat"/>
                <a:ea typeface="Montserrat"/>
                <a:sym typeface="Montserrat"/>
              </a:rPr>
              <a:t> </a:t>
            </a:r>
            <a:r>
              <a:rPr lang="en-US" sz="2150" dirty="0" err="1">
                <a:latin typeface="Montserrat"/>
                <a:ea typeface="Montserrat"/>
                <a:sym typeface="Montserrat"/>
              </a:rPr>
              <a:t>wątku</a:t>
            </a:r>
            <a:r>
              <a:rPr lang="en-US" sz="2150" dirty="0">
                <a:latin typeface="Montserrat"/>
                <a:ea typeface="Montserrat"/>
                <a:sym typeface="Montserrat"/>
              </a:rPr>
              <a:t>. </a:t>
            </a:r>
            <a:r>
              <a:rPr lang="en-US" sz="2150" dirty="0" err="1">
                <a:latin typeface="Montserrat"/>
                <a:ea typeface="Montserrat"/>
                <a:sym typeface="Montserrat"/>
              </a:rPr>
              <a:t>Istnieją</a:t>
            </a:r>
            <a:r>
              <a:rPr lang="en-US" sz="2150" dirty="0">
                <a:latin typeface="Montserrat"/>
                <a:ea typeface="Montserrat"/>
                <a:sym typeface="Montserrat"/>
              </a:rPr>
              <a:t> </a:t>
            </a:r>
            <a:r>
              <a:rPr lang="en-US" sz="2150" dirty="0" err="1">
                <a:latin typeface="Montserrat"/>
                <a:ea typeface="Montserrat"/>
                <a:sym typeface="Montserrat"/>
              </a:rPr>
              <a:t>trzy</a:t>
            </a:r>
            <a:r>
              <a:rPr lang="en-US" sz="2150" dirty="0">
                <a:latin typeface="Montserrat"/>
                <a:ea typeface="Montserrat"/>
                <a:sym typeface="Montserrat"/>
              </a:rPr>
              <a:t> </a:t>
            </a:r>
            <a:r>
              <a:rPr lang="en-US" sz="2150" dirty="0" err="1">
                <a:latin typeface="Montserrat"/>
                <a:ea typeface="Montserrat"/>
                <a:sym typeface="Montserrat"/>
              </a:rPr>
              <a:t>podstawowe</a:t>
            </a:r>
            <a:r>
              <a:rPr lang="en-US" sz="2150" dirty="0">
                <a:latin typeface="Montserrat"/>
                <a:ea typeface="Montserrat"/>
                <a:sym typeface="Montserrat"/>
              </a:rPr>
              <a:t> </a:t>
            </a:r>
            <a:r>
              <a:rPr lang="en-US" sz="2150" dirty="0" err="1">
                <a:latin typeface="Montserrat"/>
                <a:ea typeface="Montserrat"/>
                <a:sym typeface="Montserrat"/>
              </a:rPr>
              <a:t>sploty</a:t>
            </a:r>
            <a:r>
              <a:rPr lang="en-US" sz="2150" dirty="0">
                <a:latin typeface="Montserrat"/>
                <a:ea typeface="Montserrat"/>
                <a:sym typeface="Montserrat"/>
              </a:rPr>
              <a:t>, z </a:t>
            </a:r>
            <a:r>
              <a:rPr lang="en-US" sz="2150" dirty="0" err="1">
                <a:latin typeface="Montserrat"/>
                <a:ea typeface="Montserrat"/>
                <a:sym typeface="Montserrat"/>
              </a:rPr>
              <a:t>którychmożna</a:t>
            </a:r>
            <a:r>
              <a:rPr lang="en-US" sz="2150" dirty="0">
                <a:latin typeface="Montserrat"/>
                <a:ea typeface="Montserrat"/>
                <a:sym typeface="Montserrat"/>
              </a:rPr>
              <a:t> </a:t>
            </a:r>
            <a:r>
              <a:rPr lang="en-US" sz="2150" dirty="0" err="1">
                <a:latin typeface="Montserrat"/>
                <a:ea typeface="Montserrat"/>
                <a:sym typeface="Montserrat"/>
              </a:rPr>
              <a:t>następnie</a:t>
            </a:r>
            <a:r>
              <a:rPr lang="en-US" sz="2150" dirty="0">
                <a:latin typeface="Montserrat"/>
                <a:ea typeface="Montserrat"/>
                <a:sym typeface="Montserrat"/>
              </a:rPr>
              <a:t> </a:t>
            </a:r>
            <a:r>
              <a:rPr lang="en-US" sz="2150" dirty="0" err="1">
                <a:latin typeface="Montserrat"/>
                <a:ea typeface="Montserrat"/>
                <a:sym typeface="Montserrat"/>
              </a:rPr>
              <a:t>zbudować</a:t>
            </a:r>
            <a:r>
              <a:rPr lang="en-US" sz="2150" dirty="0">
                <a:latin typeface="Montserrat"/>
                <a:ea typeface="Montserrat"/>
                <a:sym typeface="Montserrat"/>
              </a:rPr>
              <a:t> </a:t>
            </a:r>
            <a:r>
              <a:rPr lang="en-US" sz="2150" dirty="0" err="1">
                <a:latin typeface="Montserrat"/>
                <a:ea typeface="Montserrat"/>
                <a:sym typeface="Montserrat"/>
              </a:rPr>
              <a:t>wiele</a:t>
            </a:r>
            <a:r>
              <a:rPr lang="en-US" sz="2150" dirty="0">
                <a:latin typeface="Montserrat"/>
                <a:ea typeface="Montserrat"/>
                <a:sym typeface="Montserrat"/>
              </a:rPr>
              <a:t> </a:t>
            </a:r>
            <a:r>
              <a:rPr lang="en-US" sz="2150" dirty="0" err="1">
                <a:latin typeface="Montserrat"/>
                <a:ea typeface="Montserrat"/>
                <a:sym typeface="Montserrat"/>
              </a:rPr>
              <a:t>innych</a:t>
            </a:r>
            <a:r>
              <a:rPr lang="en-US" sz="2150" dirty="0">
                <a:latin typeface="Montserrat"/>
                <a:ea typeface="Montserrat"/>
                <a:sym typeface="Montserrat"/>
              </a:rPr>
              <a:t> </a:t>
            </a:r>
            <a:r>
              <a:rPr lang="en-US" sz="2150" dirty="0" err="1">
                <a:latin typeface="Montserrat"/>
                <a:ea typeface="Montserrat"/>
                <a:sym typeface="Montserrat"/>
              </a:rPr>
              <a:t>kombinacji</a:t>
            </a:r>
            <a:r>
              <a:rPr lang="en-US" sz="2150" dirty="0">
                <a:latin typeface="Montserrat"/>
                <a:ea typeface="Montserrat"/>
                <a:sym typeface="Montserrat"/>
              </a:rPr>
              <a:t> (</a:t>
            </a:r>
            <a:r>
              <a:rPr lang="en-US" sz="2150" dirty="0" err="1">
                <a:latin typeface="Montserrat"/>
                <a:ea typeface="Montserrat"/>
                <a:sym typeface="Montserrat"/>
              </a:rPr>
              <a:t>sploty</a:t>
            </a:r>
            <a:r>
              <a:rPr lang="en-US" sz="2150" dirty="0">
                <a:latin typeface="Montserrat"/>
                <a:ea typeface="Montserrat"/>
                <a:sym typeface="Montserrat"/>
              </a:rPr>
              <a:t> </a:t>
            </a:r>
            <a:r>
              <a:rPr lang="en-US" sz="2150" dirty="0" err="1">
                <a:latin typeface="Montserrat"/>
                <a:ea typeface="Montserrat"/>
                <a:sym typeface="Montserrat"/>
              </a:rPr>
              <a:t>wtórne</a:t>
            </a:r>
            <a:r>
              <a:rPr lang="en-US" sz="2150" dirty="0">
                <a:latin typeface="Montserrat"/>
                <a:ea typeface="Montserrat"/>
                <a:sym typeface="Montserrat"/>
              </a:rPr>
              <a:t>). </a:t>
            </a:r>
            <a:r>
              <a:rPr lang="en-US" sz="2150" dirty="0" err="1">
                <a:latin typeface="Montserrat"/>
                <a:ea typeface="Montserrat"/>
                <a:sym typeface="Montserrat"/>
              </a:rPr>
              <a:t>Podstawowe</a:t>
            </a:r>
            <a:r>
              <a:rPr lang="en-US" sz="2150" dirty="0">
                <a:latin typeface="Montserrat"/>
                <a:ea typeface="Montserrat"/>
                <a:sym typeface="Montserrat"/>
              </a:rPr>
              <a:t> </a:t>
            </a:r>
            <a:r>
              <a:rPr lang="en-US" sz="2150" dirty="0" err="1">
                <a:latin typeface="Montserrat"/>
                <a:ea typeface="Montserrat"/>
                <a:sym typeface="Montserrat"/>
              </a:rPr>
              <a:t>sploty</a:t>
            </a:r>
            <a:r>
              <a:rPr lang="en-US" sz="2150" dirty="0">
                <a:latin typeface="Montserrat"/>
                <a:ea typeface="Montserrat"/>
                <a:sym typeface="Montserrat"/>
              </a:rPr>
              <a:t> to: </a:t>
            </a:r>
            <a:r>
              <a:rPr lang="en-US" sz="2150" dirty="0" err="1">
                <a:latin typeface="Montserrat"/>
                <a:ea typeface="Montserrat"/>
                <a:sym typeface="Montserrat"/>
              </a:rPr>
              <a:t>płócienny</a:t>
            </a:r>
            <a:r>
              <a:rPr lang="en-US" sz="2150" dirty="0">
                <a:latin typeface="Montserrat"/>
                <a:ea typeface="Montserrat"/>
                <a:sym typeface="Montserrat"/>
              </a:rPr>
              <a:t>, </a:t>
            </a:r>
            <a:r>
              <a:rPr lang="en-US" sz="2150" dirty="0" err="1">
                <a:latin typeface="Montserrat"/>
                <a:ea typeface="Montserrat"/>
                <a:sym typeface="Montserrat"/>
              </a:rPr>
              <a:t>skośny</a:t>
            </a:r>
            <a:r>
              <a:rPr lang="en-US" sz="2150" dirty="0">
                <a:latin typeface="Montserrat"/>
                <a:ea typeface="Montserrat"/>
                <a:sym typeface="Montserrat"/>
              </a:rPr>
              <a:t> </a:t>
            </a:r>
            <a:r>
              <a:rPr lang="en-US" sz="2150" dirty="0" err="1">
                <a:latin typeface="Montserrat"/>
                <a:ea typeface="Montserrat"/>
                <a:sym typeface="Montserrat"/>
              </a:rPr>
              <a:t>i</a:t>
            </a:r>
            <a:r>
              <a:rPr lang="en-US" sz="2150" dirty="0">
                <a:latin typeface="Montserrat"/>
                <a:ea typeface="Montserrat"/>
                <a:sym typeface="Montserrat"/>
              </a:rPr>
              <a:t> </a:t>
            </a:r>
            <a:r>
              <a:rPr lang="en-US" sz="2150" dirty="0" err="1">
                <a:latin typeface="Montserrat"/>
                <a:ea typeface="Montserrat"/>
                <a:sym typeface="Montserrat"/>
              </a:rPr>
              <a:t>atłasowy</a:t>
            </a:r>
            <a:r>
              <a:rPr lang="en-US" sz="2150" dirty="0">
                <a:latin typeface="Montserrat"/>
                <a:ea typeface="Montserrat"/>
                <a:sym typeface="Montserrat"/>
              </a:rPr>
              <a:t>.</a:t>
            </a:r>
            <a:endParaRPr lang="en-US" sz="2150">
              <a:latin typeface="Montserrat"/>
            </a:endParaRPr>
          </a:p>
        </p:txBody>
      </p:sp>
      <p:grpSp>
        <p:nvGrpSpPr>
          <p:cNvPr id="259" name="Google Shape;259;g3161115a51a_1_0"/>
          <p:cNvGrpSpPr/>
          <p:nvPr/>
        </p:nvGrpSpPr>
        <p:grpSpPr>
          <a:xfrm>
            <a:off x="0" y="0"/>
            <a:ext cx="18288000" cy="10287000"/>
            <a:chOff x="0" y="0"/>
            <a:chExt cx="24384000" cy="13716000"/>
          </a:xfrm>
        </p:grpSpPr>
        <p:cxnSp>
          <p:nvCxnSpPr>
            <p:cNvPr id="260" name="Google Shape;260;g3161115a51a_1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61" name="Google Shape;261;g3161115a51a_1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62" name="Google Shape;262;g3161115a51a_1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63" name="Google Shape;263;g3161115a51a_1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3, Unit </a:t>
              </a:r>
              <a:r>
                <a:rPr lang="en-US" sz="2499" dirty="0">
                  <a:solidFill>
                    <a:srgbClr val="1E2328"/>
                  </a:solidFill>
                  <a:latin typeface="Montserrat"/>
                  <a:ea typeface="Montserrat"/>
                  <a:cs typeface="Montserrat"/>
                  <a:sym typeface="Montserrat"/>
                </a:rPr>
                <a:t>2</a:t>
              </a:r>
              <a:endParaRPr sz="1400" b="0" i="0" u="none" strike="noStrike" cap="none" dirty="0">
                <a:solidFill>
                  <a:srgbClr val="000000"/>
                </a:solidFill>
                <a:latin typeface="Arial"/>
                <a:ea typeface="Arial"/>
                <a:cs typeface="Arial"/>
                <a:sym typeface="Arial"/>
              </a:endParaRPr>
            </a:p>
          </p:txBody>
        </p:sp>
        <p:sp>
          <p:nvSpPr>
            <p:cNvPr id="264" name="Google Shape;264;g3161115a51a_1_0"/>
            <p:cNvSpPr txBox="1"/>
            <p:nvPr/>
          </p:nvSpPr>
          <p:spPr>
            <a:xfrm rot="-5400000">
              <a:off x="20756750" y="9604050"/>
              <a:ext cx="5111400" cy="3693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chemeClr val="dk1"/>
                </a:buClr>
                <a:buSzPts val="1800"/>
                <a:buFont typeface="Arial"/>
                <a:buNone/>
              </a:pPr>
              <a:r>
                <a:rPr lang="en-US" sz="1800" b="0" i="0" u="sng" strike="noStrike" cap="none">
                  <a:solidFill>
                    <a:schemeClr val="hlink"/>
                  </a:solidFill>
                  <a:latin typeface="Montserrat"/>
                  <a:ea typeface="Montserrat"/>
                  <a:cs typeface="Montserrat"/>
                  <a:sym typeface="Montserrat"/>
                  <a:hlinkClick r:id="rId4"/>
                </a:rPr>
                <a:t>www.fashionupproject.com</a:t>
              </a:r>
              <a:endParaRPr sz="1400" b="0" i="0" u="none" strike="noStrike" cap="none">
                <a:solidFill>
                  <a:srgbClr val="000000"/>
                </a:solidFill>
                <a:latin typeface="Arial"/>
                <a:ea typeface="Arial"/>
                <a:cs typeface="Arial"/>
                <a:sym typeface="Arial"/>
              </a:endParaRPr>
            </a:p>
          </p:txBody>
        </p:sp>
      </p:grpSp>
      <p:cxnSp>
        <p:nvCxnSpPr>
          <p:cNvPr id="265" name="Google Shape;265;g3161115a51a_1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66" name="Google Shape;266;g3161115a51a_1_0"/>
          <p:cNvGrpSpPr/>
          <p:nvPr/>
        </p:nvGrpSpPr>
        <p:grpSpPr>
          <a:xfrm>
            <a:off x="1028700" y="2074800"/>
            <a:ext cx="5633430" cy="3133663"/>
            <a:chOff x="0" y="0"/>
            <a:chExt cx="1980673" cy="1084200"/>
          </a:xfrm>
        </p:grpSpPr>
        <p:sp>
          <p:nvSpPr>
            <p:cNvPr id="267" name="Google Shape;267;g3161115a51a_1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268" name="Google Shape;268;g3161115a51a_1_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69" name="Google Shape;269;g3161115a51a_1_0"/>
          <p:cNvGrpSpPr/>
          <p:nvPr/>
        </p:nvGrpSpPr>
        <p:grpSpPr>
          <a:xfrm>
            <a:off x="1028700" y="5763225"/>
            <a:ext cx="5633430" cy="3133663"/>
            <a:chOff x="0" y="0"/>
            <a:chExt cx="1980673" cy="1084200"/>
          </a:xfrm>
        </p:grpSpPr>
        <p:sp>
          <p:nvSpPr>
            <p:cNvPr id="270" name="Google Shape;270;g3161115a51a_1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2E2E2E"/>
            </a:solidFill>
            <a:ln>
              <a:noFill/>
            </a:ln>
          </p:spPr>
          <p:txBody>
            <a:bodyPr/>
            <a:lstStyle/>
            <a:p>
              <a:endParaRPr lang="pl-PL"/>
            </a:p>
          </p:txBody>
        </p:sp>
        <p:sp>
          <p:nvSpPr>
            <p:cNvPr id="271" name="Google Shape;271;g3161115a51a_1_0"/>
            <p:cNvSpPr txBox="1"/>
            <p:nvPr/>
          </p:nvSpPr>
          <p:spPr>
            <a:xfrm>
              <a:off x="0" y="0"/>
              <a:ext cx="1980600" cy="1084200"/>
            </a:xfrm>
            <a:prstGeom prst="rect">
              <a:avLst/>
            </a:prstGeom>
            <a:solidFill>
              <a:srgbClr val="2E2E2E"/>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 name="Google Shape;272;g3161115a51a_1_0"/>
          <p:cNvSpPr txBox="1"/>
          <p:nvPr/>
        </p:nvSpPr>
        <p:spPr>
          <a:xfrm>
            <a:off x="1592109" y="3346525"/>
            <a:ext cx="4506600" cy="929357"/>
          </a:xfrm>
          <a:prstGeom prst="rect">
            <a:avLst/>
          </a:prstGeom>
          <a:noFill/>
          <a:ln>
            <a:noFill/>
          </a:ln>
        </p:spPr>
        <p:txBody>
          <a:bodyPr spcFirstLastPara="1" wrap="square" lIns="0" tIns="0" rIns="0" bIns="0" anchor="t" anchorCtr="0">
            <a:spAutoFit/>
          </a:bodyPr>
          <a:lstStyle/>
          <a:p>
            <a:pPr marL="0" marR="0" lvl="0" indent="0" algn="ctr">
              <a:lnSpc>
                <a:spcPct val="122002"/>
              </a:lnSpc>
              <a:spcBef>
                <a:spcPts val="0"/>
              </a:spcBef>
              <a:spcAft>
                <a:spcPts val="0"/>
              </a:spcAft>
              <a:buNone/>
            </a:pPr>
            <a:r>
              <a:rPr lang="en-US" sz="4950">
                <a:solidFill>
                  <a:srgbClr val="FFFFFF"/>
                </a:solidFill>
                <a:latin typeface="Montserrat Black"/>
                <a:sym typeface="Montserrat Black"/>
              </a:rPr>
              <a:t>TKANE</a:t>
            </a:r>
            <a:endParaRPr lang="en-US"/>
          </a:p>
        </p:txBody>
      </p:sp>
      <p:sp>
        <p:nvSpPr>
          <p:cNvPr id="273" name="Google Shape;273;g3161115a51a_1_0"/>
          <p:cNvSpPr txBox="1"/>
          <p:nvPr/>
        </p:nvSpPr>
        <p:spPr>
          <a:xfrm>
            <a:off x="1301815" y="6948163"/>
            <a:ext cx="4796885" cy="929357"/>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SzPts val="4963"/>
              <a:buFont typeface="Arial"/>
              <a:buNone/>
            </a:pPr>
            <a:r>
              <a:rPr lang="en-US" sz="4950">
                <a:solidFill>
                  <a:schemeClr val="lt1"/>
                </a:solidFill>
                <a:latin typeface="Montserrat Black"/>
                <a:ea typeface="Montserrat Black"/>
                <a:cs typeface="Montserrat Black"/>
                <a:sym typeface="Montserrat Black"/>
              </a:rPr>
              <a:t>DZIANINOWE</a:t>
            </a:r>
            <a:endParaRPr sz="4963" b="0" i="0" u="none" strike="noStrike" cap="none">
              <a:solidFill>
                <a:srgbClr val="FFFFFF"/>
              </a:solidFill>
              <a:latin typeface="Montserrat Black"/>
              <a:ea typeface="Montserrat Black"/>
              <a:cs typeface="Montserrat Black"/>
              <a:sym typeface="Montserrat Black"/>
            </a:endParaRPr>
          </a:p>
        </p:txBody>
      </p:sp>
      <p:sp>
        <p:nvSpPr>
          <p:cNvPr id="274" name="Google Shape;274;g3161115a51a_1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buSzPts val="2499"/>
            </a:pPr>
            <a:r>
              <a:rPr lang="pl-PL" sz="2499" dirty="0">
                <a:solidFill>
                  <a:srgbClr val="1E2328"/>
                </a:solidFill>
                <a:latin typeface="DM Serif Display"/>
                <a:ea typeface="DM Serif Display"/>
                <a:cs typeface="DM Serif Display"/>
                <a:sym typeface="DM Serif Display"/>
              </a:rPr>
              <a:t>Program szkoleniowy </a:t>
            </a:r>
            <a:r>
              <a:rPr lang="pl-PL" sz="2499" dirty="0" err="1">
                <a:solidFill>
                  <a:srgbClr val="1E2328"/>
                </a:solidFill>
                <a:latin typeface="DM Serif Display"/>
                <a:ea typeface="DM Serif Display"/>
                <a:cs typeface="DM Serif Display"/>
                <a:sym typeface="DM Serif Display"/>
              </a:rPr>
              <a:t>UpTraK</a:t>
            </a:r>
            <a:endParaRPr lang="pl-PL" dirty="0"/>
          </a:p>
        </p:txBody>
      </p:sp>
      <p:sp>
        <p:nvSpPr>
          <p:cNvPr id="275" name="Google Shape;275;g3161115a51a_1_0"/>
          <p:cNvSpPr txBox="1"/>
          <p:nvPr/>
        </p:nvSpPr>
        <p:spPr>
          <a:xfrm>
            <a:off x="7142125" y="5944275"/>
            <a:ext cx="8858100" cy="2708242"/>
          </a:xfrm>
          <a:prstGeom prst="rect">
            <a:avLst/>
          </a:prstGeom>
          <a:noFill/>
          <a:ln>
            <a:noFill/>
          </a:ln>
        </p:spPr>
        <p:txBody>
          <a:bodyPr spcFirstLastPara="1" wrap="square" lIns="0" tIns="0" rIns="0" bIns="0" anchor="t" anchorCtr="0">
            <a:spAutoFit/>
          </a:bodyPr>
          <a:lstStyle/>
          <a:p>
            <a:r>
              <a:rPr lang="en-US" sz="2150" dirty="0" err="1">
                <a:solidFill>
                  <a:srgbClr val="1E2328"/>
                </a:solidFill>
                <a:latin typeface="Montserrat"/>
                <a:ea typeface="Montserrat"/>
                <a:sym typeface="Montserrat"/>
              </a:rPr>
              <a:t>Dzianie</a:t>
            </a:r>
            <a:r>
              <a:rPr lang="en-US" sz="2150" dirty="0">
                <a:solidFill>
                  <a:srgbClr val="1E2328"/>
                </a:solidFill>
                <a:latin typeface="Montserrat"/>
                <a:ea typeface="Montserrat"/>
                <a:sym typeface="Montserrat"/>
              </a:rPr>
              <a:t> to </a:t>
            </a:r>
            <a:r>
              <a:rPr lang="en-US" sz="2150" dirty="0" err="1">
                <a:solidFill>
                  <a:srgbClr val="1E2328"/>
                </a:solidFill>
                <a:latin typeface="Montserrat"/>
                <a:ea typeface="Montserrat"/>
                <a:sym typeface="Montserrat"/>
              </a:rPr>
              <a:t>proces</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wytwarzania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elastycznej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porowatej</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tkaniny</a:t>
            </a:r>
            <a:r>
              <a:rPr lang="en-US" sz="2150" dirty="0">
                <a:solidFill>
                  <a:srgbClr val="1E2328"/>
                </a:solidFill>
                <a:latin typeface="Montserrat"/>
                <a:ea typeface="Montserrat"/>
                <a:sym typeface="Montserrat"/>
              </a:rPr>
              <a:t>,</a:t>
            </a:r>
            <a:endParaRPr lang="en-US" dirty="0">
              <a:latin typeface="Montserrat"/>
            </a:endParaRPr>
          </a:p>
          <a:p>
            <a:r>
              <a:rPr lang="en-US" sz="2150" dirty="0" err="1">
                <a:solidFill>
                  <a:srgbClr val="1E2328"/>
                </a:solidFill>
                <a:latin typeface="Montserrat"/>
                <a:ea typeface="Montserrat"/>
                <a:sym typeface="Montserrat"/>
              </a:rPr>
              <a:t>poprzez</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przeplatanie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nitek</a:t>
            </a:r>
            <a:r>
              <a:rPr lang="en-US" sz="2150" dirty="0">
                <a:solidFill>
                  <a:srgbClr val="1E2328"/>
                </a:solidFill>
                <a:latin typeface="Montserrat"/>
                <a:ea typeface="Montserrat"/>
                <a:sym typeface="Montserrat"/>
              </a:rPr>
              <a:t> za </a:t>
            </a:r>
            <a:r>
              <a:rPr lang="en-US" sz="2150" dirty="0" err="1">
                <a:solidFill>
                  <a:srgbClr val="1E2328"/>
                </a:solidFill>
                <a:latin typeface="Montserrat"/>
                <a:ea typeface="Montserrat"/>
                <a:sym typeface="Montserrat"/>
              </a:rPr>
              <a:t>pomocą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igieł</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Dwie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nitki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tworzące</a:t>
            </a:r>
            <a:endParaRPr lang="en-US" dirty="0" err="1">
              <a:latin typeface="Montserrat"/>
            </a:endParaRPr>
          </a:p>
          <a:p>
            <a:r>
              <a:rPr lang="en-US" sz="2150" dirty="0" err="1">
                <a:solidFill>
                  <a:srgbClr val="1E2328"/>
                </a:solidFill>
                <a:latin typeface="Montserrat"/>
                <a:ea typeface="Montserrat"/>
                <a:sym typeface="Montserrat"/>
              </a:rPr>
              <a:t>pętelki</a:t>
            </a:r>
            <a:r>
              <a:rPr lang="en-US" sz="2150" dirty="0">
                <a:solidFill>
                  <a:srgbClr val="1E2328"/>
                </a:solidFill>
                <a:latin typeface="Montserrat"/>
                <a:ea typeface="Montserrat"/>
                <a:sym typeface="Montserrat"/>
              </a:rPr>
              <a:t> w </a:t>
            </a:r>
            <a:r>
              <a:rPr lang="en-US" sz="2150" dirty="0" err="1">
                <a:solidFill>
                  <a:srgbClr val="1E2328"/>
                </a:solidFill>
                <a:latin typeface="Montserrat"/>
                <a:ea typeface="Montserrat"/>
                <a:sym typeface="Montserrat"/>
              </a:rPr>
              <a:t>każdym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rzędzie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tkaniny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tworzą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dzianinę</a:t>
            </a:r>
            <a:r>
              <a:rPr lang="en-US" sz="2150" dirty="0">
                <a:solidFill>
                  <a:srgbClr val="1E2328"/>
                </a:solidFill>
                <a:latin typeface="Montserrat"/>
                <a:ea typeface="Montserrat"/>
                <a:sym typeface="Montserrat"/>
              </a:rPr>
              <a:t>.</a:t>
            </a:r>
            <a:endParaRPr dirty="0">
              <a:latin typeface="Montserrat"/>
            </a:endParaRPr>
          </a:p>
          <a:p>
            <a:endParaRPr lang="en-US" dirty="0">
              <a:latin typeface="Montserrat"/>
            </a:endParaRPr>
          </a:p>
          <a:p>
            <a:r>
              <a:rPr lang="en-US" sz="2150" dirty="0" err="1">
                <a:solidFill>
                  <a:srgbClr val="1E2328"/>
                </a:solidFill>
                <a:latin typeface="Montserrat"/>
                <a:ea typeface="Montserrat"/>
                <a:sym typeface="Montserrat"/>
              </a:rPr>
              <a:t>Dzianiny</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są</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wytwarzane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dwiema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ogólnymi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metodami</a:t>
            </a:r>
            <a:r>
              <a:rPr lang="en-US" sz="2150" dirty="0">
                <a:solidFill>
                  <a:srgbClr val="1E2328"/>
                </a:solidFill>
                <a:latin typeface="Montserrat"/>
                <a:ea typeface="Montserrat"/>
                <a:sym typeface="Montserrat"/>
              </a:rPr>
              <a:t> – </a:t>
            </a:r>
            <a:r>
              <a:rPr lang="en-US" sz="2150" dirty="0" err="1">
                <a:solidFill>
                  <a:srgbClr val="1E2328"/>
                </a:solidFill>
                <a:latin typeface="Montserrat"/>
                <a:ea typeface="Montserrat"/>
                <a:sym typeface="Montserrat"/>
              </a:rPr>
              <a:t>dzianiem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osnowowym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i</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dzianiem</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wątkowym</a:t>
            </a:r>
            <a:r>
              <a:rPr lang="en-US" sz="2150" dirty="0">
                <a:solidFill>
                  <a:srgbClr val="1E2328"/>
                </a:solidFill>
                <a:latin typeface="Montserrat"/>
                <a:ea typeface="Montserrat"/>
                <a:sym typeface="Montserrat"/>
              </a:rPr>
              <a:t>, a </a:t>
            </a:r>
            <a:r>
              <a:rPr lang="en-US" sz="2150" dirty="0" err="1">
                <a:solidFill>
                  <a:srgbClr val="1E2328"/>
                </a:solidFill>
                <a:latin typeface="Montserrat"/>
                <a:ea typeface="Montserrat"/>
                <a:sym typeface="Montserrat"/>
              </a:rPr>
              <a:t>każda</a:t>
            </a:r>
            <a:r>
              <a:rPr lang="en-US" sz="2150" dirty="0">
                <a:solidFill>
                  <a:srgbClr val="1E2328"/>
                </a:solidFill>
                <a:latin typeface="Montserrat"/>
                <a:ea typeface="Montserrat"/>
                <a:sym typeface="Montserrat"/>
              </a:rPr>
              <a:t> z </a:t>
            </a:r>
            <a:r>
              <a:rPr lang="en-US" sz="2150" dirty="0" err="1">
                <a:solidFill>
                  <a:srgbClr val="1E2328"/>
                </a:solidFill>
                <a:latin typeface="Montserrat"/>
                <a:ea typeface="Montserrat"/>
                <a:sym typeface="Montserrat"/>
              </a:rPr>
              <a:t>nich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pozwala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na</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uzyskanie</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różnorodnych</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rodzajów</a:t>
            </a:r>
            <a:r>
              <a:rPr lang="en-US" sz="2150" dirty="0">
                <a:solidFill>
                  <a:srgbClr val="1E2328"/>
                </a:solidFill>
                <a:latin typeface="Montserrat"/>
                <a:ea typeface="Montserrat"/>
                <a:sym typeface="Montserrat"/>
              </a:rPr>
              <a:t> </a:t>
            </a:r>
            <a:r>
              <a:rPr lang="en-US" sz="2150" dirty="0" err="1">
                <a:solidFill>
                  <a:srgbClr val="1E2328"/>
                </a:solidFill>
                <a:latin typeface="Montserrat"/>
                <a:ea typeface="Montserrat"/>
                <a:sym typeface="Montserrat"/>
              </a:rPr>
              <a:t>dzianin</a:t>
            </a:r>
            <a:r>
              <a:rPr lang="en-US" sz="2150" dirty="0">
                <a:solidFill>
                  <a:srgbClr val="1E2328"/>
                </a:solidFill>
                <a:latin typeface="Montserrat"/>
                <a:ea typeface="Montserrat"/>
                <a:sym typeface="Montserrat"/>
              </a:rPr>
              <a:t>.</a:t>
            </a:r>
            <a:endParaRPr>
              <a:latin typeface="Montserrat"/>
            </a:endParaRPr>
          </a:p>
          <a:p>
            <a:pPr marL="0" marR="0" lvl="0" indent="0" algn="l" rtl="0">
              <a:lnSpc>
                <a:spcPct val="150022"/>
              </a:lnSpc>
              <a:spcBef>
                <a:spcPts val="0"/>
              </a:spcBef>
              <a:spcAft>
                <a:spcPts val="0"/>
              </a:spcAft>
              <a:buClr>
                <a:srgbClr val="000000"/>
              </a:buClr>
              <a:buSzPts val="2199"/>
              <a:buFont typeface="Arial"/>
              <a:buNone/>
            </a:pPr>
            <a:endParaRPr sz="2199">
              <a:solidFill>
                <a:srgbClr val="1E2328"/>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5952</Words>
  <Application>Microsoft Office PowerPoint</Application>
  <PresentationFormat>Niestandardowy</PresentationFormat>
  <Paragraphs>749</Paragraphs>
  <Slides>68</Slides>
  <Notes>68</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68</vt:i4>
      </vt:variant>
    </vt:vector>
  </HeadingPairs>
  <TitlesOfParts>
    <vt:vector size="77" baseType="lpstr">
      <vt:lpstr>Montserrat Black</vt:lpstr>
      <vt:lpstr>Montserrat SemiBold</vt:lpstr>
      <vt:lpstr>Montserrat ExtraBold</vt:lpstr>
      <vt:lpstr>DM Serif Display</vt:lpstr>
      <vt:lpstr>Montserrat Medium</vt:lpstr>
      <vt:lpstr>Calibri</vt:lpstr>
      <vt:lpstr>Montserrat</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Bartłomiej Nowak</cp:lastModifiedBy>
  <cp:revision>671</cp:revision>
  <dcterms:created xsi:type="dcterms:W3CDTF">2006-08-16T00:00:00Z</dcterms:created>
  <dcterms:modified xsi:type="dcterms:W3CDTF">2026-03-13T18:30:24Z</dcterms:modified>
</cp:coreProperties>
</file>