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8288000" cy="10287000"/>
  <p:notesSz cx="6858000" cy="9144000"/>
  <p:embeddedFontLst>
    <p:embeddedFont>
      <p:font typeface="DM Serif Display" pitchFamily="2" charset="0"/>
      <p:regular r:id="rId20"/>
      <p:italic r:id="rId21"/>
    </p:embeddedFont>
    <p:embeddedFont>
      <p:font typeface="Montserrat" panose="00000500000000000000" pitchFamily="2" charset="-18"/>
      <p:regular r:id="rId22"/>
      <p:bold r:id="rId23"/>
      <p:italic r:id="rId24"/>
      <p:boldItalic r:id="rId25"/>
    </p:embeddedFont>
    <p:embeddedFont>
      <p:font typeface="Montserrat Bold" panose="00000800000000000000" pitchFamily="2" charset="-18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580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N6z7-EChIw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31.svg"/><Relationship Id="rId5" Type="http://schemas.openxmlformats.org/officeDocument/2006/relationships/image" Target="../media/image36.png"/><Relationship Id="rId10" Type="http://schemas.openxmlformats.org/officeDocument/2006/relationships/image" Target="../media/image15.png"/><Relationship Id="rId4" Type="http://schemas.openxmlformats.org/officeDocument/2006/relationships/image" Target="../media/image35.svg"/><Relationship Id="rId9" Type="http://schemas.openxmlformats.org/officeDocument/2006/relationships/hyperlink" Target="https://www.fashionupproject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uB0S6IdrLg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31.svg"/><Relationship Id="rId5" Type="http://schemas.openxmlformats.org/officeDocument/2006/relationships/image" Target="../media/image36.png"/><Relationship Id="rId10" Type="http://schemas.openxmlformats.org/officeDocument/2006/relationships/image" Target="../media/image15.png"/><Relationship Id="rId4" Type="http://schemas.openxmlformats.org/officeDocument/2006/relationships/image" Target="../media/image35.svg"/><Relationship Id="rId9" Type="http://schemas.openxmlformats.org/officeDocument/2006/relationships/hyperlink" Target="https://www.fashionupproject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muvIS5_sXQo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29.svg"/><Relationship Id="rId9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www.youtube.com/watch?v=BjlJF-aGrl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tDLOhAgrZTM" TargetMode="External"/><Relationship Id="rId5" Type="http://schemas.openxmlformats.org/officeDocument/2006/relationships/image" Target="../media/image40.jpeg"/><Relationship Id="rId10" Type="http://schemas.openxmlformats.org/officeDocument/2006/relationships/image" Target="../media/image31.svg"/><Relationship Id="rId4" Type="http://schemas.openxmlformats.org/officeDocument/2006/relationships/image" Target="../media/image29.sv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hNFZ0v__no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31.svg"/><Relationship Id="rId5" Type="http://schemas.openxmlformats.org/officeDocument/2006/relationships/image" Target="../media/image36.png"/><Relationship Id="rId10" Type="http://schemas.openxmlformats.org/officeDocument/2006/relationships/image" Target="../media/image15.png"/><Relationship Id="rId4" Type="http://schemas.openxmlformats.org/officeDocument/2006/relationships/image" Target="../media/image35.svg"/><Relationship Id="rId9" Type="http://schemas.openxmlformats.org/officeDocument/2006/relationships/hyperlink" Target="https://www.fashionupproject.co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41.png"/><Relationship Id="rId7" Type="http://schemas.openxmlformats.org/officeDocument/2006/relationships/image" Target="../media/image36.png"/><Relationship Id="rId12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47.sv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sv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offashion.com" TargetMode="External"/><Relationship Id="rId3" Type="http://schemas.openxmlformats.org/officeDocument/2006/relationships/image" Target="../media/image49.svg"/><Relationship Id="rId7" Type="http://schemas.openxmlformats.org/officeDocument/2006/relationships/hyperlink" Target="https://www.blender.or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hyperlink" Target="https://www.fashionupproject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shionupproject.com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shionupproject.com" TargetMode="Externa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hyperlink" Target="https://www.fashionupproject.com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bnRjybA35Zg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sv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png"/><Relationship Id="rId7" Type="http://schemas.openxmlformats.org/officeDocument/2006/relationships/hyperlink" Target="https://www.fashionupproject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-O52Js1c5D4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29.sv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3" name="Freeform 3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9263063"/>
            <a:ext cx="12735070" cy="1023937"/>
          </a:xfrm>
          <a:custGeom>
            <a:avLst/>
            <a:gdLst/>
            <a:ahLst/>
            <a:cxnLst/>
            <a:rect l="l" t="t" r="r" b="b"/>
            <a:pathLst>
              <a:path w="12735070" h="1023937">
                <a:moveTo>
                  <a:pt x="0" y="0"/>
                </a:moveTo>
                <a:lnTo>
                  <a:pt x="12735070" y="0"/>
                </a:lnTo>
                <a:lnTo>
                  <a:pt x="12735070" y="1023937"/>
                </a:lnTo>
                <a:lnTo>
                  <a:pt x="0" y="1023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7751895" y="5657850"/>
            <a:ext cx="5296402" cy="5008320"/>
          </a:xfrm>
          <a:custGeom>
            <a:avLst/>
            <a:gdLst/>
            <a:ahLst/>
            <a:cxnLst/>
            <a:rect l="l" t="t" r="r" b="b"/>
            <a:pathLst>
              <a:path w="5296402" h="5008320">
                <a:moveTo>
                  <a:pt x="0" y="0"/>
                </a:moveTo>
                <a:lnTo>
                  <a:pt x="5296402" y="0"/>
                </a:lnTo>
                <a:lnTo>
                  <a:pt x="5296402" y="5008320"/>
                </a:lnTo>
                <a:lnTo>
                  <a:pt x="0" y="500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7751895" y="1028700"/>
            <a:ext cx="9482623" cy="9258300"/>
          </a:xfrm>
          <a:custGeom>
            <a:avLst/>
            <a:gdLst/>
            <a:ahLst/>
            <a:cxnLst/>
            <a:rect l="l" t="t" r="r" b="b"/>
            <a:pathLst>
              <a:path w="9482623" h="9258300">
                <a:moveTo>
                  <a:pt x="0" y="0"/>
                </a:moveTo>
                <a:lnTo>
                  <a:pt x="9482623" y="0"/>
                </a:lnTo>
                <a:lnTo>
                  <a:pt x="948262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10" b="-121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13662188" y="268369"/>
            <a:ext cx="2675477" cy="559152"/>
            <a:chOff x="0" y="0"/>
            <a:chExt cx="3567303" cy="7455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67303" cy="745490"/>
            </a:xfrm>
            <a:custGeom>
              <a:avLst/>
              <a:gdLst/>
              <a:ahLst/>
              <a:cxnLst/>
              <a:rect l="l" t="t" r="r" b="b"/>
              <a:pathLst>
                <a:path w="3567303" h="745490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0" r="-60" b="-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950923"/>
            <a:ext cx="6774163" cy="139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56"/>
              </a:lnSpc>
            </a:pPr>
            <a:r>
              <a:rPr lang="pl-PL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Rozdział</a:t>
            </a:r>
            <a:r>
              <a:rPr lang="en-US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764361"/>
            <a:ext cx="6682774" cy="1730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3482" y="6338938"/>
            <a:ext cx="4484573" cy="1794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pl-PL" sz="3200" dirty="0">
                <a:solidFill>
                  <a:srgbClr val="1E2328"/>
                </a:solidFill>
                <a:latin typeface="Montserrat"/>
              </a:rPr>
              <a:t>TECHNICZNE ZASTOSOWANIA BLENDERA</a:t>
            </a:r>
            <a:endParaRPr lang="en-US" sz="3200" dirty="0">
              <a:solidFill>
                <a:srgbClr val="1E2328"/>
              </a:solidFill>
              <a:latin typeface="Montserrat"/>
              <a:sym typeface="Montserrat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6670569" y="-4762"/>
            <a:ext cx="9525" cy="10296525"/>
            <a:chOff x="0" y="0"/>
            <a:chExt cx="12700" cy="13728700"/>
          </a:xfrm>
        </p:grpSpPr>
        <p:sp>
          <p:nvSpPr>
            <p:cNvPr id="14" name="Freeform 14"/>
            <p:cNvSpPr/>
            <p:nvPr/>
          </p:nvSpPr>
          <p:spPr>
            <a:xfrm>
              <a:off x="0" y="6350"/>
              <a:ext cx="12700" cy="13716000"/>
            </a:xfrm>
            <a:custGeom>
              <a:avLst/>
              <a:gdLst/>
              <a:ahLst/>
              <a:cxnLst/>
              <a:rect l="l" t="t" r="r" b="b"/>
              <a:pathLst>
                <a:path w="12700" h="13716000">
                  <a:moveTo>
                    <a:pt x="0" y="137160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 rot="16200000">
            <a:off x="15831000" y="7548008"/>
            <a:ext cx="3301330" cy="271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E620C65-E561-9B5A-77B3-FEF7144B1F7A}"/>
              </a:ext>
            </a:extLst>
          </p:cNvPr>
          <p:cNvSpPr txBox="1"/>
          <p:nvPr/>
        </p:nvSpPr>
        <p:spPr>
          <a:xfrm>
            <a:off x="1284653" y="9604358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Duration: 4 hours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759477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022189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11182838" y="2303883"/>
            <a:ext cx="3112896" cy="6741974"/>
            <a:chOff x="0" y="0"/>
            <a:chExt cx="4150527" cy="89892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7"/>
              <a:stretch>
                <a:fillRect l="-58353" r="-58353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98752" y="2365334"/>
            <a:ext cx="481068" cy="59695"/>
            <a:chOff x="0" y="0"/>
            <a:chExt cx="641424" cy="79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30400" y="2351217"/>
            <a:ext cx="92122" cy="87927"/>
            <a:chOff x="0" y="0"/>
            <a:chExt cx="122829" cy="1172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48449" y="3039531"/>
            <a:ext cx="38626" cy="294961"/>
            <a:chOff x="0" y="0"/>
            <a:chExt cx="51501" cy="393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48449" y="3553958"/>
            <a:ext cx="38626" cy="531984"/>
            <a:chOff x="0" y="0"/>
            <a:chExt cx="51501" cy="7093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48449" y="4201819"/>
            <a:ext cx="38626" cy="533740"/>
            <a:chOff x="0" y="0"/>
            <a:chExt cx="51501" cy="7116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31878" y="3729530"/>
            <a:ext cx="38626" cy="855037"/>
            <a:chOff x="0" y="0"/>
            <a:chExt cx="51501" cy="11400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2979765" y="329406"/>
            <a:ext cx="3567033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31565" y="1658178"/>
            <a:ext cx="8917521" cy="2311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52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Ćwiczenie</a:t>
            </a:r>
            <a:r>
              <a:rPr lang="en-US" sz="52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1 – </a:t>
            </a:r>
            <a:br>
              <a:rPr lang="pl-PL" sz="52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pl-PL" sz="5200" dirty="0">
                <a:solidFill>
                  <a:srgbClr val="1E2328"/>
                </a:solidFill>
                <a:latin typeface="DM Serif Display"/>
              </a:rPr>
              <a:t>Szkicowanie podstawowego modelu odzieży 3D</a:t>
            </a:r>
            <a:endParaRPr lang="en-US" sz="5200" dirty="0">
              <a:solidFill>
                <a:srgbClr val="1E2328"/>
              </a:solidFill>
              <a:latin typeface="DM Serif Display"/>
              <a:sym typeface="DM Serif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31566" y="4144669"/>
            <a:ext cx="9231408" cy="461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22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📌 </a:t>
            </a:r>
            <a:r>
              <a:rPr lang="pl-PL" sz="2200" b="1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 Bold"/>
              </a:rPr>
              <a:t>Cel</a:t>
            </a:r>
            <a:r>
              <a:rPr lang="en-US" sz="22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:</a:t>
            </a:r>
            <a:r>
              <a:rPr lang="pl-PL" sz="22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 </a:t>
            </a:r>
            <a:r>
              <a:rPr lang="pl-PL" sz="2200" dirty="0">
                <a:solidFill>
                  <a:srgbClr val="1E2328"/>
                </a:solidFill>
                <a:latin typeface="Montserrat" panose="00000500000000000000" pitchFamily="2" charset="-18"/>
              </a:rPr>
              <a:t>Użyj narzędzi rysowania w </a:t>
            </a:r>
            <a:r>
              <a:rPr lang="pl-PL" sz="2200" dirty="0" err="1">
                <a:solidFill>
                  <a:srgbClr val="1E2328"/>
                </a:solidFill>
                <a:latin typeface="Montserrat" panose="00000500000000000000" pitchFamily="2" charset="-18"/>
              </a:rPr>
              <a:t>Blenderze</a:t>
            </a:r>
            <a:r>
              <a:rPr lang="pl-PL" sz="2200" dirty="0">
                <a:solidFill>
                  <a:srgbClr val="1E2328"/>
                </a:solidFill>
                <a:latin typeface="Montserrat" panose="00000500000000000000" pitchFamily="2" charset="-18"/>
              </a:rPr>
              <a:t>, aby naszkicować kształt ubrania w przestrzeni 3D.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r>
              <a:rPr lang="en-US" sz="22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In</a:t>
            </a:r>
            <a:r>
              <a:rPr lang="pl-PL" sz="2200" dirty="0" err="1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strukcje</a:t>
            </a:r>
            <a:r>
              <a:rPr lang="en-US" sz="22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3298"/>
              </a:lnSpc>
            </a:pP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AutoNum type="arabicPeriod"/>
            </a:pPr>
            <a:r>
              <a:rPr lang="pl-PL" sz="2200" dirty="0">
                <a:latin typeface="Montserrat" panose="00000500000000000000" pitchFamily="2" charset="-18"/>
              </a:rPr>
              <a:t>Otwórz program </a:t>
            </a:r>
            <a:r>
              <a:rPr lang="pl-PL" sz="2200" dirty="0" err="1">
                <a:latin typeface="Montserrat" panose="00000500000000000000" pitchFamily="2" charset="-18"/>
              </a:rPr>
              <a:t>Blender</a:t>
            </a:r>
            <a:r>
              <a:rPr lang="pl-PL" sz="2200" dirty="0">
                <a:latin typeface="Montserrat" panose="00000500000000000000" pitchFamily="2" charset="-18"/>
              </a:rPr>
              <a:t> i utwórz nowy projekt.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AutoNum type="arabicPeriod"/>
            </a:pPr>
            <a:r>
              <a:rPr lang="pl-PL" sz="2200" b="1" dirty="0">
                <a:latin typeface="Montserrat" panose="00000500000000000000" pitchFamily="2" charset="-18"/>
              </a:rPr>
              <a:t> Użyj narzędzia </a:t>
            </a:r>
            <a:r>
              <a:rPr lang="pl-PL" sz="2200" b="1" dirty="0" err="1">
                <a:latin typeface="Montserrat" panose="00000500000000000000" pitchFamily="2" charset="-18"/>
              </a:rPr>
              <a:t>Grease</a:t>
            </a:r>
            <a:r>
              <a:rPr lang="pl-PL" sz="2200" b="1" dirty="0">
                <a:latin typeface="Montserrat" panose="00000500000000000000" pitchFamily="2" charset="-18"/>
              </a:rPr>
              <a:t> </a:t>
            </a:r>
            <a:r>
              <a:rPr lang="pl-PL" sz="2200" b="1" dirty="0" err="1">
                <a:latin typeface="Montserrat" panose="00000500000000000000" pitchFamily="2" charset="-18"/>
              </a:rPr>
              <a:t>Pencil</a:t>
            </a:r>
            <a:r>
              <a:rPr lang="pl-PL" sz="2200" dirty="0">
                <a:latin typeface="Montserrat" panose="00000500000000000000" pitchFamily="2" charset="-18"/>
              </a:rPr>
              <a:t>, aby naszkicować prosty zarys ubrania.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9"/>
              </a:lnSpc>
              <a:buAutoNum type="arabicPeriod"/>
            </a:pPr>
            <a:r>
              <a:rPr lang="pl-PL" sz="2200" b="1" dirty="0">
                <a:solidFill>
                  <a:srgbClr val="1E2328"/>
                </a:solidFill>
                <a:latin typeface="Montserrat" panose="00000500000000000000" pitchFamily="2" charset="-18"/>
                <a:sym typeface="Montserrat"/>
              </a:rPr>
              <a:t> </a:t>
            </a:r>
            <a:r>
              <a:rPr lang="pl-PL" sz="2200" b="1" dirty="0">
                <a:latin typeface="Montserrat" panose="00000500000000000000" pitchFamily="2" charset="-18"/>
              </a:rPr>
              <a:t>Przekształć szkic w formę 3D</a:t>
            </a:r>
            <a:r>
              <a:rPr lang="pl-PL" sz="2200" dirty="0">
                <a:latin typeface="Montserrat" panose="00000500000000000000" pitchFamily="2" charset="-18"/>
              </a:rPr>
              <a:t>, korzystając z funkcji ekstruzji (</a:t>
            </a:r>
            <a:r>
              <a:rPr lang="pl-PL" sz="2200" dirty="0" err="1">
                <a:latin typeface="Montserrat" panose="00000500000000000000" pitchFamily="2" charset="-18"/>
              </a:rPr>
              <a:t>extrusion</a:t>
            </a:r>
            <a:r>
              <a:rPr lang="pl-PL" sz="2200" dirty="0">
                <a:latin typeface="Montserrat" panose="00000500000000000000" pitchFamily="2" charset="-18"/>
              </a:rPr>
              <a:t>).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98337" y="8739613"/>
            <a:ext cx="7070629" cy="38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youtube.com/watch?v=vN6z7-EChIw"/>
              </a:rPr>
              <a:t>https://www.youtube.com/watch?v=vN6z7-EChIw</a:t>
            </a:r>
          </a:p>
        </p:txBody>
      </p:sp>
      <p:sp>
        <p:nvSpPr>
          <p:cNvPr id="32" name="TextBox 32"/>
          <p:cNvSpPr txBox="1"/>
          <p:nvPr/>
        </p:nvSpPr>
        <p:spPr>
          <a:xfrm rot="16200000">
            <a:off x="15846240" y="7526643"/>
            <a:ext cx="31946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 tooltip="https://www.fashionupproject.com"/>
              </a:rPr>
              <a:t>www.fashionupproject.com</a:t>
            </a:r>
          </a:p>
        </p:txBody>
      </p:sp>
      <p:grpSp>
        <p:nvGrpSpPr>
          <p:cNvPr id="33" name="Ομάδα 32">
            <a:extLst>
              <a:ext uri="{FF2B5EF4-FFF2-40B4-BE49-F238E27FC236}">
                <a16:creationId xmlns:a16="http://schemas.microsoft.com/office/drawing/2014/main" id="{0004FBC3-D406-D6A5-1CA3-775F255EB7F7}"/>
              </a:ext>
            </a:extLst>
          </p:cNvPr>
          <p:cNvGrpSpPr/>
          <p:nvPr/>
        </p:nvGrpSpPr>
        <p:grpSpPr>
          <a:xfrm>
            <a:off x="1031566" y="8636790"/>
            <a:ext cx="2716896" cy="699514"/>
            <a:chOff x="2939574" y="7349603"/>
            <a:chExt cx="2716896" cy="699514"/>
          </a:xfrm>
        </p:grpSpPr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A31F4817-C452-C435-DA01-065EFEADDD4D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35" name="Group 24">
              <a:extLst>
                <a:ext uri="{FF2B5EF4-FFF2-40B4-BE49-F238E27FC236}">
                  <a16:creationId xmlns:a16="http://schemas.microsoft.com/office/drawing/2014/main" id="{0F9033BF-0E5D-2672-09C5-BFAAD63BD81C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36" name="Group 25">
                <a:extLst>
                  <a:ext uri="{FF2B5EF4-FFF2-40B4-BE49-F238E27FC236}">
                    <a16:creationId xmlns:a16="http://schemas.microsoft.com/office/drawing/2014/main" id="{A2A56DF9-A504-A9F1-E6C1-FC7391DC817C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1F796428-73E9-53F2-24F6-C29CEA5BEB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" name="TextBox 27">
                  <a:extLst>
                    <a:ext uri="{FF2B5EF4-FFF2-40B4-BE49-F238E27FC236}">
                      <a16:creationId xmlns:a16="http://schemas.microsoft.com/office/drawing/2014/main" id="{7153F5D5-7FF7-6F1F-4391-820D85A12C7C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C9726D3B-4371-C87E-1C60-4055B32EC6B7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-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Zobacz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759477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022189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11182838" y="2303883"/>
            <a:ext cx="3112896" cy="6741974"/>
            <a:chOff x="0" y="0"/>
            <a:chExt cx="4150527" cy="89892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7"/>
              <a:stretch>
                <a:fillRect l="-58353" r="-58353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98752" y="2365334"/>
            <a:ext cx="481068" cy="59695"/>
            <a:chOff x="0" y="0"/>
            <a:chExt cx="641424" cy="79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30400" y="2351217"/>
            <a:ext cx="92122" cy="87927"/>
            <a:chOff x="0" y="0"/>
            <a:chExt cx="122829" cy="1172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48449" y="3039531"/>
            <a:ext cx="38626" cy="294961"/>
            <a:chOff x="0" y="0"/>
            <a:chExt cx="51501" cy="393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48449" y="3553958"/>
            <a:ext cx="38626" cy="531984"/>
            <a:chOff x="0" y="0"/>
            <a:chExt cx="51501" cy="7093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48449" y="4201819"/>
            <a:ext cx="38626" cy="533740"/>
            <a:chOff x="0" y="0"/>
            <a:chExt cx="51501" cy="7116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31878" y="3729530"/>
            <a:ext cx="38626" cy="855037"/>
            <a:chOff x="0" y="0"/>
            <a:chExt cx="51501" cy="11400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222603" y="329406"/>
            <a:ext cx="3324196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82946" y="1383675"/>
            <a:ext cx="8318456" cy="2336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Ćwiczenie</a:t>
            </a: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1 - 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część</a:t>
            </a: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2 </a:t>
            </a:r>
            <a:r>
              <a:rPr lang="pl-PL" sz="6000" dirty="0">
                <a:solidFill>
                  <a:srgbClr val="1E2328"/>
                </a:solidFill>
                <a:latin typeface="DM Serif Display"/>
              </a:rPr>
              <a:t>Przekształcanie szkiców w modele 3D</a:t>
            </a:r>
            <a:endParaRPr lang="en-US" sz="6000" dirty="0">
              <a:solidFill>
                <a:srgbClr val="1E2328"/>
              </a:solidFill>
              <a:latin typeface="DM Serif Display"/>
              <a:sym typeface="DM Serif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31566" y="4144669"/>
            <a:ext cx="9231408" cy="4195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"/>
                <a:cs typeface="Montserrat"/>
                <a:sym typeface="Montserrat Bold"/>
              </a:rPr>
              <a:t>Cel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Przekształć szkic 2D w model odzieży 3D, korzystając </a:t>
            </a:r>
            <a:br>
              <a:rPr lang="pl-PL" sz="2199" dirty="0">
                <a:solidFill>
                  <a:srgbClr val="1E2328"/>
                </a:solidFill>
                <a:latin typeface="Montserrat"/>
              </a:rPr>
            </a:br>
            <a:r>
              <a:rPr lang="pl-PL" sz="2199" dirty="0">
                <a:solidFill>
                  <a:srgbClr val="1E2328"/>
                </a:solidFill>
                <a:latin typeface="Montserrat"/>
              </a:rPr>
              <a:t>z narzędzi modelowania.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200" b="1" dirty="0">
                <a:latin typeface="Montserrat" panose="00000500000000000000" pitchFamily="2" charset="-18"/>
              </a:rPr>
              <a:t>Wykonaj ekstruzję i nadaj kształt szkicowi</a:t>
            </a:r>
            <a:r>
              <a:rPr lang="pl-PL" sz="2200" dirty="0">
                <a:latin typeface="Montserrat" panose="00000500000000000000" pitchFamily="2" charset="-18"/>
              </a:rPr>
              <a:t>, aby utworzyć obiekt 3D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200" b="1" dirty="0">
                <a:latin typeface="Montserrat" panose="00000500000000000000" pitchFamily="2" charset="-18"/>
              </a:rPr>
              <a:t>Dostosuj krawędzie i proporcje</a:t>
            </a:r>
            <a:r>
              <a:rPr lang="pl-PL" sz="2200" dirty="0">
                <a:latin typeface="Montserrat" panose="00000500000000000000" pitchFamily="2" charset="-18"/>
              </a:rPr>
              <a:t>, aby uzyskać dokładny kształt ubrania.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9"/>
              </a:lnSpc>
              <a:buFont typeface="Arial"/>
              <a:buChar char="•"/>
            </a:pPr>
            <a:r>
              <a:rPr lang="pl-PL" sz="2200" b="1" dirty="0">
                <a:latin typeface="Montserrat" panose="00000500000000000000" pitchFamily="2" charset="-18"/>
              </a:rPr>
              <a:t>Zastosuj symetrię lustrzaną (mirror)</a:t>
            </a:r>
            <a:r>
              <a:rPr lang="pl-PL" sz="2200" dirty="0">
                <a:latin typeface="Montserrat" panose="00000500000000000000" pitchFamily="2" charset="-18"/>
              </a:rPr>
              <a:t>, aby zachować równowagę projektu.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934026" y="8738616"/>
            <a:ext cx="7070629" cy="38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youtube.com/watch?v=suB0S6IdrLg"/>
              </a:rPr>
              <a:t>https://www.youtube.com/watch?v=suB0S6IdrLg</a:t>
            </a:r>
          </a:p>
        </p:txBody>
      </p:sp>
      <p:sp>
        <p:nvSpPr>
          <p:cNvPr id="32" name="TextBox 32"/>
          <p:cNvSpPr txBox="1"/>
          <p:nvPr/>
        </p:nvSpPr>
        <p:spPr>
          <a:xfrm rot="16200000">
            <a:off x="15907200" y="7400819"/>
            <a:ext cx="3164170" cy="55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 tooltip="https://www.fashionupproject.com"/>
              </a:rPr>
              <a:t>www.fashionupproject.com</a:t>
            </a:r>
          </a:p>
        </p:txBody>
      </p:sp>
      <p:grpSp>
        <p:nvGrpSpPr>
          <p:cNvPr id="33" name="Ομάδα 32">
            <a:extLst>
              <a:ext uri="{FF2B5EF4-FFF2-40B4-BE49-F238E27FC236}">
                <a16:creationId xmlns:a16="http://schemas.microsoft.com/office/drawing/2014/main" id="{7D552BC9-694E-BD05-7769-E3AD4F0480B9}"/>
              </a:ext>
            </a:extLst>
          </p:cNvPr>
          <p:cNvGrpSpPr/>
          <p:nvPr/>
        </p:nvGrpSpPr>
        <p:grpSpPr>
          <a:xfrm>
            <a:off x="1031566" y="8636790"/>
            <a:ext cx="2716896" cy="699514"/>
            <a:chOff x="2939574" y="7349603"/>
            <a:chExt cx="2716896" cy="699514"/>
          </a:xfrm>
        </p:grpSpPr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0E90D477-1D00-3347-8020-1F54B10A9213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35" name="Group 24">
              <a:extLst>
                <a:ext uri="{FF2B5EF4-FFF2-40B4-BE49-F238E27FC236}">
                  <a16:creationId xmlns:a16="http://schemas.microsoft.com/office/drawing/2014/main" id="{6EBC12CB-7213-ABE3-3977-6350691F8C9E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36" name="Group 25">
                <a:extLst>
                  <a:ext uri="{FF2B5EF4-FFF2-40B4-BE49-F238E27FC236}">
                    <a16:creationId xmlns:a16="http://schemas.microsoft.com/office/drawing/2014/main" id="{61D4F418-8116-9105-0AFB-193F6E3FFB9F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D68BE688-198F-1414-5D05-F9015E8A62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" name="TextBox 27">
                  <a:extLst>
                    <a:ext uri="{FF2B5EF4-FFF2-40B4-BE49-F238E27FC236}">
                      <a16:creationId xmlns:a16="http://schemas.microsoft.com/office/drawing/2014/main" id="{70C5BCAC-A722-D1CC-C765-5621936B06C1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3E792CC7-6983-4ABF-EC4E-821CB963E347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Watch</a:t>
                </a: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759477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022189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11182838" y="2303883"/>
            <a:ext cx="3112896" cy="6741974"/>
            <a:chOff x="0" y="0"/>
            <a:chExt cx="4150527" cy="89892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7"/>
              <a:stretch>
                <a:fillRect l="-58353" r="-58353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98752" y="2365334"/>
            <a:ext cx="481068" cy="59695"/>
            <a:chOff x="0" y="0"/>
            <a:chExt cx="641424" cy="79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30400" y="2351217"/>
            <a:ext cx="92122" cy="87927"/>
            <a:chOff x="0" y="0"/>
            <a:chExt cx="122829" cy="1172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48449" y="3039531"/>
            <a:ext cx="38626" cy="294961"/>
            <a:chOff x="0" y="0"/>
            <a:chExt cx="51501" cy="393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48449" y="3553958"/>
            <a:ext cx="38626" cy="531984"/>
            <a:chOff x="0" y="0"/>
            <a:chExt cx="51501" cy="7093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48449" y="4201819"/>
            <a:ext cx="38626" cy="533740"/>
            <a:chOff x="0" y="0"/>
            <a:chExt cx="51501" cy="7116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31878" y="3729530"/>
            <a:ext cx="38626" cy="855037"/>
            <a:chOff x="0" y="0"/>
            <a:chExt cx="51501" cy="11400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335001" y="329406"/>
            <a:ext cx="3211798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40422" y="1741151"/>
            <a:ext cx="7394052" cy="234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Ćwiczenie</a:t>
            </a: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2 – </a:t>
            </a: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Dodawanie detali </a:t>
            </a:r>
            <a:b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 poprawek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31566" y="4411539"/>
            <a:ext cx="9231408" cy="5042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"/>
                <a:cs typeface="Montserrat"/>
                <a:sym typeface="Montserrat Bold"/>
              </a:rPr>
              <a:t>Cel</a:t>
            </a:r>
            <a:r>
              <a: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Udoskonal model odzieży 3D, dodając szwy, fałdy </a:t>
            </a:r>
            <a:br>
              <a:rPr lang="pl-PL" sz="2199" dirty="0">
                <a:solidFill>
                  <a:srgbClr val="1E2328"/>
                </a:solidFill>
                <a:latin typeface="Montserrat"/>
              </a:rPr>
            </a:br>
            <a:r>
              <a:rPr lang="pl-PL" sz="2199" dirty="0">
                <a:solidFill>
                  <a:srgbClr val="1E2328"/>
                </a:solidFill>
                <a:latin typeface="Montserrat"/>
              </a:rPr>
              <a:t>i strukturę materiału.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Instrukcje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algn="l">
              <a:lnSpc>
                <a:spcPts val="3298"/>
              </a:lnSpc>
            </a:pP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AutoNum type="arabicPeriod"/>
            </a:pPr>
            <a:r>
              <a:rPr lang="pl-PL" sz="2200" b="1" dirty="0">
                <a:solidFill>
                  <a:srgbClr val="1E2328"/>
                </a:solidFill>
                <a:latin typeface="Montserrat" panose="00000500000000000000" pitchFamily="2" charset="-18"/>
                <a:ea typeface="Montserrat Bold"/>
                <a:cs typeface="Montserrat Bold"/>
                <a:sym typeface="Montserrat Bold"/>
              </a:rPr>
              <a:t> </a:t>
            </a:r>
            <a:r>
              <a:rPr lang="pl-PL" sz="2200" b="1" dirty="0">
                <a:latin typeface="Montserrat" panose="00000500000000000000" pitchFamily="2" charset="-18"/>
              </a:rPr>
              <a:t>Dodaj linie szwów</a:t>
            </a:r>
            <a:r>
              <a:rPr lang="pl-PL" sz="2200" dirty="0">
                <a:latin typeface="Montserrat" panose="00000500000000000000" pitchFamily="2" charset="-18"/>
              </a:rPr>
              <a:t>, korzystając z narzędzi rzeźbienia (</a:t>
            </a:r>
            <a:r>
              <a:rPr lang="pl-PL" sz="2200" dirty="0" err="1">
                <a:latin typeface="Montserrat" panose="00000500000000000000" pitchFamily="2" charset="-18"/>
              </a:rPr>
              <a:t>sculpting</a:t>
            </a:r>
            <a:r>
              <a:rPr lang="pl-PL" sz="2200" dirty="0">
                <a:latin typeface="Montserrat" panose="00000500000000000000" pitchFamily="2" charset="-18"/>
              </a:rPr>
              <a:t>) w </a:t>
            </a:r>
            <a:r>
              <a:rPr lang="pl-PL" sz="2200" dirty="0" err="1">
                <a:latin typeface="Montserrat" panose="00000500000000000000" pitchFamily="2" charset="-18"/>
              </a:rPr>
              <a:t>Blenderze</a:t>
            </a:r>
            <a:r>
              <a:rPr lang="pl-PL" sz="2200" dirty="0">
                <a:latin typeface="Montserrat" panose="00000500000000000000" pitchFamily="2" charset="-18"/>
              </a:rPr>
              <a:t>.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AutoNum type="arabicPeriod"/>
            </a:pPr>
            <a:r>
              <a:rPr lang="pl-PL" sz="2200" b="1" dirty="0">
                <a:solidFill>
                  <a:srgbClr val="1E2328"/>
                </a:solidFill>
                <a:latin typeface="Montserrat" panose="00000500000000000000" pitchFamily="2" charset="-18"/>
                <a:ea typeface="Montserrat Bold"/>
                <a:cs typeface="Montserrat Bold"/>
                <a:sym typeface="Montserrat Bold"/>
              </a:rPr>
              <a:t> </a:t>
            </a:r>
            <a:r>
              <a:rPr lang="pl-PL" sz="2200" b="1" dirty="0">
                <a:latin typeface="Montserrat" panose="00000500000000000000" pitchFamily="2" charset="-18"/>
              </a:rPr>
              <a:t>Utwórz fałdy materiału</a:t>
            </a:r>
            <a:r>
              <a:rPr lang="pl-PL" sz="2200" dirty="0">
                <a:latin typeface="Montserrat" panose="00000500000000000000" pitchFamily="2" charset="-18"/>
              </a:rPr>
              <a:t>, manipulując szczegółami siatki (</a:t>
            </a:r>
            <a:r>
              <a:rPr lang="pl-PL" sz="2200" dirty="0" err="1">
                <a:latin typeface="Montserrat" panose="00000500000000000000" pitchFamily="2" charset="-18"/>
              </a:rPr>
              <a:t>mesh</a:t>
            </a:r>
            <a:r>
              <a:rPr lang="pl-PL" sz="2200" dirty="0">
                <a:latin typeface="Montserrat" panose="00000500000000000000" pitchFamily="2" charset="-18"/>
              </a:rPr>
              <a:t>).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9"/>
              </a:lnSpc>
              <a:buAutoNum type="arabicPeriod"/>
            </a:pPr>
            <a:r>
              <a:rPr lang="pl-PL" sz="2200" b="1" dirty="0">
                <a:latin typeface="Montserrat" panose="00000500000000000000" pitchFamily="2" charset="-18"/>
              </a:rPr>
              <a:t> Wygładź krawędzie i dopracuj proporcje</a:t>
            </a:r>
            <a:r>
              <a:rPr lang="pl-PL" sz="2200" dirty="0">
                <a:latin typeface="Montserrat" panose="00000500000000000000" pitchFamily="2" charset="-18"/>
              </a:rPr>
              <a:t>, aby uzyskać bardziej realistyczny efekt.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0" name="TextBox 30"/>
          <p:cNvSpPr txBox="1"/>
          <p:nvPr/>
        </p:nvSpPr>
        <p:spPr>
          <a:xfrm rot="16200000">
            <a:off x="15853860" y="7488543"/>
            <a:ext cx="32708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814819" y="2052637"/>
            <a:ext cx="4415781" cy="7209712"/>
          </a:xfrm>
          <a:custGeom>
            <a:avLst/>
            <a:gdLst/>
            <a:ahLst/>
            <a:cxnLst/>
            <a:rect l="l" t="t" r="r" b="b"/>
            <a:pathLst>
              <a:path w="4415781" h="7209712">
                <a:moveTo>
                  <a:pt x="0" y="0"/>
                </a:moveTo>
                <a:lnTo>
                  <a:pt x="4415781" y="0"/>
                </a:lnTo>
                <a:lnTo>
                  <a:pt x="4415781" y="7209712"/>
                </a:lnTo>
                <a:lnTo>
                  <a:pt x="0" y="7209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8644255" y="4182225"/>
            <a:ext cx="7359563" cy="4139754"/>
          </a:xfrm>
          <a:custGeom>
            <a:avLst/>
            <a:gdLst/>
            <a:ahLst/>
            <a:cxnLst/>
            <a:rect l="l" t="t" r="r" b="b"/>
            <a:pathLst>
              <a:path w="7359563" h="4139754">
                <a:moveTo>
                  <a:pt x="0" y="0"/>
                </a:moveTo>
                <a:lnTo>
                  <a:pt x="7359563" y="0"/>
                </a:lnTo>
                <a:lnTo>
                  <a:pt x="7359563" y="4139754"/>
                </a:lnTo>
                <a:lnTo>
                  <a:pt x="0" y="41397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13258801" y="329406"/>
            <a:ext cx="32879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56861" y="1787593"/>
            <a:ext cx="6882836" cy="168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48"/>
              </a:lnSpc>
            </a:pPr>
            <a:r>
              <a:rPr lang="pl-PL" sz="5899" dirty="0">
                <a:solidFill>
                  <a:srgbClr val="1E2328"/>
                </a:solidFill>
                <a:latin typeface="DM Serif Display"/>
              </a:rPr>
              <a:t>Dostosowywanie materiałów i tekstur</a:t>
            </a:r>
            <a:endParaRPr lang="en-US" sz="5899" dirty="0">
              <a:solidFill>
                <a:srgbClr val="1E2328"/>
              </a:solidFill>
              <a:latin typeface="DM Serif Display"/>
              <a:sym typeface="DM Serif Displ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4125075"/>
            <a:ext cx="6882836" cy="292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pl-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Cel</a:t>
            </a:r>
            <a:r>
              <a:rPr lang="en-US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Zastosuj realistyczne tekstury tkanin do ubrania.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</a:rPr>
              <a:t>Importuj i zastosuj tekstury materiałów (bawełna, jedwab, denim itp.).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</a:rPr>
              <a:t>Dostosuj kolor materiału, przezroczystość oraz połysk.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51385" y="8402516"/>
            <a:ext cx="7726034" cy="38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https://www.youtube.com/watch?v=muvIS5_sXQo</a:t>
            </a: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 rot="16200000">
            <a:off x="15823380" y="7464188"/>
            <a:ext cx="3316570" cy="271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54222350-4374-773C-10B7-F4214102E181}"/>
              </a:ext>
            </a:extLst>
          </p:cNvPr>
          <p:cNvGrpSpPr/>
          <p:nvPr/>
        </p:nvGrpSpPr>
        <p:grpSpPr>
          <a:xfrm>
            <a:off x="1031565" y="8246306"/>
            <a:ext cx="2716896" cy="699514"/>
            <a:chOff x="2939574" y="7349603"/>
            <a:chExt cx="2716896" cy="699514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10F6616-163A-D597-D1C2-963D206D0E21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A43F1EB0-C182-5CE2-A8FB-95DACAC74E56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24" name="Group 25">
                <a:extLst>
                  <a:ext uri="{FF2B5EF4-FFF2-40B4-BE49-F238E27FC236}">
                    <a16:creationId xmlns:a16="http://schemas.microsoft.com/office/drawing/2014/main" id="{01F754A1-5CA5-A25E-A2D6-DA062F8AB0D1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26" name="Freeform 26">
                  <a:extLst>
                    <a:ext uri="{FF2B5EF4-FFF2-40B4-BE49-F238E27FC236}">
                      <a16:creationId xmlns:a16="http://schemas.microsoft.com/office/drawing/2014/main" id="{F30C360A-5D56-6F93-1695-F2F25D9399F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" name="TextBox 27">
                  <a:extLst>
                    <a:ext uri="{FF2B5EF4-FFF2-40B4-BE49-F238E27FC236}">
                      <a16:creationId xmlns:a16="http://schemas.microsoft.com/office/drawing/2014/main" id="{37889236-0B3D-D4E2-B147-47A7FF75CC06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2E782413-E601-E8F7-3750-C54A5A85FF91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-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Zobacz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814819" y="2052637"/>
            <a:ext cx="4415781" cy="7209712"/>
          </a:xfrm>
          <a:custGeom>
            <a:avLst/>
            <a:gdLst/>
            <a:ahLst/>
            <a:cxnLst/>
            <a:rect l="l" t="t" r="r" b="b"/>
            <a:pathLst>
              <a:path w="4415781" h="7209712">
                <a:moveTo>
                  <a:pt x="0" y="0"/>
                </a:moveTo>
                <a:lnTo>
                  <a:pt x="4415781" y="0"/>
                </a:lnTo>
                <a:lnTo>
                  <a:pt x="4415781" y="7209712"/>
                </a:lnTo>
                <a:lnTo>
                  <a:pt x="0" y="7209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8569768" y="3902117"/>
            <a:ext cx="7207023" cy="4053951"/>
          </a:xfrm>
          <a:custGeom>
            <a:avLst/>
            <a:gdLst/>
            <a:ahLst/>
            <a:cxnLst/>
            <a:rect l="l" t="t" r="r" b="b"/>
            <a:pathLst>
              <a:path w="7207023" h="4053951">
                <a:moveTo>
                  <a:pt x="0" y="0"/>
                </a:moveTo>
                <a:lnTo>
                  <a:pt x="7207024" y="0"/>
                </a:lnTo>
                <a:lnTo>
                  <a:pt x="7207024" y="4053951"/>
                </a:lnTo>
                <a:lnTo>
                  <a:pt x="0" y="40539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13207937" y="329406"/>
            <a:ext cx="3338861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7226" y="1362075"/>
            <a:ext cx="8872306" cy="2319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5400" dirty="0">
                <a:solidFill>
                  <a:srgbClr val="1E2328"/>
                </a:solidFill>
                <a:latin typeface="DM Serif Display"/>
              </a:rPr>
              <a:t>Importowanie </a:t>
            </a:r>
            <a:br>
              <a:rPr lang="pl-PL" sz="5400" dirty="0">
                <a:solidFill>
                  <a:srgbClr val="1E2328"/>
                </a:solidFill>
                <a:latin typeface="DM Serif Display"/>
              </a:rPr>
            </a:br>
            <a:r>
              <a:rPr lang="pl-PL" sz="5400" dirty="0">
                <a:solidFill>
                  <a:srgbClr val="1E2328"/>
                </a:solidFill>
                <a:latin typeface="DM Serif Display"/>
              </a:rPr>
              <a:t>i dostosowywanie awatarów </a:t>
            </a:r>
            <a:br>
              <a:rPr lang="pl-PL" sz="5400" dirty="0">
                <a:solidFill>
                  <a:srgbClr val="1E2328"/>
                </a:solidFill>
                <a:latin typeface="DM Serif Display"/>
              </a:rPr>
            </a:br>
            <a:r>
              <a:rPr lang="pl-PL" sz="5400" dirty="0">
                <a:solidFill>
                  <a:srgbClr val="1E2328"/>
                </a:solidFill>
                <a:latin typeface="DM Serif Display"/>
              </a:rPr>
              <a:t>do przymiarek</a:t>
            </a:r>
            <a:endParaRPr lang="en-US" sz="5400" dirty="0">
              <a:solidFill>
                <a:srgbClr val="1E2328"/>
              </a:solidFill>
              <a:latin typeface="DM Serif Display"/>
              <a:sym typeface="DM Serif Displ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4125075"/>
            <a:ext cx="7350434" cy="4619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22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📌 </a:t>
            </a:r>
            <a:r>
              <a:rPr lang="pl-PL" sz="2200" b="1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Cel:</a:t>
            </a:r>
            <a:r>
              <a:rPr lang="en-US" sz="2200" dirty="0">
                <a:solidFill>
                  <a:srgbClr val="1E2328"/>
                </a:solidFill>
                <a:latin typeface="Montserrat" panose="00000500000000000000" pitchFamily="2" charset="-18"/>
                <a:ea typeface="Montserrat"/>
                <a:cs typeface="Montserrat"/>
                <a:sym typeface="Montserrat"/>
              </a:rPr>
              <a:t> </a:t>
            </a:r>
            <a:r>
              <a:rPr lang="pl-PL" sz="2200" dirty="0">
                <a:solidFill>
                  <a:srgbClr val="1E2328"/>
                </a:solidFill>
                <a:latin typeface="Montserrat" panose="00000500000000000000" pitchFamily="2" charset="-18"/>
              </a:rPr>
              <a:t>Ubierz awatary 3D w odzież i dopasuj jej rozmiar.</a:t>
            </a: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t-BR" sz="2100" dirty="0">
                <a:latin typeface="Montserrat" panose="00000500000000000000" pitchFamily="2" charset="-18"/>
              </a:rPr>
              <a:t>Zaimportuj </a:t>
            </a:r>
            <a:r>
              <a:rPr lang="pt-BR" sz="2100" b="1" dirty="0">
                <a:latin typeface="Montserrat" panose="00000500000000000000" pitchFamily="2" charset="-18"/>
              </a:rPr>
              <a:t>manekin (awatar) </a:t>
            </a:r>
            <a:r>
              <a:rPr lang="pt-BR" sz="2100" dirty="0">
                <a:latin typeface="Montserrat" panose="00000500000000000000" pitchFamily="2" charset="-18"/>
              </a:rPr>
              <a:t>do programu Blender.</a:t>
            </a:r>
            <a:endParaRPr lang="en-US" sz="21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00" b="1" dirty="0">
                <a:latin typeface="Montserrat" panose="00000500000000000000" pitchFamily="2" charset="-18"/>
              </a:rPr>
              <a:t>Dopasuj ubranie </a:t>
            </a:r>
            <a:r>
              <a:rPr lang="pl-PL" sz="2100" dirty="0">
                <a:latin typeface="Montserrat" panose="00000500000000000000" pitchFamily="2" charset="-18"/>
              </a:rPr>
              <a:t>do kształtu awatara.</a:t>
            </a:r>
            <a:endParaRPr lang="en-US" sz="21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00" dirty="0">
                <a:latin typeface="Montserrat" panose="00000500000000000000" pitchFamily="2" charset="-18"/>
              </a:rPr>
              <a:t>Dostosuj dopasowanie, aby uzyskać </a:t>
            </a:r>
            <a:r>
              <a:rPr lang="pl-PL" sz="2100" b="1" dirty="0">
                <a:latin typeface="Montserrat" panose="00000500000000000000" pitchFamily="2" charset="-18"/>
              </a:rPr>
              <a:t>realistyczne układanie się i ruch tkaniny.</a:t>
            </a:r>
            <a:endParaRPr lang="en-US" sz="2100" b="1" dirty="0">
              <a:solidFill>
                <a:srgbClr val="1E2328"/>
              </a:solidFill>
              <a:latin typeface="Montserrat" panose="00000500000000000000" pitchFamily="2" charset="-18"/>
              <a:ea typeface="Montserrat Bold"/>
              <a:cs typeface="Montserrat Bold"/>
              <a:sym typeface="Montserrat Bold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00" b="1" dirty="0">
                <a:solidFill>
                  <a:srgbClr val="1E2328"/>
                </a:solidFill>
                <a:latin typeface="Montserrat" panose="00000500000000000000" pitchFamily="2" charset="-18"/>
              </a:rPr>
              <a:t>Zasymuluj pokaz mody </a:t>
            </a:r>
            <a:r>
              <a:rPr lang="pl-PL" sz="2100" dirty="0">
                <a:solidFill>
                  <a:srgbClr val="1E2328"/>
                </a:solidFill>
                <a:latin typeface="Montserrat" panose="00000500000000000000" pitchFamily="2" charset="-18"/>
              </a:rPr>
              <a:t>w </a:t>
            </a:r>
            <a:r>
              <a:rPr lang="pl-PL" sz="2100" dirty="0" err="1">
                <a:solidFill>
                  <a:srgbClr val="1E2328"/>
                </a:solidFill>
                <a:latin typeface="Montserrat" panose="00000500000000000000" pitchFamily="2" charset="-18"/>
              </a:rPr>
              <a:t>Blenderze</a:t>
            </a:r>
            <a:r>
              <a:rPr lang="pl-PL" sz="2100" dirty="0">
                <a:solidFill>
                  <a:srgbClr val="1E2328"/>
                </a:solidFill>
                <a:latin typeface="Montserrat" panose="00000500000000000000" pitchFamily="2" charset="-18"/>
              </a:rPr>
              <a:t>, sprawiając, że Twoje projekty przejdą </a:t>
            </a:r>
            <a:r>
              <a:rPr lang="pl-PL" sz="2100" b="1" dirty="0">
                <a:solidFill>
                  <a:srgbClr val="1E2328"/>
                </a:solidFill>
                <a:latin typeface="Montserrat" panose="00000500000000000000" pitchFamily="2" charset="-18"/>
              </a:rPr>
              <a:t>po wybiegu</a:t>
            </a:r>
            <a:r>
              <a:rPr lang="pl-PL" sz="2100" dirty="0">
                <a:solidFill>
                  <a:srgbClr val="1E2328"/>
                </a:solidFill>
                <a:latin typeface="Montserrat" panose="00000500000000000000" pitchFamily="2" charset="-18"/>
              </a:rPr>
              <a:t>.</a:t>
            </a:r>
            <a:endParaRPr lang="en-US" sz="2100" dirty="0">
              <a:solidFill>
                <a:srgbClr val="1E2328"/>
              </a:solidFill>
              <a:latin typeface="Montserrat" panose="00000500000000000000" pitchFamily="2" charset="-18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20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85486" y="8393447"/>
            <a:ext cx="7726034" cy="38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199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youtube.com/watch?v=tDLOhAgrZTM"/>
              </a:rPr>
              <a:t>https://www.youtube.com/watch?v=tDLOhAgrZTM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41654" y="9127256"/>
            <a:ext cx="7726034" cy="38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youtube.com/watch?v=BjlJF-aGrlE"/>
              </a:rPr>
              <a:t>https://www.youtube.com/watch?v=BjlJF-aGrlE</a:t>
            </a:r>
          </a:p>
        </p:txBody>
      </p:sp>
      <p:sp>
        <p:nvSpPr>
          <p:cNvPr id="21" name="TextBox 21"/>
          <p:cNvSpPr txBox="1"/>
          <p:nvPr/>
        </p:nvSpPr>
        <p:spPr>
          <a:xfrm rot="16200000">
            <a:off x="15869100" y="7519023"/>
            <a:ext cx="32098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28E0AF0D-1073-5D71-B1FB-85DBC0925D58}"/>
              </a:ext>
            </a:extLst>
          </p:cNvPr>
          <p:cNvGrpSpPr/>
          <p:nvPr/>
        </p:nvGrpSpPr>
        <p:grpSpPr>
          <a:xfrm>
            <a:off x="1028154" y="8584919"/>
            <a:ext cx="2716896" cy="699514"/>
            <a:chOff x="2939574" y="7349603"/>
            <a:chExt cx="2716896" cy="699514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89BC008-29F3-1898-0A5F-EBF3611A947A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2670170D-956F-0D2C-7144-D1E0EF0DB5E9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25" name="Group 25">
                <a:extLst>
                  <a:ext uri="{FF2B5EF4-FFF2-40B4-BE49-F238E27FC236}">
                    <a16:creationId xmlns:a16="http://schemas.microsoft.com/office/drawing/2014/main" id="{2B7DFCCC-2D05-AFD1-CCDE-8C78A37A145F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812E88EE-BBF3-7316-5F83-254EDFD9C78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B19A87A-E17A-59CC-F638-89E6C6C65D09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F1ABAC89-94F5-EF8D-4A98-F866C0AC83C7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-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Zobacz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759477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022189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11182838" y="2303883"/>
            <a:ext cx="3112896" cy="6741974"/>
            <a:chOff x="0" y="0"/>
            <a:chExt cx="4150527" cy="89892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7"/>
              <a:stretch>
                <a:fillRect l="-58353" r="-58353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98752" y="2365334"/>
            <a:ext cx="481068" cy="59695"/>
            <a:chOff x="0" y="0"/>
            <a:chExt cx="641424" cy="79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30400" y="2351217"/>
            <a:ext cx="92122" cy="87927"/>
            <a:chOff x="0" y="0"/>
            <a:chExt cx="122829" cy="1172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48449" y="3039531"/>
            <a:ext cx="38626" cy="294961"/>
            <a:chOff x="0" y="0"/>
            <a:chExt cx="51501" cy="393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48449" y="3553958"/>
            <a:ext cx="38626" cy="531984"/>
            <a:chOff x="0" y="0"/>
            <a:chExt cx="51501" cy="7093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48449" y="4201819"/>
            <a:ext cx="38626" cy="533740"/>
            <a:chOff x="0" y="0"/>
            <a:chExt cx="51501" cy="7116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31878" y="3729530"/>
            <a:ext cx="38626" cy="855037"/>
            <a:chOff x="0" y="0"/>
            <a:chExt cx="51501" cy="11400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423869" y="329406"/>
            <a:ext cx="3122929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92730" y="1661083"/>
            <a:ext cx="9728399" cy="2319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5400" dirty="0">
                <a:solidFill>
                  <a:srgbClr val="1E2328"/>
                </a:solidFill>
                <a:latin typeface="DM Serif Display"/>
                <a:sym typeface="DM Serif Display"/>
              </a:rPr>
              <a:t>Ćwiczenie</a:t>
            </a:r>
            <a:r>
              <a:rPr lang="en-US" sz="5400" dirty="0">
                <a:solidFill>
                  <a:srgbClr val="1E2328"/>
                </a:solidFill>
                <a:latin typeface="DM Serif Display"/>
                <a:sym typeface="DM Serif Display"/>
              </a:rPr>
              <a:t> 3 – </a:t>
            </a:r>
            <a:br>
              <a:rPr lang="pl-PL" sz="5400" dirty="0">
                <a:solidFill>
                  <a:srgbClr val="1E2328"/>
                </a:solidFill>
                <a:latin typeface="DM Serif Display"/>
                <a:sym typeface="DM Serif Display"/>
              </a:rPr>
            </a:br>
            <a:r>
              <a:rPr lang="pl-PL" sz="5400" dirty="0">
                <a:solidFill>
                  <a:srgbClr val="1E2328"/>
                </a:solidFill>
                <a:latin typeface="DM Serif Display"/>
              </a:rPr>
              <a:t>Zastosowanie fizyki tkanin </a:t>
            </a:r>
            <a:br>
              <a:rPr lang="pl-PL" sz="5400" dirty="0">
                <a:solidFill>
                  <a:srgbClr val="1E2328"/>
                </a:solidFill>
                <a:latin typeface="DM Serif Display"/>
              </a:rPr>
            </a:br>
            <a:r>
              <a:rPr lang="pl-PL" sz="5400" dirty="0">
                <a:solidFill>
                  <a:srgbClr val="1E2328"/>
                </a:solidFill>
                <a:latin typeface="DM Serif Display"/>
              </a:rPr>
              <a:t>i symulacji układania materiału</a:t>
            </a:r>
            <a:endParaRPr lang="en-US" sz="5400" dirty="0">
              <a:solidFill>
                <a:srgbClr val="1E2328"/>
              </a:solidFill>
              <a:latin typeface="DM Serif Display"/>
              <a:sym typeface="DM Serif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31566" y="4668055"/>
            <a:ext cx="9231408" cy="250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"/>
                <a:cs typeface="Montserrat"/>
                <a:sym typeface="Montserrat Bold"/>
              </a:rPr>
              <a:t>Cel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Symuluj realistyczny ruch i układanie się tkaniny.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</a:rPr>
              <a:t>Przypisz </a:t>
            </a:r>
            <a:r>
              <a:rPr lang="pl-PL" sz="2199" b="1" dirty="0">
                <a:solidFill>
                  <a:srgbClr val="1E2328"/>
                </a:solidFill>
                <a:latin typeface="Montserrat"/>
              </a:rPr>
              <a:t>fizykę tkaniny 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do ubrania.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</a:rPr>
              <a:t>Dostosuj ustawienia </a:t>
            </a:r>
            <a:r>
              <a:rPr lang="pl-PL" sz="2199" b="1" dirty="0">
                <a:solidFill>
                  <a:srgbClr val="1E2328"/>
                </a:solidFill>
                <a:latin typeface="Montserrat"/>
              </a:rPr>
              <a:t>grawitacji, wagi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 i </a:t>
            </a:r>
            <a:r>
              <a:rPr lang="pl-PL" sz="2199" b="1" dirty="0">
                <a:solidFill>
                  <a:srgbClr val="1E2328"/>
                </a:solidFill>
                <a:latin typeface="Montserrat"/>
              </a:rPr>
              <a:t>elastyczności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marL="474764" lvl="1" indent="-237382">
              <a:lnSpc>
                <a:spcPts val="3299"/>
              </a:lnSpc>
              <a:buFont typeface="Arial"/>
              <a:buChar char="•"/>
            </a:pPr>
            <a:r>
              <a:rPr lang="pl-PL" sz="2199" dirty="0">
                <a:solidFill>
                  <a:srgbClr val="1E2328"/>
                </a:solidFill>
                <a:latin typeface="Montserrat"/>
              </a:rPr>
              <a:t>Sprawdź, jak materiał reaguje podczas animacji.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74209" y="8704912"/>
            <a:ext cx="7726034" cy="38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youtube.com/watch?v=_hNFZ0v__no"/>
              </a:rPr>
              <a:t>https://www.youtube.com/watch?v=_hNFZ0v__no</a:t>
            </a:r>
          </a:p>
        </p:txBody>
      </p:sp>
      <p:sp>
        <p:nvSpPr>
          <p:cNvPr id="32" name="TextBox 32"/>
          <p:cNvSpPr txBox="1"/>
          <p:nvPr/>
        </p:nvSpPr>
        <p:spPr>
          <a:xfrm rot="16200000">
            <a:off x="15800520" y="7427583"/>
            <a:ext cx="339277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 tooltip="https://www.fashionupproject.com"/>
              </a:rPr>
              <a:t>www.fashionupproject.com</a:t>
            </a:r>
          </a:p>
        </p:txBody>
      </p:sp>
      <p:grpSp>
        <p:nvGrpSpPr>
          <p:cNvPr id="33" name="Ομάδα 32">
            <a:extLst>
              <a:ext uri="{FF2B5EF4-FFF2-40B4-BE49-F238E27FC236}">
                <a16:creationId xmlns:a16="http://schemas.microsoft.com/office/drawing/2014/main" id="{C73ECDDE-A697-AB23-D5AD-ACDEFA8132EB}"/>
              </a:ext>
            </a:extLst>
          </p:cNvPr>
          <p:cNvGrpSpPr/>
          <p:nvPr/>
        </p:nvGrpSpPr>
        <p:grpSpPr>
          <a:xfrm>
            <a:off x="1031566" y="8636790"/>
            <a:ext cx="2716896" cy="699514"/>
            <a:chOff x="2939574" y="7349603"/>
            <a:chExt cx="2716896" cy="699514"/>
          </a:xfrm>
        </p:grpSpPr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215CC8AB-6B68-1D17-3DEC-B417AA299D55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35" name="Group 24">
              <a:extLst>
                <a:ext uri="{FF2B5EF4-FFF2-40B4-BE49-F238E27FC236}">
                  <a16:creationId xmlns:a16="http://schemas.microsoft.com/office/drawing/2014/main" id="{7D7AFC58-666B-39ED-D43D-C5D138610349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36" name="Group 25">
                <a:extLst>
                  <a:ext uri="{FF2B5EF4-FFF2-40B4-BE49-F238E27FC236}">
                    <a16:creationId xmlns:a16="http://schemas.microsoft.com/office/drawing/2014/main" id="{1EFCDFCA-536C-F90A-03A7-BD9CD08B3888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A56A9FD5-5123-AA22-7E8F-A378D116240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9" name="TextBox 27">
                  <a:extLst>
                    <a:ext uri="{FF2B5EF4-FFF2-40B4-BE49-F238E27FC236}">
                      <a16:creationId xmlns:a16="http://schemas.microsoft.com/office/drawing/2014/main" id="{A21C67C4-A7D7-4543-CD07-9FFF6B57FF9B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B70FAD55-8171-CDBD-1623-546253F599FE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-PL" sz="1800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Zobacz: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759477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11022189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2" name="Group 12"/>
          <p:cNvGrpSpPr/>
          <p:nvPr/>
        </p:nvGrpSpPr>
        <p:grpSpPr>
          <a:xfrm>
            <a:off x="11182838" y="2303883"/>
            <a:ext cx="3112896" cy="6741974"/>
            <a:chOff x="0" y="0"/>
            <a:chExt cx="4150527" cy="89892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7"/>
              <a:stretch>
                <a:fillRect l="-58353" r="-58353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98752" y="2365334"/>
            <a:ext cx="481068" cy="59695"/>
            <a:chOff x="0" y="0"/>
            <a:chExt cx="641424" cy="79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130400" y="2351217"/>
            <a:ext cx="92122" cy="87927"/>
            <a:chOff x="0" y="0"/>
            <a:chExt cx="122829" cy="1172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48449" y="3039531"/>
            <a:ext cx="38626" cy="294961"/>
            <a:chOff x="0" y="0"/>
            <a:chExt cx="51501" cy="393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948449" y="3553958"/>
            <a:ext cx="38626" cy="531984"/>
            <a:chOff x="0" y="0"/>
            <a:chExt cx="51501" cy="7093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948449" y="4201819"/>
            <a:ext cx="38626" cy="533740"/>
            <a:chOff x="0" y="0"/>
            <a:chExt cx="51501" cy="71165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31878" y="3729530"/>
            <a:ext cx="38626" cy="855037"/>
            <a:chOff x="0" y="0"/>
            <a:chExt cx="51501" cy="11400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411201" y="329406"/>
            <a:ext cx="3135598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31566" y="1642096"/>
            <a:ext cx="9078170" cy="2341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-PL" sz="5400" dirty="0">
                <a:solidFill>
                  <a:srgbClr val="1E2328"/>
                </a:solidFill>
                <a:latin typeface="DM Serif Display"/>
                <a:sym typeface="DM Serif Display"/>
              </a:rPr>
              <a:t>ĆWICZENIE</a:t>
            </a:r>
            <a:r>
              <a:rPr lang="en-US" sz="5400" dirty="0">
                <a:solidFill>
                  <a:srgbClr val="1E2328"/>
                </a:solidFill>
                <a:latin typeface="DM Serif Display"/>
                <a:sym typeface="DM Serif Display"/>
              </a:rPr>
              <a:t> 3 - </a:t>
            </a:r>
            <a:r>
              <a:rPr lang="pl-PL" sz="5400" dirty="0">
                <a:solidFill>
                  <a:srgbClr val="1E2328"/>
                </a:solidFill>
                <a:latin typeface="DM Serif Display"/>
                <a:sym typeface="DM Serif Display"/>
              </a:rPr>
              <a:t>część</a:t>
            </a:r>
            <a:r>
              <a:rPr lang="en-US" sz="5400" dirty="0">
                <a:solidFill>
                  <a:srgbClr val="1E2328"/>
                </a:solidFill>
                <a:latin typeface="DM Serif Display"/>
                <a:sym typeface="DM Serif Display"/>
              </a:rPr>
              <a:t> 2</a:t>
            </a:r>
            <a:r>
              <a:rPr lang="pl-PL" sz="5400" dirty="0">
                <a:solidFill>
                  <a:srgbClr val="1E2328"/>
                </a:solidFill>
                <a:latin typeface="DM Serif Display"/>
                <a:sym typeface="DM Serif Display"/>
              </a:rPr>
              <a:t>:</a:t>
            </a:r>
            <a:r>
              <a:rPr lang="en-US" sz="5400" dirty="0">
                <a:solidFill>
                  <a:srgbClr val="1E2328"/>
                </a:solidFill>
                <a:latin typeface="DM Serif Display"/>
                <a:sym typeface="DM Serif Display"/>
              </a:rPr>
              <a:t> </a:t>
            </a:r>
            <a:r>
              <a:rPr lang="pl-PL" sz="5400" dirty="0">
                <a:solidFill>
                  <a:srgbClr val="1E2328"/>
                </a:solidFill>
                <a:latin typeface="DM Serif Display"/>
              </a:rPr>
              <a:t>Testowanie i dopasowanie finalnego projektu odzieży</a:t>
            </a:r>
            <a:endParaRPr lang="en-US" sz="5400" dirty="0">
              <a:solidFill>
                <a:srgbClr val="1E2328"/>
              </a:solidFill>
              <a:latin typeface="DM Serif Display"/>
              <a:sym typeface="DM Serif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31566" y="4411539"/>
            <a:ext cx="9231408" cy="461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📌 </a:t>
            </a:r>
            <a:r>
              <a:rPr lang="pl-PL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Wprowadzenie ostatecznych poprawek w teksturach, układaniu się tkaniny oraz dopasowaniu.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Fine-tune </a:t>
            </a:r>
            <a:r>
              <a:rPr lang="en-US" sz="2199" b="1" dirty="0">
                <a:solidFill>
                  <a:srgbClr val="1E232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stitching, movement, and details.</a:t>
            </a:r>
            <a:r>
              <a:rPr lang="pl-PL" sz="2400" dirty="0"/>
              <a:t> 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Dopracowanie </a:t>
            </a:r>
            <a:r>
              <a:rPr lang="pl-PL" sz="2199" b="1" dirty="0">
                <a:solidFill>
                  <a:srgbClr val="1E2328"/>
                </a:solidFill>
                <a:latin typeface="Montserrat"/>
              </a:rPr>
              <a:t>szwów, ruchu materiału 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oraz </a:t>
            </a:r>
            <a:r>
              <a:rPr lang="pl-PL" sz="2199" b="1" dirty="0">
                <a:solidFill>
                  <a:srgbClr val="1E2328"/>
                </a:solidFill>
                <a:latin typeface="Montserrat"/>
              </a:rPr>
              <a:t>detali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.</a:t>
            </a:r>
            <a:endParaRPr lang="en-US" sz="2199" dirty="0">
              <a:solidFill>
                <a:srgbClr val="1E2328"/>
              </a:solidFill>
              <a:latin typeface="Montserrat"/>
              <a:sym typeface="Montserrat Bold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99" b="1" dirty="0">
                <a:solidFill>
                  <a:srgbClr val="1E2328"/>
                </a:solidFill>
                <a:latin typeface="Montserrat"/>
              </a:rPr>
              <a:t>Testowanie zachowania ubrania 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w różnych pozach.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3299"/>
              </a:lnSpc>
            </a:pPr>
            <a:r>
              <a:rPr lang="pl-PL" sz="2199" dirty="0">
                <a:solidFill>
                  <a:srgbClr val="1E2328"/>
                </a:solidFill>
                <a:latin typeface="Montserrat"/>
              </a:rPr>
              <a:t>POPRZEDNIE MATERIAŁY WIDEO PRZEDSTAWIAJĄ WSKAZÓWKI DOTYCZĄCE TESTOWANIA FINALNEGO PROJEKTU ODZIEŻY.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0" name="TextBox 30"/>
          <p:cNvSpPr txBox="1"/>
          <p:nvPr/>
        </p:nvSpPr>
        <p:spPr>
          <a:xfrm rot="16200000">
            <a:off x="15831000" y="7511403"/>
            <a:ext cx="32251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106401" y="329406"/>
            <a:ext cx="34403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5674870"/>
            <a:ext cx="2839729" cy="4612130"/>
          </a:xfrm>
          <a:custGeom>
            <a:avLst/>
            <a:gdLst/>
            <a:ahLst/>
            <a:cxnLst/>
            <a:rect l="l" t="t" r="r" b="b"/>
            <a:pathLst>
              <a:path w="2839729" h="4612130">
                <a:moveTo>
                  <a:pt x="0" y="0"/>
                </a:moveTo>
                <a:lnTo>
                  <a:pt x="2839729" y="0"/>
                </a:lnTo>
                <a:lnTo>
                  <a:pt x="2839729" y="4612130"/>
                </a:lnTo>
                <a:lnTo>
                  <a:pt x="0" y="461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0" y="1033462"/>
            <a:ext cx="16672328" cy="4745461"/>
          </a:xfrm>
          <a:custGeom>
            <a:avLst/>
            <a:gdLst/>
            <a:ahLst/>
            <a:cxnLst/>
            <a:rect l="l" t="t" r="r" b="b"/>
            <a:pathLst>
              <a:path w="16672328" h="4745461">
                <a:moveTo>
                  <a:pt x="0" y="0"/>
                </a:moveTo>
                <a:lnTo>
                  <a:pt x="16672328" y="0"/>
                </a:lnTo>
                <a:lnTo>
                  <a:pt x="16672328" y="4745461"/>
                </a:lnTo>
                <a:lnTo>
                  <a:pt x="0" y="47454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2" name="Freeform 12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228287" y="2798097"/>
            <a:ext cx="5831426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6000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Podsumowanie rozdziału</a:t>
            </a:r>
            <a:endParaRPr lang="en-US" sz="6000" dirty="0">
              <a:solidFill>
                <a:srgbClr val="00000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282016" y="4686870"/>
            <a:ext cx="728566" cy="14287"/>
            <a:chOff x="0" y="0"/>
            <a:chExt cx="971421" cy="19049"/>
          </a:xfrm>
        </p:grpSpPr>
        <p:sp>
          <p:nvSpPr>
            <p:cNvPr id="15" name="Freeform 15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639461" y="6055148"/>
            <a:ext cx="11847823" cy="461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8"/>
              </a:lnSpc>
            </a:pPr>
            <a:r>
              <a:rPr lang="pl-PL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tym module nauczyłeś się</a:t>
            </a:r>
            <a:r>
              <a:rPr lang="en-US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lang="it-IT" dirty="0"/>
          </a:p>
          <a:p>
            <a:pPr algn="just">
              <a:lnSpc>
                <a:spcPts val="3298"/>
              </a:lnSpc>
            </a:pPr>
            <a:endParaRPr lang="en-US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dirty="0">
                <a:solidFill>
                  <a:srgbClr val="1E2328"/>
                </a:solidFill>
                <a:latin typeface="Montserrat"/>
              </a:rPr>
              <a:t>Jak poruszać się </a:t>
            </a:r>
            <a:r>
              <a:rPr lang="pl-PL" b="1" dirty="0">
                <a:solidFill>
                  <a:srgbClr val="1E2328"/>
                </a:solidFill>
                <a:latin typeface="Montserrat"/>
              </a:rPr>
              <a:t>po interfejsie programu </a:t>
            </a:r>
            <a:r>
              <a:rPr lang="pl-PL" b="1" dirty="0" err="1">
                <a:solidFill>
                  <a:srgbClr val="1E2328"/>
                </a:solidFill>
                <a:latin typeface="Montserrat"/>
              </a:rPr>
              <a:t>Blender</a:t>
            </a:r>
            <a:r>
              <a:rPr lang="pl-PL" b="1" dirty="0">
                <a:solidFill>
                  <a:srgbClr val="1E2328"/>
                </a:solidFill>
                <a:latin typeface="Montserrat"/>
              </a:rPr>
              <a:t> </a:t>
            </a:r>
            <a:r>
              <a:rPr lang="pl-PL" dirty="0">
                <a:solidFill>
                  <a:srgbClr val="1E2328"/>
                </a:solidFill>
                <a:latin typeface="Montserrat"/>
              </a:rPr>
              <a:t>i korzystać z podstawowych narzędzi modelowania 3D w projektowaniu mody</a:t>
            </a:r>
            <a:endParaRPr lang="en-US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dirty="0">
                <a:solidFill>
                  <a:srgbClr val="1E2328"/>
                </a:solidFill>
                <a:latin typeface="Montserrat"/>
              </a:rPr>
              <a:t>Procesu </a:t>
            </a:r>
            <a:r>
              <a:rPr lang="pl-PL" b="1" dirty="0">
                <a:solidFill>
                  <a:srgbClr val="1E2328"/>
                </a:solidFill>
                <a:latin typeface="Montserrat"/>
              </a:rPr>
              <a:t>szkicowania, modelowania i udoskonalania </a:t>
            </a:r>
            <a:r>
              <a:rPr lang="pl-PL" dirty="0">
                <a:solidFill>
                  <a:srgbClr val="1E2328"/>
                </a:solidFill>
                <a:latin typeface="Montserrat"/>
              </a:rPr>
              <a:t>projektów odzieży </a:t>
            </a:r>
            <a:br>
              <a:rPr lang="pl-PL" dirty="0">
                <a:solidFill>
                  <a:srgbClr val="1E2328"/>
                </a:solidFill>
                <a:latin typeface="Montserrat"/>
              </a:rPr>
            </a:br>
            <a:r>
              <a:rPr lang="pl-PL" dirty="0">
                <a:solidFill>
                  <a:srgbClr val="1E2328"/>
                </a:solidFill>
                <a:latin typeface="Montserrat"/>
              </a:rPr>
              <a:t>w </a:t>
            </a:r>
            <a:r>
              <a:rPr lang="pl-PL" dirty="0" err="1">
                <a:solidFill>
                  <a:srgbClr val="1E2328"/>
                </a:solidFill>
                <a:latin typeface="Montserrat"/>
              </a:rPr>
              <a:t>Blenderze</a:t>
            </a:r>
            <a:r>
              <a:rPr lang="pl-PL" dirty="0">
                <a:solidFill>
                  <a:srgbClr val="1E2328"/>
                </a:solidFill>
                <a:latin typeface="Montserrat"/>
              </a:rPr>
              <a:t>,</a:t>
            </a:r>
            <a:endParaRPr lang="en-US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dirty="0">
                <a:solidFill>
                  <a:srgbClr val="1E2328"/>
                </a:solidFill>
                <a:latin typeface="Montserrat"/>
              </a:rPr>
              <a:t>Jak </a:t>
            </a:r>
            <a:r>
              <a:rPr lang="pl-PL" b="1" dirty="0">
                <a:solidFill>
                  <a:srgbClr val="1E2328"/>
                </a:solidFill>
                <a:latin typeface="Montserrat"/>
              </a:rPr>
              <a:t>stosować materiały, tekstury i oświetlenie</a:t>
            </a:r>
            <a:r>
              <a:rPr lang="pl-PL" dirty="0">
                <a:solidFill>
                  <a:srgbClr val="1E2328"/>
                </a:solidFill>
                <a:latin typeface="Montserrat"/>
              </a:rPr>
              <a:t>, aby tworzyć realistyczne cyfrowe tkaniny,</a:t>
            </a:r>
            <a:endParaRPr lang="en-US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dirty="0">
                <a:solidFill>
                  <a:srgbClr val="1E2328"/>
                </a:solidFill>
                <a:latin typeface="Montserrat"/>
              </a:rPr>
              <a:t>Metod </a:t>
            </a:r>
            <a:r>
              <a:rPr lang="pl-PL" b="1" dirty="0">
                <a:solidFill>
                  <a:srgbClr val="1E2328"/>
                </a:solidFill>
                <a:latin typeface="Montserrat"/>
              </a:rPr>
              <a:t>importowania i dostosowywania awatarów </a:t>
            </a:r>
            <a:r>
              <a:rPr lang="pl-PL" dirty="0">
                <a:solidFill>
                  <a:srgbClr val="1E2328"/>
                </a:solidFill>
                <a:latin typeface="Montserrat"/>
              </a:rPr>
              <a:t>w celu testowania dopasowania odzieży</a:t>
            </a:r>
            <a:endParaRPr lang="en-US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dirty="0">
                <a:solidFill>
                  <a:srgbClr val="1E2328"/>
                </a:solidFill>
                <a:latin typeface="Montserrat"/>
              </a:rPr>
              <a:t>Technik </a:t>
            </a:r>
            <a:r>
              <a:rPr lang="pl-PL" b="1" dirty="0">
                <a:solidFill>
                  <a:srgbClr val="1E2328"/>
                </a:solidFill>
                <a:latin typeface="Montserrat"/>
              </a:rPr>
              <a:t>symulowania ruchu tkanin </a:t>
            </a:r>
            <a:r>
              <a:rPr lang="pl-PL" dirty="0">
                <a:solidFill>
                  <a:srgbClr val="1E2328"/>
                </a:solidFill>
                <a:latin typeface="Montserrat"/>
              </a:rPr>
              <a:t>z wykorzystaniem silnika fizyki w </a:t>
            </a:r>
            <a:r>
              <a:rPr lang="pl-PL" dirty="0" err="1">
                <a:solidFill>
                  <a:srgbClr val="1E2328"/>
                </a:solidFill>
                <a:latin typeface="Montserrat"/>
              </a:rPr>
              <a:t>Blenderze</a:t>
            </a:r>
            <a:r>
              <a:rPr lang="pl-PL" dirty="0">
                <a:solidFill>
                  <a:srgbClr val="1E2328"/>
                </a:solidFill>
                <a:latin typeface="Montserrat"/>
              </a:rPr>
              <a:t>.</a:t>
            </a:r>
            <a:endParaRPr lang="pl-PL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3474574" h="7094874">
                <a:moveTo>
                  <a:pt x="0" y="0"/>
                </a:moveTo>
                <a:lnTo>
                  <a:pt x="3474575" y="0"/>
                </a:lnTo>
                <a:lnTo>
                  <a:pt x="3474575" y="7094875"/>
                </a:lnTo>
                <a:lnTo>
                  <a:pt x="0" y="70948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8" name="Group 18"/>
          <p:cNvGrpSpPr/>
          <p:nvPr/>
        </p:nvGrpSpPr>
        <p:grpSpPr>
          <a:xfrm>
            <a:off x="1129083" y="2307395"/>
            <a:ext cx="3112896" cy="6741974"/>
            <a:chOff x="0" y="0"/>
            <a:chExt cx="4150527" cy="898929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50487" cy="8989187"/>
            </a:xfrm>
            <a:custGeom>
              <a:avLst/>
              <a:gdLst/>
              <a:ahLst/>
              <a:cxnLst/>
              <a:rect l="l" t="t" r="r" b="b"/>
              <a:pathLst>
                <a:path w="4150487" h="8989187">
                  <a:moveTo>
                    <a:pt x="3761867" y="0"/>
                  </a:moveTo>
                  <a:lnTo>
                    <a:pt x="3260979" y="0"/>
                  </a:lnTo>
                  <a:lnTo>
                    <a:pt x="3260979" y="105283"/>
                  </a:lnTo>
                  <a:cubicBezTo>
                    <a:pt x="3260979" y="224663"/>
                    <a:pt x="3162681" y="322961"/>
                    <a:pt x="3043301" y="322961"/>
                  </a:cubicBezTo>
                  <a:lnTo>
                    <a:pt x="1109599" y="322961"/>
                  </a:lnTo>
                  <a:cubicBezTo>
                    <a:pt x="990219" y="322961"/>
                    <a:pt x="891921" y="224663"/>
                    <a:pt x="891921" y="105283"/>
                  </a:cubicBezTo>
                  <a:lnTo>
                    <a:pt x="891921" y="0"/>
                  </a:lnTo>
                  <a:lnTo>
                    <a:pt x="386207" y="0"/>
                  </a:lnTo>
                  <a:cubicBezTo>
                    <a:pt x="173228" y="0"/>
                    <a:pt x="0" y="173228"/>
                    <a:pt x="0" y="386207"/>
                  </a:cubicBezTo>
                  <a:lnTo>
                    <a:pt x="0" y="8602980"/>
                  </a:lnTo>
                  <a:cubicBezTo>
                    <a:pt x="0" y="8815960"/>
                    <a:pt x="173228" y="8989187"/>
                    <a:pt x="386207" y="8989187"/>
                  </a:cubicBezTo>
                  <a:lnTo>
                    <a:pt x="3761867" y="8989187"/>
                  </a:lnTo>
                  <a:cubicBezTo>
                    <a:pt x="3974846" y="8989187"/>
                    <a:pt x="4148074" y="8815960"/>
                    <a:pt x="4148074" y="8602980"/>
                  </a:cubicBezTo>
                  <a:lnTo>
                    <a:pt x="4148074" y="386207"/>
                  </a:lnTo>
                  <a:cubicBezTo>
                    <a:pt x="4150487" y="173228"/>
                    <a:pt x="3977259" y="0"/>
                    <a:pt x="3761867" y="0"/>
                  </a:cubicBezTo>
                  <a:close/>
                </a:path>
              </a:pathLst>
            </a:custGeom>
            <a:blipFill>
              <a:blip r:embed="rId9"/>
              <a:stretch>
                <a:fillRect l="-22207" r="-22265" b="-1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23051" y="2365334"/>
            <a:ext cx="481068" cy="59695"/>
            <a:chOff x="0" y="0"/>
            <a:chExt cx="641424" cy="79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41350" cy="79629"/>
            </a:xfrm>
            <a:custGeom>
              <a:avLst/>
              <a:gdLst/>
              <a:ahLst/>
              <a:cxnLst/>
              <a:rect l="l" t="t" r="r" b="b"/>
              <a:pathLst>
                <a:path w="641350" h="79629">
                  <a:moveTo>
                    <a:pt x="601599" y="0"/>
                  </a:moveTo>
                  <a:lnTo>
                    <a:pt x="39751" y="0"/>
                  </a:lnTo>
                  <a:cubicBezTo>
                    <a:pt x="18669" y="0"/>
                    <a:pt x="0" y="16383"/>
                    <a:pt x="0" y="39751"/>
                  </a:cubicBezTo>
                  <a:cubicBezTo>
                    <a:pt x="0" y="63119"/>
                    <a:pt x="18669" y="79629"/>
                    <a:pt x="39751" y="79629"/>
                  </a:cubicBezTo>
                  <a:lnTo>
                    <a:pt x="601599" y="79629"/>
                  </a:lnTo>
                  <a:cubicBezTo>
                    <a:pt x="622681" y="79629"/>
                    <a:pt x="641350" y="63246"/>
                    <a:pt x="641350" y="39878"/>
                  </a:cubicBezTo>
                  <a:cubicBezTo>
                    <a:pt x="641350" y="16510"/>
                    <a:pt x="622681" y="0"/>
                    <a:pt x="601599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054699" y="2351217"/>
            <a:ext cx="92122" cy="87927"/>
            <a:chOff x="0" y="0"/>
            <a:chExt cx="122829" cy="11723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2936" cy="117348"/>
            </a:xfrm>
            <a:custGeom>
              <a:avLst/>
              <a:gdLst/>
              <a:ahLst/>
              <a:cxnLst/>
              <a:rect l="l" t="t" r="r" b="b"/>
              <a:pathLst>
                <a:path w="122936" h="117348">
                  <a:moveTo>
                    <a:pt x="61468" y="127"/>
                  </a:moveTo>
                  <a:cubicBezTo>
                    <a:pt x="40386" y="0"/>
                    <a:pt x="21082" y="11176"/>
                    <a:pt x="10541" y="29337"/>
                  </a:cubicBezTo>
                  <a:cubicBezTo>
                    <a:pt x="0" y="47498"/>
                    <a:pt x="0" y="69850"/>
                    <a:pt x="10541" y="88011"/>
                  </a:cubicBezTo>
                  <a:cubicBezTo>
                    <a:pt x="21082" y="106172"/>
                    <a:pt x="40513" y="117348"/>
                    <a:pt x="61468" y="117221"/>
                  </a:cubicBezTo>
                  <a:cubicBezTo>
                    <a:pt x="82423" y="117348"/>
                    <a:pt x="101854" y="106172"/>
                    <a:pt x="112395" y="88011"/>
                  </a:cubicBezTo>
                  <a:cubicBezTo>
                    <a:pt x="122936" y="69850"/>
                    <a:pt x="122936" y="47498"/>
                    <a:pt x="112395" y="29337"/>
                  </a:cubicBezTo>
                  <a:cubicBezTo>
                    <a:pt x="101854" y="11176"/>
                    <a:pt x="82423" y="0"/>
                    <a:pt x="61468" y="127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72748" y="3039531"/>
            <a:ext cx="38626" cy="294961"/>
            <a:chOff x="0" y="0"/>
            <a:chExt cx="51501" cy="3932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1562" cy="393319"/>
            </a:xfrm>
            <a:custGeom>
              <a:avLst/>
              <a:gdLst/>
              <a:ahLst/>
              <a:cxnLst/>
              <a:rect l="l" t="t" r="r" b="b"/>
              <a:pathLst>
                <a:path w="51562" h="393319">
                  <a:moveTo>
                    <a:pt x="0" y="49149"/>
                  </a:moveTo>
                  <a:lnTo>
                    <a:pt x="0" y="341757"/>
                  </a:lnTo>
                  <a:cubicBezTo>
                    <a:pt x="0" y="369824"/>
                    <a:pt x="23368" y="393319"/>
                    <a:pt x="51562" y="393319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72748" y="3553958"/>
            <a:ext cx="38626" cy="531984"/>
            <a:chOff x="0" y="0"/>
            <a:chExt cx="51501" cy="70931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1562" cy="709422"/>
            </a:xfrm>
            <a:custGeom>
              <a:avLst/>
              <a:gdLst/>
              <a:ahLst/>
              <a:cxnLst/>
              <a:rect l="l" t="t" r="r" b="b"/>
              <a:pathLst>
                <a:path w="51562" h="709422">
                  <a:moveTo>
                    <a:pt x="0" y="49149"/>
                  </a:moveTo>
                  <a:lnTo>
                    <a:pt x="0" y="657860"/>
                  </a:lnTo>
                  <a:cubicBezTo>
                    <a:pt x="0" y="685927"/>
                    <a:pt x="23368" y="709422"/>
                    <a:pt x="51562" y="709422"/>
                  </a:cubicBezTo>
                  <a:lnTo>
                    <a:pt x="51562" y="0"/>
                  </a:lnTo>
                  <a:cubicBezTo>
                    <a:pt x="23368" y="0"/>
                    <a:pt x="0" y="21082"/>
                    <a:pt x="0" y="49149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72748" y="4201819"/>
            <a:ext cx="38626" cy="533740"/>
            <a:chOff x="0" y="0"/>
            <a:chExt cx="51501" cy="71165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1562" cy="711708"/>
            </a:xfrm>
            <a:custGeom>
              <a:avLst/>
              <a:gdLst/>
              <a:ahLst/>
              <a:cxnLst/>
              <a:rect l="l" t="t" r="r" b="b"/>
              <a:pathLst>
                <a:path w="51562" h="711708">
                  <a:moveTo>
                    <a:pt x="0" y="51562"/>
                  </a:moveTo>
                  <a:lnTo>
                    <a:pt x="0" y="660146"/>
                  </a:lnTo>
                  <a:cubicBezTo>
                    <a:pt x="0" y="688213"/>
                    <a:pt x="23368" y="711708"/>
                    <a:pt x="51562" y="711708"/>
                  </a:cubicBezTo>
                  <a:lnTo>
                    <a:pt x="51562" y="0"/>
                  </a:lnTo>
                  <a:cubicBezTo>
                    <a:pt x="23368" y="0"/>
                    <a:pt x="0" y="23368"/>
                    <a:pt x="0" y="51562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456177" y="3729530"/>
            <a:ext cx="38626" cy="855037"/>
            <a:chOff x="0" y="0"/>
            <a:chExt cx="51501" cy="114004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1562" cy="1140079"/>
            </a:xfrm>
            <a:custGeom>
              <a:avLst/>
              <a:gdLst/>
              <a:ahLst/>
              <a:cxnLst/>
              <a:rect l="l" t="t" r="r" b="b"/>
              <a:pathLst>
                <a:path w="51562" h="1140079">
                  <a:moveTo>
                    <a:pt x="0" y="0"/>
                  </a:moveTo>
                  <a:lnTo>
                    <a:pt x="0" y="1140079"/>
                  </a:lnTo>
                  <a:cubicBezTo>
                    <a:pt x="28067" y="1140079"/>
                    <a:pt x="51562" y="1116711"/>
                    <a:pt x="51562" y="1088517"/>
                  </a:cubicBezTo>
                  <a:lnTo>
                    <a:pt x="51562" y="51562"/>
                  </a:lnTo>
                  <a:cubicBezTo>
                    <a:pt x="51562" y="23368"/>
                    <a:pt x="28067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" name="Freeform 32"/>
          <p:cNvSpPr/>
          <p:nvPr/>
        </p:nvSpPr>
        <p:spPr>
          <a:xfrm>
            <a:off x="911374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3544803" h="7165103">
                <a:moveTo>
                  <a:pt x="0" y="0"/>
                </a:moveTo>
                <a:lnTo>
                  <a:pt x="3544803" y="0"/>
                </a:lnTo>
                <a:lnTo>
                  <a:pt x="3544803" y="7165103"/>
                </a:lnTo>
                <a:lnTo>
                  <a:pt x="0" y="71651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3" name="TextBox 33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34" name="TextBox 34"/>
          <p:cNvSpPr txBox="1"/>
          <p:nvPr/>
        </p:nvSpPr>
        <p:spPr>
          <a:xfrm rot="16200000">
            <a:off x="15853860" y="7458063"/>
            <a:ext cx="33318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2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33462"/>
            <a:ext cx="1028700" cy="9253538"/>
          </a:xfrm>
          <a:custGeom>
            <a:avLst/>
            <a:gdLst/>
            <a:ahLst/>
            <a:cxnLst/>
            <a:rect l="l" t="t" r="r" b="b"/>
            <a:pathLst>
              <a:path w="1028700" h="9253538">
                <a:moveTo>
                  <a:pt x="0" y="0"/>
                </a:moveTo>
                <a:lnTo>
                  <a:pt x="1028700" y="0"/>
                </a:lnTo>
                <a:lnTo>
                  <a:pt x="1028700" y="9253538"/>
                </a:lnTo>
                <a:lnTo>
                  <a:pt x="0" y="9253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" name="Group 3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4" name="Freeform 4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6" name="Freeform 6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335001" y="329406"/>
            <a:ext cx="32117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1" name="Freeform 11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4067054"/>
            <a:ext cx="3933182" cy="2152892"/>
          </a:xfrm>
          <a:custGeom>
            <a:avLst/>
            <a:gdLst/>
            <a:ahLst/>
            <a:cxnLst/>
            <a:rect l="l" t="t" r="r" b="b"/>
            <a:pathLst>
              <a:path w="3933182" h="2152892">
                <a:moveTo>
                  <a:pt x="0" y="0"/>
                </a:moveTo>
                <a:lnTo>
                  <a:pt x="3933182" y="0"/>
                </a:lnTo>
                <a:lnTo>
                  <a:pt x="3933182" y="2152892"/>
                </a:lnTo>
                <a:lnTo>
                  <a:pt x="0" y="2152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446202" y="4866753"/>
            <a:ext cx="2590421" cy="1072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7"/>
              </a:lnSpc>
            </a:pPr>
            <a:r>
              <a:rPr lang="pl-PL" sz="3465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Materiały źródłowe</a:t>
            </a:r>
            <a:endParaRPr lang="en-US" sz="3465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79384" y="4717276"/>
            <a:ext cx="11951541" cy="123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2691" lvl="2" indent="-167564" algn="l">
              <a:lnSpc>
                <a:spcPts val="3298"/>
              </a:lnSpc>
              <a:buFont typeface="Arial"/>
              <a:buChar char="⚬"/>
            </a:pP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Dokumentacja programu </a:t>
            </a:r>
            <a:r>
              <a:rPr lang="pl-PL" sz="2199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Blender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blender.org"/>
              </a:rPr>
              <a:t>www.blender.org</a:t>
            </a:r>
          </a:p>
          <a:p>
            <a:pPr marL="502691" lvl="2" indent="-167564">
              <a:lnSpc>
                <a:spcPts val="3298"/>
              </a:lnSpc>
              <a:buFont typeface="Arial"/>
              <a:buChar char="⚬"/>
            </a:pPr>
            <a:r>
              <a:rPr lang="pl-PL" sz="2199" dirty="0">
                <a:solidFill>
                  <a:srgbClr val="1E2328"/>
                </a:solidFill>
                <a:latin typeface="Montserrat"/>
              </a:rPr>
              <a:t>Zrównoważona moda i projektowanie cyfrowe</a:t>
            </a:r>
            <a:r>
              <a:rPr lang="en-US" sz="2199" dirty="0">
                <a:solidFill>
                  <a:srgbClr val="1E2328"/>
                </a:solidFill>
                <a:latin typeface="Montserrat"/>
                <a:sym typeface="Montserrat"/>
              </a:rPr>
              <a:t> – </a:t>
            </a: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businessoffashion.com"/>
              </a:rPr>
              <a:t>www.businessoffashion.com</a:t>
            </a:r>
          </a:p>
          <a:p>
            <a:pPr algn="l">
              <a:lnSpc>
                <a:spcPts val="3299"/>
              </a:lnSpc>
            </a:pPr>
            <a:endParaRPr lang="en-US" sz="2199" u="sng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  <a:hlinkClick r:id="rId8" tooltip="https://www.businessoffashion.co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 rot="16200000">
            <a:off x="15808140" y="7511403"/>
            <a:ext cx="32251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9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3" name="Freeform 3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9263063"/>
            <a:ext cx="12735070" cy="1023937"/>
          </a:xfrm>
          <a:custGeom>
            <a:avLst/>
            <a:gdLst/>
            <a:ahLst/>
            <a:cxnLst/>
            <a:rect l="l" t="t" r="r" b="b"/>
            <a:pathLst>
              <a:path w="12735070" h="1023937">
                <a:moveTo>
                  <a:pt x="0" y="0"/>
                </a:moveTo>
                <a:lnTo>
                  <a:pt x="12735070" y="0"/>
                </a:lnTo>
                <a:lnTo>
                  <a:pt x="12735070" y="1023937"/>
                </a:lnTo>
                <a:lnTo>
                  <a:pt x="0" y="1023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eform 5"/>
          <p:cNvSpPr/>
          <p:nvPr/>
        </p:nvSpPr>
        <p:spPr>
          <a:xfrm>
            <a:off x="7751895" y="5657850"/>
            <a:ext cx="5296402" cy="5008320"/>
          </a:xfrm>
          <a:custGeom>
            <a:avLst/>
            <a:gdLst/>
            <a:ahLst/>
            <a:cxnLst/>
            <a:rect l="l" t="t" r="r" b="b"/>
            <a:pathLst>
              <a:path w="5296402" h="5008320">
                <a:moveTo>
                  <a:pt x="0" y="0"/>
                </a:moveTo>
                <a:lnTo>
                  <a:pt x="5296402" y="0"/>
                </a:lnTo>
                <a:lnTo>
                  <a:pt x="5296402" y="5008320"/>
                </a:lnTo>
                <a:lnTo>
                  <a:pt x="0" y="500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7751895" y="1028700"/>
            <a:ext cx="9482623" cy="9258300"/>
          </a:xfrm>
          <a:custGeom>
            <a:avLst/>
            <a:gdLst/>
            <a:ahLst/>
            <a:cxnLst/>
            <a:rect l="l" t="t" r="r" b="b"/>
            <a:pathLst>
              <a:path w="9482623" h="9258300">
                <a:moveTo>
                  <a:pt x="0" y="0"/>
                </a:moveTo>
                <a:lnTo>
                  <a:pt x="9482623" y="0"/>
                </a:lnTo>
                <a:lnTo>
                  <a:pt x="948262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10" b="-121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670569" y="-4762"/>
            <a:ext cx="9525" cy="10296525"/>
            <a:chOff x="0" y="0"/>
            <a:chExt cx="12700" cy="13728700"/>
          </a:xfrm>
        </p:grpSpPr>
        <p:sp>
          <p:nvSpPr>
            <p:cNvPr id="9" name="Freeform 9"/>
            <p:cNvSpPr/>
            <p:nvPr/>
          </p:nvSpPr>
          <p:spPr>
            <a:xfrm>
              <a:off x="0" y="6350"/>
              <a:ext cx="12700" cy="13716000"/>
            </a:xfrm>
            <a:custGeom>
              <a:avLst/>
              <a:gdLst/>
              <a:ahLst/>
              <a:cxnLst/>
              <a:rect l="l" t="t" r="r" b="b"/>
              <a:pathLst>
                <a:path w="12700" h="13716000">
                  <a:moveTo>
                    <a:pt x="0" y="1371600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37160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1566" y="2956560"/>
            <a:ext cx="5112422" cy="4195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00"/>
              </a:lnSpc>
            </a:pPr>
            <a:r>
              <a:rPr lang="pl-PL" sz="2200" dirty="0">
                <a:solidFill>
                  <a:srgbClr val="000000"/>
                </a:solidFill>
                <a:latin typeface="Montserrat"/>
              </a:rPr>
              <a:t>Sfinansowane przez Unię Europejską. Wyrażone poglądy </a:t>
            </a:r>
            <a:br>
              <a:rPr lang="pl-PL" sz="2200" dirty="0">
                <a:solidFill>
                  <a:srgbClr val="000000"/>
                </a:solidFill>
                <a:latin typeface="Montserrat"/>
              </a:rPr>
            </a:br>
            <a:r>
              <a:rPr lang="pl-PL" sz="2200" dirty="0">
                <a:solidFill>
                  <a:srgbClr val="000000"/>
                </a:solidFill>
                <a:latin typeface="Montserrat"/>
              </a:rPr>
              <a:t>i opinie są jednak wyłącznie poglądami autora/autorów </a:t>
            </a:r>
            <a:br>
              <a:rPr lang="pl-PL" sz="2200" dirty="0">
                <a:solidFill>
                  <a:srgbClr val="000000"/>
                </a:solidFill>
                <a:latin typeface="Montserrat"/>
              </a:rPr>
            </a:br>
            <a:r>
              <a:rPr lang="pl-PL" sz="2200" dirty="0">
                <a:solidFill>
                  <a:srgbClr val="000000"/>
                </a:solidFill>
                <a:latin typeface="Montserrat"/>
              </a:rPr>
              <a:t>i niekoniecznie odzwierciedlają stanowisko Unii Europejskiej ani Europejskiej Agencji Wykonawczej ds. Edukacji i Kultury (EACEA). Ani Unia Europejska, ani EACEA nie ponoszą za nie odpowiedzialności.</a:t>
            </a:r>
            <a:endParaRPr lang="en-US" sz="2200" dirty="0">
              <a:solidFill>
                <a:srgbClr val="000000"/>
              </a:solidFill>
              <a:latin typeface="Montserrat"/>
              <a:sym typeface="Montserrat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3662188" y="268369"/>
            <a:ext cx="2675477" cy="559152"/>
            <a:chOff x="0" y="0"/>
            <a:chExt cx="3567303" cy="7455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67303" cy="745490"/>
            </a:xfrm>
            <a:custGeom>
              <a:avLst/>
              <a:gdLst/>
              <a:ahLst/>
              <a:cxnLst/>
              <a:rect l="l" t="t" r="r" b="b"/>
              <a:pathLst>
                <a:path w="3567303" h="745490">
                  <a:moveTo>
                    <a:pt x="0" y="0"/>
                  </a:moveTo>
                  <a:lnTo>
                    <a:pt x="3567303" y="0"/>
                  </a:lnTo>
                  <a:lnTo>
                    <a:pt x="3567303" y="745490"/>
                  </a:lnTo>
                  <a:lnTo>
                    <a:pt x="0" y="745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0" r="-60" b="-6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 rot="16200000">
            <a:off x="15861480" y="7557123"/>
            <a:ext cx="328609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8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042869" y="329406"/>
            <a:ext cx="350392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1024890"/>
            <a:ext cx="10729563" cy="4454427"/>
          </a:xfrm>
          <a:custGeom>
            <a:avLst/>
            <a:gdLst/>
            <a:ahLst/>
            <a:cxnLst/>
            <a:rect l="l" t="t" r="r" b="b"/>
            <a:pathLst>
              <a:path w="10729563" h="4454427">
                <a:moveTo>
                  <a:pt x="0" y="0"/>
                </a:moveTo>
                <a:lnTo>
                  <a:pt x="10729563" y="0"/>
                </a:lnTo>
                <a:lnTo>
                  <a:pt x="10729563" y="4454427"/>
                </a:lnTo>
                <a:lnTo>
                  <a:pt x="0" y="4454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267" b="-3036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Freeform 10"/>
          <p:cNvSpPr/>
          <p:nvPr/>
        </p:nvSpPr>
        <p:spPr>
          <a:xfrm>
            <a:off x="9935974" y="1463243"/>
            <a:ext cx="6348470" cy="4290075"/>
          </a:xfrm>
          <a:custGeom>
            <a:avLst/>
            <a:gdLst/>
            <a:ahLst/>
            <a:cxnLst/>
            <a:rect l="l" t="t" r="r" b="b"/>
            <a:pathLst>
              <a:path w="6348470" h="4290075">
                <a:moveTo>
                  <a:pt x="0" y="0"/>
                </a:moveTo>
                <a:lnTo>
                  <a:pt x="6348470" y="0"/>
                </a:lnTo>
                <a:lnTo>
                  <a:pt x="6348470" y="4290075"/>
                </a:lnTo>
                <a:lnTo>
                  <a:pt x="0" y="4290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10684782" y="2755670"/>
            <a:ext cx="3490990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Przegląd modułu</a:t>
            </a:r>
            <a:endParaRPr lang="en-US" sz="6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684782" y="6098288"/>
            <a:ext cx="728566" cy="14287"/>
            <a:chOff x="0" y="0"/>
            <a:chExt cx="971422" cy="19049"/>
          </a:xfrm>
        </p:grpSpPr>
        <p:sp>
          <p:nvSpPr>
            <p:cNvPr id="13" name="Freeform 13"/>
            <p:cNvSpPr/>
            <p:nvPr/>
          </p:nvSpPr>
          <p:spPr>
            <a:xfrm>
              <a:off x="8382" y="0"/>
              <a:ext cx="958850" cy="23241"/>
            </a:xfrm>
            <a:custGeom>
              <a:avLst/>
              <a:gdLst/>
              <a:ahLst/>
              <a:cxnLst/>
              <a:rect l="l" t="t" r="r" b="b"/>
              <a:pathLst>
                <a:path w="958850" h="23241">
                  <a:moveTo>
                    <a:pt x="127" y="0"/>
                  </a:moveTo>
                  <a:lnTo>
                    <a:pt x="958850" y="6350"/>
                  </a:lnTo>
                  <a:lnTo>
                    <a:pt x="958723" y="2324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81000" y="5873498"/>
            <a:ext cx="15903445" cy="49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200" dirty="0">
                <a:solidFill>
                  <a:srgbClr val="000000"/>
                </a:solidFill>
                <a:latin typeface="Montserrat"/>
              </a:rPr>
              <a:t>Ten moduł wprowadza </a:t>
            </a:r>
            <a:r>
              <a:rPr lang="pl-PL" sz="2200" b="1" dirty="0">
                <a:solidFill>
                  <a:srgbClr val="000000"/>
                </a:solidFill>
                <a:latin typeface="Montserrat"/>
              </a:rPr>
              <a:t>program </a:t>
            </a:r>
            <a:r>
              <a:rPr lang="pl-PL" sz="2200" b="1" dirty="0" err="1">
                <a:solidFill>
                  <a:srgbClr val="000000"/>
                </a:solidFill>
                <a:latin typeface="Montserrat"/>
              </a:rPr>
              <a:t>Blender</a:t>
            </a:r>
            <a:r>
              <a:rPr lang="pl-PL" sz="2200" b="1" dirty="0">
                <a:solidFill>
                  <a:srgbClr val="000000"/>
                </a:solidFill>
                <a:latin typeface="Montserrat"/>
              </a:rPr>
              <a:t> jako narzędzie do projektowania mody w 3D</a:t>
            </a:r>
            <a:r>
              <a:rPr lang="pl-PL" sz="2200" dirty="0">
                <a:solidFill>
                  <a:srgbClr val="000000"/>
                </a:solidFill>
                <a:latin typeface="Montserrat"/>
              </a:rPr>
              <a:t>, koncentrując się na </a:t>
            </a:r>
            <a:r>
              <a:rPr lang="pl-PL" sz="2200" b="1" dirty="0">
                <a:solidFill>
                  <a:srgbClr val="000000"/>
                </a:solidFill>
                <a:latin typeface="Montserrat"/>
              </a:rPr>
              <a:t>tworzeniu odzieży, nakładaniu tekstur, personalizacji awatarów oraz symulacji tkanin.</a:t>
            </a:r>
          </a:p>
          <a:p>
            <a:r>
              <a:rPr lang="pl-PL" sz="2200" dirty="0">
                <a:solidFill>
                  <a:srgbClr val="000000"/>
                </a:solidFill>
                <a:latin typeface="Montserrat"/>
              </a:rPr>
              <a:t>Nauczysz się, jak: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pl-PL" sz="2199" dirty="0">
                <a:solidFill>
                  <a:srgbClr val="000000"/>
                </a:solidFill>
                <a:latin typeface="Montserrat"/>
              </a:rPr>
              <a:t>poruszać się po </a:t>
            </a:r>
            <a:r>
              <a:rPr lang="pl-PL" sz="2199" b="1" dirty="0">
                <a:solidFill>
                  <a:srgbClr val="000000"/>
                </a:solidFill>
                <a:latin typeface="Montserrat"/>
              </a:rPr>
              <a:t>interfejsie </a:t>
            </a:r>
            <a:r>
              <a:rPr lang="pl-PL" sz="2199" b="1" dirty="0" err="1">
                <a:solidFill>
                  <a:srgbClr val="000000"/>
                </a:solidFill>
                <a:latin typeface="Montserrat"/>
              </a:rPr>
              <a:t>Blendera</a:t>
            </a:r>
            <a:r>
              <a:rPr lang="pl-PL" sz="2199" b="1" dirty="0">
                <a:solidFill>
                  <a:srgbClr val="000000"/>
                </a:solidFill>
                <a:latin typeface="Montserrat"/>
              </a:rPr>
              <a:t> i korzystać z najważniejszych narzędzi</a:t>
            </a:r>
            <a:r>
              <a:rPr lang="pl-PL" sz="2199" dirty="0">
                <a:solidFill>
                  <a:srgbClr val="000000"/>
                </a:solidFill>
                <a:latin typeface="Montserrat"/>
              </a:rPr>
              <a:t>,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pl-PL" sz="2199" dirty="0">
                <a:solidFill>
                  <a:srgbClr val="000000"/>
                </a:solidFill>
                <a:latin typeface="Montserrat"/>
              </a:rPr>
              <a:t>przekształcać </a:t>
            </a:r>
            <a:r>
              <a:rPr lang="pl-PL" sz="2199" b="1" dirty="0">
                <a:solidFill>
                  <a:srgbClr val="000000"/>
                </a:solidFill>
                <a:latin typeface="Montserrat"/>
              </a:rPr>
              <a:t>projekty 2D w ubrania w formie modeli 3D</a:t>
            </a:r>
            <a:r>
              <a:rPr lang="pl-PL" sz="2199" dirty="0">
                <a:solidFill>
                  <a:srgbClr val="000000"/>
                </a:solidFill>
                <a:latin typeface="Montserrat"/>
              </a:rPr>
              <a:t>,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pl-PL" sz="2199" dirty="0">
                <a:solidFill>
                  <a:srgbClr val="000000"/>
                </a:solidFill>
                <a:latin typeface="Montserrat"/>
              </a:rPr>
              <a:t>stosować </a:t>
            </a:r>
            <a:r>
              <a:rPr lang="pl-PL" sz="2199" b="1" dirty="0">
                <a:solidFill>
                  <a:srgbClr val="000000"/>
                </a:solidFill>
                <a:latin typeface="Montserrat"/>
              </a:rPr>
              <a:t>materiały i tekstury </a:t>
            </a:r>
            <a:r>
              <a:rPr lang="pl-PL" sz="2199" dirty="0">
                <a:solidFill>
                  <a:srgbClr val="000000"/>
                </a:solidFill>
                <a:latin typeface="Montserrat"/>
              </a:rPr>
              <a:t>w celu uzyskania realistycznej wizualizacji,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pl-PL" sz="2199" dirty="0">
                <a:solidFill>
                  <a:srgbClr val="000000"/>
                </a:solidFill>
                <a:latin typeface="Montserrat"/>
              </a:rPr>
              <a:t>dostosowywać awatary do </a:t>
            </a:r>
            <a:r>
              <a:rPr lang="pl-PL" sz="2199" b="1" dirty="0">
                <a:solidFill>
                  <a:srgbClr val="000000"/>
                </a:solidFill>
                <a:latin typeface="Montserrat"/>
              </a:rPr>
              <a:t>cyfrowego dopasowania odzieży</a:t>
            </a:r>
            <a:r>
              <a:rPr lang="pl-PL" sz="2199" dirty="0">
                <a:solidFill>
                  <a:srgbClr val="000000"/>
                </a:solidFill>
                <a:latin typeface="Montserrat"/>
              </a:rPr>
              <a:t>,</a:t>
            </a:r>
          </a:p>
          <a:p>
            <a:pPr marL="474979" lvl="1" indent="-237490">
              <a:lnSpc>
                <a:spcPts val="3299"/>
              </a:lnSpc>
              <a:buFont typeface="Arial"/>
              <a:buChar char="•"/>
            </a:pPr>
            <a:r>
              <a:rPr lang="pl-PL" sz="2199" dirty="0">
                <a:solidFill>
                  <a:srgbClr val="000000"/>
                </a:solidFill>
                <a:latin typeface="Montserrat"/>
              </a:rPr>
              <a:t>symulować </a:t>
            </a:r>
            <a:r>
              <a:rPr lang="pl-PL" sz="2199" b="1" dirty="0">
                <a:solidFill>
                  <a:srgbClr val="000000"/>
                </a:solidFill>
                <a:latin typeface="Montserrat"/>
              </a:rPr>
              <a:t>ruch i fizykę tkanin</a:t>
            </a:r>
            <a:r>
              <a:rPr lang="pl-PL" sz="2199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r>
              <a:rPr lang="pl-PL" sz="2200" dirty="0">
                <a:solidFill>
                  <a:srgbClr val="000000"/>
                </a:solidFill>
                <a:latin typeface="Montserrat"/>
              </a:rPr>
              <a:t>Moduł ten rozwija zagadnienia z poprzednich części kursu, wykorzystując formy odzieżowe </a:t>
            </a:r>
            <a:r>
              <a:rPr lang="pl-PL" sz="2200" b="1" dirty="0">
                <a:solidFill>
                  <a:srgbClr val="000000"/>
                </a:solidFill>
                <a:latin typeface="Montserrat"/>
              </a:rPr>
              <a:t>2D </a:t>
            </a:r>
            <a:r>
              <a:rPr lang="pl-PL" sz="2200" b="1" dirty="0" err="1">
                <a:solidFill>
                  <a:srgbClr val="000000"/>
                </a:solidFill>
                <a:latin typeface="Montserrat"/>
              </a:rPr>
              <a:t>zdigitalizowane</a:t>
            </a:r>
            <a:r>
              <a:rPr lang="pl-PL" sz="2200" b="1" dirty="0">
                <a:solidFill>
                  <a:srgbClr val="000000"/>
                </a:solidFill>
                <a:latin typeface="Montserrat"/>
              </a:rPr>
              <a:t> </a:t>
            </a:r>
            <a:br>
              <a:rPr lang="pl-PL" sz="2200" b="1" dirty="0">
                <a:solidFill>
                  <a:srgbClr val="000000"/>
                </a:solidFill>
                <a:latin typeface="Montserrat"/>
              </a:rPr>
            </a:br>
            <a:r>
              <a:rPr lang="pl-PL" sz="2200" b="1" dirty="0">
                <a:solidFill>
                  <a:srgbClr val="000000"/>
                </a:solidFill>
                <a:latin typeface="Montserrat"/>
              </a:rPr>
              <a:t>w </a:t>
            </a:r>
            <a:r>
              <a:rPr lang="pl-PL" sz="2200" b="1" dirty="0" err="1">
                <a:solidFill>
                  <a:srgbClr val="000000"/>
                </a:solidFill>
                <a:latin typeface="Montserrat"/>
              </a:rPr>
              <a:t>Modułe</a:t>
            </a:r>
            <a:r>
              <a:rPr lang="pl-PL" sz="2200" b="1" dirty="0">
                <a:solidFill>
                  <a:srgbClr val="000000"/>
                </a:solidFill>
                <a:latin typeface="Montserrat"/>
              </a:rPr>
              <a:t> 3</a:t>
            </a:r>
            <a:r>
              <a:rPr lang="pl-PL" sz="2200" dirty="0">
                <a:solidFill>
                  <a:srgbClr val="000000"/>
                </a:solidFill>
                <a:latin typeface="Montserrat"/>
              </a:rPr>
              <a:t>, aby tworzyć ubrania w 3D oraz przygotować uczestników do </a:t>
            </a:r>
            <a:r>
              <a:rPr lang="pl-PL" sz="2200" b="1" dirty="0">
                <a:solidFill>
                  <a:srgbClr val="000000"/>
                </a:solidFill>
                <a:latin typeface="Montserrat"/>
              </a:rPr>
              <a:t>dalszych etapów pracy w cyfrowych procesach projektowania mody.</a:t>
            </a:r>
          </a:p>
          <a:p>
            <a:pPr algn="l">
              <a:lnSpc>
                <a:spcPts val="3300"/>
              </a:lnSpc>
            </a:pPr>
            <a:endParaRPr lang="en-US" sz="22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300"/>
              </a:lnSpc>
            </a:pPr>
            <a:endParaRPr lang="en-US" sz="22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6" name="TextBox 16"/>
          <p:cNvSpPr txBox="1"/>
          <p:nvPr/>
        </p:nvSpPr>
        <p:spPr>
          <a:xfrm rot="16200000">
            <a:off x="15899580" y="7525148"/>
            <a:ext cx="3194650" cy="271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91312"/>
            <a:ext cx="9310979" cy="3595688"/>
          </a:xfrm>
          <a:custGeom>
            <a:avLst/>
            <a:gdLst/>
            <a:ahLst/>
            <a:cxnLst/>
            <a:rect l="l" t="t" r="r" b="b"/>
            <a:pathLst>
              <a:path w="9310979" h="3595688">
                <a:moveTo>
                  <a:pt x="0" y="0"/>
                </a:moveTo>
                <a:lnTo>
                  <a:pt x="9310979" y="0"/>
                </a:lnTo>
                <a:lnTo>
                  <a:pt x="9310979" y="3595688"/>
                </a:lnTo>
                <a:lnTo>
                  <a:pt x="0" y="3595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3" name="Group 3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4" name="Freeform 4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6" name="Freeform 6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335001" y="329406"/>
            <a:ext cx="32117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11225" y="7046079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Wymagana wiedza wstępna</a:t>
            </a:r>
            <a:endParaRPr lang="en-US" sz="24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556339" y="7615237"/>
            <a:ext cx="6868868" cy="292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sz="2000" dirty="0">
                <a:solidFill>
                  <a:srgbClr val="1E2328"/>
                </a:solidFill>
                <a:latin typeface="Montserrat"/>
              </a:rPr>
              <a:t>Podstawowa znajomość konstrukcji odzieży </a:t>
            </a:r>
            <a:br>
              <a:rPr lang="pl-PL" sz="2000" dirty="0">
                <a:solidFill>
                  <a:srgbClr val="1E2328"/>
                </a:solidFill>
                <a:latin typeface="Montserrat"/>
              </a:rPr>
            </a:br>
            <a:r>
              <a:rPr lang="pl-PL" sz="2000" dirty="0">
                <a:solidFill>
                  <a:srgbClr val="1E2328"/>
                </a:solidFill>
                <a:latin typeface="Montserrat"/>
              </a:rPr>
              <a:t>i tworzenia form odzieżowych.</a:t>
            </a:r>
            <a:endParaRPr lang="it-IT" sz="2000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sz="2000" dirty="0">
                <a:solidFill>
                  <a:srgbClr val="1E2328"/>
                </a:solidFill>
                <a:latin typeface="Montserrat"/>
              </a:rPr>
              <a:t>Ukończenie wcześniejszych modułów, </a:t>
            </a:r>
            <a:br>
              <a:rPr lang="pl-PL" sz="2000" dirty="0">
                <a:solidFill>
                  <a:srgbClr val="1E2328"/>
                </a:solidFill>
                <a:latin typeface="Montserrat"/>
              </a:rPr>
            </a:br>
            <a:r>
              <a:rPr lang="pl-PL" sz="2000" dirty="0">
                <a:solidFill>
                  <a:srgbClr val="1E2328"/>
                </a:solidFill>
                <a:latin typeface="Montserrat"/>
              </a:rPr>
              <a:t>w szczególności Modułu 3 (Digitalizacja form 2D).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sz="2000" dirty="0">
                <a:solidFill>
                  <a:srgbClr val="1E2328"/>
                </a:solidFill>
                <a:latin typeface="Montserrat"/>
              </a:rPr>
              <a:t>Zalecane jest ogólne doświadczenie w pracy </a:t>
            </a:r>
            <a:br>
              <a:rPr lang="pl-PL" sz="2000" dirty="0">
                <a:solidFill>
                  <a:srgbClr val="1E2328"/>
                </a:solidFill>
                <a:latin typeface="Montserrat"/>
              </a:rPr>
            </a:br>
            <a:r>
              <a:rPr lang="pl-PL" sz="2000" dirty="0">
                <a:solidFill>
                  <a:srgbClr val="1E2328"/>
                </a:solidFill>
                <a:latin typeface="Montserrat"/>
              </a:rPr>
              <a:t>z komputerowymi narzędziami projektowymi.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3" name="Freeform 13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31566" y="2057400"/>
            <a:ext cx="5356508" cy="7200900"/>
          </a:xfrm>
          <a:custGeom>
            <a:avLst/>
            <a:gdLst/>
            <a:ahLst/>
            <a:cxnLst/>
            <a:rect l="l" t="t" r="r" b="b"/>
            <a:pathLst>
              <a:path w="5356508" h="7200900">
                <a:moveTo>
                  <a:pt x="0" y="0"/>
                </a:moveTo>
                <a:lnTo>
                  <a:pt x="5356508" y="0"/>
                </a:lnTo>
                <a:lnTo>
                  <a:pt x="5356508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824" r="-89" b="-582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6796307" y="3287699"/>
            <a:ext cx="9452776" cy="377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8"/>
              </a:lnSpc>
            </a:pPr>
            <a:r>
              <a:rPr lang="pl-PL" sz="2199" dirty="0">
                <a:solidFill>
                  <a:srgbClr val="1E2328"/>
                </a:solidFill>
                <a:latin typeface="Montserrat"/>
              </a:rPr>
              <a:t>Po 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ukończeniu tego modułu będziesz potrafić:</a:t>
            </a:r>
            <a:endParaRPr lang="it-IT" sz="2000" dirty="0">
              <a:solidFill>
                <a:srgbClr val="1E2328"/>
              </a:solidFill>
              <a:latin typeface="Montserrat"/>
            </a:endParaRPr>
          </a:p>
          <a:p>
            <a:pPr marL="457200" indent="-457200" algn="just">
              <a:lnSpc>
                <a:spcPts val="3298"/>
              </a:lnSpc>
              <a:buFont typeface="+mj-lt"/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</a:rPr>
              <a:t>Modelować i rzeźbić ubrania w </a:t>
            </a:r>
            <a:r>
              <a:rPr lang="pl-PL" sz="2000" b="1" dirty="0">
                <a:solidFill>
                  <a:srgbClr val="1E2328"/>
                </a:solidFill>
                <a:latin typeface="Montserrat"/>
              </a:rPr>
              <a:t>technologii 3D 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w programie </a:t>
            </a:r>
            <a:r>
              <a:rPr lang="pl-PL" sz="2000" dirty="0" err="1">
                <a:solidFill>
                  <a:srgbClr val="1E2328"/>
                </a:solidFill>
                <a:latin typeface="Montserrat"/>
              </a:rPr>
              <a:t>Blender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.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  <a:p>
            <a:pPr marL="457200" indent="-457200" algn="just">
              <a:lnSpc>
                <a:spcPts val="3298"/>
              </a:lnSpc>
              <a:buFont typeface="+mj-lt"/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</a:rPr>
              <a:t>Stosować </a:t>
            </a:r>
            <a:r>
              <a:rPr lang="pl-PL" sz="2000" b="1" dirty="0">
                <a:solidFill>
                  <a:srgbClr val="1E2328"/>
                </a:solidFill>
                <a:latin typeface="Montserrat"/>
              </a:rPr>
              <a:t>materiały, tekstury i oświetlenie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, aby tworzyć realistyczną cyfrową modę.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  <a:p>
            <a:pPr marL="457200" indent="-457200" algn="just">
              <a:lnSpc>
                <a:spcPts val="3298"/>
              </a:lnSpc>
              <a:buFont typeface="+mj-lt"/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</a:rPr>
              <a:t>Dostosowywać </a:t>
            </a:r>
            <a:r>
              <a:rPr lang="pl-PL" sz="2000" b="1" dirty="0">
                <a:solidFill>
                  <a:srgbClr val="1E2328"/>
                </a:solidFill>
                <a:latin typeface="Montserrat"/>
              </a:rPr>
              <a:t>awatary i dopasowanie 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ubrań w celu testowania projektów.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  <a:p>
            <a:pPr marL="457200" indent="-457200" algn="just">
              <a:lnSpc>
                <a:spcPts val="3298"/>
              </a:lnSpc>
              <a:buFont typeface="+mj-lt"/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</a:rPr>
              <a:t>Symulować </a:t>
            </a:r>
            <a:r>
              <a:rPr lang="pl-PL" sz="2000" b="1" dirty="0">
                <a:solidFill>
                  <a:srgbClr val="1E2328"/>
                </a:solidFill>
                <a:latin typeface="Montserrat"/>
              </a:rPr>
              <a:t>ruch tkanin 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z wykorzystaniem silnika fizyki w </a:t>
            </a:r>
            <a:r>
              <a:rPr lang="pl-PL" sz="2000" dirty="0" err="1">
                <a:solidFill>
                  <a:srgbClr val="1E2328"/>
                </a:solidFill>
                <a:latin typeface="Montserrat"/>
              </a:rPr>
              <a:t>Blenderze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.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  <a:p>
            <a:pPr marL="457200" indent="-457200" algn="just">
              <a:lnSpc>
                <a:spcPts val="3298"/>
              </a:lnSpc>
              <a:buFont typeface="+mj-lt"/>
              <a:buAutoNum type="arabicPeriod"/>
            </a:pPr>
            <a:r>
              <a:rPr lang="pl-PL" sz="2000" dirty="0">
                <a:solidFill>
                  <a:srgbClr val="1E2328"/>
                </a:solidFill>
                <a:latin typeface="Montserrat"/>
              </a:rPr>
              <a:t>Rozumieć, w jaki sposób </a:t>
            </a:r>
            <a:r>
              <a:rPr lang="pl-PL" sz="2000" dirty="0" err="1">
                <a:solidFill>
                  <a:srgbClr val="1E2328"/>
                </a:solidFill>
                <a:latin typeface="Montserrat"/>
              </a:rPr>
              <a:t>Blender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 </a:t>
            </a:r>
            <a:r>
              <a:rPr lang="pl-PL" sz="2000" b="1" dirty="0">
                <a:solidFill>
                  <a:srgbClr val="1E2328"/>
                </a:solidFill>
                <a:latin typeface="Montserrat"/>
              </a:rPr>
              <a:t>wspiera zrównoważone procesy projektowania mody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.</a:t>
            </a:r>
            <a:endParaRPr lang="en-US" sz="2199" dirty="0">
              <a:solidFill>
                <a:srgbClr val="1E2328"/>
              </a:solidFill>
              <a:latin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96307" y="1801521"/>
            <a:ext cx="6727118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54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Oczekiwane efekty uczenia się</a:t>
            </a:r>
            <a:endParaRPr lang="en-US" sz="54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 rot="16200000">
            <a:off x="15899580" y="7526643"/>
            <a:ext cx="31946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13D15F87-A00E-B97C-16D0-E36B9DB388EA}"/>
              </a:ext>
            </a:extLst>
          </p:cNvPr>
          <p:cNvSpPr txBox="1"/>
          <p:nvPr/>
        </p:nvSpPr>
        <p:spPr>
          <a:xfrm>
            <a:off x="1031566" y="9298410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Szacowany Czas Czytania</a:t>
            </a:r>
            <a:endParaRPr lang="en-US" sz="24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62179C3A-44D5-BC66-8D18-399A9F4EB9CB}"/>
              </a:ext>
            </a:extLst>
          </p:cNvPr>
          <p:cNvSpPr txBox="1"/>
          <p:nvPr/>
        </p:nvSpPr>
        <p:spPr>
          <a:xfrm>
            <a:off x="1031566" y="9637430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6 </a:t>
            </a:r>
            <a:r>
              <a:rPr lang="pl-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minut</a:t>
            </a: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106401" y="329406"/>
            <a:ext cx="3440398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0" name="Freeform 10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Freeform 11"/>
          <p:cNvSpPr/>
          <p:nvPr/>
        </p:nvSpPr>
        <p:spPr>
          <a:xfrm>
            <a:off x="-4762" y="1019174"/>
            <a:ext cx="6051534" cy="9253538"/>
          </a:xfrm>
          <a:custGeom>
            <a:avLst/>
            <a:gdLst/>
            <a:ahLst/>
            <a:cxnLst/>
            <a:rect l="l" t="t" r="r" b="b"/>
            <a:pathLst>
              <a:path w="6051534" h="9253538">
                <a:moveTo>
                  <a:pt x="0" y="0"/>
                </a:moveTo>
                <a:lnTo>
                  <a:pt x="6051533" y="0"/>
                </a:lnTo>
                <a:lnTo>
                  <a:pt x="6051533" y="9253538"/>
                </a:lnTo>
                <a:lnTo>
                  <a:pt x="0" y="92535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1031566" y="3271314"/>
            <a:ext cx="4119719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 Edukacyjny</a:t>
            </a:r>
            <a:endParaRPr lang="en-US" sz="6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031566" y="5401188"/>
            <a:ext cx="728566" cy="14287"/>
            <a:chOff x="0" y="0"/>
            <a:chExt cx="971421" cy="19049"/>
          </a:xfrm>
        </p:grpSpPr>
        <p:sp>
          <p:nvSpPr>
            <p:cNvPr id="14" name="Freeform 14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31566" y="5835149"/>
            <a:ext cx="4332699" cy="5042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pl-PL" sz="2199" b="1" dirty="0">
                <a:solidFill>
                  <a:srgbClr val="FFFFFF"/>
                </a:solidFill>
                <a:latin typeface="Montserrat"/>
              </a:rPr>
              <a:t>Celem modułu </a:t>
            </a:r>
            <a:r>
              <a:rPr lang="pl-PL" sz="2199" dirty="0">
                <a:solidFill>
                  <a:srgbClr val="FFFFFF"/>
                </a:solidFill>
                <a:latin typeface="Montserrat"/>
              </a:rPr>
              <a:t>jest wyposażenie uczestników </a:t>
            </a:r>
            <a:br>
              <a:rPr lang="pl-PL" sz="2199" dirty="0">
                <a:solidFill>
                  <a:srgbClr val="FFFFFF"/>
                </a:solidFill>
                <a:latin typeface="Montserrat"/>
              </a:rPr>
            </a:br>
            <a:r>
              <a:rPr lang="pl-PL" sz="2199" dirty="0">
                <a:solidFill>
                  <a:srgbClr val="FFFFFF"/>
                </a:solidFill>
                <a:latin typeface="Montserrat"/>
              </a:rPr>
              <a:t>w </a:t>
            </a:r>
            <a:r>
              <a:rPr lang="pl-PL" sz="2199" b="1" dirty="0">
                <a:solidFill>
                  <a:srgbClr val="FFFFFF"/>
                </a:solidFill>
                <a:latin typeface="Montserrat"/>
              </a:rPr>
              <a:t>techniczne umiejętności</a:t>
            </a:r>
            <a:r>
              <a:rPr lang="pl-PL" sz="2199" dirty="0">
                <a:solidFill>
                  <a:srgbClr val="FFFFFF"/>
                </a:solidFill>
                <a:latin typeface="Montserrat"/>
              </a:rPr>
              <a:t> pracy w programie </a:t>
            </a:r>
            <a:r>
              <a:rPr lang="pl-PL" sz="2199" dirty="0" err="1">
                <a:solidFill>
                  <a:srgbClr val="FFFFFF"/>
                </a:solidFill>
                <a:latin typeface="Montserrat"/>
              </a:rPr>
              <a:t>Blender</a:t>
            </a:r>
            <a:r>
              <a:rPr lang="pl-PL" sz="2199" dirty="0">
                <a:solidFill>
                  <a:srgbClr val="FFFFFF"/>
                </a:solidFill>
                <a:latin typeface="Montserrat"/>
              </a:rPr>
              <a:t> </a:t>
            </a:r>
            <a:br>
              <a:rPr lang="pl-PL" sz="2199" dirty="0">
                <a:solidFill>
                  <a:srgbClr val="FFFFFF"/>
                </a:solidFill>
                <a:latin typeface="Montserrat"/>
              </a:rPr>
            </a:br>
            <a:r>
              <a:rPr lang="pl-PL" sz="2199" dirty="0">
                <a:solidFill>
                  <a:srgbClr val="FFFFFF"/>
                </a:solidFill>
                <a:latin typeface="Montserrat"/>
              </a:rPr>
              <a:t>w zakresie </a:t>
            </a:r>
            <a:r>
              <a:rPr lang="pl-PL" sz="2199" b="1" dirty="0">
                <a:solidFill>
                  <a:srgbClr val="FFFFFF"/>
                </a:solidFill>
                <a:latin typeface="Montserrat"/>
              </a:rPr>
              <a:t>projektowania mody 3D, obejmujące modelowanie odzieży, dostosowywanie materiałów, dopasowanie awatarów oraz symulację tkanin.</a:t>
            </a:r>
            <a:endParaRPr lang="it-IT" sz="2199" b="1" dirty="0">
              <a:solidFill>
                <a:srgbClr val="FFFFFF"/>
              </a:solidFill>
              <a:latin typeface="Montserrat"/>
            </a:endParaRPr>
          </a:p>
          <a:p>
            <a:pPr algn="l">
              <a:lnSpc>
                <a:spcPts val="3298"/>
              </a:lnSpc>
            </a:pPr>
            <a:endParaRPr lang="en-US" sz="21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299"/>
              </a:lnSpc>
            </a:pPr>
            <a:endParaRPr lang="en-US" sz="2199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5697014" y="5892299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4" y="0"/>
                </a:lnTo>
                <a:lnTo>
                  <a:pt x="699514" y="699514"/>
                </a:lnTo>
                <a:lnTo>
                  <a:pt x="0" y="699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TextBox 17"/>
          <p:cNvSpPr txBox="1"/>
          <p:nvPr/>
        </p:nvSpPr>
        <p:spPr>
          <a:xfrm>
            <a:off x="6736672" y="2861623"/>
            <a:ext cx="9601147" cy="16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-PL" sz="2199" dirty="0">
                <a:solidFill>
                  <a:srgbClr val="1E2328"/>
                </a:solidFill>
                <a:latin typeface="Montserrat"/>
              </a:rPr>
              <a:t>Ten moduł jest skierowany do osób, które chcą zdobyć podstawową wiedzę na temat tworzenia prostych symulacji w celu realizacji projektu projektowania mody 3D z wykorzystaniem programu </a:t>
            </a:r>
            <a:r>
              <a:rPr lang="pl-PL" sz="2199" dirty="0" err="1">
                <a:solidFill>
                  <a:srgbClr val="1E2328"/>
                </a:solidFill>
                <a:latin typeface="Montserrat"/>
              </a:rPr>
              <a:t>Blender</a:t>
            </a:r>
            <a:r>
              <a:rPr lang="pl-PL" sz="2199" dirty="0">
                <a:solidFill>
                  <a:srgbClr val="1E2328"/>
                </a:solidFill>
                <a:latin typeface="Montserrat"/>
              </a:rPr>
              <a:t>.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36672" y="1509073"/>
            <a:ext cx="6832707" cy="80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Grupa Docelowa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736672" y="7105248"/>
            <a:ext cx="9601147" cy="16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8"/>
              </a:lnSpc>
            </a:pPr>
            <a:r>
              <a:rPr lang="pl-PL" sz="2199" dirty="0">
                <a:solidFill>
                  <a:srgbClr val="1E2328"/>
                </a:solidFill>
                <a:latin typeface="Montserrat" panose="00000500000000000000" pitchFamily="2" charset="0"/>
              </a:rPr>
              <a:t>Interfejs i narzędzia </a:t>
            </a:r>
            <a:r>
              <a:rPr lang="pl-PL" sz="2199" dirty="0" err="1">
                <a:solidFill>
                  <a:srgbClr val="1E2328"/>
                </a:solidFill>
                <a:latin typeface="Montserrat" panose="00000500000000000000" pitchFamily="2" charset="0"/>
              </a:rPr>
              <a:t>Blendera</a:t>
            </a:r>
            <a:r>
              <a:rPr lang="pl-PL" sz="2199" dirty="0">
                <a:solidFill>
                  <a:srgbClr val="1E2328"/>
                </a:solidFill>
                <a:latin typeface="Montserrat" panose="00000500000000000000" pitchFamily="2" charset="0"/>
              </a:rPr>
              <a:t>, tworzenie odzieży w 3D, teksturowanie i dostosowywanie materiałów, personalizacja i dopasowanie awatarów, fizyka tkanin i symulacja układania materiału, cyfrowy proces projektowania mody.</a:t>
            </a:r>
            <a:endParaRPr lang="it-IT" sz="2199" dirty="0">
              <a:solidFill>
                <a:srgbClr val="1E2328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36672" y="5877438"/>
            <a:ext cx="7881060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Zagadnienia Kluczowe</a:t>
            </a:r>
            <a:endParaRPr lang="en-US" sz="6000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2" name="TextBox 22"/>
          <p:cNvSpPr txBox="1"/>
          <p:nvPr/>
        </p:nvSpPr>
        <p:spPr>
          <a:xfrm rot="16200000">
            <a:off x="15831000" y="7496163"/>
            <a:ext cx="32556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347669" y="329406"/>
            <a:ext cx="3214369" cy="367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</p:txBody>
      </p:sp>
      <p:sp>
        <p:nvSpPr>
          <p:cNvPr id="9" name="Freeform 9"/>
          <p:cNvSpPr/>
          <p:nvPr/>
        </p:nvSpPr>
        <p:spPr>
          <a:xfrm>
            <a:off x="8127431" y="1028700"/>
            <a:ext cx="8545347" cy="7210425"/>
          </a:xfrm>
          <a:custGeom>
            <a:avLst/>
            <a:gdLst/>
            <a:ahLst/>
            <a:cxnLst/>
            <a:rect l="l" t="t" r="r" b="b"/>
            <a:pathLst>
              <a:path w="8545347" h="7210425">
                <a:moveTo>
                  <a:pt x="0" y="0"/>
                </a:moveTo>
                <a:lnTo>
                  <a:pt x="8545347" y="0"/>
                </a:lnTo>
                <a:lnTo>
                  <a:pt x="8545347" y="7210425"/>
                </a:lnTo>
                <a:lnTo>
                  <a:pt x="0" y="7210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28" b="-41183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1" name="Freeform 11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5653088"/>
            <a:ext cx="8282280" cy="4633913"/>
          </a:xfrm>
          <a:custGeom>
            <a:avLst/>
            <a:gdLst/>
            <a:ahLst/>
            <a:cxnLst/>
            <a:rect l="l" t="t" r="r" b="b"/>
            <a:pathLst>
              <a:path w="8282280" h="4633913">
                <a:moveTo>
                  <a:pt x="0" y="0"/>
                </a:moveTo>
                <a:lnTo>
                  <a:pt x="8282280" y="0"/>
                </a:lnTo>
                <a:lnTo>
                  <a:pt x="8282280" y="4633913"/>
                </a:lnTo>
                <a:lnTo>
                  <a:pt x="0" y="4633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2315212" y="6622474"/>
            <a:ext cx="4771388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-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Niezbędne Wyposażenie</a:t>
            </a:r>
            <a:endParaRPr lang="en-US" sz="60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310482" y="8607468"/>
            <a:ext cx="728566" cy="14287"/>
            <a:chOff x="0" y="0"/>
            <a:chExt cx="971421" cy="19049"/>
          </a:xfrm>
        </p:grpSpPr>
        <p:sp>
          <p:nvSpPr>
            <p:cNvPr id="15" name="Freeform 15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14401" y="1285875"/>
            <a:ext cx="6955444" cy="4189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8"/>
              </a:lnSpc>
            </a:pPr>
            <a:r>
              <a:rPr lang="pl-PL" sz="2000" dirty="0">
                <a:solidFill>
                  <a:srgbClr val="1E2328"/>
                </a:solidFill>
                <a:latin typeface="Montserrat"/>
              </a:rPr>
              <a:t>Aby ukończyć ten moduł, będziesz potrzebować:</a:t>
            </a:r>
            <a:endParaRPr lang="it-IT" sz="2000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sz="2000" b="1" dirty="0">
                <a:solidFill>
                  <a:srgbClr val="1E2328"/>
                </a:solidFill>
                <a:latin typeface="Montserrat Bold"/>
                <a:sym typeface="Montserrat Bold"/>
              </a:rPr>
              <a:t>O</a:t>
            </a:r>
            <a:r>
              <a:rPr lang="pl-PL" sz="2000" b="1" dirty="0">
                <a:solidFill>
                  <a:srgbClr val="1E2328"/>
                </a:solidFill>
                <a:latin typeface="Montserrat"/>
              </a:rPr>
              <a:t>programowania </a:t>
            </a:r>
            <a:r>
              <a:rPr lang="pl-PL" sz="2000" b="1" dirty="0" err="1">
                <a:solidFill>
                  <a:srgbClr val="1E2328"/>
                </a:solidFill>
                <a:latin typeface="Montserrat"/>
              </a:rPr>
              <a:t>Blender</a:t>
            </a:r>
            <a:r>
              <a:rPr lang="pl-PL" sz="2000" b="1" dirty="0">
                <a:solidFill>
                  <a:srgbClr val="1E2328"/>
                </a:solidFill>
                <a:latin typeface="Montserrat"/>
              </a:rPr>
              <a:t> 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(zainstalowana najnowsza wersja)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sz="2000" b="1" dirty="0">
                <a:solidFill>
                  <a:srgbClr val="1E2328"/>
                </a:solidFill>
                <a:latin typeface="Montserrat"/>
                <a:sym typeface="Montserrat"/>
              </a:rPr>
              <a:t>K</a:t>
            </a:r>
            <a:r>
              <a:rPr lang="pl-PL" sz="2000" b="1" dirty="0">
                <a:solidFill>
                  <a:srgbClr val="1E2328"/>
                </a:solidFill>
                <a:latin typeface="Montserrat"/>
              </a:rPr>
              <a:t>omputera 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o odpowiedniej mocy obliczeniowej do modelowania 3D,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sz="2000" b="1" dirty="0">
                <a:solidFill>
                  <a:srgbClr val="1E2328"/>
                </a:solidFill>
                <a:latin typeface="Montserrat"/>
              </a:rPr>
              <a:t>Rysika lub myszy komputerowej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 do precyzyjnego sterowania podczas modelowania,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8"/>
              </a:lnSpc>
              <a:buFont typeface="Arial"/>
              <a:buChar char="•"/>
            </a:pPr>
            <a:r>
              <a:rPr lang="pl-PL" sz="2000" b="1" dirty="0">
                <a:solidFill>
                  <a:srgbClr val="1E2328"/>
                </a:solidFill>
                <a:latin typeface="Montserrat"/>
              </a:rPr>
              <a:t>Obrazów tekstur oraz referencji materiałów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, aby realistycznie odwzorować tkaniny,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  <a:p>
            <a:pPr marL="474345" lvl="1" indent="-236855" algn="just">
              <a:lnSpc>
                <a:spcPts val="3299"/>
              </a:lnSpc>
              <a:buFont typeface="Arial"/>
              <a:buChar char="•"/>
            </a:pPr>
            <a:r>
              <a:rPr lang="pl-PL" sz="2000" dirty="0">
                <a:solidFill>
                  <a:srgbClr val="1E2328"/>
                </a:solidFill>
                <a:latin typeface="Montserrat"/>
                <a:sym typeface="Montserrat"/>
              </a:rPr>
              <a:t>W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cześniej </a:t>
            </a:r>
            <a:r>
              <a:rPr lang="pl-PL" sz="2000" dirty="0" err="1">
                <a:solidFill>
                  <a:srgbClr val="1E2328"/>
                </a:solidFill>
                <a:latin typeface="Montserrat"/>
              </a:rPr>
              <a:t>zdigitalizowanych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 </a:t>
            </a:r>
            <a:r>
              <a:rPr lang="pl-PL" sz="2000" b="1" dirty="0">
                <a:solidFill>
                  <a:srgbClr val="1E2328"/>
                </a:solidFill>
                <a:latin typeface="Montserrat"/>
              </a:rPr>
              <a:t>form 2D z Modułu 3</a:t>
            </a:r>
            <a:r>
              <a:rPr lang="pl-PL" sz="2000" dirty="0">
                <a:solidFill>
                  <a:srgbClr val="1E2328"/>
                </a:solidFill>
                <a:latin typeface="Montserrat"/>
              </a:rPr>
              <a:t>.</a:t>
            </a:r>
            <a:endParaRPr lang="en-US" sz="2000" dirty="0">
              <a:solidFill>
                <a:srgbClr val="1E2328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8" name="TextBox 18"/>
          <p:cNvSpPr txBox="1"/>
          <p:nvPr/>
        </p:nvSpPr>
        <p:spPr>
          <a:xfrm rot="16200000">
            <a:off x="15869100" y="7488543"/>
            <a:ext cx="327085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106401" y="329406"/>
            <a:ext cx="3440398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10" name="Freeform 10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47984" y="2458189"/>
            <a:ext cx="5601865" cy="4147460"/>
          </a:xfrm>
          <a:custGeom>
            <a:avLst/>
            <a:gdLst/>
            <a:ahLst/>
            <a:cxnLst/>
            <a:rect l="l" t="t" r="r" b="b"/>
            <a:pathLst>
              <a:path w="5601865" h="4147460">
                <a:moveTo>
                  <a:pt x="0" y="0"/>
                </a:moveTo>
                <a:lnTo>
                  <a:pt x="5601865" y="0"/>
                </a:lnTo>
                <a:lnTo>
                  <a:pt x="5601865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2" name="Freeform 12"/>
          <p:cNvSpPr/>
          <p:nvPr/>
        </p:nvSpPr>
        <p:spPr>
          <a:xfrm>
            <a:off x="3039151" y="2019992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>
            <a:off x="4168148" y="4122494"/>
            <a:ext cx="728566" cy="14287"/>
            <a:chOff x="0" y="0"/>
            <a:chExt cx="971421" cy="19049"/>
          </a:xfrm>
        </p:grpSpPr>
        <p:sp>
          <p:nvSpPr>
            <p:cNvPr id="14" name="Freeform 14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852264" y="3347794"/>
            <a:ext cx="5360333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-PL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39151" y="2156613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52264" y="4438358"/>
            <a:ext cx="5227448" cy="1637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pl-PL" sz="1600" dirty="0">
                <a:solidFill>
                  <a:srgbClr val="FFFFFF"/>
                </a:solidFill>
                <a:latin typeface="Montserrat"/>
              </a:rPr>
              <a:t>PROFESJONALNY PROJEKTANT MODY – SPECJALISTA W ZAKRESIE PROJEKTOWANIA 3D</a:t>
            </a:r>
            <a:br>
              <a:rPr lang="pl-PL" sz="1600" dirty="0">
                <a:solidFill>
                  <a:srgbClr val="FFFFFF"/>
                </a:solidFill>
                <a:latin typeface="Montserrat"/>
              </a:rPr>
            </a:br>
            <a:r>
              <a:rPr lang="pl-PL" sz="1600" dirty="0">
                <a:solidFill>
                  <a:srgbClr val="FFFFFF"/>
                </a:solidFill>
                <a:latin typeface="Montserrat"/>
              </a:rPr>
              <a:t>lub</a:t>
            </a:r>
            <a:br>
              <a:rPr lang="pl-PL" sz="1600" dirty="0">
                <a:solidFill>
                  <a:srgbClr val="FFFFFF"/>
                </a:solidFill>
                <a:latin typeface="Montserrat"/>
              </a:rPr>
            </a:br>
            <a:r>
              <a:rPr lang="pl-PL" sz="1600" dirty="0">
                <a:solidFill>
                  <a:srgbClr val="FFFFFF"/>
                </a:solidFill>
                <a:latin typeface="Montserrat"/>
              </a:rPr>
              <a:t>TRENER / INSTRUKTOR PROJEKTOWANIA MODY</a:t>
            </a:r>
            <a:endParaRPr lang="en-US" sz="1600" dirty="0">
              <a:solidFill>
                <a:srgbClr val="FFFFFF"/>
              </a:solidFill>
              <a:latin typeface="Montserrat"/>
              <a:sym typeface="Montserrat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9269471" y="4706272"/>
            <a:ext cx="5601865" cy="4147460"/>
          </a:xfrm>
          <a:custGeom>
            <a:avLst/>
            <a:gdLst/>
            <a:ahLst/>
            <a:cxnLst/>
            <a:rect l="l" t="t" r="r" b="b"/>
            <a:pathLst>
              <a:path w="5601865" h="4147460">
                <a:moveTo>
                  <a:pt x="0" y="0"/>
                </a:moveTo>
                <a:lnTo>
                  <a:pt x="5601865" y="0"/>
                </a:lnTo>
                <a:lnTo>
                  <a:pt x="5601865" y="4147460"/>
                </a:lnTo>
                <a:lnTo>
                  <a:pt x="0" y="41474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9" name="Freeform 19"/>
          <p:cNvSpPr/>
          <p:nvPr/>
        </p:nvSpPr>
        <p:spPr>
          <a:xfrm>
            <a:off x="12885116" y="4377408"/>
            <a:ext cx="876394" cy="876394"/>
          </a:xfrm>
          <a:custGeom>
            <a:avLst/>
            <a:gdLst/>
            <a:ahLst/>
            <a:cxnLst/>
            <a:rect l="l" t="t" r="r" b="b"/>
            <a:pathLst>
              <a:path w="876394" h="876394">
                <a:moveTo>
                  <a:pt x="0" y="0"/>
                </a:moveTo>
                <a:lnTo>
                  <a:pt x="876394" y="0"/>
                </a:lnTo>
                <a:lnTo>
                  <a:pt x="876394" y="876394"/>
                </a:lnTo>
                <a:lnTo>
                  <a:pt x="0" y="8763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0" name="TextBox 20"/>
          <p:cNvSpPr txBox="1"/>
          <p:nvPr/>
        </p:nvSpPr>
        <p:spPr>
          <a:xfrm>
            <a:off x="12885116" y="4514030"/>
            <a:ext cx="876394" cy="4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706120" y="6469201"/>
            <a:ext cx="728566" cy="14287"/>
            <a:chOff x="0" y="0"/>
            <a:chExt cx="971421" cy="19049"/>
          </a:xfrm>
        </p:grpSpPr>
        <p:sp>
          <p:nvSpPr>
            <p:cNvPr id="22" name="Freeform 22"/>
            <p:cNvSpPr/>
            <p:nvPr/>
          </p:nvSpPr>
          <p:spPr>
            <a:xfrm>
              <a:off x="6350" y="0"/>
              <a:ext cx="958723" cy="19050"/>
            </a:xfrm>
            <a:custGeom>
              <a:avLst/>
              <a:gdLst/>
              <a:ahLst/>
              <a:cxnLst/>
              <a:rect l="l" t="t" r="r" b="b"/>
              <a:pathLst>
                <a:path w="958723" h="19050">
                  <a:moveTo>
                    <a:pt x="0" y="0"/>
                  </a:moveTo>
                  <a:lnTo>
                    <a:pt x="958723" y="6350"/>
                  </a:lnTo>
                  <a:lnTo>
                    <a:pt x="958596" y="1905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390237" y="5633096"/>
            <a:ext cx="5360333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</a:t>
            </a:r>
            <a:r>
              <a:rPr lang="pl-PL" sz="2499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odologia</a:t>
            </a:r>
            <a:r>
              <a:rPr lang="en-US" sz="2499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28212" y="6773493"/>
            <a:ext cx="4700868" cy="81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pl-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Nauka przez działanie </a:t>
            </a: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pl-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symulacje i ćwiczenia praktyczne</a:t>
            </a:r>
            <a:endParaRPr lang="en-US" sz="21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26" name="TextBox 26"/>
          <p:cNvSpPr txBox="1"/>
          <p:nvPr/>
        </p:nvSpPr>
        <p:spPr>
          <a:xfrm rot="16200000">
            <a:off x="15823380" y="7465683"/>
            <a:ext cx="331657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11" tooltip="https://www.fashionupproject.com"/>
              </a:rPr>
              <a:t>www.fashionupproject.com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814819" y="2052637"/>
            <a:ext cx="4415781" cy="7209712"/>
          </a:xfrm>
          <a:custGeom>
            <a:avLst/>
            <a:gdLst/>
            <a:ahLst/>
            <a:cxnLst/>
            <a:rect l="l" t="t" r="r" b="b"/>
            <a:pathLst>
              <a:path w="4415781" h="7209712">
                <a:moveTo>
                  <a:pt x="0" y="0"/>
                </a:moveTo>
                <a:lnTo>
                  <a:pt x="4415781" y="0"/>
                </a:lnTo>
                <a:lnTo>
                  <a:pt x="4415781" y="7209712"/>
                </a:lnTo>
                <a:lnTo>
                  <a:pt x="0" y="7209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8569768" y="4739489"/>
            <a:ext cx="7055747" cy="3968858"/>
          </a:xfrm>
          <a:custGeom>
            <a:avLst/>
            <a:gdLst/>
            <a:ahLst/>
            <a:cxnLst/>
            <a:rect l="l" t="t" r="r" b="b"/>
            <a:pathLst>
              <a:path w="7055747" h="3968858">
                <a:moveTo>
                  <a:pt x="0" y="0"/>
                </a:moveTo>
                <a:lnTo>
                  <a:pt x="7055747" y="0"/>
                </a:lnTo>
                <a:lnTo>
                  <a:pt x="7055747" y="3968857"/>
                </a:lnTo>
                <a:lnTo>
                  <a:pt x="0" y="39688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13030201" y="329406"/>
            <a:ext cx="3516598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7226" y="1362075"/>
            <a:ext cx="7741974" cy="3347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48"/>
              </a:lnSpc>
            </a:pPr>
            <a:r>
              <a:rPr lang="pl-PL" sz="5899" dirty="0">
                <a:solidFill>
                  <a:srgbClr val="1E2328"/>
                </a:solidFill>
                <a:latin typeface="DM Serif Display"/>
              </a:rPr>
              <a:t>Wprowadzenie do interfejsu i nawigacji </a:t>
            </a:r>
            <a:br>
              <a:rPr lang="pl-PL" sz="5899" dirty="0">
                <a:solidFill>
                  <a:srgbClr val="1E2328"/>
                </a:solidFill>
                <a:latin typeface="DM Serif Display"/>
              </a:rPr>
            </a:br>
            <a:r>
              <a:rPr lang="pl-PL" sz="5899" dirty="0">
                <a:solidFill>
                  <a:srgbClr val="1E2328"/>
                </a:solidFill>
                <a:latin typeface="DM Serif Display"/>
              </a:rPr>
              <a:t>w programie </a:t>
            </a:r>
            <a:r>
              <a:rPr lang="pl-PL" sz="5899" dirty="0" err="1">
                <a:solidFill>
                  <a:srgbClr val="1E2328"/>
                </a:solidFill>
                <a:latin typeface="DM Serif Display"/>
              </a:rPr>
              <a:t>Blender</a:t>
            </a:r>
            <a:endParaRPr lang="pl-PL" sz="5899" dirty="0">
              <a:solidFill>
                <a:srgbClr val="1E2328"/>
              </a:solidFill>
              <a:latin typeface="DM Serif Display"/>
            </a:endParaRPr>
          </a:p>
          <a:p>
            <a:pPr algn="l">
              <a:lnSpc>
                <a:spcPts val="6548"/>
              </a:lnSpc>
            </a:pPr>
            <a:endParaRPr lang="en-US" sz="5899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1565" y="4125075"/>
            <a:ext cx="7306319" cy="5042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pl-PL" sz="2350" dirty="0">
                <a:solidFill>
                  <a:srgbClr val="1E2328"/>
                </a:solidFill>
                <a:latin typeface="Montserrat" panose="00000500000000000000" pitchFamily="2" charset="-18"/>
              </a:rPr>
              <a:t>Zrozumienie interfejsu programu </a:t>
            </a:r>
            <a:r>
              <a:rPr lang="pl-PL" sz="2350" dirty="0" err="1">
                <a:solidFill>
                  <a:srgbClr val="1E2328"/>
                </a:solidFill>
                <a:latin typeface="Montserrat" panose="00000500000000000000" pitchFamily="2" charset="-18"/>
              </a:rPr>
              <a:t>Blender</a:t>
            </a:r>
            <a:r>
              <a:rPr lang="pl-PL" sz="2350" dirty="0">
                <a:solidFill>
                  <a:srgbClr val="1E2328"/>
                </a:solidFill>
                <a:latin typeface="Montserrat" panose="00000500000000000000" pitchFamily="2" charset="-18"/>
              </a:rPr>
              <a:t>:</a:t>
            </a:r>
            <a:endParaRPr lang="en-US" sz="2350" dirty="0">
              <a:solidFill>
                <a:srgbClr val="1E2328"/>
              </a:solidFill>
              <a:latin typeface="Montserrat" panose="00000500000000000000" pitchFamily="2" charset="-18"/>
              <a:sym typeface="Montserrat"/>
            </a:endParaRPr>
          </a:p>
          <a:p>
            <a:pPr marL="474764" lvl="1" indent="-237382">
              <a:lnSpc>
                <a:spcPts val="3299"/>
              </a:lnSpc>
              <a:buFont typeface="Arial"/>
              <a:buChar char="•"/>
            </a:pPr>
            <a:r>
              <a:rPr lang="pl-PL" sz="2350" b="1" dirty="0">
                <a:latin typeface="Montserrat" panose="00000500000000000000" pitchFamily="2" charset="-18"/>
              </a:rPr>
              <a:t>Obszary robocze i układy (</a:t>
            </a:r>
            <a:r>
              <a:rPr lang="pl-PL" sz="2350" b="1" dirty="0" err="1">
                <a:latin typeface="Montserrat" panose="00000500000000000000" pitchFamily="2" charset="-18"/>
              </a:rPr>
              <a:t>Workspaces</a:t>
            </a:r>
            <a:r>
              <a:rPr lang="pl-PL" sz="2350" b="1" dirty="0">
                <a:latin typeface="Montserrat" panose="00000500000000000000" pitchFamily="2" charset="-18"/>
              </a:rPr>
              <a:t> </a:t>
            </a:r>
            <a:br>
              <a:rPr lang="pl-PL" sz="2350" b="1" dirty="0">
                <a:latin typeface="Montserrat" panose="00000500000000000000" pitchFamily="2" charset="-18"/>
              </a:rPr>
            </a:br>
            <a:r>
              <a:rPr lang="pl-PL" sz="2350" b="1" dirty="0">
                <a:latin typeface="Montserrat" panose="00000500000000000000" pitchFamily="2" charset="-18"/>
              </a:rPr>
              <a:t>&amp; </a:t>
            </a:r>
            <a:r>
              <a:rPr lang="pl-PL" sz="2350" b="1" dirty="0" err="1">
                <a:latin typeface="Montserrat" panose="00000500000000000000" pitchFamily="2" charset="-18"/>
              </a:rPr>
              <a:t>Layouts</a:t>
            </a:r>
            <a:r>
              <a:rPr lang="pl-PL" sz="2350" b="1" dirty="0">
                <a:latin typeface="Montserrat" panose="00000500000000000000" pitchFamily="2" charset="-18"/>
              </a:rPr>
              <a:t>)</a:t>
            </a:r>
            <a:r>
              <a:rPr lang="pl-PL" sz="2350" dirty="0">
                <a:latin typeface="Montserrat" panose="00000500000000000000" pitchFamily="2" charset="-18"/>
              </a:rPr>
              <a:t> – przegląd widoku 3D, panelu właściwości oraz panelu </a:t>
            </a:r>
            <a:r>
              <a:rPr lang="pl-PL" sz="2350" dirty="0" err="1">
                <a:latin typeface="Montserrat" panose="00000500000000000000" pitchFamily="2" charset="-18"/>
              </a:rPr>
              <a:t>Outliner</a:t>
            </a:r>
            <a:r>
              <a:rPr lang="pl-PL" sz="2350" dirty="0">
                <a:latin typeface="Montserrat" panose="00000500000000000000" pitchFamily="2" charset="-18"/>
              </a:rPr>
              <a:t>.</a:t>
            </a:r>
            <a:endParaRPr lang="pl-PL" sz="2350" dirty="0">
              <a:solidFill>
                <a:srgbClr val="1E2328"/>
              </a:solidFill>
              <a:latin typeface="Montserrat" panose="00000500000000000000" pitchFamily="2" charset="-18"/>
              <a:sym typeface="Montserrat"/>
            </a:endParaRPr>
          </a:p>
          <a:p>
            <a:pPr marL="474764" lvl="1" indent="-237382">
              <a:lnSpc>
                <a:spcPts val="3299"/>
              </a:lnSpc>
              <a:buFont typeface="Arial"/>
              <a:buChar char="•"/>
            </a:pPr>
            <a:r>
              <a:rPr lang="pl-PL" sz="2350" b="1" dirty="0">
                <a:latin typeface="Montserrat" panose="00000500000000000000" pitchFamily="2" charset="-18"/>
              </a:rPr>
              <a:t>Nawigacja i kontrola widoku (</a:t>
            </a:r>
            <a:r>
              <a:rPr lang="pl-PL" sz="2350" b="1" dirty="0" err="1">
                <a:latin typeface="Montserrat" panose="00000500000000000000" pitchFamily="2" charset="-18"/>
              </a:rPr>
              <a:t>Navigation</a:t>
            </a:r>
            <a:r>
              <a:rPr lang="pl-PL" sz="2350" b="1" dirty="0">
                <a:latin typeface="Montserrat" panose="00000500000000000000" pitchFamily="2" charset="-18"/>
              </a:rPr>
              <a:t> </a:t>
            </a:r>
            <a:br>
              <a:rPr lang="pl-PL" sz="2350" b="1" dirty="0">
                <a:latin typeface="Montserrat" panose="00000500000000000000" pitchFamily="2" charset="-18"/>
              </a:rPr>
            </a:br>
            <a:r>
              <a:rPr lang="pl-PL" sz="2350" b="1" dirty="0">
                <a:latin typeface="Montserrat" panose="00000500000000000000" pitchFamily="2" charset="-18"/>
              </a:rPr>
              <a:t>&amp; </a:t>
            </a:r>
            <a:r>
              <a:rPr lang="pl-PL" sz="2350" b="1" dirty="0" err="1">
                <a:latin typeface="Montserrat" panose="00000500000000000000" pitchFamily="2" charset="-18"/>
              </a:rPr>
              <a:t>View</a:t>
            </a:r>
            <a:r>
              <a:rPr lang="pl-PL" sz="2350" b="1" dirty="0">
                <a:latin typeface="Montserrat" panose="00000500000000000000" pitchFamily="2" charset="-18"/>
              </a:rPr>
              <a:t> Controls)</a:t>
            </a:r>
            <a:r>
              <a:rPr lang="pl-PL" sz="2350" dirty="0">
                <a:latin typeface="Montserrat" panose="00000500000000000000" pitchFamily="2" charset="-18"/>
              </a:rPr>
              <a:t> – obracanie, przybliżanie oraz zmiana widoków kamery</a:t>
            </a:r>
            <a:endParaRPr lang="en-US" sz="235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9"/>
              </a:lnSpc>
              <a:buFont typeface="Arial"/>
              <a:buChar char="•"/>
            </a:pPr>
            <a:r>
              <a:rPr lang="pl-PL" sz="2350" b="1" dirty="0">
                <a:solidFill>
                  <a:srgbClr val="1E2328"/>
                </a:solidFill>
                <a:latin typeface="Montserrat" panose="00000500000000000000" pitchFamily="2" charset="-18"/>
                <a:ea typeface="Montserrat Bold"/>
                <a:cs typeface="Montserrat Bold"/>
                <a:sym typeface="Montserrat Bold"/>
              </a:rPr>
              <a:t>P</a:t>
            </a:r>
            <a:r>
              <a:rPr lang="pl-PL" sz="2350" b="1" dirty="0">
                <a:latin typeface="Montserrat" panose="00000500000000000000" pitchFamily="2" charset="-18"/>
              </a:rPr>
              <a:t>odstawowe polecenia (</a:t>
            </a:r>
            <a:r>
              <a:rPr lang="pl-PL" sz="2350" b="1" dirty="0" err="1">
                <a:latin typeface="Montserrat" panose="00000500000000000000" pitchFamily="2" charset="-18"/>
              </a:rPr>
              <a:t>Essential</a:t>
            </a:r>
            <a:r>
              <a:rPr lang="pl-PL" sz="2350" b="1" dirty="0">
                <a:latin typeface="Montserrat" panose="00000500000000000000" pitchFamily="2" charset="-18"/>
              </a:rPr>
              <a:t> </a:t>
            </a:r>
            <a:r>
              <a:rPr lang="pl-PL" sz="2350" b="1" dirty="0" err="1">
                <a:latin typeface="Montserrat" panose="00000500000000000000" pitchFamily="2" charset="-18"/>
              </a:rPr>
              <a:t>Commands</a:t>
            </a:r>
            <a:r>
              <a:rPr lang="pl-PL" sz="2350" b="1" dirty="0">
                <a:latin typeface="Montserrat" panose="00000500000000000000" pitchFamily="2" charset="-18"/>
              </a:rPr>
              <a:t>)</a:t>
            </a:r>
            <a:r>
              <a:rPr lang="pl-PL" sz="2350" dirty="0">
                <a:latin typeface="Montserrat" panose="00000500000000000000" pitchFamily="2" charset="-18"/>
              </a:rPr>
              <a:t> – zaznaczanie, transformacje (skalowanie, obracanie, przesuwanie) oraz skróty klawiaturowe.</a:t>
            </a:r>
            <a:endParaRPr lang="en-US" sz="235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99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40361" y="8924925"/>
            <a:ext cx="6975043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 tooltip="https://www.youtube.com/watch?v=bnRjybA35Zg"/>
              </a:rPr>
              <a:t>https://www.youtube.com/watch?v=bnRjybA35Zg</a:t>
            </a:r>
          </a:p>
        </p:txBody>
      </p:sp>
      <p:sp>
        <p:nvSpPr>
          <p:cNvPr id="20" name="TextBox 20"/>
          <p:cNvSpPr txBox="1"/>
          <p:nvPr/>
        </p:nvSpPr>
        <p:spPr>
          <a:xfrm rot="16200000">
            <a:off x="15876720" y="7534263"/>
            <a:ext cx="317941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B08382A7-77C9-D01E-DF94-B1416C38B24C}"/>
              </a:ext>
            </a:extLst>
          </p:cNvPr>
          <p:cNvGrpSpPr/>
          <p:nvPr/>
        </p:nvGrpSpPr>
        <p:grpSpPr>
          <a:xfrm>
            <a:off x="1005775" y="8768715"/>
            <a:ext cx="2716896" cy="699514"/>
            <a:chOff x="2939574" y="7349603"/>
            <a:chExt cx="2716896" cy="699514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5CB424-7115-CF65-81CE-996D6588DC73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A8845C8D-94C3-309C-C28E-D9B905AB368A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24" name="Group 25">
                <a:extLst>
                  <a:ext uri="{FF2B5EF4-FFF2-40B4-BE49-F238E27FC236}">
                    <a16:creationId xmlns:a16="http://schemas.microsoft.com/office/drawing/2014/main" id="{87E6CE45-993E-11CC-CFA8-CFAFF57576BE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26" name="Freeform 26">
                  <a:extLst>
                    <a:ext uri="{FF2B5EF4-FFF2-40B4-BE49-F238E27FC236}">
                      <a16:creationId xmlns:a16="http://schemas.microsoft.com/office/drawing/2014/main" id="{7C586392-3189-82F5-6CA0-182D9EA4DD8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" name="TextBox 27">
                  <a:extLst>
                    <a:ext uri="{FF2B5EF4-FFF2-40B4-BE49-F238E27FC236}">
                      <a16:creationId xmlns:a16="http://schemas.microsoft.com/office/drawing/2014/main" id="{A8AC969F-751F-F97A-50D5-090268A7EB3F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4D88FF18-F320-4C70-3888-27A27362A0E9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Watch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70568" y="-4762"/>
            <a:ext cx="9525" cy="10296525"/>
            <a:chOff x="0" y="0"/>
            <a:chExt cx="12700" cy="13728700"/>
          </a:xfrm>
        </p:grpSpPr>
        <p:sp>
          <p:nvSpPr>
            <p:cNvPr id="3" name="Freeform 3"/>
            <p:cNvSpPr/>
            <p:nvPr/>
          </p:nvSpPr>
          <p:spPr>
            <a:xfrm>
              <a:off x="0" y="8509"/>
              <a:ext cx="16891" cy="13716001"/>
            </a:xfrm>
            <a:custGeom>
              <a:avLst/>
              <a:gdLst/>
              <a:ahLst/>
              <a:cxnLst/>
              <a:rect l="l" t="t" r="r" b="b"/>
              <a:pathLst>
                <a:path w="16891" h="13716001">
                  <a:moveTo>
                    <a:pt x="0" y="13716001"/>
                  </a:moveTo>
                  <a:lnTo>
                    <a:pt x="0" y="0"/>
                  </a:lnTo>
                  <a:lnTo>
                    <a:pt x="16891" y="0"/>
                  </a:lnTo>
                  <a:lnTo>
                    <a:pt x="16891" y="1371600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 rot="-10800000">
            <a:off x="-4762" y="1019175"/>
            <a:ext cx="18297525" cy="9525"/>
            <a:chOff x="0" y="0"/>
            <a:chExt cx="24396700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24384001" cy="16891"/>
            </a:xfrm>
            <a:custGeom>
              <a:avLst/>
              <a:gdLst/>
              <a:ahLst/>
              <a:cxnLst/>
              <a:rect l="l" t="t" r="r" b="b"/>
              <a:pathLst>
                <a:path w="24384001" h="16891">
                  <a:moveTo>
                    <a:pt x="0" y="0"/>
                  </a:moveTo>
                  <a:lnTo>
                    <a:pt x="24384001" y="0"/>
                  </a:lnTo>
                  <a:lnTo>
                    <a:pt x="24384001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675330" y="1028700"/>
            <a:ext cx="1612669" cy="1612670"/>
            <a:chOff x="0" y="0"/>
            <a:chExt cx="2150226" cy="21502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0237" cy="2150237"/>
            </a:xfrm>
            <a:custGeom>
              <a:avLst/>
              <a:gdLst/>
              <a:ahLst/>
              <a:cxnLst/>
              <a:rect l="l" t="t" r="r" b="b"/>
              <a:pathLst>
                <a:path w="2150237" h="2150237">
                  <a:moveTo>
                    <a:pt x="0" y="0"/>
                  </a:moveTo>
                  <a:lnTo>
                    <a:pt x="2150237" y="0"/>
                  </a:lnTo>
                  <a:lnTo>
                    <a:pt x="2150237" y="2150237"/>
                  </a:lnTo>
                  <a:lnTo>
                    <a:pt x="0" y="21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4762" y="1019174"/>
            <a:ext cx="18297525" cy="9525"/>
            <a:chOff x="0" y="0"/>
            <a:chExt cx="24396700" cy="12700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4384000" cy="12700"/>
            </a:xfrm>
            <a:custGeom>
              <a:avLst/>
              <a:gdLst/>
              <a:ahLst/>
              <a:cxnLst/>
              <a:rect l="l" t="t" r="r" b="b"/>
              <a:pathLst>
                <a:path w="24384000" h="12700">
                  <a:moveTo>
                    <a:pt x="0" y="0"/>
                  </a:moveTo>
                  <a:lnTo>
                    <a:pt x="24384000" y="0"/>
                  </a:lnTo>
                  <a:lnTo>
                    <a:pt x="243840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814819" y="2052637"/>
            <a:ext cx="4415781" cy="7209712"/>
          </a:xfrm>
          <a:custGeom>
            <a:avLst/>
            <a:gdLst/>
            <a:ahLst/>
            <a:cxnLst/>
            <a:rect l="l" t="t" r="r" b="b"/>
            <a:pathLst>
              <a:path w="4415781" h="7209712">
                <a:moveTo>
                  <a:pt x="0" y="0"/>
                </a:moveTo>
                <a:lnTo>
                  <a:pt x="4415781" y="0"/>
                </a:lnTo>
                <a:lnTo>
                  <a:pt x="4415781" y="7209712"/>
                </a:lnTo>
                <a:lnTo>
                  <a:pt x="0" y="72097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7659223" y="3390178"/>
            <a:ext cx="8344595" cy="4975464"/>
          </a:xfrm>
          <a:custGeom>
            <a:avLst/>
            <a:gdLst/>
            <a:ahLst/>
            <a:cxnLst/>
            <a:rect l="l" t="t" r="r" b="b"/>
            <a:pathLst>
              <a:path w="8344595" h="4975464">
                <a:moveTo>
                  <a:pt x="0" y="0"/>
                </a:moveTo>
                <a:lnTo>
                  <a:pt x="8344595" y="0"/>
                </a:lnTo>
                <a:lnTo>
                  <a:pt x="8344595" y="4975465"/>
                </a:lnTo>
                <a:lnTo>
                  <a:pt x="0" y="4975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TextBox 15"/>
          <p:cNvSpPr txBox="1"/>
          <p:nvPr/>
        </p:nvSpPr>
        <p:spPr>
          <a:xfrm>
            <a:off x="13271469" y="329406"/>
            <a:ext cx="3275329" cy="752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6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-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Rozdział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</a:p>
          <a:p>
            <a:pPr algn="ctr">
              <a:lnSpc>
                <a:spcPts val="3049"/>
              </a:lnSpc>
            </a:pPr>
            <a:endParaRPr lang="en-US" sz="24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5001" y="1309462"/>
            <a:ext cx="6882836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48"/>
              </a:lnSpc>
            </a:pPr>
            <a:r>
              <a:rPr lang="pl-PL" sz="5200" dirty="0">
                <a:solidFill>
                  <a:srgbClr val="1E2328"/>
                </a:solidFill>
                <a:latin typeface="DM Serif Display"/>
              </a:rPr>
              <a:t>Podstawowe polecenia w projektowaniu mody 3D</a:t>
            </a:r>
            <a:endParaRPr lang="en-US" sz="5200" dirty="0">
              <a:solidFill>
                <a:srgbClr val="1E2328"/>
              </a:solidFill>
              <a:latin typeface="DM Serif Display"/>
              <a:sym typeface="DM Serif Displa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03677" y="4167068"/>
            <a:ext cx="6882836" cy="4195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8"/>
              </a:lnSpc>
            </a:pPr>
            <a:r>
              <a:rPr lang="pl-PL" sz="2150" dirty="0">
                <a:latin typeface="Montserrat" panose="00000500000000000000" pitchFamily="2" charset="-18"/>
              </a:rPr>
              <a:t>Podstawowe narzędzia do modelowania odzieży:</a:t>
            </a:r>
            <a:endParaRPr lang="en-US" sz="215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8"/>
              </a:lnSpc>
            </a:pPr>
            <a:endParaRPr lang="en-US" sz="215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50" b="1" dirty="0">
                <a:latin typeface="Montserrat" panose="00000500000000000000" pitchFamily="2" charset="-18"/>
              </a:rPr>
              <a:t>Ekstruzja i skalowanie (</a:t>
            </a:r>
            <a:r>
              <a:rPr lang="pl-PL" sz="2150" b="1" dirty="0" err="1">
                <a:latin typeface="Montserrat" panose="00000500000000000000" pitchFamily="2" charset="-18"/>
              </a:rPr>
              <a:t>Extrusion</a:t>
            </a:r>
            <a:r>
              <a:rPr lang="pl-PL" sz="2150" b="1" dirty="0">
                <a:latin typeface="Montserrat" panose="00000500000000000000" pitchFamily="2" charset="-18"/>
              </a:rPr>
              <a:t> &amp; </a:t>
            </a:r>
            <a:r>
              <a:rPr lang="pl-PL" sz="2150" b="1" dirty="0" err="1">
                <a:latin typeface="Montserrat" panose="00000500000000000000" pitchFamily="2" charset="-18"/>
              </a:rPr>
              <a:t>Scaling</a:t>
            </a:r>
            <a:r>
              <a:rPr lang="pl-PL" sz="2150" b="1" dirty="0">
                <a:latin typeface="Montserrat" panose="00000500000000000000" pitchFamily="2" charset="-18"/>
              </a:rPr>
              <a:t>)</a:t>
            </a:r>
            <a:r>
              <a:rPr lang="pl-PL" sz="2150" dirty="0">
                <a:latin typeface="Montserrat" panose="00000500000000000000" pitchFamily="2" charset="-18"/>
              </a:rPr>
              <a:t> – tworzenie objętości i nadawanie kształtu ubraniom.</a:t>
            </a:r>
            <a:endParaRPr lang="en-US" sz="215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50" b="1" dirty="0">
                <a:latin typeface="Montserrat" panose="00000500000000000000" pitchFamily="2" charset="-18"/>
              </a:rPr>
              <a:t>Narzędzia podziału i wygładzania (</a:t>
            </a:r>
            <a:r>
              <a:rPr lang="pl-PL" sz="2150" b="1" dirty="0" err="1">
                <a:latin typeface="Montserrat" panose="00000500000000000000" pitchFamily="2" charset="-18"/>
              </a:rPr>
              <a:t>Subdivision</a:t>
            </a:r>
            <a:r>
              <a:rPr lang="pl-PL" sz="2150" b="1" dirty="0">
                <a:latin typeface="Montserrat" panose="00000500000000000000" pitchFamily="2" charset="-18"/>
              </a:rPr>
              <a:t> &amp; </a:t>
            </a:r>
            <a:r>
              <a:rPr lang="pl-PL" sz="2150" b="1" dirty="0" err="1">
                <a:latin typeface="Montserrat" panose="00000500000000000000" pitchFamily="2" charset="-18"/>
              </a:rPr>
              <a:t>Smooth</a:t>
            </a:r>
            <a:r>
              <a:rPr lang="pl-PL" sz="2150" b="1" dirty="0">
                <a:latin typeface="Montserrat" panose="00000500000000000000" pitchFamily="2" charset="-18"/>
              </a:rPr>
              <a:t> Tools)</a:t>
            </a:r>
            <a:r>
              <a:rPr lang="pl-PL" sz="2150" dirty="0">
                <a:latin typeface="Montserrat" panose="00000500000000000000" pitchFamily="2" charset="-18"/>
              </a:rPr>
              <a:t> – udoskonalanie powierzchni odzieży.</a:t>
            </a:r>
            <a:endParaRPr lang="en-US" sz="215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  <a:p>
            <a:pPr marL="474764" lvl="1" indent="-237382">
              <a:lnSpc>
                <a:spcPts val="3298"/>
              </a:lnSpc>
              <a:buFont typeface="Arial"/>
              <a:buChar char="•"/>
            </a:pPr>
            <a:r>
              <a:rPr lang="pl-PL" sz="2150" b="1" dirty="0">
                <a:latin typeface="Montserrat" panose="00000500000000000000" pitchFamily="2" charset="-18"/>
              </a:rPr>
              <a:t>Modyfikator lustra (Mirror </a:t>
            </a:r>
            <a:r>
              <a:rPr lang="pl-PL" sz="2150" b="1" dirty="0" err="1">
                <a:latin typeface="Montserrat" panose="00000500000000000000" pitchFamily="2" charset="-18"/>
              </a:rPr>
              <a:t>Modifier</a:t>
            </a:r>
            <a:r>
              <a:rPr lang="pl-PL" sz="2150" b="1" dirty="0">
                <a:latin typeface="Montserrat" panose="00000500000000000000" pitchFamily="2" charset="-18"/>
              </a:rPr>
              <a:t>)</a:t>
            </a:r>
            <a:r>
              <a:rPr lang="pl-PL" sz="2150" dirty="0">
                <a:latin typeface="Montserrat" panose="00000500000000000000" pitchFamily="2" charset="-18"/>
              </a:rPr>
              <a:t> – zapewnienie symetrii projektu odzieży.</a:t>
            </a:r>
            <a:endParaRPr lang="en-US" sz="2150" dirty="0">
              <a:solidFill>
                <a:srgbClr val="1E2328"/>
              </a:solidFill>
              <a:latin typeface="Montserrat" panose="00000500000000000000" pitchFamily="2" charset="-18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1566" y="341570"/>
            <a:ext cx="4506489" cy="39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en-US" sz="2499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03691" y="8541970"/>
            <a:ext cx="6882836" cy="38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8"/>
              </a:lnSpc>
            </a:pP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https://www.youtube.com/watch?v=-O52Js1c5D4</a:t>
            </a:r>
            <a:r>
              <a:rPr lang="en-US" sz="2199" u="sng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 rot="16200000">
            <a:off x="15876720" y="7511403"/>
            <a:ext cx="322513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u="sng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7" tooltip="https://www.fashionupproject.com"/>
              </a:rPr>
              <a:t>www.fashionupproject.com</a:t>
            </a:r>
          </a:p>
        </p:txBody>
      </p: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FFB26095-E1DD-132F-25CB-671D17320AC0}"/>
              </a:ext>
            </a:extLst>
          </p:cNvPr>
          <p:cNvGrpSpPr/>
          <p:nvPr/>
        </p:nvGrpSpPr>
        <p:grpSpPr>
          <a:xfrm>
            <a:off x="1124193" y="8385760"/>
            <a:ext cx="2716896" cy="699514"/>
            <a:chOff x="2939574" y="7349603"/>
            <a:chExt cx="2716896" cy="699514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2D0A257-5D9E-5B0D-EC06-4D953D504CD6}"/>
                </a:ext>
              </a:extLst>
            </p:cNvPr>
            <p:cNvSpPr/>
            <p:nvPr/>
          </p:nvSpPr>
          <p:spPr>
            <a:xfrm>
              <a:off x="4956956" y="734960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4E32EDF9-36D5-4A2E-3C39-5FB31AF6CFAB}"/>
                </a:ext>
              </a:extLst>
            </p:cNvPr>
            <p:cNvGrpSpPr/>
            <p:nvPr/>
          </p:nvGrpSpPr>
          <p:grpSpPr>
            <a:xfrm>
              <a:off x="2939574" y="7417785"/>
              <a:ext cx="1676946" cy="563150"/>
              <a:chOff x="0" y="0"/>
              <a:chExt cx="2235927" cy="750867"/>
            </a:xfrm>
          </p:grpSpPr>
          <p:grpSp>
            <p:nvGrpSpPr>
              <p:cNvPr id="24" name="Group 25">
                <a:extLst>
                  <a:ext uri="{FF2B5EF4-FFF2-40B4-BE49-F238E27FC236}">
                    <a16:creationId xmlns:a16="http://schemas.microsoft.com/office/drawing/2014/main" id="{5BB3F448-6608-4A3A-0341-2D27D48A2442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26" name="Freeform 26">
                  <a:extLst>
                    <a:ext uri="{FF2B5EF4-FFF2-40B4-BE49-F238E27FC236}">
                      <a16:creationId xmlns:a16="http://schemas.microsoft.com/office/drawing/2014/main" id="{CE2244DB-36F8-F8B6-9A04-530C1DD8EB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7" name="TextBox 27">
                  <a:extLst>
                    <a:ext uri="{FF2B5EF4-FFF2-40B4-BE49-F238E27FC236}">
                      <a16:creationId xmlns:a16="http://schemas.microsoft.com/office/drawing/2014/main" id="{A143A18B-9AEA-3DBF-F843-85AAAD3FAB3C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29799642-C68F-6992-640C-EA9825887C08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-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Zobacz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1430</Words>
  <Application>Microsoft Office PowerPoint</Application>
  <PresentationFormat>Niestandardowy</PresentationFormat>
  <Paragraphs>182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DM Serif Display</vt:lpstr>
      <vt:lpstr>Montserrat</vt:lpstr>
      <vt:lpstr>Montserrat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Mod6_UNIT 4.pptx</dc:title>
  <dc:creator>Giulia</dc:creator>
  <cp:lastModifiedBy>P BM</cp:lastModifiedBy>
  <cp:revision>96</cp:revision>
  <dcterms:created xsi:type="dcterms:W3CDTF">2006-08-16T00:00:00Z</dcterms:created>
  <dcterms:modified xsi:type="dcterms:W3CDTF">2026-03-09T11:47:23Z</dcterms:modified>
  <dc:identifier>DAGdwUAyTu4</dc:identifier>
</cp:coreProperties>
</file>