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67" r:id="rId11"/>
    <p:sldId id="282" r:id="rId12"/>
    <p:sldId id="268" r:id="rId13"/>
    <p:sldId id="263" r:id="rId14"/>
    <p:sldId id="265" r:id="rId15"/>
    <p:sldId id="284" r:id="rId16"/>
    <p:sldId id="264" r:id="rId17"/>
    <p:sldId id="266" r:id="rId18"/>
    <p:sldId id="285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288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269" r:id="rId47"/>
    <p:sldId id="270" r:id="rId48"/>
  </p:sldIdLst>
  <p:sldSz cx="18288000" cy="10287000"/>
  <p:notesSz cx="6858000" cy="9144000"/>
  <p:embeddedFontLst>
    <p:embeddedFont>
      <p:font typeface="DM Serif Display" pitchFamily="2" charset="0"/>
      <p:regular r:id="rId50"/>
      <p:italic r:id="rId51"/>
    </p:embeddedFont>
    <p:embeddedFont>
      <p:font typeface="Montserrat" panose="00000500000000000000" pitchFamily="2" charset="-18"/>
      <p:regular r:id="rId52"/>
      <p:bold r:id="rId53"/>
      <p:italic r:id="rId54"/>
      <p:boldItalic r:id="rId55"/>
    </p:embeddedFont>
    <p:embeddedFont>
      <p:font typeface="Montserrat SemiBold" panose="00000700000000000000" pitchFamily="2" charset="-18"/>
      <p:bold r:id="rId56"/>
      <p:boldItalic r:id="rId57"/>
    </p:embeddedFont>
  </p:embeddedFontLst>
  <p:defaultTextStyle>
    <a:defPPr>
      <a:defRPr lang="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24E52-C774-5397-E851-2B80A6CCADEB}" v="1" dt="2025-12-09T20:04:27.358"/>
    <p1510:client id="{88CE75A6-004F-E6DC-6CC4-99AF5BCA003C}" v="164" dt="2025-12-10T11:46:00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811" autoAdjust="0"/>
  </p:normalViewPr>
  <p:slideViewPr>
    <p:cSldViewPr>
      <p:cViewPr varScale="1">
        <p:scale>
          <a:sx n="52" d="100"/>
          <a:sy n="52" d="100"/>
        </p:scale>
        <p:origin x="105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ucci Martina" userId="S::martina.antoniucci@osservatoriomestieridarte.it::32541252-b29c-4a7f-8763-04ccd7aaa38b" providerId="AD" clId="Web-{42F24E52-C774-5397-E851-2B80A6CCADEB}"/>
    <pc:docChg chg="modSld">
      <pc:chgData name="Antoniucci Martina" userId="S::martina.antoniucci@osservatoriomestieridarte.it::32541252-b29c-4a7f-8763-04ccd7aaa38b" providerId="AD" clId="Web-{42F24E52-C774-5397-E851-2B80A6CCADEB}" dt="2025-12-09T20:04:27.358" v="0"/>
      <pc:docMkLst>
        <pc:docMk/>
      </pc:docMkLst>
      <pc:sldChg chg="delSp">
        <pc:chgData name="Antoniucci Martina" userId="S::martina.antoniucci@osservatoriomestieridarte.it::32541252-b29c-4a7f-8763-04ccd7aaa38b" providerId="AD" clId="Web-{42F24E52-C774-5397-E851-2B80A6CCADEB}" dt="2025-12-09T20:04:27.358" v="0"/>
        <pc:sldMkLst>
          <pc:docMk/>
          <pc:sldMk cId="0" sldId="257"/>
        </pc:sldMkLst>
        <pc:spChg chg="del">
          <ac:chgData name="Antoniucci Martina" userId="S::martina.antoniucci@osservatoriomestieridarte.it::32541252-b29c-4a7f-8763-04ccd7aaa38b" providerId="AD" clId="Web-{42F24E52-C774-5397-E851-2B80A6CCADEB}" dt="2025-12-09T20:04:27.358" v="0"/>
          <ac:spMkLst>
            <pc:docMk/>
            <pc:sldMk cId="0" sldId="257"/>
            <ac:spMk id="13" creationId="{79F21F7D-3CBE-A9B5-7083-4C2DDE94E1A9}"/>
          </ac:spMkLst>
        </pc:spChg>
      </pc:sldChg>
    </pc:docChg>
  </pc:docChgLst>
  <pc:docChgLst>
    <pc:chgData name="Antoniucci Martina" userId="S::martina.antoniucci@osservatoriomestieridarte.it::32541252-b29c-4a7f-8763-04ccd7aaa38b" providerId="AD" clId="Web-{88CE75A6-004F-E6DC-6CC4-99AF5BCA003C}"/>
    <pc:docChg chg="modSld">
      <pc:chgData name="Antoniucci Martina" userId="S::martina.antoniucci@osservatoriomestieridarte.it::32541252-b29c-4a7f-8763-04ccd7aaa38b" providerId="AD" clId="Web-{88CE75A6-004F-E6DC-6CC4-99AF5BCA003C}" dt="2025-12-10T11:46:00.708" v="138" actId="1076"/>
      <pc:docMkLst>
        <pc:docMk/>
      </pc:docMkLst>
      <pc:sldChg chg="modSp">
        <pc:chgData name="Antoniucci Martina" userId="S::martina.antoniucci@osservatoriomestieridarte.it::32541252-b29c-4a7f-8763-04ccd7aaa38b" providerId="AD" clId="Web-{88CE75A6-004F-E6DC-6CC4-99AF5BCA003C}" dt="2025-12-10T10:12:28.592" v="58" actId="1076"/>
        <pc:sldMkLst>
          <pc:docMk/>
          <pc:sldMk cId="0" sldId="258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12:28.592" v="58" actId="1076"/>
          <ac:spMkLst>
            <pc:docMk/>
            <pc:sldMk cId="0" sldId="258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13:07.594" v="59" actId="1076"/>
        <pc:sldMkLst>
          <pc:docMk/>
          <pc:sldMk cId="0" sldId="259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13:07.594" v="59" actId="1076"/>
          <ac:spMkLst>
            <pc:docMk/>
            <pc:sldMk cId="0" sldId="259"/>
            <ac:spMk id="13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36:17.518" v="60" actId="1076"/>
        <pc:sldMkLst>
          <pc:docMk/>
          <pc:sldMk cId="0" sldId="260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36:17.518" v="60" actId="1076"/>
          <ac:spMkLst>
            <pc:docMk/>
            <pc:sldMk cId="0" sldId="260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36:47.815" v="63" actId="1076"/>
        <pc:sldMkLst>
          <pc:docMk/>
          <pc:sldMk cId="0" sldId="261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36:47.815" v="63" actId="1076"/>
          <ac:spMkLst>
            <pc:docMk/>
            <pc:sldMk cId="0" sldId="261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4:00.276" v="66" actId="1076"/>
        <pc:sldMkLst>
          <pc:docMk/>
          <pc:sldMk cId="0" sldId="262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4:00.276" v="66" actId="1076"/>
          <ac:spMkLst>
            <pc:docMk/>
            <pc:sldMk cId="0" sldId="262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8:25.455" v="75" actId="1076"/>
        <pc:sldMkLst>
          <pc:docMk/>
          <pc:sldMk cId="0" sldId="263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8:25.455" v="75" actId="1076"/>
          <ac:spMkLst>
            <pc:docMk/>
            <pc:sldMk cId="0" sldId="263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7:53.075" v="74" actId="1076"/>
        <pc:sldMkLst>
          <pc:docMk/>
          <pc:sldMk cId="0" sldId="264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7:53.075" v="74" actId="1076"/>
          <ac:spMkLst>
            <pc:docMk/>
            <pc:sldMk cId="0" sldId="264"/>
            <ac:spMk id="7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0:51.140" v="85" actId="1076"/>
        <pc:sldMkLst>
          <pc:docMk/>
          <pc:sldMk cId="0" sldId="265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0:51.140" v="85" actId="1076"/>
          <ac:spMkLst>
            <pc:docMk/>
            <pc:sldMk cId="0" sldId="265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3:21.505" v="89" actId="20577"/>
        <pc:sldMkLst>
          <pc:docMk/>
          <pc:sldMk cId="0" sldId="266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3:01.536" v="87" actId="1076"/>
          <ac:spMkLst>
            <pc:docMk/>
            <pc:sldMk cId="0" sldId="266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53:10.567" v="88" actId="20577"/>
          <ac:spMkLst>
            <pc:docMk/>
            <pc:sldMk cId="0" sldId="266"/>
            <ac:spMk id="29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53:21.505" v="89" actId="20577"/>
          <ac:spMkLst>
            <pc:docMk/>
            <pc:sldMk cId="0" sldId="266"/>
            <ac:spMk id="37" creationId="{4BB3FF69-8D23-3AF4-D803-7311398E6662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5:01.417" v="69" actId="20577"/>
        <pc:sldMkLst>
          <pc:docMk/>
          <pc:sldMk cId="0" sldId="267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4:57.027" v="68" actId="1076"/>
          <ac:spMkLst>
            <pc:docMk/>
            <pc:sldMk cId="0" sldId="267"/>
            <ac:spMk id="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45:01.417" v="69" actId="20577"/>
          <ac:spMkLst>
            <pc:docMk/>
            <pc:sldMk cId="0" sldId="267"/>
            <ac:spMk id="1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7:13.090" v="73" actId="1076"/>
        <pc:sldMkLst>
          <pc:docMk/>
          <pc:sldMk cId="0" sldId="268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7:13.090" v="73" actId="1076"/>
          <ac:spMkLst>
            <pc:docMk/>
            <pc:sldMk cId="0" sldId="268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09:58:01.832" v="12" actId="1076"/>
        <pc:sldMkLst>
          <pc:docMk/>
          <pc:sldMk cId="0" sldId="269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09:58:01.832" v="12" actId="1076"/>
          <ac:spMkLst>
            <pc:docMk/>
            <pc:sldMk cId="0" sldId="269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09:55:39.169" v="3" actId="1076"/>
        <pc:sldMkLst>
          <pc:docMk/>
          <pc:sldMk cId="0" sldId="270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09:55:39.169" v="3" actId="1076"/>
          <ac:spMkLst>
            <pc:docMk/>
            <pc:sldMk cId="0" sldId="270"/>
            <ac:spMk id="9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4:25.715" v="67" actId="1076"/>
        <pc:sldMkLst>
          <pc:docMk/>
          <pc:sldMk cId="2185223215" sldId="271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4:25.715" v="67" actId="1076"/>
          <ac:spMkLst>
            <pc:docMk/>
            <pc:sldMk cId="2185223215" sldId="271"/>
            <ac:spMk id="6" creationId="{01216550-8CF7-7FB1-50F8-2605462D4FA8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9:45.683" v="79" actId="1076"/>
        <pc:sldMkLst>
          <pc:docMk/>
          <pc:sldMk cId="3579952103" sldId="282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9:45.683" v="79" actId="1076"/>
          <ac:spMkLst>
            <pc:docMk/>
            <pc:sldMk cId="3579952103" sldId="282"/>
            <ac:spMk id="6" creationId="{D7DD96B4-7B5A-9B32-9724-B02D05661069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2:35.535" v="86" actId="1076"/>
        <pc:sldMkLst>
          <pc:docMk/>
          <pc:sldMk cId="1047237914" sldId="284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2:35.535" v="86" actId="1076"/>
          <ac:spMkLst>
            <pc:docMk/>
            <pc:sldMk cId="1047237914" sldId="284"/>
            <ac:spMk id="6" creationId="{8AD89389-8EBE-6F64-1380-E231A703D455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3:57.255" v="90" actId="1076"/>
        <pc:sldMkLst>
          <pc:docMk/>
          <pc:sldMk cId="2044265412" sldId="285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3:57.255" v="90" actId="1076"/>
          <ac:spMkLst>
            <pc:docMk/>
            <pc:sldMk cId="2044265412" sldId="285"/>
            <ac:spMk id="6" creationId="{E2CE7C15-90D4-FCDA-8C60-4F34E7CCBC91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45:45.676" v="137" actId="1076"/>
        <pc:sldMkLst>
          <pc:docMk/>
          <pc:sldMk cId="1397948992" sldId="288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45:45.676" v="137" actId="1076"/>
          <ac:spMkLst>
            <pc:docMk/>
            <pc:sldMk cId="1397948992" sldId="288"/>
            <ac:spMk id="6" creationId="{D9A7FBE0-3703-2D8A-9DD5-EC12FC7BE8FB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8:58.959" v="76" actId="1076"/>
        <pc:sldMkLst>
          <pc:docMk/>
          <pc:sldMk cId="1043121258" sldId="289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8:58.959" v="76" actId="1076"/>
          <ac:spMkLst>
            <pc:docMk/>
            <pc:sldMk cId="1043121258" sldId="289"/>
            <ac:spMk id="6" creationId="{C6221B20-9D0E-6320-0A6B-C6B868EBE5AA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4:50.225" v="93" actId="20577"/>
        <pc:sldMkLst>
          <pc:docMk/>
          <pc:sldMk cId="2310843235" sldId="290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4:38.490" v="91" actId="1076"/>
          <ac:spMkLst>
            <pc:docMk/>
            <pc:sldMk cId="2310843235" sldId="290"/>
            <ac:spMk id="6" creationId="{D53B89FC-B9D9-DD81-7AC9-63F582D73191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54:50.225" v="93" actId="20577"/>
          <ac:spMkLst>
            <pc:docMk/>
            <pc:sldMk cId="2310843235" sldId="290"/>
            <ac:spMk id="59" creationId="{2D21767B-32AA-6812-9457-D96C31F805D5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6:02.527" v="70" actId="1076"/>
        <pc:sldMkLst>
          <pc:docMk/>
          <pc:sldMk cId="0" sldId="291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6:02.527" v="70" actId="1076"/>
          <ac:spMkLst>
            <pc:docMk/>
            <pc:sldMk cId="0" sldId="291"/>
            <ac:spMk id="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5:25.710" v="94" actId="1076"/>
        <pc:sldMkLst>
          <pc:docMk/>
          <pc:sldMk cId="3314362197" sldId="292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5:25.710" v="94" actId="1076"/>
          <ac:spMkLst>
            <pc:docMk/>
            <pc:sldMk cId="3314362197" sldId="292"/>
            <ac:spMk id="6" creationId="{DDAE12D2-87D9-9EA8-9577-D579A7A97D17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6:31.118" v="97" actId="20577"/>
        <pc:sldMkLst>
          <pc:docMk/>
          <pc:sldMk cId="3643812911" sldId="293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5:50.367" v="95" actId="1076"/>
          <ac:spMkLst>
            <pc:docMk/>
            <pc:sldMk cId="3643812911" sldId="293"/>
            <ac:spMk id="6" creationId="{524E5E40-4C79-FE86-18EE-D83A064A7BB3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56:31.118" v="97" actId="20577"/>
          <ac:spMkLst>
            <pc:docMk/>
            <pc:sldMk cId="3643812911" sldId="293"/>
            <ac:spMk id="21" creationId="{DF6213D0-3FB9-07CD-77FD-2A707CE930FF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7:03.166" v="98" actId="1076"/>
        <pc:sldMkLst>
          <pc:docMk/>
          <pc:sldMk cId="275394145" sldId="294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7:03.166" v="98" actId="1076"/>
          <ac:spMkLst>
            <pc:docMk/>
            <pc:sldMk cId="275394145" sldId="294"/>
            <ac:spMk id="6" creationId="{656C25BF-3310-7BD7-54A6-5B68326A60EC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46:33.918" v="72" actId="1076"/>
        <pc:sldMkLst>
          <pc:docMk/>
          <pc:sldMk cId="1019229517" sldId="295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46:33.918" v="72" actId="1076"/>
          <ac:spMkLst>
            <pc:docMk/>
            <pc:sldMk cId="1019229517" sldId="295"/>
            <ac:spMk id="6" creationId="{8AD89389-8EBE-6F64-1380-E231A703D455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7:38.011" v="100" actId="1076"/>
        <pc:sldMkLst>
          <pc:docMk/>
          <pc:sldMk cId="0" sldId="296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7:38.011" v="100" actId="1076"/>
          <ac:spMkLst>
            <pc:docMk/>
            <pc:sldMk cId="0" sldId="296"/>
            <ac:spMk id="7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58:07.247" v="101" actId="1076"/>
        <pc:sldMkLst>
          <pc:docMk/>
          <pc:sldMk cId="2009377771" sldId="297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58:07.247" v="101" actId="1076"/>
          <ac:spMkLst>
            <pc:docMk/>
            <pc:sldMk cId="2009377771" sldId="297"/>
            <ac:spMk id="6" creationId="{DDFBC95D-7D27-06DF-CD52-D644E973B348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34:55.267" v="108" actId="1076"/>
        <pc:sldMkLst>
          <pc:docMk/>
          <pc:sldMk cId="0" sldId="298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34:55.267" v="108" actId="1076"/>
          <ac:spMkLst>
            <pc:docMk/>
            <pc:sldMk cId="0" sldId="298"/>
            <ac:spMk id="92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09:55:00.932" v="0" actId="1076"/>
        <pc:sldMkLst>
          <pc:docMk/>
          <pc:sldMk cId="0" sldId="299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09:55:00.932" v="0" actId="1076"/>
          <ac:spMkLst>
            <pc:docMk/>
            <pc:sldMk cId="0" sldId="299"/>
            <ac:spMk id="121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35:28.893" v="109" actId="1076"/>
        <pc:sldMkLst>
          <pc:docMk/>
          <pc:sldMk cId="0" sldId="300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35:28.893" v="109" actId="1076"/>
          <ac:spMkLst>
            <pc:docMk/>
            <pc:sldMk cId="0" sldId="300"/>
            <ac:spMk id="160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35:59.534" v="111" actId="1076"/>
        <pc:sldMkLst>
          <pc:docMk/>
          <pc:sldMk cId="0" sldId="301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35:59.534" v="111" actId="1076"/>
          <ac:spMkLst>
            <pc:docMk/>
            <pc:sldMk cId="0" sldId="301"/>
            <ac:spMk id="206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37:07.113" v="121" actId="20577"/>
        <pc:sldMkLst>
          <pc:docMk/>
          <pc:sldMk cId="0" sldId="302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37:07.113" v="121" actId="20577"/>
          <ac:spMkLst>
            <pc:docMk/>
            <pc:sldMk cId="0" sldId="302"/>
            <ac:spMk id="236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1:36:23.816" v="112" actId="1076"/>
          <ac:spMkLst>
            <pc:docMk/>
            <pc:sldMk cId="0" sldId="302"/>
            <ac:spMk id="241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1:36:49.628" v="119" actId="20577"/>
          <ac:spMkLst>
            <pc:docMk/>
            <pc:sldMk cId="0" sldId="302"/>
            <ac:spMk id="258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43:39.376" v="134" actId="20577"/>
        <pc:sldMkLst>
          <pc:docMk/>
          <pc:sldMk cId="0" sldId="303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43:39.376" v="134" actId="20577"/>
          <ac:spMkLst>
            <pc:docMk/>
            <pc:sldMk cId="0" sldId="303"/>
            <ac:spMk id="264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1:43:14.500" v="128" actId="1076"/>
          <ac:spMkLst>
            <pc:docMk/>
            <pc:sldMk cId="0" sldId="303"/>
            <ac:spMk id="269" creationId="{00000000-0000-0000-0000-000000000000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1:43:28.626" v="131" actId="20577"/>
          <ac:spMkLst>
            <pc:docMk/>
            <pc:sldMk cId="0" sldId="303"/>
            <ac:spMk id="283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37:33.051" v="123" actId="1076"/>
        <pc:sldMkLst>
          <pc:docMk/>
          <pc:sldMk cId="0" sldId="304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37:33.051" v="123" actId="1076"/>
          <ac:spMkLst>
            <pc:docMk/>
            <pc:sldMk cId="0" sldId="304"/>
            <ac:spMk id="295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42:46.968" v="126" actId="1076"/>
        <pc:sldMkLst>
          <pc:docMk/>
          <pc:sldMk cId="0" sldId="305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42:46.968" v="126" actId="1076"/>
          <ac:spMkLst>
            <pc:docMk/>
            <pc:sldMk cId="0" sldId="305"/>
            <ac:spMk id="318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09:39.298" v="47" actId="1076"/>
        <pc:sldMkLst>
          <pc:docMk/>
          <pc:sldMk cId="0" sldId="307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09:39.298" v="47" actId="1076"/>
          <ac:spMkLst>
            <pc:docMk/>
            <pc:sldMk cId="0" sldId="307"/>
            <ac:spMk id="2" creationId="{65FFBF4A-2BD2-167D-2AF8-99DE17F94A96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08:52.907" v="43" actId="20577"/>
          <ac:spMkLst>
            <pc:docMk/>
            <pc:sldMk cId="0" sldId="307"/>
            <ac:spMk id="140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1:46:00.708" v="138" actId="1076"/>
        <pc:sldMkLst>
          <pc:docMk/>
          <pc:sldMk cId="0" sldId="308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1:46:00.708" v="138" actId="1076"/>
          <ac:spMkLst>
            <pc:docMk/>
            <pc:sldMk cId="0" sldId="308"/>
            <ac:spMk id="2" creationId="{D3286DD5-BD13-ECD8-E3DD-707F252355A4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09:57.018" v="48" actId="1076"/>
          <ac:spMkLst>
            <pc:docMk/>
            <pc:sldMk cId="0" sldId="308"/>
            <ac:spMk id="161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08:52.688" v="41" actId="1076"/>
        <pc:sldMkLst>
          <pc:docMk/>
          <pc:sldMk cId="0" sldId="309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07:32.766" v="39" actId="1076"/>
          <ac:spMkLst>
            <pc:docMk/>
            <pc:sldMk cId="0" sldId="309"/>
            <ac:spMk id="2" creationId="{A8DEA5B6-C1B5-AD15-79E5-E02CFC4C6F4F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08:52.688" v="41" actId="1076"/>
          <ac:spMkLst>
            <pc:docMk/>
            <pc:sldMk cId="0" sldId="309"/>
            <ac:spMk id="183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06:24.343" v="36" actId="1076"/>
        <pc:sldMkLst>
          <pc:docMk/>
          <pc:sldMk cId="0" sldId="310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06:24.343" v="36" actId="1076"/>
          <ac:spMkLst>
            <pc:docMk/>
            <pc:sldMk cId="0" sldId="310"/>
            <ac:spMk id="2" creationId="{ABA3999A-5417-E86A-B58A-9EC4ABCD883C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04:38.482" v="35"/>
          <ac:spMkLst>
            <pc:docMk/>
            <pc:sldMk cId="0" sldId="310"/>
            <ac:spMk id="208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10:42.053" v="51" actId="1076"/>
        <pc:sldMkLst>
          <pc:docMk/>
          <pc:sldMk cId="0" sldId="311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03:57.685" v="32" actId="1076"/>
          <ac:spMkLst>
            <pc:docMk/>
            <pc:sldMk cId="0" sldId="311"/>
            <ac:spMk id="2" creationId="{8CB29275-3FD2-3AD3-27EB-8D74014C8E17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10:42.053" v="51" actId="1076"/>
          <ac:spMkLst>
            <pc:docMk/>
            <pc:sldMk cId="0" sldId="311"/>
            <ac:spMk id="228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03:29.762" v="30" actId="1076"/>
        <pc:sldMkLst>
          <pc:docMk/>
          <pc:sldMk cId="0" sldId="312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10:02:47.605" v="29" actId="1076"/>
          <ac:spMkLst>
            <pc:docMk/>
            <pc:sldMk cId="0" sldId="312"/>
            <ac:spMk id="2" creationId="{A49A4B96-13D3-EBDD-0BE2-59212BE83E51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03:29.762" v="30" actId="1076"/>
          <ac:spMkLst>
            <pc:docMk/>
            <pc:sldMk cId="0" sldId="312"/>
            <ac:spMk id="250" creationId="{00000000-0000-0000-0000-000000000000}"/>
          </ac:spMkLst>
        </pc:spChg>
      </pc:sldChg>
      <pc:sldChg chg="addSp modSp">
        <pc:chgData name="Antoniucci Martina" userId="S::martina.antoniucci@osservatoriomestieridarte.it::32541252-b29c-4a7f-8763-04ccd7aaa38b" providerId="AD" clId="Web-{88CE75A6-004F-E6DC-6CC4-99AF5BCA003C}" dt="2025-12-10T10:10:58.742" v="52" actId="1076"/>
        <pc:sldMkLst>
          <pc:docMk/>
          <pc:sldMk cId="0" sldId="313"/>
        </pc:sldMkLst>
        <pc:spChg chg="add mod">
          <ac:chgData name="Antoniucci Martina" userId="S::martina.antoniucci@osservatoriomestieridarte.it::32541252-b29c-4a7f-8763-04ccd7aaa38b" providerId="AD" clId="Web-{88CE75A6-004F-E6DC-6CC4-99AF5BCA003C}" dt="2025-12-10T10:00:51.212" v="25" actId="1076"/>
          <ac:spMkLst>
            <pc:docMk/>
            <pc:sldMk cId="0" sldId="313"/>
            <ac:spMk id="3" creationId="{83943CB1-1983-92A1-5CE4-CEDB44C66B37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10:58.742" v="52" actId="1076"/>
          <ac:spMkLst>
            <pc:docMk/>
            <pc:sldMk cId="0" sldId="313"/>
            <ac:spMk id="272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11:10.399" v="53" actId="1076"/>
        <pc:sldMkLst>
          <pc:docMk/>
          <pc:sldMk cId="0" sldId="314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09:59:41.523" v="19" actId="1076"/>
          <ac:spMkLst>
            <pc:docMk/>
            <pc:sldMk cId="0" sldId="314"/>
            <ac:spMk id="2" creationId="{C75CB94F-57B0-F8D2-21B9-A77E67E8BF62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11:10.399" v="53" actId="1076"/>
          <ac:spMkLst>
            <pc:docMk/>
            <pc:sldMk cId="0" sldId="314"/>
            <ac:spMk id="294" creationId="{00000000-0000-0000-0000-000000000000}"/>
          </ac:spMkLst>
        </pc:spChg>
      </pc:sldChg>
      <pc:sldChg chg="modSp">
        <pc:chgData name="Antoniucci Martina" userId="S::martina.antoniucci@osservatoriomestieridarte.it::32541252-b29c-4a7f-8763-04ccd7aaa38b" providerId="AD" clId="Web-{88CE75A6-004F-E6DC-6CC4-99AF5BCA003C}" dt="2025-12-10T10:11:45.105" v="56" actId="1076"/>
        <pc:sldMkLst>
          <pc:docMk/>
          <pc:sldMk cId="0" sldId="315"/>
        </pc:sldMkLst>
        <pc:spChg chg="mod">
          <ac:chgData name="Antoniucci Martina" userId="S::martina.antoniucci@osservatoriomestieridarte.it::32541252-b29c-4a7f-8763-04ccd7aaa38b" providerId="AD" clId="Web-{88CE75A6-004F-E6DC-6CC4-99AF5BCA003C}" dt="2025-12-10T09:59:09.944" v="16" actId="1076"/>
          <ac:spMkLst>
            <pc:docMk/>
            <pc:sldMk cId="0" sldId="315"/>
            <ac:spMk id="2" creationId="{FA2CD064-286E-3F66-72B6-899888012118}"/>
          </ac:spMkLst>
        </pc:spChg>
        <pc:spChg chg="mod">
          <ac:chgData name="Antoniucci Martina" userId="S::martina.antoniucci@osservatoriomestieridarte.it::32541252-b29c-4a7f-8763-04ccd7aaa38b" providerId="AD" clId="Web-{88CE75A6-004F-E6DC-6CC4-99AF5BCA003C}" dt="2025-12-10T10:11:45.105" v="56" actId="1076"/>
          <ac:spMkLst>
            <pc:docMk/>
            <pc:sldMk cId="0" sldId="315"/>
            <ac:spMk id="3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BB955-BAA1-4B5E-B5A6-04C787984AE1}" type="datetimeFigureOut">
              <a:rPr lang="el-GR" smtClean="0"/>
              <a:t>19/3/2026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836E-3DD3-49D8-82D7-68D75BB88A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5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99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3d1c1a56e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333d1c1a56e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0836E-3DD3-49D8-82D7-68D75BB88A78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3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3d1c1a56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g333d1c1a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3d1c1a56e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333d1c1a56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3d1c1a56e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333d1c1a56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3d1c1a56e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33d1c1a56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3d1c1a56e_0_2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333d1c1a56e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3d1c1a56e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333d1c1a56e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996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47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936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719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635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46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42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7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327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627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9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0527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hyperlink" Target="https://www.erasmus-entrepreneurs.eu/index.php?lan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vesteuportal/desktop/en/index.html" TargetMode="External"/><Relationship Id="rId5" Type="http://schemas.openxmlformats.org/officeDocument/2006/relationships/hyperlink" Target="https://startupeuropepartnership.eu/" TargetMode="External"/><Relationship Id="rId4" Type="http://schemas.openxmlformats.org/officeDocument/2006/relationships/hyperlink" Target="https://digital-strategy.ec.europa.eu/en/policies/startup-europ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znOp2qxrg&amp;t=17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portal.gr/en/home-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mygreekexpatjourney.com/post/how-do-i-get-a-tin-afm-in-greece" TargetMode="Externa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i.gr/en/home-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ziaentrate.gov.it/portale/web/guest/schede/istanze/aa9_11-apertura-variazione-chiusura-pf/scheda-informativa-aa9_1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classificazione/classificazione-delle-attivita-economiche-ateco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istat.it/classificazione/classificazione-delle-attivita-economiche-ateco/" TargetMode="Externa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stroimprese.it/nuova-impres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www.registroimprese.it/web/guest/pratiche-soluzioni-mercato" TargetMode="External"/><Relationship Id="rId4" Type="http://schemas.openxmlformats.org/officeDocument/2006/relationships/image" Target="../media/image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e.toscana.it/-/start-up-innov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watch?v=ZGpSB9KCut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justica.gov.pt/Portals/0/IRN/incorporating-company-guide-LINKS.PDF?ver=2020-01-30-214952-110" TargetMode="External"/><Relationship Id="rId4" Type="http://schemas.openxmlformats.org/officeDocument/2006/relationships/hyperlink" Target="https://justica.gov.pt/Servicos/Empresa-na-Hor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2.gov.pt/en/cidadaos-europeus-viajar-viver-e-fazer-negocios-em-portugal/impostos-para-atividades-economicas-em-portugal/imposto-sobre-valor-acrescentado-iva-em-portug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youtu.be/tYu76_99PE8?t=348&amp;si=kaDY_G-xxfvYskTX" TargetMode="Externa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plikacja.ceidg.gov.pl/CEIDG/Index.aspx" TargetMode="Externa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hyperlink" Target="https://stat.gov.pl/Klasyfikacje/doc/pkd_07/pdf/2_PKD-2007-schemat_2.pdf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hyperlink" Target="https://www.biznes.gov.pl/pl/portal/ou736" TargetMode="Externa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asmus-entrepreneurs.eu/index.php?lan=en" TargetMode="External"/><Relationship Id="rId13" Type="http://schemas.openxmlformats.org/officeDocument/2006/relationships/hyperlink" Target="https://www.agenziaentrate.gov.it/portale/web/guest/certificato-di-attribuzione-del-codice-fiscale-e-della-partita-iva-professionisti" TargetMode="External"/><Relationship Id="rId3" Type="http://schemas.openxmlformats.org/officeDocument/2006/relationships/hyperlink" Target="https://single-market-economy.ec.europa.eu/single-market/services/directive/points-single-contact_en" TargetMode="External"/><Relationship Id="rId7" Type="http://schemas.openxmlformats.org/officeDocument/2006/relationships/hyperlink" Target="https://ec.europa.eu/investeuportal/desktop/en/index.html" TargetMode="External"/><Relationship Id="rId12" Type="http://schemas.openxmlformats.org/officeDocument/2006/relationships/hyperlink" Target="https://www.ipsoa.it/documents/quotidiano/2021/06/23/calcolo-imposte-costi-avviare-nuova-attivita-importante-simulazione" TargetMode="External"/><Relationship Id="rId17" Type="http://schemas.openxmlformats.org/officeDocument/2006/relationships/hyperlink" Target="https://www.regione.toscana.it/agevolazioni-e-semplificazioni-per-costituire-un-impresa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agenziaentrate.gov.it/portale/web/guest/schede/istanze/aa9_11-apertura-variazione-chiusura-pf/quando-utilizza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rtupeuropepartnership.eu/" TargetMode="External"/><Relationship Id="rId11" Type="http://schemas.openxmlformats.org/officeDocument/2006/relationships/hyperlink" Target="https://acci.gr/en/home-2/" TargetMode="External"/><Relationship Id="rId5" Type="http://schemas.openxmlformats.org/officeDocument/2006/relationships/hyperlink" Target="https://digital-strategy.ec.europa.eu/en/policies/startup-europe" TargetMode="External"/><Relationship Id="rId15" Type="http://schemas.openxmlformats.org/officeDocument/2006/relationships/hyperlink" Target="https://www.registroimprese.it/" TargetMode="External"/><Relationship Id="rId10" Type="http://schemas.openxmlformats.org/officeDocument/2006/relationships/hyperlink" Target="https://www.mygreekexpatjourney.com/post/how-do-i-get-a-tin-afm-in-greece" TargetMode="External"/><Relationship Id="rId4" Type="http://schemas.openxmlformats.org/officeDocument/2006/relationships/hyperlink" Target="https://europa.eu/youreurope/business/running-business/start-ups/starting-business/index_en.htm" TargetMode="External"/><Relationship Id="rId9" Type="http://schemas.openxmlformats.org/officeDocument/2006/relationships/hyperlink" Target="https://www.businessportal.gr/en/home-en/" TargetMode="External"/><Relationship Id="rId14" Type="http://schemas.openxmlformats.org/officeDocument/2006/relationships/hyperlink" Target="https://www.laleggepertutti.it/660648_aprire-partita-iva-online-come-facc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europa.eu/youreurope/business/running-business/start-ups/starting-business/index_en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single-market-economy.ec.europa.eu/single-market/services/directive/points-single-contact_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865198"/>
            <a:ext cx="6774163" cy="139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56"/>
              </a:lnSpc>
            </a:pPr>
            <a:r>
              <a:rPr lang="pl" sz="9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Unit 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659586"/>
            <a:ext cx="6682774" cy="171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320"/>
              </a:lnSpc>
            </a:pPr>
            <a:r>
              <a:rPr lang="pl" sz="12000" dirty="0">
                <a:solidFill>
                  <a:srgbClr val="CFCF5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Moduł 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1566" y="6391549"/>
            <a:ext cx="5694495" cy="56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PRAWA I PRZEPISY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4C69EAD6-956F-0531-E1AB-B7FDD5E15A27}"/>
              </a:ext>
            </a:extLst>
          </p:cNvPr>
          <p:cNvSpPr txBox="1"/>
          <p:nvPr/>
        </p:nvSpPr>
        <p:spPr>
          <a:xfrm>
            <a:off x="1048846" y="9581484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Czas trwania: 2 godziny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E0392-F785-7375-6627-0C335172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EB9382-1273-DEF3-1190-BABE54993C00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7ECABF9-DCD8-ACCF-F108-07C05FE0807E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72603BE-577B-3C45-3FAE-E368D5077ED4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A78F4A-B97F-0B51-D4C2-220E884DF7C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7DD96B4-7B5A-9B32-9724-B02D05661069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D119DB0-8737-9966-9CD8-86AC61981DE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F877AD4-2FC1-3DBA-A425-331C585EA629}"/>
              </a:ext>
            </a:extLst>
          </p:cNvPr>
          <p:cNvGrpSpPr/>
          <p:nvPr/>
        </p:nvGrpSpPr>
        <p:grpSpPr>
          <a:xfrm>
            <a:off x="349161" y="3568424"/>
            <a:ext cx="16019682" cy="1937441"/>
            <a:chOff x="0" y="0"/>
            <a:chExt cx="3207753" cy="384650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C7FEFF-7ACA-6C81-444B-3EFE4574B1ED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3E627CB-21B5-33D5-40C2-CD54F2AC2228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BA74376-9BD2-1389-CD52-93F3C29A9729}"/>
              </a:ext>
            </a:extLst>
          </p:cNvPr>
          <p:cNvGrpSpPr/>
          <p:nvPr/>
        </p:nvGrpSpPr>
        <p:grpSpPr>
          <a:xfrm>
            <a:off x="2121735" y="3130227"/>
            <a:ext cx="3028021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CBF6989-7032-8FF0-DE7E-ECD6F5DE2F7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3811BC5-9DD3-9B8E-B0B9-01CC41D9D15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40" name="TextBox 40">
            <a:extLst>
              <a:ext uri="{FF2B5EF4-FFF2-40B4-BE49-F238E27FC236}">
                <a16:creationId xmlns:a16="http://schemas.microsoft.com/office/drawing/2014/main" id="{6FD6C012-3F41-5579-3B18-C5A964CD1745}"/>
              </a:ext>
            </a:extLst>
          </p:cNvPr>
          <p:cNvSpPr txBox="1"/>
          <p:nvPr/>
        </p:nvSpPr>
        <p:spPr>
          <a:xfrm>
            <a:off x="2376069" y="3353107"/>
            <a:ext cx="251935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 możesz zrobić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980FA7BD-6F8F-367E-E0A8-0214062B7A44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33FC3688-6EAB-56F8-3035-A4D5E9F49F9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AEBC5A0-6612-4DE1-BB9A-0A59965A03E7}"/>
              </a:ext>
            </a:extLst>
          </p:cNvPr>
          <p:cNvSpPr txBox="1"/>
          <p:nvPr/>
        </p:nvSpPr>
        <p:spPr>
          <a:xfrm>
            <a:off x="1390514" y="1688677"/>
            <a:ext cx="14060498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Prawa obywateli UE w zakresie zakładania działalności gospodarczej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39158F-37B4-5655-42E2-C0B4CA7C8A2A}"/>
              </a:ext>
            </a:extLst>
          </p:cNvPr>
          <p:cNvSpPr txBox="1"/>
          <p:nvPr/>
        </p:nvSpPr>
        <p:spPr>
          <a:xfrm>
            <a:off x="653959" y="4233163"/>
            <a:ext cx="15317530" cy="87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Założyć podmiot gospodarczy w Unii Europejskiej.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Utworzyć nowy podmiot prawny jako filię istniejącej firmy z siedzibą </a:t>
            </a: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w Unii Europejskiej </a:t>
            </a: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6B82BF69-419A-9D5D-4403-9CAD6A5A2730}"/>
              </a:ext>
            </a:extLst>
          </p:cNvPr>
          <p:cNvGrpSpPr/>
          <p:nvPr/>
        </p:nvGrpSpPr>
        <p:grpSpPr>
          <a:xfrm>
            <a:off x="349161" y="6259532"/>
            <a:ext cx="16019682" cy="3513533"/>
            <a:chOff x="0" y="0"/>
            <a:chExt cx="3207753" cy="3846507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A4F4D823-6FA5-DB06-D7DC-9663DCB806CC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81D5DDE7-6725-FFDA-82D4-E1DFF0C121A8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C80F881A-E2D6-CD92-1BA1-330B1F085FD7}"/>
              </a:ext>
            </a:extLst>
          </p:cNvPr>
          <p:cNvGrpSpPr/>
          <p:nvPr/>
        </p:nvGrpSpPr>
        <p:grpSpPr>
          <a:xfrm>
            <a:off x="11976163" y="5713897"/>
            <a:ext cx="3028021" cy="876394"/>
            <a:chOff x="0" y="0"/>
            <a:chExt cx="812800" cy="812800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60905A4-6C0B-84E6-4E1A-437AD66246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1B63ACB5-97D1-468F-ECD1-31C4522471F5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1" name="TextBox 40">
            <a:extLst>
              <a:ext uri="{FF2B5EF4-FFF2-40B4-BE49-F238E27FC236}">
                <a16:creationId xmlns:a16="http://schemas.microsoft.com/office/drawing/2014/main" id="{2FED3AD0-2E92-043D-65C2-9859190B9EC3}"/>
              </a:ext>
            </a:extLst>
          </p:cNvPr>
          <p:cNvSpPr txBox="1"/>
          <p:nvPr/>
        </p:nvSpPr>
        <p:spPr>
          <a:xfrm>
            <a:off x="12230497" y="5936777"/>
            <a:ext cx="2519351" cy="430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Wymagania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8859D2-C5F5-B860-682C-C1E166F4CE32}"/>
              </a:ext>
            </a:extLst>
          </p:cNvPr>
          <p:cNvSpPr txBox="1"/>
          <p:nvPr/>
        </p:nvSpPr>
        <p:spPr>
          <a:xfrm>
            <a:off x="653959" y="6924271"/>
            <a:ext cx="15317530" cy="253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Mimo że wymogi różnią się w zależności od kraju, UE zachęca wszystkie kraje do osiągnięcia następujących głównych celów: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montaż w terminie nie dłuższym niż 3 dni robocze,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kosztujący mniej niż 100 EUR,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przeprowadzanie wszystkich procedur za pośrednictwem jednego organu administracyjnego,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załatwienie wszystkich formalności rejestracyjnych online,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" sz="18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Open Sans" panose="020B0606030504020204" pitchFamily="34" charset="0"/>
              </a:rPr>
              <a:t>rejestracja firmy w innym kraju UE online.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5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3252552"/>
            <a:ext cx="16675329" cy="7034448"/>
            <a:chOff x="0" y="0"/>
            <a:chExt cx="3508294" cy="10263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8294" cy="1026348"/>
            </a:xfrm>
            <a:custGeom>
              <a:avLst/>
              <a:gdLst/>
              <a:ahLst/>
              <a:cxnLst/>
              <a:rect l="l" t="t" r="r" b="b"/>
              <a:pathLst>
                <a:path w="3508294" h="1026348">
                  <a:moveTo>
                    <a:pt x="0" y="0"/>
                  </a:moveTo>
                  <a:lnTo>
                    <a:pt x="3508294" y="0"/>
                  </a:lnTo>
                  <a:lnTo>
                    <a:pt x="3508294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8294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31566" y="1479520"/>
            <a:ext cx="8112434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sym typeface="DM Serif Display"/>
              </a:rPr>
              <a:t>Dofinansowanie UE</a:t>
            </a:r>
          </a:p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sym typeface="DM Serif Display"/>
              </a:rPr>
              <a:t>i wsparcie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3791" y="3285735"/>
            <a:ext cx="12111115" cy="6311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UE prowadzi inicjatywy i projekty, które mają na celu pomoc obywatelom w zakładaniu działalności gospodarczej. Oto niektóre z nich: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Startup Europe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, który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wzmacnia możliwości nawiązywania kontaktów między startupami high-tech, scaleupami, inwestorami, akceleratorami, sieciami korporacyjnymi, uniwersytetami i mediami.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https://digital-strategy.ec.europa.eu/en/policies/startup-europe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Startup 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Europe,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które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jest zintegrowaną, paneuropejską platformą otwartej innowacji, która pomaga rozwijać się najlepszym europejskim scaleupom.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https://startupeuropepartnership.eu/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Portal </a:t>
            </a:r>
            <a:r>
              <a:rPr lang="pl" sz="2199" b="1" dirty="0" err="1">
                <a:latin typeface="Montserrat"/>
                <a:ea typeface="Montserrat"/>
                <a:cs typeface="Montserrat"/>
                <a:sym typeface="Montserrat"/>
              </a:rPr>
              <a:t>InvestEU 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który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łączy inwestorów i promotorów projektów w ramach jednej, ogólnounijnej bazy danych o możliwościach inwestycyjnych.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https://ec.europa.eu/investeuportal/desktop/en/index.html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Erasmus 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dla młodych przedsiębiorców,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który</a:t>
            </a:r>
            <a:r>
              <a:rPr lang="pl" sz="2199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to transgraniczny program wymiany biznesowej, który oferuje początkującym przedsiębiorcom możliwość współpracy z doświadczonymi przedsiębiorcami z innego kraju europejskiego. 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https://www.erasmus-entrepreneurs.eu/index.php?lan=en</a:t>
            </a:r>
            <a:r>
              <a:rPr lang="pl" sz="21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9EE07FF5-D7F1-06FB-1952-D0B67AE9B10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77D6BA7-B156-4321-EF59-F4E00D1B26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1253764"/>
            <a:ext cx="3689451" cy="55341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20263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39269" y="1126769"/>
            <a:ext cx="8036203" cy="286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Rozpoczęcie działalności gospodarczej</a:t>
            </a:r>
          </a:p>
        </p:txBody>
      </p:sp>
      <p:sp>
        <p:nvSpPr>
          <p:cNvPr id="15" name="AutoShape 15"/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31566" y="6351466"/>
            <a:ext cx="7274234" cy="2079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Założenie firmy w Grecji wymaga podjęcia kilku kroków, aby zapewnić zgodność z lokalnymi przepisami i przepisami podatkowymi. Na kolejnych stronach znajduje się szczegółowy opis procesu, ze szczególnym uwzględnieniem kluczowych kroków i wymagań.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3F1E7-E238-E399-0D1F-8188CB08267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659A937-34F7-F4B1-0E3E-EA37FF791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3" y="3440925"/>
            <a:ext cx="6250722" cy="4167148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D38A8687-29BB-55B7-04EA-697CD7A44A97}"/>
              </a:ext>
            </a:extLst>
          </p:cNvPr>
          <p:cNvSpPr txBox="1"/>
          <p:nvPr/>
        </p:nvSpPr>
        <p:spPr>
          <a:xfrm>
            <a:off x="1031566" y="5396928"/>
            <a:ext cx="5694495" cy="56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GRECJA</a:t>
            </a:r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8B453E99-DE98-6E6E-EA13-A0C115941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61" y="5373685"/>
            <a:ext cx="812698" cy="6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AutoShape 9"/>
          <p:cNvSpPr/>
          <p:nvPr/>
        </p:nvSpPr>
        <p:spPr>
          <a:xfrm rot="22765">
            <a:off x="8784470" y="2801889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1923300" y="4856721"/>
            <a:ext cx="3458730" cy="4147460"/>
            <a:chOff x="0" y="0"/>
            <a:chExt cx="3207753" cy="3846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584190" y="4856721"/>
            <a:ext cx="3458730" cy="4147460"/>
            <a:chOff x="0" y="0"/>
            <a:chExt cx="3207753" cy="3846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5853" y="4367958"/>
            <a:ext cx="876394" cy="87639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76743" y="4367958"/>
            <a:ext cx="876394" cy="87639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rot="22765">
            <a:off x="3293137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3" name="AutoShape 23"/>
          <p:cNvSpPr/>
          <p:nvPr/>
        </p:nvSpPr>
        <p:spPr>
          <a:xfrm rot="22765">
            <a:off x="6954027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24" name="Group 24"/>
          <p:cNvGrpSpPr/>
          <p:nvPr/>
        </p:nvGrpSpPr>
        <p:grpSpPr>
          <a:xfrm>
            <a:off x="9245080" y="4856721"/>
            <a:ext cx="3458730" cy="4147460"/>
            <a:chOff x="0" y="0"/>
            <a:chExt cx="3207753" cy="38465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537633" y="4367958"/>
            <a:ext cx="876394" cy="87639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rot="22765">
            <a:off x="10614916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1" name="Group 31"/>
          <p:cNvGrpSpPr/>
          <p:nvPr/>
        </p:nvGrpSpPr>
        <p:grpSpPr>
          <a:xfrm>
            <a:off x="12905970" y="4856721"/>
            <a:ext cx="3458730" cy="4147460"/>
            <a:chOff x="0" y="0"/>
            <a:chExt cx="3207753" cy="38465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198523" y="4367958"/>
            <a:ext cx="876394" cy="87639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 rot="22765">
            <a:off x="14275806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8" name="TextBox 38"/>
          <p:cNvSpPr txBox="1"/>
          <p:nvPr/>
        </p:nvSpPr>
        <p:spPr>
          <a:xfrm>
            <a:off x="3844525" y="1685240"/>
            <a:ext cx="105989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Struktury prawne korporacji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013905" y="5106976"/>
            <a:ext cx="3250169" cy="43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Jednoosobowa działalność gospodarcza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1585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7674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18597" y="5542012"/>
            <a:ext cx="325016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Partnerstwo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027581" y="6419588"/>
            <a:ext cx="3245978" cy="204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najprostsza forma struktury biznesowej. Polega ona na tym, że jedna osoba jest właścicielem firmy i ponosi osobistą odpowiedzialność za wszystkie długi firmy.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026446" y="6859227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Partnerstwa to współpraca dwóch lub więcej osób, które dzielą zyski, straty i odpowiedzialność.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66380" y="5540116"/>
            <a:ext cx="3333150" cy="87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Spółka z ograniczoną odpowiedzialnością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687335" y="6978380"/>
            <a:ext cx="2574218" cy="135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Jest to elastyczne rozwiązanie ograniczające odpowiedzialność do kapitału spółki.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010250" y="5540116"/>
            <a:ext cx="3250169" cy="87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Spółka akcyjna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348225" y="6763700"/>
            <a:ext cx="2574218" cy="135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Bardziej odpowiednie dla większych przedsiębiorstw, które mają większe wymagania kapitałowe.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53763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19852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9059BC67-6401-4922-907A-0D0369470FF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FA9D03-7227-A247-82CE-4BA98457B155}"/>
              </a:ext>
            </a:extLst>
          </p:cNvPr>
          <p:cNvSpPr txBox="1"/>
          <p:nvPr/>
        </p:nvSpPr>
        <p:spPr>
          <a:xfrm>
            <a:off x="7694624" y="9559275"/>
            <a:ext cx="915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/>
                <a:hlinkClick r:id="rId3"/>
              </a:rPr>
              <a:t>https://www.youtube.com/watch?v=h1znOp2qxrg&amp;t=17s</a:t>
            </a:r>
            <a:r>
              <a:rPr lang="pl" dirty="0">
                <a:latin typeface="Montserrat"/>
              </a:rPr>
              <a:t> </a:t>
            </a:r>
            <a:endParaRPr lang="el-GR" dirty="0"/>
          </a:p>
        </p:txBody>
      </p:sp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7E444BC0-CC21-8559-6F5A-9B4715F8F598}"/>
              </a:ext>
            </a:extLst>
          </p:cNvPr>
          <p:cNvGrpSpPr/>
          <p:nvPr/>
        </p:nvGrpSpPr>
        <p:grpSpPr>
          <a:xfrm>
            <a:off x="4879369" y="9443838"/>
            <a:ext cx="2716896" cy="699514"/>
            <a:chOff x="7157510" y="7047733"/>
            <a:chExt cx="2716896" cy="699514"/>
          </a:xfrm>
        </p:grpSpPr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8F5E2FE4-4813-2615-1A67-531396C544B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73461789-2E0D-8AA2-FF6F-325903105EA8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63" name="Group 25">
                <a:extLst>
                  <a:ext uri="{FF2B5EF4-FFF2-40B4-BE49-F238E27FC236}">
                    <a16:creationId xmlns:a16="http://schemas.microsoft.com/office/drawing/2014/main" id="{6B82292F-BFF7-FE19-0E4C-3D92025E54DD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65" name="Freeform 26">
                  <a:extLst>
                    <a:ext uri="{FF2B5EF4-FFF2-40B4-BE49-F238E27FC236}">
                      <a16:creationId xmlns:a16="http://schemas.microsoft.com/office/drawing/2014/main" id="{5E8CAF00-9F7B-3748-F059-0554DD46D3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TextBox 27">
                  <a:extLst>
                    <a:ext uri="{FF2B5EF4-FFF2-40B4-BE49-F238E27FC236}">
                      <a16:creationId xmlns:a16="http://schemas.microsoft.com/office/drawing/2014/main" id="{3B8708A6-159F-7C39-3650-30662FF8F8F5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64" name="TextBox 28">
                <a:extLst>
                  <a:ext uri="{FF2B5EF4-FFF2-40B4-BE49-F238E27FC236}">
                    <a16:creationId xmlns:a16="http://schemas.microsoft.com/office/drawing/2014/main" id="{566A9C48-7B7C-2E0C-1082-A0C61C2D5589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Obejrzyj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7" name="TextBox 16">
            <a:extLst>
              <a:ext uri="{FF2B5EF4-FFF2-40B4-BE49-F238E27FC236}">
                <a16:creationId xmlns:a16="http://schemas.microsoft.com/office/drawing/2014/main" id="{C4F414E1-C148-A8A4-BA17-E26BF36988BF}"/>
              </a:ext>
            </a:extLst>
          </p:cNvPr>
          <p:cNvSpPr txBox="1"/>
          <p:nvPr/>
        </p:nvSpPr>
        <p:spPr>
          <a:xfrm>
            <a:off x="1433727" y="2384357"/>
            <a:ext cx="14441397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Pierwszym krokiem w zakładaniu firmy jest wybór odpowiedniej struktury prawnej przedsiębiorstwa. Wybór struktury prawnej wpłynie na podatki, odpowiedzialność i inne aspekty operacyjne firmy, dlatego kluczowe jest skonsultowanie się z doradcą prawnym lub finansowym, aby wybrać opcję najlepiej odpowiadającą Twoim potrzebom.</a:t>
            </a:r>
          </a:p>
        </p:txBody>
      </p:sp>
      <p:sp>
        <p:nvSpPr>
          <p:cNvPr id="53" name="Google Shape;329;g333d1c1a56e_0_147">
            <a:extLst>
              <a:ext uri="{FF2B5EF4-FFF2-40B4-BE49-F238E27FC236}">
                <a16:creationId xmlns:a16="http://schemas.microsoft.com/office/drawing/2014/main" id="{795C2A69-33C5-0ED2-78D9-B252A3AC9850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GRECJA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73419-73E2-825C-B8CD-97BF159F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AC0D25-A10C-29E7-0171-499BA760C55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3BFD6B0-FF34-4D2F-AEA2-A688F8F3A8CD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77705A68-3BF4-8898-81E6-3E11F0B7975B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A1CAF1-AC6C-2210-242D-50C24FE1FBAC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AD89389-8EBE-6F64-1380-E231A703D455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A196BAC5-3D7D-DF20-AD49-D576083B2B0F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34184698-A299-D215-59C7-6952AB0074B1}"/>
              </a:ext>
            </a:extLst>
          </p:cNvPr>
          <p:cNvSpPr/>
          <p:nvPr/>
        </p:nvSpPr>
        <p:spPr>
          <a:xfrm rot="22765">
            <a:off x="8784470" y="2801889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CE1112A-7503-5D39-8502-C4F33C0A5A47}"/>
              </a:ext>
            </a:extLst>
          </p:cNvPr>
          <p:cNvGrpSpPr/>
          <p:nvPr/>
        </p:nvGrpSpPr>
        <p:grpSpPr>
          <a:xfrm>
            <a:off x="2414249" y="4500367"/>
            <a:ext cx="876394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9E79AB9-96C2-BBF7-0C03-FE75BFD5B1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1F21F13-9CFC-6D7C-D0C2-1B33A0A8852A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0032BEA-794D-C888-DB98-96E602A798F7}"/>
              </a:ext>
            </a:extLst>
          </p:cNvPr>
          <p:cNvGrpSpPr/>
          <p:nvPr/>
        </p:nvGrpSpPr>
        <p:grpSpPr>
          <a:xfrm>
            <a:off x="2415429" y="5784152"/>
            <a:ext cx="876394" cy="876394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391932-C601-EDEE-FB93-2F0D2AE284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6B752331-69C1-56C4-2AB5-7ACDEE3A04A5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F6F1F41-6B2A-C955-A4C0-ABC59E80A5FF}"/>
              </a:ext>
            </a:extLst>
          </p:cNvPr>
          <p:cNvGrpSpPr/>
          <p:nvPr/>
        </p:nvGrpSpPr>
        <p:grpSpPr>
          <a:xfrm>
            <a:off x="2404336" y="7067937"/>
            <a:ext cx="876394" cy="876394"/>
            <a:chOff x="0" y="0"/>
            <a:chExt cx="812800" cy="8128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5FF6F8A-E7BB-846E-EFA1-7DC67359AF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3BF6109-156F-879C-CB10-61E5AA0C1601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11ED4275-5D8A-42E8-675E-FBE43B667A76}"/>
              </a:ext>
            </a:extLst>
          </p:cNvPr>
          <p:cNvSpPr txBox="1"/>
          <p:nvPr/>
        </p:nvSpPr>
        <p:spPr>
          <a:xfrm>
            <a:off x="3844525" y="1330370"/>
            <a:ext cx="105989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Rejestracja działalności gospodarczej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9BBB9014-AE76-546B-9D0F-F75C01418757}"/>
              </a:ext>
            </a:extLst>
          </p:cNvPr>
          <p:cNvSpPr txBox="1"/>
          <p:nvPr/>
        </p:nvSpPr>
        <p:spPr>
          <a:xfrm>
            <a:off x="2414249" y="4694138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1CDD441C-1C9C-194F-C973-418629155EF5}"/>
              </a:ext>
            </a:extLst>
          </p:cNvPr>
          <p:cNvSpPr txBox="1"/>
          <p:nvPr/>
        </p:nvSpPr>
        <p:spPr>
          <a:xfrm>
            <a:off x="2415429" y="5977923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6D4DF64F-A191-D12E-BDF1-4CE6B34A8775}"/>
              </a:ext>
            </a:extLst>
          </p:cNvPr>
          <p:cNvSpPr txBox="1"/>
          <p:nvPr/>
        </p:nvSpPr>
        <p:spPr>
          <a:xfrm>
            <a:off x="3601278" y="4773485"/>
            <a:ext cx="5660683" cy="329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Wypełnij formularz rejestracyjny.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136160CA-5BE7-3A3B-8A03-0047D57145F1}"/>
              </a:ext>
            </a:extLst>
          </p:cNvPr>
          <p:cNvSpPr txBox="1"/>
          <p:nvPr/>
        </p:nvSpPr>
        <p:spPr>
          <a:xfrm>
            <a:off x="3601277" y="5900512"/>
            <a:ext cx="11578791" cy="67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Złóż wymaganą dokumentację, obejmującą m.in. dowód tożsamości, potwierdzenie adresu i potwierdzenie struktury prawnej.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C6149EE7-4A83-B74A-5194-153EC6FAD395}"/>
              </a:ext>
            </a:extLst>
          </p:cNvPr>
          <p:cNvSpPr txBox="1"/>
          <p:nvPr/>
        </p:nvSpPr>
        <p:spPr>
          <a:xfrm>
            <a:off x="3590193" y="7343653"/>
            <a:ext cx="5161657" cy="329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Zapłać obowiązujące opłaty rejestracyjne.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19C3AEA1-1313-354E-9E39-6D2DE119F6EB}"/>
              </a:ext>
            </a:extLst>
          </p:cNvPr>
          <p:cNvSpPr txBox="1"/>
          <p:nvPr/>
        </p:nvSpPr>
        <p:spPr>
          <a:xfrm>
            <a:off x="2404336" y="7261708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15D7463D-E68D-8085-3C59-2613F0ADCC7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5F3600FD-1977-4E02-4EE2-BBD6E6FAD5F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3CACD1-ED48-077C-F29A-120A8E43FF5C}"/>
              </a:ext>
            </a:extLst>
          </p:cNvPr>
          <p:cNvSpPr txBox="1"/>
          <p:nvPr/>
        </p:nvSpPr>
        <p:spPr>
          <a:xfrm>
            <a:off x="7694624" y="9559275"/>
            <a:ext cx="915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/>
                <a:hlinkClick r:id="rId3"/>
              </a:rPr>
              <a:t>https://www.businessportal.gr/en/home-en/</a:t>
            </a:r>
            <a:r>
              <a:rPr lang="pl" dirty="0">
                <a:latin typeface="Montserrat"/>
              </a:rPr>
              <a:t> </a:t>
            </a:r>
            <a:endParaRPr lang="el-GR" dirty="0"/>
          </a:p>
        </p:txBody>
      </p:sp>
      <p:grpSp>
        <p:nvGrpSpPr>
          <p:cNvPr id="60" name="Ομάδα 59">
            <a:extLst>
              <a:ext uri="{FF2B5EF4-FFF2-40B4-BE49-F238E27FC236}">
                <a16:creationId xmlns:a16="http://schemas.microsoft.com/office/drawing/2014/main" id="{0E4BA0BC-A836-DE04-52C8-4F0DAA61C9F3}"/>
              </a:ext>
            </a:extLst>
          </p:cNvPr>
          <p:cNvGrpSpPr/>
          <p:nvPr/>
        </p:nvGrpSpPr>
        <p:grpSpPr>
          <a:xfrm>
            <a:off x="4879369" y="9443838"/>
            <a:ext cx="2716896" cy="699514"/>
            <a:chOff x="7157510" y="7047733"/>
            <a:chExt cx="2716896" cy="699514"/>
          </a:xfrm>
        </p:grpSpPr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BEDD98D6-D474-52A5-876C-081ED1CF4107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62" name="Group 24">
              <a:extLst>
                <a:ext uri="{FF2B5EF4-FFF2-40B4-BE49-F238E27FC236}">
                  <a16:creationId xmlns:a16="http://schemas.microsoft.com/office/drawing/2014/main" id="{5AD9C054-48FD-2C00-D7FA-5C1AE46729DD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63" name="Group 25">
                <a:extLst>
                  <a:ext uri="{FF2B5EF4-FFF2-40B4-BE49-F238E27FC236}">
                    <a16:creationId xmlns:a16="http://schemas.microsoft.com/office/drawing/2014/main" id="{3B8EE694-720C-75BF-AAFC-8D036A4877CA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65" name="Freeform 26">
                  <a:extLst>
                    <a:ext uri="{FF2B5EF4-FFF2-40B4-BE49-F238E27FC236}">
                      <a16:creationId xmlns:a16="http://schemas.microsoft.com/office/drawing/2014/main" id="{55180404-4C4B-31D2-BEAB-B6060DEEEC6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6" name="TextBox 27">
                  <a:extLst>
                    <a:ext uri="{FF2B5EF4-FFF2-40B4-BE49-F238E27FC236}">
                      <a16:creationId xmlns:a16="http://schemas.microsoft.com/office/drawing/2014/main" id="{7345A628-6DC4-7C10-65CC-736AED9E7B8D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64" name="TextBox 28">
                <a:extLst>
                  <a:ext uri="{FF2B5EF4-FFF2-40B4-BE49-F238E27FC236}">
                    <a16:creationId xmlns:a16="http://schemas.microsoft.com/office/drawing/2014/main" id="{64CBC857-0A3B-FC05-E9D5-6C413AAF4C2D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Sprawdź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7" name="TextBox 16">
            <a:extLst>
              <a:ext uri="{FF2B5EF4-FFF2-40B4-BE49-F238E27FC236}">
                <a16:creationId xmlns:a16="http://schemas.microsoft.com/office/drawing/2014/main" id="{856A3E87-C001-E79A-5686-1B51CC3FF917}"/>
              </a:ext>
            </a:extLst>
          </p:cNvPr>
          <p:cNvSpPr txBox="1"/>
          <p:nvPr/>
        </p:nvSpPr>
        <p:spPr>
          <a:xfrm>
            <a:off x="1923299" y="2991062"/>
            <a:ext cx="14441397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Następnym krokiem jest rejestracja firmy w Ogólnym Rejestrze Handlowym (GEMI), którym zarządza Ministerstwo Rozwoju i Inwestycji. GEMI jest odpowiedzialne za prowadzenie oficjalnego rejestru wszystkich firm działających w Grecji. Będziesz potrzebować: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9C094D-39A0-40CA-B7FD-5B68DBC6B9F7}"/>
              </a:ext>
            </a:extLst>
          </p:cNvPr>
          <p:cNvSpPr txBox="1"/>
          <p:nvPr/>
        </p:nvSpPr>
        <p:spPr>
          <a:xfrm>
            <a:off x="1923300" y="8131781"/>
            <a:ext cx="14441396" cy="1107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199" dirty="0">
                <a:solidFill>
                  <a:srgbClr val="1E2328"/>
                </a:solidFill>
                <a:latin typeface="Montserrat"/>
              </a:rPr>
              <a:t>W przypadku niektórych rodzajów działalności, na przykład tych podlegających większym regulacjom, przed rejestracją mogą być wymagane dodatkowe zgody lub zezwolenia.</a:t>
            </a:r>
            <a:br>
              <a:rPr lang="en-US" sz="2199" dirty="0">
                <a:solidFill>
                  <a:srgbClr val="1E2328"/>
                </a:solidFill>
                <a:latin typeface="Montserrat"/>
              </a:rPr>
            </a:br>
            <a:endParaRPr lang="el-GR" sz="2199" dirty="0">
              <a:solidFill>
                <a:srgbClr val="1E2328"/>
              </a:solidFill>
            </a:endParaRPr>
          </a:p>
        </p:txBody>
      </p:sp>
      <p:sp>
        <p:nvSpPr>
          <p:cNvPr id="10" name="Google Shape;329;g333d1c1a56e_0_147">
            <a:extLst>
              <a:ext uri="{FF2B5EF4-FFF2-40B4-BE49-F238E27FC236}">
                <a16:creationId xmlns:a16="http://schemas.microsoft.com/office/drawing/2014/main" id="{F03578A6-57F3-981A-C63F-138B1D6DE60C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GRECJA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47237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68741" y="1522917"/>
            <a:ext cx="9231408" cy="29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 zarejestrowaniu firmy w systemie GEMI, kolejnym krokiem jest rejestracja w Urzędzie Skarbowym. Będziesz musiał uzyskać numer identyfikacji podatkowej (AFM) dla swojej firmy. Numer ten jest niezbędny do rozliczania podatków, płacenia podatku VAT (jeśli dotyczy) i wypełniania innych obowiązków podatkowych. Proces jest dość prosty, ale rodzaj podatków, dla których musisz się zarejestrować, zależy od wielkości i charakteru Twojej firmy.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AutoShape 5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0" name="Group 10"/>
          <p:cNvGrpSpPr/>
          <p:nvPr/>
        </p:nvGrpSpPr>
        <p:grpSpPr>
          <a:xfrm>
            <a:off x="774736" y="1745121"/>
            <a:ext cx="5633381" cy="3083525"/>
            <a:chOff x="0" y="0"/>
            <a:chExt cx="1980673" cy="10841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76926" y="2145575"/>
            <a:ext cx="3407165" cy="1555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3. Rejestracja podatkowa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0CA7CCF-36CF-77A8-A3EB-DB732FBF234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1C0A1335-08A1-AC62-DD0E-EDD8E2047F89}"/>
              </a:ext>
            </a:extLst>
          </p:cNvPr>
          <p:cNvGrpSpPr/>
          <p:nvPr/>
        </p:nvGrpSpPr>
        <p:grpSpPr>
          <a:xfrm>
            <a:off x="7168741" y="4840846"/>
            <a:ext cx="2716896" cy="699514"/>
            <a:chOff x="7157510" y="7047733"/>
            <a:chExt cx="2716896" cy="699514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A932DBD3-F9E9-582B-B4A3-973D609DFC3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031F6BF3-1B3F-BC94-27FB-BC25C440A58E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41" name="Group 25">
                <a:extLst>
                  <a:ext uri="{FF2B5EF4-FFF2-40B4-BE49-F238E27FC236}">
                    <a16:creationId xmlns:a16="http://schemas.microsoft.com/office/drawing/2014/main" id="{3E3DFE3A-93BE-C4C5-F214-1A87E70E3531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2282B8F5-D1A5-476D-5D7C-2136E0D9BB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44" name="TextBox 27">
                  <a:extLst>
                    <a:ext uri="{FF2B5EF4-FFF2-40B4-BE49-F238E27FC236}">
                      <a16:creationId xmlns:a16="http://schemas.microsoft.com/office/drawing/2014/main" id="{7C54914D-726A-252E-3BC8-AAFBECF8C60D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2" name="TextBox 28">
                <a:extLst>
                  <a:ext uri="{FF2B5EF4-FFF2-40B4-BE49-F238E27FC236}">
                    <a16:creationId xmlns:a16="http://schemas.microsoft.com/office/drawing/2014/main" id="{547A704F-F855-8FFD-B5BD-399B6BD81BA8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Sprawdź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5" name="TextBox 2">
            <a:extLst>
              <a:ext uri="{FF2B5EF4-FFF2-40B4-BE49-F238E27FC236}">
                <a16:creationId xmlns:a16="http://schemas.microsoft.com/office/drawing/2014/main" id="{F93CB4FC-EDD0-9C90-AEEA-9129FDC4669F}"/>
              </a:ext>
            </a:extLst>
          </p:cNvPr>
          <p:cNvSpPr txBox="1"/>
          <p:nvPr/>
        </p:nvSpPr>
        <p:spPr>
          <a:xfrm>
            <a:off x="10168069" y="4503885"/>
            <a:ext cx="6175667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https://www.mygreekexpatjourney.com/post/jak-otrzymac-cyna-afm-w-grecji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4908353-2098-E740-A560-96A5691C89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41" y="4537993"/>
            <a:ext cx="3429000" cy="5143500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719AC1CC-07EC-6650-1156-EC34ED3160CA}"/>
              </a:ext>
            </a:extLst>
          </p:cNvPr>
          <p:cNvSpPr txBox="1"/>
          <p:nvPr/>
        </p:nvSpPr>
        <p:spPr>
          <a:xfrm>
            <a:off x="5977927" y="5485664"/>
            <a:ext cx="10213914" cy="419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VAT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Jeśli dochód Twojej firmy przekracza próg zwolnienia (obecnie 10 000 euro dla większości firm), musisz zarejestrować się jako podatnik VAT.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Podatek dochodowy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W zależności od Twojej struktury prawnej, będziesz musiał przestrzegać określonych wytycznych dotyczących składania zeznań podatkowych i płacenia podatków.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Składki na ubezpieczenia społeczne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Przedsiębiorstwa muszą również zarejestrować się w greckim systemie ubezpieczeń społecznych, który obejmuje EFKA (Jednolity Fundusz Ubezpieczeń Społecznych), aby móc opłacać składki pracownicze.</a:t>
            </a:r>
          </a:p>
        </p:txBody>
      </p:sp>
      <p:sp>
        <p:nvSpPr>
          <p:cNvPr id="8" name="Google Shape;329;g333d1c1a56e_0_147">
            <a:extLst>
              <a:ext uri="{FF2B5EF4-FFF2-40B4-BE49-F238E27FC236}">
                <a16:creationId xmlns:a16="http://schemas.microsoft.com/office/drawing/2014/main" id="{187DD4B3-75AB-D292-2E5E-0982B9804AE7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GRECJA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AB6F899B-0CDD-0E61-4C32-A53104F0D7C2}"/>
              </a:ext>
            </a:extLst>
          </p:cNvPr>
          <p:cNvGrpSpPr/>
          <p:nvPr/>
        </p:nvGrpSpPr>
        <p:grpSpPr>
          <a:xfrm>
            <a:off x="1031566" y="1063487"/>
            <a:ext cx="2839728" cy="4612130"/>
            <a:chOff x="0" y="0"/>
            <a:chExt cx="2254171" cy="3661101"/>
          </a:xfrm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747DDAC-5CF7-287A-B680-FF854353BFE7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1D1C587D-9A93-D447-4A6B-2CF1F8B85BC7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13259659" y="3336368"/>
            <a:ext cx="2839728" cy="6743700"/>
            <a:chOff x="0" y="0"/>
            <a:chExt cx="2254171" cy="36611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 rot="16200000">
            <a:off x="374869" y="2504157"/>
            <a:ext cx="4153123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4. Licencje i pozwolenia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430984" y="1101587"/>
            <a:ext cx="8125134" cy="4195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Niektóre firmy w Grecji wymagają specjalnych licencji lub zezwoleń, zanim będą mogły rozpocząć działalność (na przykład lokale gastronomiczne muszą uzyskać pozwolenia BHP, podczas gdy firmy z sektorów takich jak budownictwo czy turystyka mogą potrzebować dodatkowych zezwoleń). Dokładne wymagania różnią się w zależności od rodzaju działalności i należy skonsultować się z lokalnymi władzami, aby ustalić, jakie licencje są potrzebne. Powszechnym organem regulacyjnym dla poszczególnych branż jest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Grecka Izba Handlowa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, która może udzielić wskazówek dotyczących wymogów sektorowych.</a:t>
            </a:r>
            <a:endParaRPr lang="it-IT" dirty="0"/>
          </a:p>
        </p:txBody>
      </p:sp>
      <p:sp>
        <p:nvSpPr>
          <p:cNvPr id="30" name="TextBox 30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0E8232CC-4B43-1AD7-7D7D-0C1E2F54BCD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57C2E599-0D0C-FBC3-A065-E02935FDA6C7}"/>
              </a:ext>
            </a:extLst>
          </p:cNvPr>
          <p:cNvSpPr txBox="1"/>
          <p:nvPr/>
        </p:nvSpPr>
        <p:spPr>
          <a:xfrm rot="5400000">
            <a:off x="11598430" y="6199466"/>
            <a:ext cx="5970072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5. Rachunkowość i księgowość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4BB3FF69-8D23-3AF4-D803-7311398E6662}"/>
              </a:ext>
            </a:extLst>
          </p:cNvPr>
          <p:cNvSpPr txBox="1"/>
          <p:nvPr/>
        </p:nvSpPr>
        <p:spPr>
          <a:xfrm>
            <a:off x="4454881" y="6365234"/>
            <a:ext cx="8125134" cy="292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 zakończeniu procedur prawnych i regulacyjnych, niezbędne jest wdrożenie niezawodnego systemu księgowości. Prawo greckie nakłada na przedsiębiorstwa obowiązek prowadzenia dokładnej dokumentacji finansowej dla celów podatkowych. W zależności od wielkości i struktury firmy, konieczne może być zatrudnienie księgowego lub skorzystanie z usług lokalnej firmy księgowej, aby zapewnić zgodność z greckimi przepisami finansowymi.</a:t>
            </a:r>
            <a:endParaRPr lang="it-IT" dirty="0"/>
          </a:p>
        </p:txBody>
      </p:sp>
      <p:sp>
        <p:nvSpPr>
          <p:cNvPr id="7" name="Google Shape;329;g333d1c1a56e_0_147">
            <a:extLst>
              <a:ext uri="{FF2B5EF4-FFF2-40B4-BE49-F238E27FC236}">
                <a16:creationId xmlns:a16="http://schemas.microsoft.com/office/drawing/2014/main" id="{DA185BF6-010A-CED0-7B14-8DDED7A70111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GRECJA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B16C-9F17-371C-B683-4EA4EE9B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9">
            <a:extLst>
              <a:ext uri="{FF2B5EF4-FFF2-40B4-BE49-F238E27FC236}">
                <a16:creationId xmlns:a16="http://schemas.microsoft.com/office/drawing/2014/main" id="{A5801239-85D9-C8B1-565F-9AA75614F6E5}"/>
              </a:ext>
            </a:extLst>
          </p:cNvPr>
          <p:cNvGrpSpPr/>
          <p:nvPr/>
        </p:nvGrpSpPr>
        <p:grpSpPr>
          <a:xfrm rot="5400000">
            <a:off x="2932930" y="-1137265"/>
            <a:ext cx="2839728" cy="7906010"/>
            <a:chOff x="0" y="0"/>
            <a:chExt cx="2254171" cy="3661101"/>
          </a:xfrm>
          <a:solidFill>
            <a:schemeClr val="tx1"/>
          </a:solidFill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3D64EDF-6CEF-845F-BD67-5FC33063FBDB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6E00DC56-1DD7-657B-A7BF-9898B69D6B73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8FF7BACE-3E3B-A98C-40F6-83A7D003CE79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BC7D4CAE-EA82-AAD0-5110-828C4E2CC78C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15AA83C-3B2B-1C1F-E1DA-896EC843E946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15090E-05B1-20A3-2BC8-1CF4AD0B3FFE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2CE7C15-90D4-FCDA-8C60-4F34E7CCBC91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54A13048-4EEA-0FCF-4B2D-2D4804727924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53DB3F5-C9B8-83DB-115C-E569E7445D4C}"/>
              </a:ext>
            </a:extLst>
          </p:cNvPr>
          <p:cNvSpPr txBox="1"/>
          <p:nvPr/>
        </p:nvSpPr>
        <p:spPr>
          <a:xfrm>
            <a:off x="940124" y="2049184"/>
            <a:ext cx="7143295" cy="1533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sym typeface="DM Serif Display"/>
              </a:rPr>
              <a:t>6. Przepisy dotyczące </a:t>
            </a:r>
            <a:r>
              <a:rPr lang="pl" sz="4963" dirty="0" err="1">
                <a:solidFill>
                  <a:srgbClr val="FFFFFF"/>
                </a:solidFill>
                <a:latin typeface="DM Serif Display"/>
                <a:sym typeface="DM Serif Display"/>
              </a:rPr>
              <a:t>pracy </a:t>
            </a:r>
            <a:r>
              <a:rPr lang="pl" sz="4963" dirty="0">
                <a:solidFill>
                  <a:srgbClr val="FFFFFF"/>
                </a:solidFill>
                <a:latin typeface="DM Serif Display"/>
                <a:sym typeface="DM Serif Display"/>
              </a:rPr>
              <a:t>i zatrudnienia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3C429756-FDD8-1A02-69A8-71C9F384EE39}"/>
              </a:ext>
            </a:extLst>
          </p:cNvPr>
          <p:cNvSpPr txBox="1"/>
          <p:nvPr/>
        </p:nvSpPr>
        <p:spPr>
          <a:xfrm>
            <a:off x="399788" y="4607541"/>
            <a:ext cx="7906010" cy="5465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Jeśli planujesz zatrudnić pracowników, niezbędna jest znajomość greckiego prawa pracy. Przepisy te regulują umowy o pracę, godziny pracy, wynagrodzenia i składki na ubezpieczenia społeczne. Zatrudniając pracowników, musisz: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Rejestracja pracowników w systemie ubezpieczeń społecznych (EFKA),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Zapewnij im zgodne z prawem umowy o pracę,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Przestrzegaj przepisów dotyczących płacy minimalnej, które mogą ulegać zmianom.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Przedsiębiorstwa muszą również przestrzegać przepisów bezpieczeństwa i higieny pracy, aby zapewnić pracownikom bezpieczne środowisko pracy.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96A06FD8-D4A3-3623-000A-71719B4B0A88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D04B6B5A-1BA4-AEDC-83E0-46AD3DFE711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34B0A4C4-21D2-BA2D-3C89-47F2D247B179}"/>
              </a:ext>
            </a:extLst>
          </p:cNvPr>
          <p:cNvSpPr txBox="1"/>
          <p:nvPr/>
        </p:nvSpPr>
        <p:spPr>
          <a:xfrm>
            <a:off x="8681459" y="4607541"/>
            <a:ext cx="7882682" cy="5042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 rozpoczęciu działalności ważne jest zapewnienie ciągłej zgodności z greckimi przepisami. Obejmuje to: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Składanie zeznań podatkowych i terminowe płacenie podatków,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Odnawianie licencji i zezwoleń w razie potrzeby,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Prowadzenie prawidłowej dokumentacji finansowej,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Nadążanie za zmianami w prawie gospodarczym i prawie pracy.</a:t>
            </a: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Niedostosowanie się do przepisów może skutkować karami, grzywnami, a nawet zamknięciem firmy, dlatego ważne jest, aby być na bieżąco z sytuacją prawną i regulacyjną w Grecji.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C41BAA83-15A8-3AFB-302C-BE87BB557346}"/>
              </a:ext>
            </a:extLst>
          </p:cNvPr>
          <p:cNvGrpSpPr/>
          <p:nvPr/>
        </p:nvGrpSpPr>
        <p:grpSpPr>
          <a:xfrm rot="5400000">
            <a:off x="11080082" y="-1135744"/>
            <a:ext cx="2839728" cy="7906010"/>
            <a:chOff x="0" y="0"/>
            <a:chExt cx="2254171" cy="3661101"/>
          </a:xfrm>
          <a:solidFill>
            <a:schemeClr val="tx1"/>
          </a:solidFill>
        </p:grpSpPr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3C48148-BC93-18F5-C0FA-B005D76CCAB9}"/>
                </a:ext>
              </a:extLst>
            </p:cNvPr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C90FA8A0-E6CA-F59E-97F5-6766CBD0CC3F}"/>
                </a:ext>
              </a:extLst>
            </p:cNvPr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9" name="TextBox 23">
            <a:extLst>
              <a:ext uri="{FF2B5EF4-FFF2-40B4-BE49-F238E27FC236}">
                <a16:creationId xmlns:a16="http://schemas.microsoft.com/office/drawing/2014/main" id="{2449011E-F106-AD47-24DC-A9C2B1DAE741}"/>
              </a:ext>
            </a:extLst>
          </p:cNvPr>
          <p:cNvSpPr txBox="1"/>
          <p:nvPr/>
        </p:nvSpPr>
        <p:spPr>
          <a:xfrm>
            <a:off x="9144000" y="2431662"/>
            <a:ext cx="7143295" cy="763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sym typeface="DM Serif Display"/>
              </a:rPr>
              <a:t>7. Ciągła zgodność</a:t>
            </a:r>
          </a:p>
        </p:txBody>
      </p:sp>
      <p:sp>
        <p:nvSpPr>
          <p:cNvPr id="7" name="Google Shape;329;g333d1c1a56e_0_147">
            <a:extLst>
              <a:ext uri="{FF2B5EF4-FFF2-40B4-BE49-F238E27FC236}">
                <a16:creationId xmlns:a16="http://schemas.microsoft.com/office/drawing/2014/main" id="{DB1B280B-B6D7-C272-1BDF-B2201551049B}"/>
              </a:ext>
            </a:extLst>
          </p:cNvPr>
          <p:cNvSpPr txBox="1"/>
          <p:nvPr/>
        </p:nvSpPr>
        <p:spPr>
          <a:xfrm>
            <a:off x="11928422" y="1023936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GRECJA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4426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2E6EE-31C0-3BBF-C726-7543286A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99497D-9324-8368-3D55-7B723753E03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3E02E7B-8B64-42D1-5623-DD33C871417B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3B277A74-4B30-EFAE-973D-C52B7252656B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031D7B5-613E-CF6B-7F66-470BDFDF5885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6221B20-9D0E-6320-0A6B-C6B868EBE5AA}"/>
                </a:ext>
              </a:extLst>
            </p:cNvPr>
            <p:cNvSpPr txBox="1"/>
            <p:nvPr/>
          </p:nvSpPr>
          <p:spPr>
            <a:xfrm>
              <a:off x="18420263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93829581-F256-516B-9714-1E0DAD9EB7D7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80EC6963-C404-AB4A-5DF4-60CF02BC620F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50CDBA8-0EA8-23F2-DB2F-DA7F12135B1B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6B5CC35-CBDB-2C8E-56DD-FD41341276A1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1C5CFDC8-322B-EF81-F80B-043350BAAC69}"/>
              </a:ext>
            </a:extLst>
          </p:cNvPr>
          <p:cNvSpPr txBox="1"/>
          <p:nvPr/>
        </p:nvSpPr>
        <p:spPr>
          <a:xfrm>
            <a:off x="821156" y="1085135"/>
            <a:ext cx="8036203" cy="286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Rozpoczęcie działalności gospodarczej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5F1DD9A0-988B-3780-75FA-3E16121876B4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4CED20A1-F991-E2AE-F5C9-AF4CB632B797}"/>
              </a:ext>
            </a:extLst>
          </p:cNvPr>
          <p:cNvSpPr txBox="1"/>
          <p:nvPr/>
        </p:nvSpPr>
        <p:spPr>
          <a:xfrm>
            <a:off x="1031566" y="6351466"/>
            <a:ext cx="7274234" cy="2079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Aby rozpocząć działalność gospodarczą, musisz posiadać numer VAT i zarejestrować działalność gospodarczą w Rejestrze Działalności Gospodarczej Izby Handlowej właściwej terytorialnie.</a:t>
            </a: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923A7F85-1733-D09A-8ADB-F3FBD1CB29DC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306DC-2185-3224-3822-132E8CC891E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C76C0B98-1480-663B-91AF-A80C5533D2DA}"/>
              </a:ext>
            </a:extLst>
          </p:cNvPr>
          <p:cNvSpPr txBox="1"/>
          <p:nvPr/>
        </p:nvSpPr>
        <p:spPr>
          <a:xfrm>
            <a:off x="1031566" y="5396928"/>
            <a:ext cx="5694495" cy="56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WŁOCHY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E4A2060-8080-F193-D5E1-614907418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30" y="5396928"/>
            <a:ext cx="812698" cy="6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12D15A36-15F5-7567-B7CF-374F56498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60" y="3479139"/>
            <a:ext cx="6133083" cy="40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A5D7-7576-897B-00B8-548498A2E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005BEC0-A3CC-8BC4-26A7-AC8F0CE9DA6F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F454835-8E20-8CEA-8DF6-C6C8A7787314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E4755E6C-BE38-1CEA-03EA-AD4DFC689800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0A210AC-01DF-60A7-9077-542202F1EB65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53B89FC-B9D9-DD81-7AC9-63F582D73191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4D88DED-A9DE-2222-0177-0100F5C7DC5F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30C66570-CAA9-02C5-EDCB-889B4E854FE7}"/>
              </a:ext>
            </a:extLst>
          </p:cNvPr>
          <p:cNvSpPr/>
          <p:nvPr/>
        </p:nvSpPr>
        <p:spPr>
          <a:xfrm rot="22765">
            <a:off x="1226614" y="9252448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085AC48-D9D9-7D6F-E577-4B7A66DBBBE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293306-14B5-E5FB-ED87-81704E3BB34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6FDB6CD3-8CD6-CBDF-2737-14F69459E751}"/>
              </a:ext>
            </a:extLst>
          </p:cNvPr>
          <p:cNvGrpSpPr/>
          <p:nvPr/>
        </p:nvGrpSpPr>
        <p:grpSpPr>
          <a:xfrm>
            <a:off x="533400" y="4923172"/>
            <a:ext cx="4972700" cy="4661023"/>
            <a:chOff x="0" y="0"/>
            <a:chExt cx="3207753" cy="3846507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B85B052-CCBA-319D-8DA0-1E2551B27C39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56AF16A8-DCB3-33A6-1F3E-DF80CB1CA07A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688B9733-793D-EFE1-12C6-E82C09A9A81C}"/>
              </a:ext>
            </a:extLst>
          </p:cNvPr>
          <p:cNvGrpSpPr/>
          <p:nvPr/>
        </p:nvGrpSpPr>
        <p:grpSpPr>
          <a:xfrm>
            <a:off x="3128851" y="4244944"/>
            <a:ext cx="876394" cy="876394"/>
            <a:chOff x="0" y="0"/>
            <a:chExt cx="812800" cy="812800"/>
          </a:xfrm>
        </p:grpSpPr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108524B-6659-9009-152F-C3E647C1AF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3F542A8B-D49E-319E-CC42-33AE29E706FB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AE629772-288E-6DE6-A310-4D3CFB655AD5}"/>
              </a:ext>
            </a:extLst>
          </p:cNvPr>
          <p:cNvGrpSpPr/>
          <p:nvPr/>
        </p:nvGrpSpPr>
        <p:grpSpPr>
          <a:xfrm>
            <a:off x="5759189" y="3716279"/>
            <a:ext cx="5545099" cy="5968971"/>
            <a:chOff x="0" y="0"/>
            <a:chExt cx="3207753" cy="3846507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66A45DEE-11A7-DDC1-05EB-55B3346850BD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156ECDCE-662F-4AED-B25F-AFF8EE3EC9FD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6" name="Group 19">
            <a:extLst>
              <a:ext uri="{FF2B5EF4-FFF2-40B4-BE49-F238E27FC236}">
                <a16:creationId xmlns:a16="http://schemas.microsoft.com/office/drawing/2014/main" id="{33ACC117-D3B5-7CF7-D337-72391E196558}"/>
              </a:ext>
            </a:extLst>
          </p:cNvPr>
          <p:cNvGrpSpPr/>
          <p:nvPr/>
        </p:nvGrpSpPr>
        <p:grpSpPr>
          <a:xfrm>
            <a:off x="8093541" y="3211887"/>
            <a:ext cx="876394" cy="876394"/>
            <a:chOff x="0" y="0"/>
            <a:chExt cx="812800" cy="812800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799B892-0798-796C-8604-A2EC1AAE1D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28" name="TextBox 21">
              <a:extLst>
                <a:ext uri="{FF2B5EF4-FFF2-40B4-BE49-F238E27FC236}">
                  <a16:creationId xmlns:a16="http://schemas.microsoft.com/office/drawing/2014/main" id="{1703AF66-6AF3-3091-99E0-1C0E1215C90D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9" name="Group 10">
            <a:extLst>
              <a:ext uri="{FF2B5EF4-FFF2-40B4-BE49-F238E27FC236}">
                <a16:creationId xmlns:a16="http://schemas.microsoft.com/office/drawing/2014/main" id="{D3449219-8665-BAF6-3D26-4E1FBA7DF823}"/>
              </a:ext>
            </a:extLst>
          </p:cNvPr>
          <p:cNvGrpSpPr/>
          <p:nvPr/>
        </p:nvGrpSpPr>
        <p:grpSpPr>
          <a:xfrm>
            <a:off x="11717453" y="4916105"/>
            <a:ext cx="3747298" cy="4769145"/>
            <a:chOff x="0" y="0"/>
            <a:chExt cx="3207753" cy="3846507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7E47DEF3-B66E-683A-1653-C7ACC5986D95}"/>
                </a:ext>
              </a:extLst>
            </p:cNvPr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B79815CE-518C-6CCE-190C-8E342EFDC0C8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6" name="TextBox 40">
            <a:extLst>
              <a:ext uri="{FF2B5EF4-FFF2-40B4-BE49-F238E27FC236}">
                <a16:creationId xmlns:a16="http://schemas.microsoft.com/office/drawing/2014/main" id="{5EA6207C-ED23-2719-63F1-CFF865074CD2}"/>
              </a:ext>
            </a:extLst>
          </p:cNvPr>
          <p:cNvSpPr txBox="1"/>
          <p:nvPr/>
        </p:nvSpPr>
        <p:spPr>
          <a:xfrm>
            <a:off x="3130589" y="4573362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9E5C8B9-78FD-54A0-EDB9-3AC9B647606E}"/>
              </a:ext>
            </a:extLst>
          </p:cNvPr>
          <p:cNvSpPr txBox="1"/>
          <p:nvPr/>
        </p:nvSpPr>
        <p:spPr>
          <a:xfrm>
            <a:off x="514535" y="6330225"/>
            <a:ext cx="49001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Działalność prowadzona przez jedną osobę, właściciela firmy, który może korzystać z pomocy współpracowników, w tym członków rodziny lub pracowników. Właściciel firmy jest jedyną osobą odpowiedzialną za zarządzanie firmą.</a:t>
            </a:r>
          </a:p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Do założenia jednoosobowej działalności gospodarczej nie jest wymagany akt notarialny.</a:t>
            </a: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4192C8A8-52FD-378D-F8CF-CEB88038EE3A}"/>
              </a:ext>
            </a:extLst>
          </p:cNvPr>
          <p:cNvSpPr txBox="1"/>
          <p:nvPr/>
        </p:nvSpPr>
        <p:spPr>
          <a:xfrm>
            <a:off x="928097" y="5019125"/>
            <a:ext cx="3250169" cy="43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Jednoosobowa działalność gospodarcza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8302593-B751-68C4-9808-C8DE710E336B}"/>
              </a:ext>
            </a:extLst>
          </p:cNvPr>
          <p:cNvSpPr txBox="1"/>
          <p:nvPr/>
        </p:nvSpPr>
        <p:spPr>
          <a:xfrm>
            <a:off x="6323517" y="4160983"/>
            <a:ext cx="4479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Spółka partnerska lub kapitałowa</a:t>
            </a:r>
            <a:endParaRPr lang="it-IT" sz="2400" dirty="0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07E33D8-8D7F-DBAF-7E7A-A5A84267D46D}"/>
              </a:ext>
            </a:extLst>
          </p:cNvPr>
          <p:cNvSpPr txBox="1"/>
          <p:nvPr/>
        </p:nvSpPr>
        <p:spPr>
          <a:xfrm>
            <a:off x="6014499" y="5114106"/>
            <a:ext cx="50100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 panose="00000500000000000000" pitchFamily="2" charset="0"/>
              </a:rPr>
              <a:t>Spółki to organizacje osób i środków, za pośrednictwem których prowadzona jest działalność gospodarcza w formie zbiorowej. Spółki występują w różnych formach, na przykład: spółki osobowe (spółka prosta, spółka jawna, spółka komandytowa itp.).</a:t>
            </a:r>
          </a:p>
          <a:p>
            <a:r>
              <a:rPr lang="pl" dirty="0">
                <a:latin typeface="Montserrat" panose="00000500000000000000" pitchFamily="2" charset="0"/>
              </a:rPr>
              <a:t>Spółki kapitałowe (spółki akcyjne, spółki z ograniczoną odpowiedzialnością itp.). Spółki kapitałowe, spółki osobowe i spółdzielnie rejestrowane są w dziale zwykłym Rejestru Spółek, natomiast spółki proste w dziale szczególnym, zgodnie z przepisami Kodeksu Cywilnego.</a:t>
            </a:r>
          </a:p>
        </p:txBody>
      </p:sp>
      <p:sp>
        <p:nvSpPr>
          <p:cNvPr id="51" name="TextBox 40">
            <a:extLst>
              <a:ext uri="{FF2B5EF4-FFF2-40B4-BE49-F238E27FC236}">
                <a16:creationId xmlns:a16="http://schemas.microsoft.com/office/drawing/2014/main" id="{69A8E051-2433-715D-FC72-10602A9FA8A2}"/>
              </a:ext>
            </a:extLst>
          </p:cNvPr>
          <p:cNvSpPr txBox="1"/>
          <p:nvPr/>
        </p:nvSpPr>
        <p:spPr>
          <a:xfrm>
            <a:off x="8195547" y="3382649"/>
            <a:ext cx="672382" cy="444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E80B0DF-BCA5-A397-F056-E073E67A6F1B}"/>
              </a:ext>
            </a:extLst>
          </p:cNvPr>
          <p:cNvSpPr txBox="1"/>
          <p:nvPr/>
        </p:nvSpPr>
        <p:spPr>
          <a:xfrm>
            <a:off x="11885130" y="5248384"/>
            <a:ext cx="3470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8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Innowacyjne startupy</a:t>
            </a:r>
            <a:endParaRPr lang="it-IT" sz="2800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2D42D36-562F-1403-F5DA-DAE17834951A}"/>
              </a:ext>
            </a:extLst>
          </p:cNvPr>
          <p:cNvSpPr txBox="1"/>
          <p:nvPr/>
        </p:nvSpPr>
        <p:spPr>
          <a:xfrm>
            <a:off x="11976289" y="6158766"/>
            <a:ext cx="34587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Innowacyjne startupy to spółki akcyjne, zawiązywane również w formie spółdzielni, które spełniają określone wymagania i których wyłącznym lub przeważającym celem korporacyjnym jest „rozwój, produkcja i marketing innowacyjnych produktów lub usług o wysokiej wartości technologicznej”.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D21767B-32AA-6812-9457-D96C31F805D5}"/>
              </a:ext>
            </a:extLst>
          </p:cNvPr>
          <p:cNvSpPr txBox="1"/>
          <p:nvPr/>
        </p:nvSpPr>
        <p:spPr>
          <a:xfrm>
            <a:off x="1399314" y="1531046"/>
            <a:ext cx="1626373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" sz="3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Czy chcesz otworzyć nowy biznes we Włoszech?</a:t>
            </a:r>
            <a:endParaRPr lang="it-IT" sz="3600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3B0A728-80D3-7CA0-17E8-7E513CD3342A}"/>
              </a:ext>
            </a:extLst>
          </p:cNvPr>
          <p:cNvSpPr txBox="1"/>
          <p:nvPr/>
        </p:nvSpPr>
        <p:spPr>
          <a:xfrm>
            <a:off x="1391118" y="2216882"/>
            <a:ext cx="146122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200" dirty="0">
                <a:latin typeface="Montserrat" panose="00000500000000000000" pitchFamily="2" charset="0"/>
              </a:rPr>
              <a:t>Biznes to profesjonalna, zorganizowana działalność gospodarcza mająca na celu produkcję lub wymianę dóbr lub usług .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2A640AA7-D1C2-CD5D-57F7-B6C0246525D7}"/>
              </a:ext>
            </a:extLst>
          </p:cNvPr>
          <p:cNvGrpSpPr/>
          <p:nvPr/>
        </p:nvGrpSpPr>
        <p:grpSpPr>
          <a:xfrm>
            <a:off x="13007434" y="4463087"/>
            <a:ext cx="876394" cy="876394"/>
            <a:chOff x="0" y="0"/>
            <a:chExt cx="812800" cy="812800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62AEC325-833E-77F2-5512-0FFF684CE8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4C6C0975-A702-66B4-3997-9653B9BFA3EC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40">
            <a:extLst>
              <a:ext uri="{FF2B5EF4-FFF2-40B4-BE49-F238E27FC236}">
                <a16:creationId xmlns:a16="http://schemas.microsoft.com/office/drawing/2014/main" id="{8BA7A36C-E225-64F9-EBE0-6EA8CA5A7B87}"/>
              </a:ext>
            </a:extLst>
          </p:cNvPr>
          <p:cNvSpPr txBox="1"/>
          <p:nvPr/>
        </p:nvSpPr>
        <p:spPr>
          <a:xfrm>
            <a:off x="13005696" y="4682406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</a:t>
            </a:r>
          </a:p>
        </p:txBody>
      </p:sp>
      <p:sp>
        <p:nvSpPr>
          <p:cNvPr id="21" name="Google Shape;329;g333d1c1a56e_0_147">
            <a:extLst>
              <a:ext uri="{FF2B5EF4-FFF2-40B4-BE49-F238E27FC236}">
                <a16:creationId xmlns:a16="http://schemas.microsoft.com/office/drawing/2014/main" id="{0F4780B2-349B-D629-0548-27F3C91C066C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1084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0" y="9263063"/>
            <a:ext cx="12735070" cy="1023937"/>
            <a:chOff x="0" y="0"/>
            <a:chExt cx="10109079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079" cy="812800"/>
            </a:xfrm>
            <a:custGeom>
              <a:avLst/>
              <a:gdLst/>
              <a:ahLst/>
              <a:cxnLst/>
              <a:rect l="l" t="t" r="r" b="b"/>
              <a:pathLst>
                <a:path w="10109079" h="812800">
                  <a:moveTo>
                    <a:pt x="0" y="0"/>
                  </a:moveTo>
                  <a:lnTo>
                    <a:pt x="10109079" y="0"/>
                  </a:lnTo>
                  <a:lnTo>
                    <a:pt x="1010907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0109079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51895" y="5657850"/>
            <a:ext cx="5296402" cy="5008320"/>
            <a:chOff x="0" y="0"/>
            <a:chExt cx="4204276" cy="39755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4276" cy="3975597"/>
            </a:xfrm>
            <a:custGeom>
              <a:avLst/>
              <a:gdLst/>
              <a:ahLst/>
              <a:cxnLst/>
              <a:rect l="l" t="t" r="r" b="b"/>
              <a:pathLst>
                <a:path w="4204276" h="3975597">
                  <a:moveTo>
                    <a:pt x="0" y="0"/>
                  </a:moveTo>
                  <a:lnTo>
                    <a:pt x="4204276" y="0"/>
                  </a:lnTo>
                  <a:lnTo>
                    <a:pt x="4204276" y="3975597"/>
                  </a:lnTo>
                  <a:lnTo>
                    <a:pt x="0" y="397559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4204276" cy="3975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751895" y="1028700"/>
            <a:ext cx="9482623" cy="9258300"/>
            <a:chOff x="0" y="0"/>
            <a:chExt cx="12643497" cy="123444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82" b="1182"/>
            <a:stretch>
              <a:fillRect/>
            </a:stretch>
          </p:blipFill>
          <p:spPr>
            <a:xfrm>
              <a:off x="0" y="0"/>
              <a:ext cx="12643497" cy="1234440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2" name="AutoShape 12"/>
          <p:cNvSpPr/>
          <p:nvPr/>
        </p:nvSpPr>
        <p:spPr>
          <a:xfrm flipV="1">
            <a:off x="16675331" y="0"/>
            <a:ext cx="0" cy="1028700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31566" y="3023235"/>
            <a:ext cx="4695894" cy="417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00"/>
              </a:lnSpc>
              <a:spcBef>
                <a:spcPct val="0"/>
              </a:spcBef>
            </a:pPr>
            <a:r>
              <a:rPr lang="pl" sz="2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Finansowane przez Unię Europejską. Wyrażone poglądy i opinie są jednak poglądami i opiniami wyłącznie autora/autorów i niekoniecznie odzwierciedlają poglądy Unii Europejskiej ani Europejskiej Agencji Wykonawczej ds. Edukacji i Kultury (EACEA). Ani Unia Europejska, ani EACEA nie ponoszą za nie odpowiedzialności.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662188" y="268369"/>
            <a:ext cx="2675477" cy="559152"/>
          </a:xfrm>
          <a:custGeom>
            <a:avLst/>
            <a:gdLst/>
            <a:ahLst/>
            <a:cxnLst/>
            <a:rect l="l" t="t" r="r" b="b"/>
            <a:pathLst>
              <a:path w="2675477" h="559152">
                <a:moveTo>
                  <a:pt x="0" y="0"/>
                </a:moveTo>
                <a:lnTo>
                  <a:pt x="2675478" y="0"/>
                </a:lnTo>
                <a:lnTo>
                  <a:pt x="2675478" y="559152"/>
                </a:lnTo>
                <a:lnTo>
                  <a:pt x="0" y="55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75B41D9C-4ECB-17F5-CF52-1827D67DBBFD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/>
          <p:cNvSpPr/>
          <p:nvPr/>
        </p:nvSpPr>
        <p:spPr>
          <a:xfrm rot="22765">
            <a:off x="8784470" y="2801889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1923300" y="4856721"/>
            <a:ext cx="3458730" cy="4147460"/>
            <a:chOff x="0" y="0"/>
            <a:chExt cx="3207753" cy="38465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584190" y="4856721"/>
            <a:ext cx="3458730" cy="4147460"/>
            <a:chOff x="0" y="0"/>
            <a:chExt cx="3207753" cy="38465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15853" y="4367958"/>
            <a:ext cx="876394" cy="87639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876743" y="4367958"/>
            <a:ext cx="876394" cy="87639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rot="22765">
            <a:off x="3293137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23" name="AutoShape 23"/>
          <p:cNvSpPr/>
          <p:nvPr/>
        </p:nvSpPr>
        <p:spPr>
          <a:xfrm rot="22765">
            <a:off x="6954027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24" name="Group 24"/>
          <p:cNvGrpSpPr/>
          <p:nvPr/>
        </p:nvGrpSpPr>
        <p:grpSpPr>
          <a:xfrm>
            <a:off x="9245080" y="4856721"/>
            <a:ext cx="3458730" cy="4147460"/>
            <a:chOff x="0" y="0"/>
            <a:chExt cx="3207753" cy="384650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537633" y="4367958"/>
            <a:ext cx="876394" cy="87639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 rot="22765">
            <a:off x="10614916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1" name="Group 31"/>
          <p:cNvGrpSpPr/>
          <p:nvPr/>
        </p:nvGrpSpPr>
        <p:grpSpPr>
          <a:xfrm>
            <a:off x="12905970" y="4856721"/>
            <a:ext cx="3458730" cy="4147460"/>
            <a:chOff x="0" y="0"/>
            <a:chExt cx="3207753" cy="38465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198523" y="4367958"/>
            <a:ext cx="876394" cy="87639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7" name="AutoShape 37"/>
          <p:cNvSpPr/>
          <p:nvPr/>
        </p:nvSpPr>
        <p:spPr>
          <a:xfrm rot="22765">
            <a:off x="14275806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Box 38"/>
          <p:cNvSpPr txBox="1"/>
          <p:nvPr/>
        </p:nvSpPr>
        <p:spPr>
          <a:xfrm>
            <a:off x="2182531" y="1238025"/>
            <a:ext cx="11928860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3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 najpopularniejszych struktur prawnych korporacji należą: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027581" y="5129287"/>
            <a:ext cx="3250169" cy="43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Jednoosobowa działalność gospodarcza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1585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 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87674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 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18597" y="5542012"/>
            <a:ext cx="3250169" cy="87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Partnerstwa </a:t>
            </a:r>
            <a:b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(SNC)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975441" y="6566324"/>
            <a:ext cx="3245978" cy="2047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najprostsza forma struktury biznesowej. Polega ona na tym, że jedna osoba jest właścicielem firmy i ponosi osobistą odpowiedzialność za wszystkie długi firmy.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026446" y="6943873"/>
            <a:ext cx="2574218" cy="17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Partnerstwa to współpraca dwóch lub więcej osób, które dzielą zyski, straty i odpowiedzialność.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266380" y="5540116"/>
            <a:ext cx="3333150" cy="1328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Spółka z ograniczoną odpowiedzialnością (SAS)</a:t>
            </a:r>
          </a:p>
          <a:p>
            <a:pPr algn="ctr"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687335" y="6978380"/>
            <a:ext cx="2574218" cy="135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Jest to elastyczne rozwiązanie ograniczające odpowiedzialność do kapitału spółki.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010250" y="5540116"/>
            <a:ext cx="3130327" cy="1328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Spółka akcyjna (SPA)</a:t>
            </a:r>
            <a:b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lang="en-US" sz="2500" strike="sngStrike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3300906" y="6735229"/>
            <a:ext cx="2574218" cy="135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Bardziej odpowiednie dla większych przedsiębiorstw, które mają większe wymagania kapitałowe.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53763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19852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A4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9059BC67-6401-4922-907A-0D0369470FF1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C4F414E1-C148-A8A4-BA17-E26BF36988BF}"/>
              </a:ext>
            </a:extLst>
          </p:cNvPr>
          <p:cNvSpPr txBox="1"/>
          <p:nvPr/>
        </p:nvSpPr>
        <p:spPr>
          <a:xfrm>
            <a:off x="1923294" y="2612090"/>
            <a:ext cx="14441397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Pierwszym krokiem w zakładaniu firmy jest wybór odpowiedniej struktury prawnej przedsiębiorstwa. Wybór struktury prawnej wpłynie na podatki, odpowiedzialność i inne aspekty operacyjne firmy, dlatego kluczowe jest skonsultowanie się z doradcą prawnym lub finansowym, aby wybrać opcję najlepiej odpowiadającą Twoim potrzebom.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FF2B4D3-2A0A-2E67-281B-F595C38A2276}"/>
              </a:ext>
            </a:extLst>
          </p:cNvPr>
          <p:cNvSpPr txBox="1"/>
          <p:nvPr/>
        </p:nvSpPr>
        <p:spPr>
          <a:xfrm>
            <a:off x="7274704" y="9470429"/>
            <a:ext cx="9151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hlinkClick r:id="rId3"/>
              </a:rPr>
              <a:t>https://www.agenziaentrate.gov.it/portale/web/guest/schede/istanze/aa9_11-apertura-variazione-chiusura-pf/scheda-informativa-aa9_11</a:t>
            </a:r>
            <a:r>
              <a:rPr lang="pl" dirty="0"/>
              <a:t> </a:t>
            </a:r>
          </a:p>
        </p:txBody>
      </p:sp>
      <p:grpSp>
        <p:nvGrpSpPr>
          <p:cNvPr id="53" name="Ομάδα 52">
            <a:extLst>
              <a:ext uri="{FF2B5EF4-FFF2-40B4-BE49-F238E27FC236}">
                <a16:creationId xmlns:a16="http://schemas.microsoft.com/office/drawing/2014/main" id="{D9D07F34-461B-A9DB-1508-42555CB2A564}"/>
              </a:ext>
            </a:extLst>
          </p:cNvPr>
          <p:cNvGrpSpPr/>
          <p:nvPr/>
        </p:nvGrpSpPr>
        <p:grpSpPr>
          <a:xfrm>
            <a:off x="4159847" y="9417246"/>
            <a:ext cx="2716896" cy="699514"/>
            <a:chOff x="7157510" y="7047733"/>
            <a:chExt cx="2716896" cy="699514"/>
          </a:xfrm>
        </p:grpSpPr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E78B7FD4-D521-63A7-912E-5EE97A58E465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56" name="Group 24">
              <a:extLst>
                <a:ext uri="{FF2B5EF4-FFF2-40B4-BE49-F238E27FC236}">
                  <a16:creationId xmlns:a16="http://schemas.microsoft.com/office/drawing/2014/main" id="{51FEDDD9-EDB5-50D0-6C5D-51BDB0521430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57" name="Group 25">
                <a:extLst>
                  <a:ext uri="{FF2B5EF4-FFF2-40B4-BE49-F238E27FC236}">
                    <a16:creationId xmlns:a16="http://schemas.microsoft.com/office/drawing/2014/main" id="{408B5150-C27D-467F-CE7B-6595CA48C254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59" name="Freeform 26">
                  <a:extLst>
                    <a:ext uri="{FF2B5EF4-FFF2-40B4-BE49-F238E27FC236}">
                      <a16:creationId xmlns:a16="http://schemas.microsoft.com/office/drawing/2014/main" id="{6C47E641-ADAD-C0B6-912A-02CF41BEA94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62" name="TextBox 27">
                  <a:extLst>
                    <a:ext uri="{FF2B5EF4-FFF2-40B4-BE49-F238E27FC236}">
                      <a16:creationId xmlns:a16="http://schemas.microsoft.com/office/drawing/2014/main" id="{27AD56C8-817A-5F6A-035C-18C38E880350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58" name="TextBox 28">
                <a:extLst>
                  <a:ext uri="{FF2B5EF4-FFF2-40B4-BE49-F238E27FC236}">
                    <a16:creationId xmlns:a16="http://schemas.microsoft.com/office/drawing/2014/main" id="{C2650170-4DCB-0204-C2CA-9CF27513C8E8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Sprawdź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60" name="Google Shape;329;g333d1c1a56e_0_147">
            <a:extLst>
              <a:ext uri="{FF2B5EF4-FFF2-40B4-BE49-F238E27FC236}">
                <a16:creationId xmlns:a16="http://schemas.microsoft.com/office/drawing/2014/main" id="{D83D5E0C-8106-756C-FEB2-A3109BB49A54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F8999-C21D-F0FF-765C-45B4F7165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8679403-D664-FD36-9DAC-C353779AE8B3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567DAA11-1A91-1E99-F442-FB2EE84B5E2C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F010C90B-F153-CEC5-7684-75C494D6F5CA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657509C-3BFC-067C-A4C8-8507775886F1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DAE12D2-87D9-9EA8-9577-D579A7A97D17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1EE1092F-F82E-5821-16AA-D0D15D2AE4AF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602A747-534C-F423-761A-15DD0AA5712F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8DFB376-AA61-5A46-4A37-B81842CA7072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18BA1B9-D34C-796C-6740-7B022A8DEEC4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5" name="AutoShape 15">
            <a:extLst>
              <a:ext uri="{FF2B5EF4-FFF2-40B4-BE49-F238E27FC236}">
                <a16:creationId xmlns:a16="http://schemas.microsoft.com/office/drawing/2014/main" id="{C609185D-7099-F8B0-95FF-FD1ADA5312C0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AB45FA2-7E71-0C39-2C02-7064556F1E2E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B5CB5A-241A-1B48-621B-5F9A03A185DF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EC531B4-4954-1753-E92A-65BD1E172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60" y="3479139"/>
            <a:ext cx="6133083" cy="409071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CE7C9C8-F189-2F19-5D4C-C26CB4C5C66A}"/>
              </a:ext>
            </a:extLst>
          </p:cNvPr>
          <p:cNvSpPr txBox="1"/>
          <p:nvPr/>
        </p:nvSpPr>
        <p:spPr>
          <a:xfrm>
            <a:off x="797010" y="1233394"/>
            <a:ext cx="109057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44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Czy posiadanie numeru VAT jest obowiązkowe?</a:t>
            </a:r>
            <a:endParaRPr lang="it-IT" sz="44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8B5819-D571-BE74-4916-413EBB94F042}"/>
              </a:ext>
            </a:extLst>
          </p:cNvPr>
          <p:cNvSpPr txBox="1"/>
          <p:nvPr/>
        </p:nvSpPr>
        <p:spPr>
          <a:xfrm>
            <a:off x="909054" y="2933700"/>
            <a:ext cx="7276303" cy="618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199" dirty="0">
                <a:solidFill>
                  <a:srgbClr val="1E2328"/>
                </a:solidFill>
                <a:latin typeface="Montserrat"/>
              </a:rPr>
              <a:t>Numer VAT to kod składający się z 11 cyfr.</a:t>
            </a:r>
          </a:p>
          <a:p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r>
              <a:rPr lang="pl" sz="2199" dirty="0">
                <a:solidFill>
                  <a:srgbClr val="1E2328"/>
                </a:solidFill>
                <a:latin typeface="Montserrat"/>
              </a:rPr>
              <a:t>Aby założyć numer VAT, należy powiadomić Urząd Skarbowy o rozpoczęciu działalności gospodarczej w ciągu 30 dni od pierwszego dnia jej rozpoczęcia, składając stosowne oświadczenie na formularzu AA9/7 (jeśli chcesz założyć jednoosobową działalność gospodarczą) lub na formularzu AA7/7 (jeśli chcesz założyć firmę).</a:t>
            </a:r>
          </a:p>
          <a:p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r>
              <a:rPr lang="pl" sz="2199" dirty="0">
                <a:solidFill>
                  <a:srgbClr val="1E2328"/>
                </a:solidFill>
                <a:latin typeface="Montserrat"/>
              </a:rPr>
              <a:t>Obecnie obowiązuje system ryczałtowy, który pozwala na korzystanie z obniżonej stawki podatkowej w pierwszych latach działalności.</a:t>
            </a:r>
          </a:p>
          <a:p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r>
              <a:rPr lang="pl" sz="2199" dirty="0">
                <a:solidFill>
                  <a:srgbClr val="1E2328"/>
                </a:solidFill>
                <a:latin typeface="Montserrat"/>
              </a:rPr>
              <a:t>Podczas zakładania numeru VAT będziesz musiał również wybrać kod ATECO działalności, którą zamierzasz prowadzić, oraz rodzaj prowadzonej księgowości - może to być księgowość ryczałtowa lub zwykła.</a:t>
            </a:r>
            <a:endParaRPr lang="it-IT" sz="2199" dirty="0">
              <a:solidFill>
                <a:srgbClr val="1E2328"/>
              </a:solidFill>
              <a:latin typeface="Montserrat"/>
            </a:endParaRPr>
          </a:p>
        </p:txBody>
      </p:sp>
      <p:sp>
        <p:nvSpPr>
          <p:cNvPr id="7" name="Google Shape;329;g333d1c1a56e_0_147">
            <a:extLst>
              <a:ext uri="{FF2B5EF4-FFF2-40B4-BE49-F238E27FC236}">
                <a16:creationId xmlns:a16="http://schemas.microsoft.com/office/drawing/2014/main" id="{9C8B001C-4871-5B7A-98AB-D3B57CBE55D4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1436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A4523-D95F-02AC-7E51-EEB1C7CCD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FC97D2-9D6B-22BA-1A4A-A11F8FC737B5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9F08472-42CF-4048-388E-A91C195D3B5A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C78C678E-20F4-0E66-711D-191D3B1173F7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8CE098-0E38-83E7-AB28-1837FE13AA3A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24E5E40-4C79-FE86-18EE-D83A064A7BB3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0CF1D14D-A602-6439-271E-95264FFAC687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BD78651-169A-F007-745B-13C22D7E4E4C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038F7CB-A2FB-C3B4-3D2A-65569FE48849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3D3176C-6757-6D06-CAD5-8CD67C9CE7EE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5" name="AutoShape 15">
            <a:extLst>
              <a:ext uri="{FF2B5EF4-FFF2-40B4-BE49-F238E27FC236}">
                <a16:creationId xmlns:a16="http://schemas.microsoft.com/office/drawing/2014/main" id="{8B79D27A-2311-FB50-6E38-9EE302D433FA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5EBC284-9507-2C4C-C177-3B3482803BAF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DFF82A-AC81-1DCD-8EF7-916AF41DCD4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445AFF-921E-4E80-0785-EC3C7768E9D9}"/>
              </a:ext>
            </a:extLst>
          </p:cNvPr>
          <p:cNvSpPr txBox="1"/>
          <p:nvPr/>
        </p:nvSpPr>
        <p:spPr>
          <a:xfrm>
            <a:off x="941710" y="1283195"/>
            <a:ext cx="109057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44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Kod ATECO</a:t>
            </a:r>
            <a:endParaRPr lang="it-IT" sz="44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F6213D0-3FB9-07CD-77FD-2A707CE930FF}"/>
              </a:ext>
            </a:extLst>
          </p:cNvPr>
          <p:cNvSpPr txBox="1"/>
          <p:nvPr/>
        </p:nvSpPr>
        <p:spPr>
          <a:xfrm>
            <a:off x="730139" y="1974245"/>
            <a:ext cx="8778038" cy="62149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l" sz="2199" b="1" dirty="0">
                <a:solidFill>
                  <a:srgbClr val="1E2328"/>
                </a:solidFill>
                <a:latin typeface="Montserrat"/>
              </a:rPr>
              <a:t>ATECO 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jest włoskim tłumaczeniem nomenklatury </a:t>
            </a:r>
            <a:r>
              <a:rPr lang="pl" sz="2199" b="1" dirty="0">
                <a:solidFill>
                  <a:srgbClr val="1E2328"/>
                </a:solidFill>
                <a:latin typeface="Montserrat"/>
              </a:rPr>
              <a:t>działalności gospodarczej 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(NACE) opracowanej przez Eurostat.</a:t>
            </a:r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pPr algn="just"/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pPr algn="just"/>
            <a:r>
              <a:rPr lang="pl" sz="2199" dirty="0">
                <a:solidFill>
                  <a:srgbClr val="1E2328"/>
                </a:solidFill>
                <a:latin typeface="Montserrat"/>
              </a:rPr>
              <a:t>Włoski </a:t>
            </a:r>
            <a:r>
              <a:rPr lang="pl" sz="2199" b="1" dirty="0">
                <a:solidFill>
                  <a:srgbClr val="1E2328"/>
                </a:solidFill>
                <a:latin typeface="Montserrat"/>
              </a:rPr>
              <a:t>KODEKS ATECO 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to klasyfikacja działalności gospodarczej przyjęta przez ISTAT (Narodowy Instytut Statystyczny) na potrzeby statystyczne, tj. w celu opracowywania i rozpowszechniania oficjalnych danych statystycznych.</a:t>
            </a:r>
          </a:p>
          <a:p>
            <a:pPr algn="just"/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 algn="just"/>
            <a:r>
              <a:rPr lang="pl" sz="2199" dirty="0">
                <a:solidFill>
                  <a:srgbClr val="1E2328"/>
                </a:solidFill>
                <a:latin typeface="Montserrat"/>
              </a:rPr>
              <a:t>Zarządzanie klasyfikacją powierzone jest ISTAT na różnych etapach jej aktualizacji, zarówno na szczeblu krajowym, jak i międzynarodowym.</a:t>
            </a:r>
          </a:p>
          <a:p>
            <a:pPr algn="just"/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 algn="just"/>
            <a:r>
              <a:rPr lang="pl" sz="2199" dirty="0">
                <a:solidFill>
                  <a:srgbClr val="1E2328"/>
                </a:solidFill>
                <a:latin typeface="Montserrat"/>
              </a:rPr>
              <a:t>Na szczeblu krajowym klasyfikacja ta jest stosowana również dla innych celów administracyjnych (na przykład podatkowych).</a:t>
            </a:r>
          </a:p>
          <a:p>
            <a:pPr algn="just"/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pPr algn="just"/>
            <a:r>
              <a:rPr lang="pl" sz="2199" dirty="0">
                <a:solidFill>
                  <a:srgbClr val="1E2328"/>
                </a:solidFill>
                <a:latin typeface="Montserrat"/>
              </a:rPr>
              <a:t>Od 1 stycznia 2025 r. obowiązywać będzie klasyfikacja ATECO 2025, która zostanie przyjęta operacyjnie od 1 kwietnia 2025 r. </a:t>
            </a:r>
          </a:p>
          <a:p>
            <a:endParaRPr lang="en-US" sz="2400" dirty="0">
              <a:latin typeface="Monserrat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3EE1F92-3FAD-67AF-1D30-C4757986F78A}"/>
              </a:ext>
            </a:extLst>
          </p:cNvPr>
          <p:cNvSpPr txBox="1"/>
          <p:nvPr/>
        </p:nvSpPr>
        <p:spPr>
          <a:xfrm>
            <a:off x="8434111" y="9393346"/>
            <a:ext cx="91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hlinkClick r:id="rId3"/>
              </a:rPr>
              <a:t>https://www.istat.it/classificazione/classificazione-delle-attivita-economiche-ateco/</a:t>
            </a:r>
            <a:r>
              <a:rPr lang="pl" dirty="0"/>
              <a:t> </a:t>
            </a:r>
          </a:p>
        </p:txBody>
      </p:sp>
      <p:pic>
        <p:nvPicPr>
          <p:cNvPr id="19" name="Segnaposto immagine 5" descr="Window">
            <a:extLst>
              <a:ext uri="{FF2B5EF4-FFF2-40B4-BE49-F238E27FC236}">
                <a16:creationId xmlns:a16="http://schemas.microsoft.com/office/drawing/2014/main" id="{BD288D7F-73A3-7E1E-A752-EF1FF02D0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7018" y="2689454"/>
            <a:ext cx="6056312" cy="2646132"/>
          </a:xfrm>
          <a:prstGeom prst="rect">
            <a:avLst/>
          </a:prstGeom>
        </p:spPr>
      </p:pic>
      <p:pic>
        <p:nvPicPr>
          <p:cNvPr id="20" name="Segnaposto immagine 5" descr="Window">
            <a:extLst>
              <a:ext uri="{FF2B5EF4-FFF2-40B4-BE49-F238E27FC236}">
                <a16:creationId xmlns:a16="http://schemas.microsoft.com/office/drawing/2014/main" id="{405C37EA-D35A-26C2-E040-AD0025883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339" y="8877663"/>
            <a:ext cx="4220164" cy="1152686"/>
          </a:xfrm>
          <a:prstGeom prst="rect">
            <a:avLst/>
          </a:prstGeom>
        </p:spPr>
      </p:pic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EC61F492-8BBB-9FCB-29DF-861B2791699D}"/>
              </a:ext>
            </a:extLst>
          </p:cNvPr>
          <p:cNvGrpSpPr/>
          <p:nvPr/>
        </p:nvGrpSpPr>
        <p:grpSpPr>
          <a:xfrm>
            <a:off x="5620770" y="9258080"/>
            <a:ext cx="2716896" cy="699514"/>
            <a:chOff x="7157510" y="7047733"/>
            <a:chExt cx="2716896" cy="699514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052B339-B8CA-6A9A-80DC-A814FDD85605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8C970915-48F2-116F-38D2-84FF4564D531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25" name="Group 25">
                <a:extLst>
                  <a:ext uri="{FF2B5EF4-FFF2-40B4-BE49-F238E27FC236}">
                    <a16:creationId xmlns:a16="http://schemas.microsoft.com/office/drawing/2014/main" id="{F00E1315-74C3-8768-C1F7-B29569549B2C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61A5CE9-3EDF-D277-CCE3-73895EE6A31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69CEE60-3555-42AC-E910-5E828294B075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26" name="TextBox 28">
                <a:extLst>
                  <a:ext uri="{FF2B5EF4-FFF2-40B4-BE49-F238E27FC236}">
                    <a16:creationId xmlns:a16="http://schemas.microsoft.com/office/drawing/2014/main" id="{244581A7-A20C-FFA5-0E04-F6B604C57630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Odwiedzać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7" name="Google Shape;329;g333d1c1a56e_0_147">
            <a:extLst>
              <a:ext uri="{FF2B5EF4-FFF2-40B4-BE49-F238E27FC236}">
                <a16:creationId xmlns:a16="http://schemas.microsoft.com/office/drawing/2014/main" id="{AAC7312C-363E-2016-F47B-4B03EDEA39EA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4381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0C74-D7B8-925C-DE2D-A45931AE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3CE24E-A720-3FE1-1789-DE09CD124904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48E15AC-A580-991A-069A-B9737C5CA6D2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20BD6372-0410-7A41-825D-E1BD396AD35B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F38F620-D22C-B7CA-A05D-193C9B2B2CD8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56C25BF-3310-7BD7-54A6-5B68326A60EC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6A1FB154-C3F2-0E95-9C0F-8213CDA9651B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57AC7E8-10D7-35C0-DF7D-71BF02F290AE}"/>
              </a:ext>
            </a:extLst>
          </p:cNvPr>
          <p:cNvGrpSpPr/>
          <p:nvPr/>
        </p:nvGrpSpPr>
        <p:grpSpPr>
          <a:xfrm>
            <a:off x="14148627" y="4000502"/>
            <a:ext cx="2487685" cy="5243511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2A0389C-BCA8-70AB-444C-91E52B2D9B2E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39288DA-9F52-C15C-496C-8649884A552A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5" name="AutoShape 15">
            <a:extLst>
              <a:ext uri="{FF2B5EF4-FFF2-40B4-BE49-F238E27FC236}">
                <a16:creationId xmlns:a16="http://schemas.microsoft.com/office/drawing/2014/main" id="{22600EB6-91E9-9FD8-905A-78A0915AE9D9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BA8B51D-A4DE-F10B-212C-2556EF45A53F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802C4-A76A-6DD5-E0B2-0A5E9865DDF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AFDC6AB-29D2-709C-FBD7-8E6B3AB2AB8A}"/>
              </a:ext>
            </a:extLst>
          </p:cNvPr>
          <p:cNvSpPr txBox="1"/>
          <p:nvPr/>
        </p:nvSpPr>
        <p:spPr>
          <a:xfrm>
            <a:off x="3235826" y="1229389"/>
            <a:ext cx="118163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4400" dirty="0">
                <a:solidFill>
                  <a:srgbClr val="1E2328"/>
                </a:solidFill>
                <a:latin typeface="DM Serif Display"/>
                <a:sym typeface="DM Serif Display"/>
              </a:rPr>
              <a:t>Włoski kod ATECO dla krawiectwa rzemieślniczego</a:t>
            </a:r>
            <a:endParaRPr lang="it-IT" sz="44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0D69F53-D6B5-FBD3-AA97-B88FB65661B0}"/>
              </a:ext>
            </a:extLst>
          </p:cNvPr>
          <p:cNvSpPr txBox="1"/>
          <p:nvPr/>
        </p:nvSpPr>
        <p:spPr>
          <a:xfrm>
            <a:off x="1132983" y="2155293"/>
            <a:ext cx="11135217" cy="5876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>
              <a:latin typeface="Monserrat"/>
            </a:endParaRPr>
          </a:p>
          <a:p>
            <a:r>
              <a:rPr lang="pl" sz="2199" dirty="0">
                <a:solidFill>
                  <a:srgbClr val="1E2328"/>
                </a:solidFill>
                <a:latin typeface="Montserrat"/>
              </a:rPr>
              <a:t>Sprawdźmy, jaki jest KOD ATECO dla krawiectwa rzemieślniczego we Włoszech.</a:t>
            </a:r>
          </a:p>
          <a:p>
            <a:endParaRPr lang="en-US" sz="2199" dirty="0">
              <a:solidFill>
                <a:srgbClr val="1E2328"/>
              </a:solidFill>
              <a:latin typeface="Montserrat"/>
            </a:endParaRPr>
          </a:p>
          <a:p>
            <a:r>
              <a:rPr lang="pl" sz="2199" dirty="0">
                <a:solidFill>
                  <a:srgbClr val="1E2328"/>
                </a:solidFill>
                <a:latin typeface="Montserrat"/>
              </a:rPr>
              <a:t>Kod ten pozwoli odróżnić przedsiębiorstwo od formalnie zarejestrowanego i uruchomionego.</a:t>
            </a:r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endParaRPr lang="it-IT" sz="2199" dirty="0">
              <a:solidFill>
                <a:srgbClr val="1E2328"/>
              </a:solidFill>
              <a:latin typeface="Montserrat"/>
            </a:endParaRPr>
          </a:p>
          <a:p>
            <a:r>
              <a:rPr lang="pl" sz="2199" i="1" dirty="0">
                <a:solidFill>
                  <a:srgbClr val="1E2328"/>
                </a:solidFill>
                <a:latin typeface="Montserrat"/>
              </a:rPr>
              <a:t>SARTORIA ARTIGIANA</a:t>
            </a:r>
          </a:p>
          <a:p>
            <a:r>
              <a:rPr lang="pl" sz="2199" i="1" dirty="0">
                <a:solidFill>
                  <a:srgbClr val="1E2328"/>
                </a:solidFill>
                <a:latin typeface="Montserrat"/>
              </a:rPr>
              <a:t>ATECO 14.13.20</a:t>
            </a:r>
          </a:p>
          <a:p>
            <a:r>
              <a:rPr lang="pl" sz="2199" i="1" dirty="0">
                <a:solidFill>
                  <a:srgbClr val="1E2328"/>
                </a:solidFill>
                <a:latin typeface="Montserrat"/>
              </a:rPr>
              <a:t>sartoria e confezione su misura di abbigliamento esterno</a:t>
            </a:r>
            <a:endParaRPr lang="en-US" sz="2199" i="1" dirty="0">
              <a:solidFill>
                <a:srgbClr val="1E2328"/>
              </a:solidFill>
              <a:latin typeface="Montserrat"/>
            </a:endParaRPr>
          </a:p>
        </p:txBody>
      </p:sp>
      <p:pic>
        <p:nvPicPr>
          <p:cNvPr id="20" name="Segnaposto immagine 5" descr="Window">
            <a:extLst>
              <a:ext uri="{FF2B5EF4-FFF2-40B4-BE49-F238E27FC236}">
                <a16:creationId xmlns:a16="http://schemas.microsoft.com/office/drawing/2014/main" id="{C27E4E21-AA62-6954-4D1D-2959E76DB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339" y="8877663"/>
            <a:ext cx="4220164" cy="1152686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AC078CD-7B24-D16C-F498-3564DEA5168C}"/>
              </a:ext>
            </a:extLst>
          </p:cNvPr>
          <p:cNvSpPr txBox="1"/>
          <p:nvPr/>
        </p:nvSpPr>
        <p:spPr>
          <a:xfrm>
            <a:off x="2042529" y="4650832"/>
            <a:ext cx="10897671" cy="1477328"/>
          </a:xfrm>
          <a:prstGeom prst="rect">
            <a:avLst/>
          </a:prstGeom>
          <a:gradFill>
            <a:gsLst>
              <a:gs pos="0">
                <a:srgbClr val="CFCF5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l" sz="3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RZEMIEŚLNIK KRAWIEC</a:t>
            </a:r>
          </a:p>
          <a:p>
            <a:pPr algn="ctr"/>
            <a:r>
              <a:rPr lang="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ATECO 14.13.20</a:t>
            </a:r>
          </a:p>
          <a:p>
            <a:pPr algn="ctr"/>
            <a:r>
              <a:rPr lang="pl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Krawiectwo </a:t>
            </a:r>
            <a:r>
              <a:rPr lang="pl" sz="3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i szycie odzieży wierzchniej na miarę</a:t>
            </a:r>
            <a:endParaRPr lang="it-IT" sz="3000" i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6" name="Immagine 25" descr="Immagine che contiene persona, interno, computer, Lavoro&#10;&#10;Descrizione generata automaticamente">
            <a:extLst>
              <a:ext uri="{FF2B5EF4-FFF2-40B4-BE49-F238E27FC236}">
                <a16:creationId xmlns:a16="http://schemas.microsoft.com/office/drawing/2014/main" id="{31C8D688-4436-8D0E-932C-68BA4A96E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11" y="6378609"/>
            <a:ext cx="4891288" cy="2982200"/>
          </a:xfrm>
          <a:prstGeom prst="rect">
            <a:avLst/>
          </a:prstGeom>
        </p:spPr>
      </p:pic>
      <p:grpSp>
        <p:nvGrpSpPr>
          <p:cNvPr id="27" name="Group 9">
            <a:extLst>
              <a:ext uri="{FF2B5EF4-FFF2-40B4-BE49-F238E27FC236}">
                <a16:creationId xmlns:a16="http://schemas.microsoft.com/office/drawing/2014/main" id="{766D5BA1-E713-50AD-B866-D35234744816}"/>
              </a:ext>
            </a:extLst>
          </p:cNvPr>
          <p:cNvGrpSpPr/>
          <p:nvPr/>
        </p:nvGrpSpPr>
        <p:grpSpPr>
          <a:xfrm>
            <a:off x="15240000" y="2090119"/>
            <a:ext cx="1415821" cy="7209712"/>
            <a:chOff x="0" y="0"/>
            <a:chExt cx="3505240" cy="5723059"/>
          </a:xfrm>
        </p:grpSpPr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82FE7B2C-0527-F381-FCF7-92FFADC821C8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24A9EB0F-5EC9-BA4F-0891-150D96CD5164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9" name="CasellaDiTesto 15">
            <a:extLst>
              <a:ext uri="{FF2B5EF4-FFF2-40B4-BE49-F238E27FC236}">
                <a16:creationId xmlns:a16="http://schemas.microsoft.com/office/drawing/2014/main" id="{1BBBB719-5E48-EAA0-6489-78EDEA341EE9}"/>
              </a:ext>
            </a:extLst>
          </p:cNvPr>
          <p:cNvSpPr txBox="1"/>
          <p:nvPr/>
        </p:nvSpPr>
        <p:spPr>
          <a:xfrm>
            <a:off x="8434111" y="9393346"/>
            <a:ext cx="91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hlinkClick r:id="rId5"/>
              </a:rPr>
              <a:t>https://www.istat.it/classificazione/classificazione-delle-attivita-economiche-ateco/</a:t>
            </a:r>
            <a:r>
              <a:rPr lang="pl" dirty="0"/>
              <a:t> </a:t>
            </a:r>
          </a:p>
        </p:txBody>
      </p:sp>
      <p:grpSp>
        <p:nvGrpSpPr>
          <p:cNvPr id="22" name="Ομάδα 21">
            <a:extLst>
              <a:ext uri="{FF2B5EF4-FFF2-40B4-BE49-F238E27FC236}">
                <a16:creationId xmlns:a16="http://schemas.microsoft.com/office/drawing/2014/main" id="{15A99FFA-E9D5-F8F0-7F21-397C429E1192}"/>
              </a:ext>
            </a:extLst>
          </p:cNvPr>
          <p:cNvGrpSpPr/>
          <p:nvPr/>
        </p:nvGrpSpPr>
        <p:grpSpPr>
          <a:xfrm>
            <a:off x="5620770" y="9258080"/>
            <a:ext cx="2716896" cy="699514"/>
            <a:chOff x="7157510" y="7047733"/>
            <a:chExt cx="2716896" cy="699514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8BCFD04-E317-5276-955F-AEA05EE98A57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FFFC73-ED50-A5DC-E420-E1FB3189C15F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30" name="Group 25">
                <a:extLst>
                  <a:ext uri="{FF2B5EF4-FFF2-40B4-BE49-F238E27FC236}">
                    <a16:creationId xmlns:a16="http://schemas.microsoft.com/office/drawing/2014/main" id="{8E72F470-F572-2C15-C540-EE1E8F6B8535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id="{97053B3E-1396-6B18-7F84-ED438F9A9F8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96E7D9E-438E-EA1C-D1E3-9B88C343F73C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31" name="TextBox 28">
                <a:extLst>
                  <a:ext uri="{FF2B5EF4-FFF2-40B4-BE49-F238E27FC236}">
                    <a16:creationId xmlns:a16="http://schemas.microsoft.com/office/drawing/2014/main" id="{80F30FEF-225C-8FBB-16B7-A7C5A2E48F1F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Odwiedzać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7" name="Google Shape;329;g333d1c1a56e_0_147">
            <a:extLst>
              <a:ext uri="{FF2B5EF4-FFF2-40B4-BE49-F238E27FC236}">
                <a16:creationId xmlns:a16="http://schemas.microsoft.com/office/drawing/2014/main" id="{5A767048-D1B3-654A-2089-21A870837D1B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5394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73419-73E2-825C-B8CD-97BF159F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AC0D25-A10C-29E7-0171-499BA760C55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3BFD6B0-FF34-4D2F-AEA2-A688F8F3A8CD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77705A68-3BF4-8898-81E6-3E11F0B7975B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4A1CAF1-AC6C-2210-242D-50C24FE1FBAC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AD89389-8EBE-6F64-1380-E231A703D455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A196BAC5-3D7D-DF20-AD49-D576083B2B0F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CE1112A-7503-5D39-8502-C4F33C0A5A47}"/>
              </a:ext>
            </a:extLst>
          </p:cNvPr>
          <p:cNvGrpSpPr/>
          <p:nvPr/>
        </p:nvGrpSpPr>
        <p:grpSpPr>
          <a:xfrm>
            <a:off x="1304051" y="3643951"/>
            <a:ext cx="876394" cy="87639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9E79AB9-96C2-BBF7-0C03-FE75BFD5B1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21F21F13-9CFC-6D7C-D0C2-1B33A0A8852A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90032BEA-794D-C888-DB98-96E602A798F7}"/>
              </a:ext>
            </a:extLst>
          </p:cNvPr>
          <p:cNvGrpSpPr/>
          <p:nvPr/>
        </p:nvGrpSpPr>
        <p:grpSpPr>
          <a:xfrm>
            <a:off x="1283495" y="4851715"/>
            <a:ext cx="876394" cy="876394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A391932-C601-EDEE-FB93-2F0D2AE2841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6B752331-69C1-56C4-2AB5-7ACDEE3A04A5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BF6F1F41-6B2A-C955-A4C0-ABC59E80A5FF}"/>
              </a:ext>
            </a:extLst>
          </p:cNvPr>
          <p:cNvGrpSpPr/>
          <p:nvPr/>
        </p:nvGrpSpPr>
        <p:grpSpPr>
          <a:xfrm>
            <a:off x="1283495" y="5993751"/>
            <a:ext cx="876394" cy="876394"/>
            <a:chOff x="0" y="0"/>
            <a:chExt cx="812800" cy="812800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5FF6F8A-E7BB-846E-EFA1-7DC67359AF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3BF6109-156F-879C-CB10-61E5AA0C1601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8" name="TextBox 38">
            <a:extLst>
              <a:ext uri="{FF2B5EF4-FFF2-40B4-BE49-F238E27FC236}">
                <a16:creationId xmlns:a16="http://schemas.microsoft.com/office/drawing/2014/main" id="{11ED4275-5D8A-42E8-675E-FBE43B667A76}"/>
              </a:ext>
            </a:extLst>
          </p:cNvPr>
          <p:cNvSpPr txBox="1"/>
          <p:nvPr/>
        </p:nvSpPr>
        <p:spPr>
          <a:xfrm>
            <a:off x="3263179" y="1028700"/>
            <a:ext cx="10598943" cy="742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44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Rejestracja działalności gospodarczej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9BBB9014-AE76-546B-9D0F-F75C01418757}"/>
              </a:ext>
            </a:extLst>
          </p:cNvPr>
          <p:cNvSpPr txBox="1"/>
          <p:nvPr/>
        </p:nvSpPr>
        <p:spPr>
          <a:xfrm>
            <a:off x="1304051" y="3806142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1CDD441C-1C9C-194F-C973-418629155EF5}"/>
              </a:ext>
            </a:extLst>
          </p:cNvPr>
          <p:cNvSpPr txBox="1"/>
          <p:nvPr/>
        </p:nvSpPr>
        <p:spPr>
          <a:xfrm>
            <a:off x="1266352" y="511779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C6149EE7-4A83-B74A-5194-153EC6FAD395}"/>
              </a:ext>
            </a:extLst>
          </p:cNvPr>
          <p:cNvSpPr txBox="1"/>
          <p:nvPr/>
        </p:nvSpPr>
        <p:spPr>
          <a:xfrm>
            <a:off x="2414248" y="5984991"/>
            <a:ext cx="7611207" cy="329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Obowiązki INPS na potrzeby zabezpieczenia społecznego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19C3AEA1-1313-354E-9E39-6D2DE119F6EB}"/>
              </a:ext>
            </a:extLst>
          </p:cNvPr>
          <p:cNvSpPr txBox="1"/>
          <p:nvPr/>
        </p:nvSpPr>
        <p:spPr>
          <a:xfrm>
            <a:off x="1266352" y="6169464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15D7463D-E68D-8085-3C59-2613F0ADCC7D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5F3600FD-1977-4E02-4EE2-BBD6E6FAD5F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3CACD1-ED48-077C-F29A-120A8E43FF5C}"/>
              </a:ext>
            </a:extLst>
          </p:cNvPr>
          <p:cNvSpPr txBox="1"/>
          <p:nvPr/>
        </p:nvSpPr>
        <p:spPr>
          <a:xfrm>
            <a:off x="7474764" y="9588262"/>
            <a:ext cx="915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/>
                <a:hlinkClick r:id="rId3"/>
              </a:rPr>
              <a:t>https://www.registroimprese.it/nuova-impresa</a:t>
            </a:r>
            <a:r>
              <a:rPr lang="pl" dirty="0">
                <a:latin typeface="Montserrat"/>
              </a:rPr>
              <a:t> </a:t>
            </a:r>
            <a:endParaRPr lang="el-GR" dirty="0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856A3E87-C001-E79A-5686-1B51CC3FF917}"/>
              </a:ext>
            </a:extLst>
          </p:cNvPr>
          <p:cNvSpPr txBox="1"/>
          <p:nvPr/>
        </p:nvSpPr>
        <p:spPr>
          <a:xfrm>
            <a:off x="1183616" y="1754168"/>
            <a:ext cx="14002770" cy="12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Aby założyć jednoosobową działalność gospodarczą, należy złożyć, wyłącznie drogą elektroniczną, Jednolity Wniosek do właściwego Rejestru Przedsiębiorców. Jednolity Wniosek pozwala na dopełnienie wszystkich formalności wymaganych do założenia działalności gospodarczej w jednym kroku, w szczególności: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465F6F-34A1-9459-1CB1-30E762CC0367}"/>
              </a:ext>
            </a:extLst>
          </p:cNvPr>
          <p:cNvSpPr txBox="1"/>
          <p:nvPr/>
        </p:nvSpPr>
        <p:spPr>
          <a:xfrm>
            <a:off x="2390064" y="3837732"/>
            <a:ext cx="9151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000" dirty="0" err="1">
                <a:latin typeface="Montserrat" panose="00000500000000000000" pitchFamily="2" charset="0"/>
              </a:rPr>
              <a:t>Nadanie numeru </a:t>
            </a:r>
            <a:r>
              <a:rPr lang="pl" sz="2000" dirty="0">
                <a:latin typeface="Montserrat" panose="00000500000000000000" pitchFamily="2" charset="0"/>
              </a:rPr>
              <a:t>VAT przez Urząd Skarbowy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B2CCEC-C262-5F3B-202B-D17EF09E5055}"/>
              </a:ext>
            </a:extLst>
          </p:cNvPr>
          <p:cNvSpPr txBox="1"/>
          <p:nvPr/>
        </p:nvSpPr>
        <p:spPr>
          <a:xfrm>
            <a:off x="2414248" y="4769934"/>
            <a:ext cx="12444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000" dirty="0" err="1">
                <a:latin typeface="Montserrat" panose="00000500000000000000" pitchFamily="2" charset="0"/>
              </a:rPr>
              <a:t>Rejestracja </a:t>
            </a:r>
            <a:r>
              <a:rPr lang="pl" sz="2000" dirty="0">
                <a:latin typeface="Montserrat" panose="00000500000000000000" pitchFamily="2" charset="0"/>
              </a:rPr>
              <a:t>w </a:t>
            </a:r>
            <a:r>
              <a:rPr lang="pl" sz="2000" dirty="0" err="1">
                <a:latin typeface="Montserrat" panose="00000500000000000000" pitchFamily="2" charset="0"/>
              </a:rPr>
              <a:t>Rejestrze </a:t>
            </a:r>
            <a:r>
              <a:rPr lang="pl" sz="2000" dirty="0">
                <a:latin typeface="Montserrat" panose="00000500000000000000" pitchFamily="2" charset="0"/>
              </a:rPr>
              <a:t>Działalności Gospodarczej i </a:t>
            </a:r>
            <a:r>
              <a:rPr lang="pl" sz="2000" dirty="0" err="1">
                <a:latin typeface="Montserrat" panose="00000500000000000000" pitchFamily="2" charset="0"/>
              </a:rPr>
              <a:t>ewentualnie </a:t>
            </a:r>
            <a:r>
              <a:rPr lang="pl" sz="2000" dirty="0">
                <a:latin typeface="Montserrat" panose="00000500000000000000" pitchFamily="2" charset="0"/>
              </a:rPr>
              <a:t>w </a:t>
            </a:r>
            <a:r>
              <a:rPr lang="pl" sz="2000" dirty="0" err="1">
                <a:latin typeface="Montserrat" panose="00000500000000000000" pitchFamily="2" charset="0"/>
              </a:rPr>
              <a:t>Rejestrze </a:t>
            </a:r>
            <a:r>
              <a:rPr lang="pl" sz="2000" dirty="0">
                <a:latin typeface="Montserrat" panose="00000500000000000000" pitchFamily="2" charset="0"/>
              </a:rPr>
              <a:t>Działalności </a:t>
            </a:r>
            <a:r>
              <a:rPr lang="pl" sz="2000" dirty="0" err="1">
                <a:latin typeface="Montserrat" panose="00000500000000000000" pitchFamily="2" charset="0"/>
              </a:rPr>
              <a:t>Rzemieślniczej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5141001-C692-27D5-BF36-808C3CA864EE}"/>
              </a:ext>
            </a:extLst>
          </p:cNvPr>
          <p:cNvSpPr txBox="1"/>
          <p:nvPr/>
        </p:nvSpPr>
        <p:spPr>
          <a:xfrm>
            <a:off x="2414248" y="7182579"/>
            <a:ext cx="126484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000" dirty="0">
                <a:latin typeface="Montserrat" panose="00000500000000000000" pitchFamily="2" charset="0"/>
              </a:rPr>
              <a:t>Certyfikowane Powiadomienie o </a:t>
            </a:r>
            <a:r>
              <a:rPr lang="pl" sz="2000" dirty="0" err="1">
                <a:latin typeface="Montserrat" panose="00000500000000000000" pitchFamily="2" charset="0"/>
              </a:rPr>
              <a:t>Rozpoczęciu </a:t>
            </a:r>
            <a:r>
              <a:rPr lang="pl" sz="2000" dirty="0">
                <a:latin typeface="Montserrat" panose="00000500000000000000" pitchFamily="2" charset="0"/>
              </a:rPr>
              <a:t>Działalności (SCIA) dla Punktu Obsługi Działalności </a:t>
            </a:r>
            <a:r>
              <a:rPr lang="pl" sz="2000" dirty="0" err="1">
                <a:latin typeface="Montserrat" panose="00000500000000000000" pitchFamily="2" charset="0"/>
              </a:rPr>
              <a:t>Produkcyjnej </a:t>
            </a:r>
            <a:r>
              <a:rPr lang="pl" sz="2000" dirty="0">
                <a:latin typeface="Montserrat" panose="00000500000000000000" pitchFamily="2" charset="0"/>
              </a:rPr>
              <a:t>(SUAP). Więcej informacji można </a:t>
            </a:r>
            <a:r>
              <a:rPr lang="pl" sz="2000" dirty="0" err="1">
                <a:latin typeface="Montserrat" panose="00000500000000000000" pitchFamily="2" charset="0"/>
              </a:rPr>
              <a:t>znaleźć na stronie </a:t>
            </a:r>
            <a:r>
              <a:rPr lang="pl" sz="2000" dirty="0">
                <a:latin typeface="Montserrat" panose="00000500000000000000" pitchFamily="2" charset="0"/>
              </a:rPr>
              <a:t>www.impresainungiorno.gov.it</a:t>
            </a:r>
          </a:p>
          <a:p>
            <a:endParaRPr lang="it-IT" sz="2000" dirty="0">
              <a:latin typeface="Montserrat" panose="00000500000000000000" pitchFamily="2" charset="0"/>
            </a:endParaRPr>
          </a:p>
          <a:p>
            <a:endParaRPr lang="it-IT" sz="2000" dirty="0">
              <a:latin typeface="Montserrat" panose="00000500000000000000" pitchFamily="2" charset="0"/>
            </a:endParaRPr>
          </a:p>
          <a:p>
            <a:r>
              <a:rPr lang="pl" sz="2000" dirty="0">
                <a:latin typeface="Montserrat" panose="00000500000000000000" pitchFamily="2" charset="0"/>
              </a:rPr>
              <a:t>Aby to dokonać​ operacji , właściciel może skontaktować się z pośrednikiem ( księgowym , stowarzyszeniem handlowym ) lub kontynuować niezależnie 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09316DD-0C1F-A56D-64C2-9DEA3B0498B9}"/>
              </a:ext>
            </a:extLst>
          </p:cNvPr>
          <p:cNvSpPr txBox="1"/>
          <p:nvPr/>
        </p:nvSpPr>
        <p:spPr>
          <a:xfrm>
            <a:off x="801580" y="7352442"/>
            <a:ext cx="1267536" cy="519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400" dirty="0">
                <a:solidFill>
                  <a:schemeClr val="bg2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grpSp>
        <p:nvGrpSpPr>
          <p:cNvPr id="22" name="Group 19">
            <a:extLst>
              <a:ext uri="{FF2B5EF4-FFF2-40B4-BE49-F238E27FC236}">
                <a16:creationId xmlns:a16="http://schemas.microsoft.com/office/drawing/2014/main" id="{C05D3FA4-694D-1E9D-792F-7D247208B5F7}"/>
              </a:ext>
            </a:extLst>
          </p:cNvPr>
          <p:cNvGrpSpPr/>
          <p:nvPr/>
        </p:nvGrpSpPr>
        <p:grpSpPr>
          <a:xfrm>
            <a:off x="1266352" y="6064716"/>
            <a:ext cx="1587076" cy="2045977"/>
            <a:chOff x="-659113" y="0"/>
            <a:chExt cx="1471913" cy="1897514"/>
          </a:xfrm>
        </p:grpSpPr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057FF38-B85E-0049-395C-AF56C7D7ECFC}"/>
                </a:ext>
              </a:extLst>
            </p:cNvPr>
            <p:cNvSpPr/>
            <p:nvPr/>
          </p:nvSpPr>
          <p:spPr>
            <a:xfrm>
              <a:off x="-659113" y="1084714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1EF3C1F6-02FE-CF3A-F066-DCE829020290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36" name="TextBox 49">
            <a:extLst>
              <a:ext uri="{FF2B5EF4-FFF2-40B4-BE49-F238E27FC236}">
                <a16:creationId xmlns:a16="http://schemas.microsoft.com/office/drawing/2014/main" id="{DB3F7161-F893-A24B-07A7-B72BC91BEB33}"/>
              </a:ext>
            </a:extLst>
          </p:cNvPr>
          <p:cNvSpPr txBox="1"/>
          <p:nvPr/>
        </p:nvSpPr>
        <p:spPr>
          <a:xfrm>
            <a:off x="1266352" y="739139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chemeClr val="bg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</a:p>
        </p:txBody>
      </p: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B170EC6E-69F7-2EF4-A351-6A7D4EE0695F}"/>
              </a:ext>
            </a:extLst>
          </p:cNvPr>
          <p:cNvGrpSpPr/>
          <p:nvPr/>
        </p:nvGrpSpPr>
        <p:grpSpPr>
          <a:xfrm>
            <a:off x="4548195" y="9432757"/>
            <a:ext cx="2716896" cy="699514"/>
            <a:chOff x="7157510" y="7047733"/>
            <a:chExt cx="2716896" cy="699514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BD510F4-6481-D1E4-D7DF-243A8E654610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E9D115DD-1B1F-7074-DD0B-C1CE412EF84D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32" name="Group 25">
                <a:extLst>
                  <a:ext uri="{FF2B5EF4-FFF2-40B4-BE49-F238E27FC236}">
                    <a16:creationId xmlns:a16="http://schemas.microsoft.com/office/drawing/2014/main" id="{0073171B-D782-7B45-ABA4-D659A8171FCD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34" name="Freeform 26">
                  <a:extLst>
                    <a:ext uri="{FF2B5EF4-FFF2-40B4-BE49-F238E27FC236}">
                      <a16:creationId xmlns:a16="http://schemas.microsoft.com/office/drawing/2014/main" id="{D488B2FE-E906-E007-ED91-93821A22FE6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70B3B5C-7E6F-AF67-9684-4603C1C822D6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33" name="TextBox 28">
                <a:extLst>
                  <a:ext uri="{FF2B5EF4-FFF2-40B4-BE49-F238E27FC236}">
                    <a16:creationId xmlns:a16="http://schemas.microsoft.com/office/drawing/2014/main" id="{A50CE696-E671-CA6D-848F-834D79DEFBE4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9" name="Google Shape;329;g333d1c1a56e_0_147">
            <a:extLst>
              <a:ext uri="{FF2B5EF4-FFF2-40B4-BE49-F238E27FC236}">
                <a16:creationId xmlns:a16="http://schemas.microsoft.com/office/drawing/2014/main" id="{9FFA4C91-C6D8-2291-4D44-53C58E8CD558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1922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AutoShape 5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0" name="Group 10"/>
          <p:cNvGrpSpPr/>
          <p:nvPr/>
        </p:nvGrpSpPr>
        <p:grpSpPr>
          <a:xfrm>
            <a:off x="774736" y="1745121"/>
            <a:ext cx="5633381" cy="3083525"/>
            <a:chOff x="0" y="0"/>
            <a:chExt cx="1980673" cy="10841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80673" cy="1084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76926" y="2145575"/>
            <a:ext cx="3407165" cy="1555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55"/>
              </a:lnSpc>
            </a:pPr>
            <a:r>
              <a:rPr lang="pl" sz="4963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3. Wyślij rejestrację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00CA7CCF-36CF-77A8-A3EB-DB732FBF234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grpSp>
        <p:nvGrpSpPr>
          <p:cNvPr id="46" name="Ομάδα 45">
            <a:extLst>
              <a:ext uri="{FF2B5EF4-FFF2-40B4-BE49-F238E27FC236}">
                <a16:creationId xmlns:a16="http://schemas.microsoft.com/office/drawing/2014/main" id="{1C0A1335-08A1-AC62-DD0E-EDD8E2047F89}"/>
              </a:ext>
            </a:extLst>
          </p:cNvPr>
          <p:cNvGrpSpPr/>
          <p:nvPr/>
        </p:nvGrpSpPr>
        <p:grpSpPr>
          <a:xfrm>
            <a:off x="6915284" y="4286315"/>
            <a:ext cx="2716896" cy="699514"/>
            <a:chOff x="7157510" y="7047733"/>
            <a:chExt cx="2716896" cy="699514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A932DBD3-F9E9-582B-B4A3-973D609DFC32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grpSp>
          <p:nvGrpSpPr>
            <p:cNvPr id="40" name="Group 24">
              <a:extLst>
                <a:ext uri="{FF2B5EF4-FFF2-40B4-BE49-F238E27FC236}">
                  <a16:creationId xmlns:a16="http://schemas.microsoft.com/office/drawing/2014/main" id="{031F6BF3-1B3F-BC94-27FB-BC25C440A58E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41" name="Group 25">
                <a:extLst>
                  <a:ext uri="{FF2B5EF4-FFF2-40B4-BE49-F238E27FC236}">
                    <a16:creationId xmlns:a16="http://schemas.microsoft.com/office/drawing/2014/main" id="{3E3DFE3A-93BE-C4C5-F214-1A87E70E3531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43" name="Freeform 26">
                  <a:extLst>
                    <a:ext uri="{FF2B5EF4-FFF2-40B4-BE49-F238E27FC236}">
                      <a16:creationId xmlns:a16="http://schemas.microsoft.com/office/drawing/2014/main" id="{2282B8F5-D1A5-476D-5D7C-2136E0D9BB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4" name="TextBox 27">
                  <a:extLst>
                    <a:ext uri="{FF2B5EF4-FFF2-40B4-BE49-F238E27FC236}">
                      <a16:creationId xmlns:a16="http://schemas.microsoft.com/office/drawing/2014/main" id="{7C54914D-726A-252E-3BC8-AAFBECF8C60D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42" name="TextBox 28">
                <a:extLst>
                  <a:ext uri="{FF2B5EF4-FFF2-40B4-BE49-F238E27FC236}">
                    <a16:creationId xmlns:a16="http://schemas.microsoft.com/office/drawing/2014/main" id="{547A704F-F855-8FFD-B5BD-399B6BD81BA8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5" name="TextBox 2">
            <a:extLst>
              <a:ext uri="{FF2B5EF4-FFF2-40B4-BE49-F238E27FC236}">
                <a16:creationId xmlns:a16="http://schemas.microsoft.com/office/drawing/2014/main" id="{F93CB4FC-EDD0-9C90-AEEA-9129FDC4669F}"/>
              </a:ext>
            </a:extLst>
          </p:cNvPr>
          <p:cNvSpPr txBox="1"/>
          <p:nvPr/>
        </p:nvSpPr>
        <p:spPr>
          <a:xfrm>
            <a:off x="9972616" y="4175543"/>
            <a:ext cx="6175667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https://www.registroimprese.it/web/guest/pratiche-soluzioni-mercato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4908353-2098-E740-A560-96A5691C89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4101582"/>
            <a:ext cx="3429000" cy="5143500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719AC1CC-07EC-6650-1156-EC34ED3160CA}"/>
              </a:ext>
            </a:extLst>
          </p:cNvPr>
          <p:cNvSpPr txBox="1"/>
          <p:nvPr/>
        </p:nvSpPr>
        <p:spPr>
          <a:xfrm>
            <a:off x="7137347" y="5925910"/>
            <a:ext cx="9259213" cy="292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Konieczne jest posiadanie:</a:t>
            </a: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Skrzynka poczty elektronicznej certyfikowanej (PEC), będąca elektroniczną siedzibą firmy. Zobacz listę Public Managers.</a:t>
            </a: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urządzenie do podpisu cyfrowego właściciela firmy lub jego ewentualnego przedstawiciela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197DEC-9A36-B1E2-FD36-FF12064A7DC5}"/>
              </a:ext>
            </a:extLst>
          </p:cNvPr>
          <p:cNvSpPr txBox="1"/>
          <p:nvPr/>
        </p:nvSpPr>
        <p:spPr>
          <a:xfrm>
            <a:off x="7004284" y="2233850"/>
            <a:ext cx="9151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Przygotowanie i wysyłka </a:t>
            </a:r>
            <a:r>
              <a:rPr lang="pl" sz="240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jednolitych </a:t>
            </a:r>
            <a:r>
              <a:rPr lang="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praktyk komunikacyjnych realizowane są poprzez wykorzystanie specjalistycznego oprogramowania, alternatywnie:</a:t>
            </a:r>
            <a:endParaRPr lang="it-IT" sz="2400" dirty="0">
              <a:latin typeface="Monserrat"/>
            </a:endParaRPr>
          </a:p>
        </p:txBody>
      </p:sp>
      <p:sp>
        <p:nvSpPr>
          <p:cNvPr id="2" name="Google Shape;329;g333d1c1a56e_0_147">
            <a:extLst>
              <a:ext uri="{FF2B5EF4-FFF2-40B4-BE49-F238E27FC236}">
                <a16:creationId xmlns:a16="http://schemas.microsoft.com/office/drawing/2014/main" id="{84B948A6-F82C-5A0B-62F1-84C41FA346BE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9F877-5D76-051C-A8F7-330E79F6E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162433-380F-30FC-2AAC-566438317FD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E4728F21-70F8-82E1-D4A8-4880837C143D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B04CBBB-1C44-2DFF-8F7E-3FE46048760C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12B4E3C-5022-D7B0-AFFD-EDA402675DCF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DFBC95D-7D27-06DF-CD52-D644E973B348}"/>
                </a:ext>
              </a:extLst>
            </p:cNvPr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7ED1A516-E915-5B58-38A6-0840283AD10A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E16642A-2CB9-F26B-C44F-8731B40A42EE}"/>
              </a:ext>
            </a:extLst>
          </p:cNvPr>
          <p:cNvGrpSpPr/>
          <p:nvPr/>
        </p:nvGrpSpPr>
        <p:grpSpPr>
          <a:xfrm>
            <a:off x="192063" y="4497984"/>
            <a:ext cx="5205703" cy="4919314"/>
            <a:chOff x="-1523508" y="-491558"/>
            <a:chExt cx="4731261" cy="4829624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6F37E62-BFA9-3DAD-7844-35B106227532}"/>
                </a:ext>
              </a:extLst>
            </p:cNvPr>
            <p:cNvSpPr/>
            <p:nvPr/>
          </p:nvSpPr>
          <p:spPr>
            <a:xfrm>
              <a:off x="-1523508" y="-491558"/>
              <a:ext cx="4266239" cy="4829624"/>
            </a:xfrm>
            <a:custGeom>
              <a:avLst/>
              <a:gdLst/>
              <a:ahLst/>
              <a:cxnLst/>
              <a:rect l="l" t="t" r="r" b="b"/>
              <a:pathLst>
                <a:path w="3207753" h="3846507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en-US" sz="2000" dirty="0">
                <a:solidFill>
                  <a:schemeClr val="bg1"/>
                </a:solidFill>
              </a:endParaRPr>
            </a:p>
            <a:p>
              <a:r>
                <a:rPr lang="pl" dirty="0">
                  <a:solidFill>
                    <a:schemeClr val="bg1"/>
                  </a:solidFill>
                  <a:latin typeface="Montserrat" panose="00000500000000000000" pitchFamily="2" charset="0"/>
                </a:rPr>
                <a:t>Mówimy o innowacyjnych start-upach jako o rodzaju start-upów o określonych cechach wprowadzonych dekretem ustawodawczym 179/2012, na mocy którego Włochy przyjęły przepisy organiczne mające na celu wspieranie powstawania i rozwoju nowych, wysokowydajnych przedsiębiorstw o wartości technologicznej. Celem tej polityki jest wspieranie rozwoju ekosystemu przedsiębiorczości zorientowanego na innowacje, zdolnego do tworzenia nowych miejsc pracy i przyciągania kapitału ludzkiego i finansowego z całego świata.</a:t>
              </a:r>
              <a:endParaRPr lang="it-IT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A2FE756A-8514-5F0E-C30F-AF148EF8B11B}"/>
                </a:ext>
              </a:extLst>
            </p:cNvPr>
            <p:cNvSpPr txBox="1"/>
            <p:nvPr/>
          </p:nvSpPr>
          <p:spPr>
            <a:xfrm>
              <a:off x="0" y="0"/>
              <a:ext cx="3207753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1CC9D2C-281C-17FF-D7FA-609876EEC445}"/>
              </a:ext>
            </a:extLst>
          </p:cNvPr>
          <p:cNvGrpSpPr/>
          <p:nvPr/>
        </p:nvGrpSpPr>
        <p:grpSpPr>
          <a:xfrm>
            <a:off x="6218539" y="3359382"/>
            <a:ext cx="1834869" cy="1097604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6AF5F06-C0DB-E22E-3D36-D9C791CAEA0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C990B4A7-56EE-5972-D032-F4E82CD88AB8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3" name="AutoShape 23">
            <a:extLst>
              <a:ext uri="{FF2B5EF4-FFF2-40B4-BE49-F238E27FC236}">
                <a16:creationId xmlns:a16="http://schemas.microsoft.com/office/drawing/2014/main" id="{0744800A-EB15-3CDF-F716-9D825208D7C0}"/>
              </a:ext>
            </a:extLst>
          </p:cNvPr>
          <p:cNvSpPr/>
          <p:nvPr/>
        </p:nvSpPr>
        <p:spPr>
          <a:xfrm rot="22765">
            <a:off x="6954027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0" name="AutoShape 30">
            <a:extLst>
              <a:ext uri="{FF2B5EF4-FFF2-40B4-BE49-F238E27FC236}">
                <a16:creationId xmlns:a16="http://schemas.microsoft.com/office/drawing/2014/main" id="{82B1DC8C-F1FE-60C4-3F0E-38D631CD919B}"/>
              </a:ext>
            </a:extLst>
          </p:cNvPr>
          <p:cNvSpPr/>
          <p:nvPr/>
        </p:nvSpPr>
        <p:spPr>
          <a:xfrm rot="22765">
            <a:off x="10614916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7" name="AutoShape 37">
            <a:extLst>
              <a:ext uri="{FF2B5EF4-FFF2-40B4-BE49-F238E27FC236}">
                <a16:creationId xmlns:a16="http://schemas.microsoft.com/office/drawing/2014/main" id="{15AE421F-562B-8A58-53C3-69895E38F91C}"/>
              </a:ext>
            </a:extLst>
          </p:cNvPr>
          <p:cNvSpPr/>
          <p:nvPr/>
        </p:nvSpPr>
        <p:spPr>
          <a:xfrm rot="22765">
            <a:off x="14275806" y="6664225"/>
            <a:ext cx="719057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C97A1E05-E890-A4DC-33B5-6394BC27929E}"/>
              </a:ext>
            </a:extLst>
          </p:cNvPr>
          <p:cNvSpPr txBox="1"/>
          <p:nvPr/>
        </p:nvSpPr>
        <p:spPr>
          <a:xfrm>
            <a:off x="914400" y="817672"/>
            <a:ext cx="12943933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pl" sz="36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Spojrzenie na: Region Toskanii dla innowacyjnych startupów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6807A6A9-FCEB-3977-2C87-10D9F6C40F28}"/>
              </a:ext>
            </a:extLst>
          </p:cNvPr>
          <p:cNvSpPr txBox="1"/>
          <p:nvPr/>
        </p:nvSpPr>
        <p:spPr>
          <a:xfrm>
            <a:off x="6876743" y="4561729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 2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6243531E-DC16-5423-C772-29A40646293D}"/>
              </a:ext>
            </a:extLst>
          </p:cNvPr>
          <p:cNvSpPr txBox="1"/>
          <p:nvPr/>
        </p:nvSpPr>
        <p:spPr>
          <a:xfrm>
            <a:off x="13010250" y="5540116"/>
            <a:ext cx="3130327" cy="1328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akcyjna ( </a:t>
            </a:r>
            <a:r>
              <a:rPr lang="pl" sz="2500" dirty="0" err="1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SPA </a:t>
            </a: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)</a:t>
            </a:r>
            <a:br>
              <a:rPr lang="en-US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</a:br>
            <a:endParaRPr lang="en-US" sz="2500" strike="sngStrike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34334299-2E3B-96B2-7494-6E7D62996A78}"/>
              </a:ext>
            </a:extLst>
          </p:cNvPr>
          <p:cNvSpPr txBox="1"/>
          <p:nvPr/>
        </p:nvSpPr>
        <p:spPr>
          <a:xfrm>
            <a:off x="13348225" y="6977941"/>
            <a:ext cx="2574218" cy="1359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pl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Bardziej odpowiednie dla większych przedsiębiorstw, które mają większe wymagania kapitałowe.</a:t>
            </a:r>
            <a:endParaRPr lang="en-US" sz="18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1E4A4B33-9DD1-4752-EE77-A56104124A01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6D3DA9F3-7832-4D64-AD76-64148064CF8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C1246709-4C48-7B21-282B-D043EB071C46}"/>
              </a:ext>
            </a:extLst>
          </p:cNvPr>
          <p:cNvSpPr/>
          <p:nvPr/>
        </p:nvSpPr>
        <p:spPr>
          <a:xfrm>
            <a:off x="5257796" y="4456986"/>
            <a:ext cx="3984676" cy="4918670"/>
          </a:xfrm>
          <a:custGeom>
            <a:avLst/>
            <a:gdLst/>
            <a:ahLst/>
            <a:cxnLst/>
            <a:rect l="l" t="t" r="r" b="b"/>
            <a:pathLst>
              <a:path w="3207753" h="3846507">
                <a:moveTo>
                  <a:pt x="0" y="0"/>
                </a:moveTo>
                <a:lnTo>
                  <a:pt x="3207753" y="0"/>
                </a:lnTo>
                <a:lnTo>
                  <a:pt x="3207753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Jak założyć innowacyjny start-up</a:t>
            </a:r>
          </a:p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Założenie innowacyjnego startupu lub spółki z ograniczoną odpowiedzialnością jest bezpłatne i nie wymaga sporządzenia aktu notarialnego od 20 lipca 2017 r. (zgodnie z postanowieniami Dekretu Ustawodawczego 3/2015 w celu ułatwienia zakładania spółek akcyjnych przedsiębiorców z branży high-tech).</a:t>
            </a:r>
            <a:endParaRPr lang="it-IT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id="{FD532027-2F5E-CB3B-0FB7-DF7A9E94A460}"/>
              </a:ext>
            </a:extLst>
          </p:cNvPr>
          <p:cNvSpPr/>
          <p:nvPr/>
        </p:nvSpPr>
        <p:spPr>
          <a:xfrm>
            <a:off x="9503518" y="4456986"/>
            <a:ext cx="6871541" cy="4978334"/>
          </a:xfrm>
          <a:custGeom>
            <a:avLst/>
            <a:gdLst/>
            <a:ahLst/>
            <a:cxnLst/>
            <a:rect l="l" t="t" r="r" b="b"/>
            <a:pathLst>
              <a:path w="3207753" h="3846507">
                <a:moveTo>
                  <a:pt x="0" y="0"/>
                </a:moveTo>
                <a:lnTo>
                  <a:pt x="3207753" y="0"/>
                </a:lnTo>
                <a:lnTo>
                  <a:pt x="3207753" y="3846507"/>
                </a:lnTo>
                <a:lnTo>
                  <a:pt x="0" y="3846507"/>
                </a:lnTo>
                <a:close/>
              </a:path>
            </a:pathLst>
          </a:custGeom>
          <a:solidFill>
            <a:srgbClr val="1E2328"/>
          </a:solid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Od 22 czerwca 2017 r. można dokonać zmiany statutu i umowy spółki online, z wykorzystaniem podpisu cyfrowego i korzystając z ulg zatwierdzonych przez Komisję Europejską w zakresie odliczeń dla inwestorów w innowacyjne startupy.</a:t>
            </a:r>
          </a:p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Celem uproszczenia dla tych przedsiębiorstw (procedura online, bezpłatna i bez notariusza) w połączeniu z finansowaniem publicznym jest osiągnięcie celów Planu Przemysł 4.0 na rzecz cyfryzacji </a:t>
            </a:r>
            <a:r>
              <a:rPr lang="pl" dirty="0" err="1">
                <a:solidFill>
                  <a:schemeClr val="bg1"/>
                </a:solidFill>
                <a:latin typeface="Montserrat" panose="00000500000000000000" pitchFamily="2" charset="0"/>
              </a:rPr>
              <a:t>włoskich </a:t>
            </a:r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przedsiębiorstw.</a:t>
            </a:r>
          </a:p>
          <a:p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pl" dirty="0">
                <a:solidFill>
                  <a:schemeClr val="bg1"/>
                </a:solidFill>
                <a:latin typeface="Montserrat" panose="00000500000000000000" pitchFamily="2" charset="0"/>
              </a:rPr>
              <a:t>Aby założyć firmę typu start-up lub innowacyjną w formie spółki z ograniczoną odpowiedzialnością bez udziału notariusza, należy postępować zgodnie z procedurą dostępną na stronie internetowej Rejestru Spółek.</a:t>
            </a:r>
            <a:endParaRPr lang="it-IT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9AB14E5-6AB6-B33E-E402-913BF4079EF2}"/>
              </a:ext>
            </a:extLst>
          </p:cNvPr>
          <p:cNvSpPr txBox="1"/>
          <p:nvPr/>
        </p:nvSpPr>
        <p:spPr>
          <a:xfrm>
            <a:off x="1868345" y="2313275"/>
            <a:ext cx="135224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Startup </a:t>
            </a:r>
            <a:r>
              <a:rPr kumimoji="0" lang="pl" altLang="it-IT" sz="2400" b="0" i="0" u="none" strike="noStrike" cap="none" normalizeH="0" baseline="0" dirty="0" err="1">
                <a:ln>
                  <a:noFill/>
                </a:ln>
                <a:effectLst/>
                <a:latin typeface="Montserrat" panose="00000500000000000000" pitchFamily="2" charset="0"/>
              </a:rPr>
              <a:t>to organizacja </a:t>
            </a:r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tymczasowa </a:t>
            </a:r>
            <a:r>
              <a:rPr kumimoji="0" lang="pl" altLang="it-IT" sz="2400" b="0" i="0" u="none" strike="noStrike" cap="none" normalizeH="0" baseline="0" dirty="0" err="1">
                <a:ln>
                  <a:noFill/>
                </a:ln>
                <a:effectLst/>
                <a:latin typeface="Montserrat" panose="00000500000000000000" pitchFamily="2" charset="0"/>
              </a:rPr>
              <a:t>szukam </a:t>
            </a:r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modelu biznesowego, </a:t>
            </a:r>
            <a:r>
              <a:rPr kumimoji="0" lang="pl" altLang="it-IT" sz="2400" b="0" i="0" u="none" strike="noStrike" cap="none" normalizeH="0" baseline="0" dirty="0" err="1">
                <a:ln>
                  <a:noFill/>
                </a:ln>
                <a:effectLst/>
                <a:latin typeface="Montserrat" panose="00000500000000000000" pitchFamily="2" charset="0"/>
              </a:rPr>
              <a:t>który</a:t>
            </a:r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 </a:t>
            </a:r>
            <a:r>
              <a:rPr kumimoji="0" lang="pl" altLang="it-IT" sz="2400" b="0" i="0" u="none" strike="noStrike" cap="none" normalizeH="0" baseline="0" dirty="0" err="1">
                <a:ln>
                  <a:noFill/>
                </a:ln>
                <a:effectLst/>
                <a:latin typeface="Montserrat" panose="00000500000000000000" pitchFamily="2" charset="0"/>
              </a:rPr>
              <a:t>Jest</a:t>
            </a:r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 </a:t>
            </a:r>
            <a:r>
              <a:rPr kumimoji="0" lang="pl" altLang="it-IT" sz="2400" b="0" i="0" u="none" strike="noStrike" cap="none" normalizeH="0" baseline="0" dirty="0" err="1">
                <a:ln>
                  <a:noFill/>
                </a:ln>
                <a:effectLst/>
                <a:latin typeface="Montserrat" panose="00000500000000000000" pitchFamily="2" charset="0"/>
              </a:rPr>
              <a:t>skalowalne </a:t>
            </a:r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, </a:t>
            </a:r>
            <a:r>
              <a:rPr kumimoji="0" lang="pl" altLang="it-IT" sz="2400" b="0" i="0" u="none" strike="noStrike" cap="none" normalizeH="0" baseline="0" dirty="0" err="1">
                <a:ln>
                  <a:noFill/>
                </a:ln>
                <a:effectLst/>
                <a:latin typeface="Montserrat" panose="00000500000000000000" pitchFamily="2" charset="0"/>
              </a:rPr>
              <a:t>powtarzalne </a:t>
            </a:r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i </a:t>
            </a:r>
            <a:r>
              <a:rPr kumimoji="0" lang="pl" altLang="it-IT" sz="2400" b="0" i="0" u="none" strike="noStrike" cap="none" normalizeH="0" baseline="0" dirty="0" err="1">
                <a:ln>
                  <a:noFill/>
                </a:ln>
                <a:effectLst/>
                <a:latin typeface="Montserrat" panose="00000500000000000000" pitchFamily="2" charset="0"/>
              </a:rPr>
              <a:t>generujące </a:t>
            </a:r>
            <a:r>
              <a:rPr kumimoji="0" lang="pl" altLang="it-IT" sz="2400" b="0" i="0" u="none" strike="noStrike" cap="none" normalizeH="0" baseline="0" dirty="0">
                <a:ln>
                  <a:noFill/>
                </a:ln>
                <a:effectLst/>
                <a:latin typeface="Montserrat" panose="00000500000000000000" pitchFamily="2" charset="0"/>
              </a:rPr>
              <a:t>zysk.</a:t>
            </a:r>
          </a:p>
        </p:txBody>
      </p:sp>
      <p:grpSp>
        <p:nvGrpSpPr>
          <p:cNvPr id="68" name="Group 16">
            <a:extLst>
              <a:ext uri="{FF2B5EF4-FFF2-40B4-BE49-F238E27FC236}">
                <a16:creationId xmlns:a16="http://schemas.microsoft.com/office/drawing/2014/main" id="{1FB28BD6-B280-FE62-5781-47E1DAF849FC}"/>
              </a:ext>
            </a:extLst>
          </p:cNvPr>
          <p:cNvGrpSpPr/>
          <p:nvPr/>
        </p:nvGrpSpPr>
        <p:grpSpPr>
          <a:xfrm>
            <a:off x="1901813" y="3445897"/>
            <a:ext cx="1629282" cy="1011089"/>
            <a:chOff x="0" y="0"/>
            <a:chExt cx="812800" cy="812800"/>
          </a:xfrm>
        </p:grpSpPr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83A02A22-FA10-3A2F-1CE0-E07A4E9931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 dirty="0"/>
            </a:p>
            <a:p>
              <a:r>
                <a:rPr lang="pl" dirty="0"/>
                <a:t>       </a:t>
              </a:r>
              <a:r>
                <a:rPr lang="pl" sz="2400" dirty="0">
                  <a:solidFill>
                    <a:schemeClr val="bg1"/>
                  </a:solidFill>
                </a:rPr>
                <a:t>CO</a:t>
              </a:r>
            </a:p>
          </p:txBody>
        </p:sp>
        <p:sp>
          <p:nvSpPr>
            <p:cNvPr id="70" name="TextBox 18">
              <a:extLst>
                <a:ext uri="{FF2B5EF4-FFF2-40B4-BE49-F238E27FC236}">
                  <a16:creationId xmlns:a16="http://schemas.microsoft.com/office/drawing/2014/main" id="{B6E464DC-5647-4B54-54B9-09126C224F27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8744AB7D-B642-6A34-56A2-369F9090C69B}"/>
              </a:ext>
            </a:extLst>
          </p:cNvPr>
          <p:cNvSpPr txBox="1"/>
          <p:nvPr/>
        </p:nvSpPr>
        <p:spPr>
          <a:xfrm>
            <a:off x="6696150" y="3752784"/>
            <a:ext cx="957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400" dirty="0">
                <a:solidFill>
                  <a:schemeClr val="bg1"/>
                </a:solidFill>
              </a:rPr>
              <a:t>JAK</a:t>
            </a:r>
            <a:endParaRPr lang="it-IT" sz="2400" dirty="0"/>
          </a:p>
        </p:txBody>
      </p:sp>
      <p:grpSp>
        <p:nvGrpSpPr>
          <p:cNvPr id="73" name="Group 16">
            <a:extLst>
              <a:ext uri="{FF2B5EF4-FFF2-40B4-BE49-F238E27FC236}">
                <a16:creationId xmlns:a16="http://schemas.microsoft.com/office/drawing/2014/main" id="{7CB1DE94-EF10-45C6-98D0-DD2EA2E3CEC1}"/>
              </a:ext>
            </a:extLst>
          </p:cNvPr>
          <p:cNvGrpSpPr/>
          <p:nvPr/>
        </p:nvGrpSpPr>
        <p:grpSpPr>
          <a:xfrm>
            <a:off x="11666319" y="3352899"/>
            <a:ext cx="1834869" cy="1097604"/>
            <a:chOff x="0" y="0"/>
            <a:chExt cx="812800" cy="812800"/>
          </a:xfrm>
        </p:grpSpPr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43086678-7594-7D3D-AACB-E82CA130B5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88642820-5A5C-F3E8-C497-0D3769E71B0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A1728C3-E2D4-1256-FA11-93230D8325E5}"/>
              </a:ext>
            </a:extLst>
          </p:cNvPr>
          <p:cNvSpPr txBox="1"/>
          <p:nvPr/>
        </p:nvSpPr>
        <p:spPr>
          <a:xfrm>
            <a:off x="11858091" y="3723465"/>
            <a:ext cx="13413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2000" dirty="0">
                <a:solidFill>
                  <a:schemeClr val="bg1"/>
                </a:solidFill>
              </a:rPr>
              <a:t>DLACZEGO</a:t>
            </a:r>
            <a:endParaRPr lang="it-IT" sz="2000" dirty="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DA041A26-0B67-1D8A-244F-26D72BE9B8BE}"/>
              </a:ext>
            </a:extLst>
          </p:cNvPr>
          <p:cNvSpPr txBox="1"/>
          <p:nvPr/>
        </p:nvSpPr>
        <p:spPr>
          <a:xfrm>
            <a:off x="7715843" y="9675440"/>
            <a:ext cx="91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dirty="0">
                <a:latin typeface="Montserrat" panose="00000500000000000000" pitchFamily="2" charset="0"/>
                <a:hlinkClick r:id="rId3"/>
              </a:rPr>
              <a:t>https://www.regione.toscana.it/-/start-up-innovative</a:t>
            </a:r>
            <a:r>
              <a:rPr lang="pl" dirty="0">
                <a:latin typeface="Montserrat" panose="00000500000000000000" pitchFamily="2" charset="0"/>
              </a:rPr>
              <a:t> </a:t>
            </a: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18A7681A-06A1-2E20-57E8-D434D6F52B90}"/>
              </a:ext>
            </a:extLst>
          </p:cNvPr>
          <p:cNvGrpSpPr/>
          <p:nvPr/>
        </p:nvGrpSpPr>
        <p:grpSpPr>
          <a:xfrm>
            <a:off x="4905776" y="9510349"/>
            <a:ext cx="2716896" cy="699514"/>
            <a:chOff x="7157510" y="7047733"/>
            <a:chExt cx="2716896" cy="699514"/>
          </a:xfrm>
        </p:grpSpPr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D34B2CB-63FB-B2C9-5EC3-EBD384ADE576}"/>
                </a:ext>
              </a:extLst>
            </p:cNvPr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AE43797F-4F32-4CCC-5648-5AC0D233C418}"/>
                </a:ext>
              </a:extLst>
            </p:cNvPr>
            <p:cNvGrpSpPr/>
            <p:nvPr/>
          </p:nvGrpSpPr>
          <p:grpSpPr>
            <a:xfrm>
              <a:off x="7157510" y="7115915"/>
              <a:ext cx="1676946" cy="563150"/>
              <a:chOff x="0" y="0"/>
              <a:chExt cx="2235927" cy="750867"/>
            </a:xfrm>
          </p:grpSpPr>
          <p:grpSp>
            <p:nvGrpSpPr>
              <p:cNvPr id="15" name="Group 25">
                <a:extLst>
                  <a:ext uri="{FF2B5EF4-FFF2-40B4-BE49-F238E27FC236}">
                    <a16:creationId xmlns:a16="http://schemas.microsoft.com/office/drawing/2014/main" id="{472DA7E9-6B43-6882-D83D-AAA48020A63A}"/>
                  </a:ext>
                </a:extLst>
              </p:cNvPr>
              <p:cNvGrpSpPr/>
              <p:nvPr/>
            </p:nvGrpSpPr>
            <p:grpSpPr>
              <a:xfrm>
                <a:off x="0" y="0"/>
                <a:ext cx="2235927" cy="750867"/>
                <a:chOff x="0" y="0"/>
                <a:chExt cx="742713" cy="249417"/>
              </a:xfrm>
            </p:grpSpPr>
            <p:sp>
              <p:nvSpPr>
                <p:cNvPr id="20" name="Freeform 26">
                  <a:extLst>
                    <a:ext uri="{FF2B5EF4-FFF2-40B4-BE49-F238E27FC236}">
                      <a16:creationId xmlns:a16="http://schemas.microsoft.com/office/drawing/2014/main" id="{19AAD304-552D-E53C-CC0E-1C0D930AB4C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>
                  <a:solidFill>
                    <a:srgbClr val="CFCF5A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05E054B-6987-7563-3C98-8FB18B635B49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742713" cy="249417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160"/>
                    </a:lnSpc>
                  </a:pPr>
                  <a:endParaRPr/>
                </a:p>
              </p:txBody>
            </p:sp>
          </p:grpSp>
          <p:sp>
            <p:nvSpPr>
              <p:cNvPr id="19" name="TextBox 28">
                <a:extLst>
                  <a:ext uri="{FF2B5EF4-FFF2-40B4-BE49-F238E27FC236}">
                    <a16:creationId xmlns:a16="http://schemas.microsoft.com/office/drawing/2014/main" id="{4591415E-8CBF-9B74-52FD-4D4475BF4992}"/>
                  </a:ext>
                </a:extLst>
              </p:cNvPr>
              <p:cNvSpPr txBox="1"/>
              <p:nvPr/>
            </p:nvSpPr>
            <p:spPr>
              <a:xfrm>
                <a:off x="0" y="199849"/>
                <a:ext cx="2235927" cy="3556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60"/>
                  </a:lnSpc>
                </a:pPr>
                <a:r>
                  <a:rPr lang="pl" sz="1800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Odwiedź</a:t>
                </a:r>
                <a:endParaRPr lang="en-US" sz="1800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9" name="Google Shape;329;g333d1c1a56e_0_147">
            <a:extLst>
              <a:ext uri="{FF2B5EF4-FFF2-40B4-BE49-F238E27FC236}">
                <a16:creationId xmlns:a16="http://schemas.microsoft.com/office/drawing/2014/main" id="{C8DF1C63-69EC-D4B6-A1B3-68DFC78DAAD5}"/>
              </a:ext>
            </a:extLst>
          </p:cNvPr>
          <p:cNvSpPr txBox="1"/>
          <p:nvPr/>
        </p:nvSpPr>
        <p:spPr>
          <a:xfrm>
            <a:off x="11858091" y="1162283"/>
            <a:ext cx="4506600" cy="46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WŁOCHY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09377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89" name="Google Shape;89;p1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" name="Google Shape;91;p1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2" name="Google Shape;92;p19"/>
            <p:cNvSpPr txBox="1"/>
            <p:nvPr/>
          </p:nvSpPr>
          <p:spPr>
            <a:xfrm>
              <a:off x="18430155" y="489403"/>
              <a:ext cx="3674959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3" name="Google Shape;93;p1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4" name="Google Shape;94;p19"/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95" name="Google Shape;95;p19"/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 extrusionOk="0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96" name="Google Shape;96;p19"/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9"/>
          <p:cNvSpPr txBox="1"/>
          <p:nvPr/>
        </p:nvSpPr>
        <p:spPr>
          <a:xfrm>
            <a:off x="650514" y="516296"/>
            <a:ext cx="8036203" cy="286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99"/>
              <a:buFont typeface="Arial"/>
              <a:buNone/>
            </a:pPr>
            <a:r>
              <a:rPr lang="pl" sz="9999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Rozpoczęcie działalności gospodarczej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9"/>
          <p:cNvCxnSpPr/>
          <p:nvPr/>
        </p:nvCxnSpPr>
        <p:spPr>
          <a:xfrm rot="22765">
            <a:off x="1031590" y="9246394"/>
            <a:ext cx="719057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19"/>
          <p:cNvSpPr txBox="1"/>
          <p:nvPr/>
        </p:nvSpPr>
        <p:spPr>
          <a:xfrm>
            <a:off x="1031566" y="6351466"/>
            <a:ext cx="7274100" cy="23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Założenie firmy w Portugalii wymaga podjęcia kilku kroków, aby zapewnić zgodność z lokalnymi przepisami i przepisami podatkowymi. Na kolejnych stronach znajduje się szczegółowy opis procesu, ze szczególnym uwzględnieniem kluczowych kroków i wymagań.</a:t>
            </a: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1031566" y="5396928"/>
            <a:ext cx="28546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l" sz="320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PORTUGALIA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0984" y="5523857"/>
            <a:ext cx="812698" cy="6095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5">
            <a:alphaModFix/>
          </a:blip>
          <a:srcRect l="9284" t="10477" r="16077" b="6761"/>
          <a:stretch/>
        </p:blipFill>
        <p:spPr>
          <a:xfrm>
            <a:off x="9337794" y="3868697"/>
            <a:ext cx="5429248" cy="361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g333d1c1a56e_0_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g333d1c1a56e_0_0"/>
          <p:cNvCxnSpPr/>
          <p:nvPr/>
        </p:nvCxnSpPr>
        <p:spPr>
          <a:xfrm rot="22947">
            <a:off x="8784470" y="2801908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1" name="Google Shape;111;g333d1c1a56e_0_0"/>
          <p:cNvGrpSpPr/>
          <p:nvPr/>
        </p:nvGrpSpPr>
        <p:grpSpPr>
          <a:xfrm>
            <a:off x="2209800" y="5334154"/>
            <a:ext cx="4592815" cy="4147404"/>
            <a:chOff x="0" y="0"/>
            <a:chExt cx="3207900" cy="3846600"/>
          </a:xfrm>
        </p:grpSpPr>
        <p:sp>
          <p:nvSpPr>
            <p:cNvPr id="112" name="Google Shape;112;g333d1c1a56e_0_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3" name="Google Shape;113;g333d1c1a56e_0_0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g333d1c1a56e_0_0"/>
          <p:cNvGrpSpPr/>
          <p:nvPr/>
        </p:nvGrpSpPr>
        <p:grpSpPr>
          <a:xfrm>
            <a:off x="7004747" y="5334154"/>
            <a:ext cx="3458758" cy="4147404"/>
            <a:chOff x="0" y="0"/>
            <a:chExt cx="3207900" cy="3846600"/>
          </a:xfrm>
        </p:grpSpPr>
        <p:sp>
          <p:nvSpPr>
            <p:cNvPr id="115" name="Google Shape;115;g333d1c1a56e_0_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6" name="Google Shape;116;g333d1c1a56e_0_0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g333d1c1a56e_0_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18" name="Google Shape;118;g333d1c1a56e_0_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g333d1c1a56e_0_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" name="Google Shape;120;g333d1c1a56e_0_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1" name="Google Shape;121;g333d1c1a56e_0_0"/>
            <p:cNvSpPr txBox="1"/>
            <p:nvPr/>
          </p:nvSpPr>
          <p:spPr>
            <a:xfrm>
              <a:off x="1838743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g333d1c1a56e_0_0"/>
          <p:cNvGrpSpPr/>
          <p:nvPr/>
        </p:nvGrpSpPr>
        <p:grpSpPr>
          <a:xfrm>
            <a:off x="3996097" y="4827315"/>
            <a:ext cx="876361" cy="876361"/>
            <a:chOff x="0" y="0"/>
            <a:chExt cx="812800" cy="812800"/>
          </a:xfrm>
        </p:grpSpPr>
        <p:sp>
          <p:nvSpPr>
            <p:cNvPr id="123" name="Google Shape;123;g333d1c1a56e_0_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4" name="Google Shape;124;g333d1c1a56e_0_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g333d1c1a56e_0_0"/>
          <p:cNvGrpSpPr/>
          <p:nvPr/>
        </p:nvGrpSpPr>
        <p:grpSpPr>
          <a:xfrm>
            <a:off x="8297300" y="4845391"/>
            <a:ext cx="876361" cy="876361"/>
            <a:chOff x="0" y="0"/>
            <a:chExt cx="812800" cy="812800"/>
          </a:xfrm>
        </p:grpSpPr>
        <p:sp>
          <p:nvSpPr>
            <p:cNvPr id="126" name="Google Shape;126;g333d1c1a56e_0_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7" name="Google Shape;127;g333d1c1a56e_0_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8" name="Google Shape;128;g333d1c1a56e_0_0"/>
          <p:cNvCxnSpPr/>
          <p:nvPr/>
        </p:nvCxnSpPr>
        <p:spPr>
          <a:xfrm rot="22947">
            <a:off x="4713694" y="7217877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g333d1c1a56e_0_0"/>
          <p:cNvCxnSpPr/>
          <p:nvPr/>
        </p:nvCxnSpPr>
        <p:spPr>
          <a:xfrm rot="22947">
            <a:off x="8374584" y="7065477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0" name="Google Shape;130;g333d1c1a56e_0_0"/>
          <p:cNvGrpSpPr/>
          <p:nvPr/>
        </p:nvGrpSpPr>
        <p:grpSpPr>
          <a:xfrm>
            <a:off x="10665636" y="5334154"/>
            <a:ext cx="4208363" cy="4147404"/>
            <a:chOff x="0" y="0"/>
            <a:chExt cx="3207900" cy="3846600"/>
          </a:xfrm>
        </p:grpSpPr>
        <p:sp>
          <p:nvSpPr>
            <p:cNvPr id="131" name="Google Shape;131;g333d1c1a56e_0_0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2" name="Google Shape;132;g333d1c1a56e_0_0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g333d1c1a56e_0_0"/>
          <p:cNvGrpSpPr/>
          <p:nvPr/>
        </p:nvGrpSpPr>
        <p:grpSpPr>
          <a:xfrm>
            <a:off x="12267557" y="4845391"/>
            <a:ext cx="876361" cy="876361"/>
            <a:chOff x="0" y="0"/>
            <a:chExt cx="812800" cy="812800"/>
          </a:xfrm>
        </p:grpSpPr>
        <p:sp>
          <p:nvSpPr>
            <p:cNvPr id="134" name="Google Shape;134;g333d1c1a56e_0_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35" name="Google Shape;135;g333d1c1a56e_0_0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6" name="Google Shape;136;g333d1c1a56e_0_0"/>
          <p:cNvCxnSpPr/>
          <p:nvPr/>
        </p:nvCxnSpPr>
        <p:spPr>
          <a:xfrm rot="22947">
            <a:off x="12035473" y="7065477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g333d1c1a56e_0_0"/>
          <p:cNvSpPr txBox="1"/>
          <p:nvPr/>
        </p:nvSpPr>
        <p:spPr>
          <a:xfrm>
            <a:off x="3284866" y="1198337"/>
            <a:ext cx="1059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Struktury prawne korporacji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333d1c1a56e_0_0"/>
          <p:cNvSpPr txBox="1"/>
          <p:nvPr/>
        </p:nvSpPr>
        <p:spPr>
          <a:xfrm>
            <a:off x="2362200" y="5717186"/>
            <a:ext cx="4331938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Jednoosobowa działalność gospodarcza</a:t>
            </a:r>
            <a:endParaRPr sz="2500" b="0" i="0" u="none" strike="noStrike" cap="none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(ENI – Empresário em nome Individual)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33d1c1a56e_0_0"/>
          <p:cNvSpPr txBox="1"/>
          <p:nvPr/>
        </p:nvSpPr>
        <p:spPr>
          <a:xfrm>
            <a:off x="3996073" y="4990774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33d1c1a56e_0_0"/>
          <p:cNvSpPr txBox="1"/>
          <p:nvPr/>
        </p:nvSpPr>
        <p:spPr>
          <a:xfrm>
            <a:off x="8297300" y="5039162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g333d1c1a56e_0_0"/>
          <p:cNvCxnSpPr/>
          <p:nvPr/>
        </p:nvCxnSpPr>
        <p:spPr>
          <a:xfrm rot="22947">
            <a:off x="14275806" y="6664244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g333d1c1a56e_0_0"/>
          <p:cNvSpPr txBox="1"/>
          <p:nvPr/>
        </p:nvSpPr>
        <p:spPr>
          <a:xfrm>
            <a:off x="7039225" y="5581185"/>
            <a:ext cx="33333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pl" sz="2300" b="0" i="0" u="none" strike="noStrike" cap="none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Spółka z ograniczoną odpowiedzialnością</a:t>
            </a:r>
            <a:endParaRPr sz="2300" b="0" i="0" u="none" strike="noStrike" cap="none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" sz="2000" b="0" i="0" u="none" strike="noStrike" cap="none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(Sociedade por Quotas - Lda.)</a:t>
            </a:r>
            <a:endParaRPr sz="2500" b="0" i="0" u="none" strike="noStrike" cap="none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3" name="Google Shape;143;g333d1c1a56e_0_0"/>
          <p:cNvSpPr txBox="1"/>
          <p:nvPr/>
        </p:nvSpPr>
        <p:spPr>
          <a:xfrm>
            <a:off x="2209590" y="7578373"/>
            <a:ext cx="4484548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Najprostsza opcja dla małych firm. Nadaje się dla freelancerów i właścicieli małych firm, którzy chcą pracować samodzielnie.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333d1c1a56e_0_0"/>
          <p:cNvSpPr txBox="1"/>
          <p:nvPr/>
        </p:nvSpPr>
        <p:spPr>
          <a:xfrm>
            <a:off x="7059231" y="7149163"/>
            <a:ext cx="3333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Najbardziej powszechna struktura dla małych i średnich przedsiębiorstw. Wymaga co najmniej dwóch udziałowców.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33d1c1a56e_0_0"/>
          <p:cNvSpPr txBox="1"/>
          <p:nvPr/>
        </p:nvSpPr>
        <p:spPr>
          <a:xfrm>
            <a:off x="10665978" y="6907099"/>
            <a:ext cx="4079520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Odpowiednie dla większych firm, zwłaszcza jeśli planujesz pozyskać kapitał od inwestorów publicznych. Wymagany jest minimalny kapitał w wysokości 50 000 euro.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g333d1c1a56e_0_0"/>
          <p:cNvSpPr txBox="1"/>
          <p:nvPr/>
        </p:nvSpPr>
        <p:spPr>
          <a:xfrm>
            <a:off x="12254889" y="5032294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33d1c1a56e_0_0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33d1c1a56e_0_0"/>
          <p:cNvSpPr txBox="1"/>
          <p:nvPr/>
        </p:nvSpPr>
        <p:spPr>
          <a:xfrm rot="-5400000">
            <a:off x="15619034" y="7252799"/>
            <a:ext cx="3733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33d1c1a56e_0_0"/>
          <p:cNvSpPr txBox="1"/>
          <p:nvPr/>
        </p:nvSpPr>
        <p:spPr>
          <a:xfrm>
            <a:off x="1612669" y="2105149"/>
            <a:ext cx="144414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Pierwszym krokiem do założenia firmy jest wybór odpowiedniej struktury prawnej przedsiębiorstwa. Wybór struktury prawnej wpłynie na podatki, odpowiedzialność i inne aspekty operacyjne firmy, dlatego kluczowe jest skonsultowanie się z doradcą prawnym lub finansowym, aby wybrać opcję najlepiej odpowiadającą Twoim potrzebom.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33d1c1a56e_0_0"/>
          <p:cNvSpPr txBox="1"/>
          <p:nvPr/>
        </p:nvSpPr>
        <p:spPr>
          <a:xfrm>
            <a:off x="11858091" y="1162283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PORTUGALIA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g333d1c1a56e_0_0"/>
          <p:cNvSpPr txBox="1"/>
          <p:nvPr/>
        </p:nvSpPr>
        <p:spPr>
          <a:xfrm>
            <a:off x="10717366" y="5808707"/>
            <a:ext cx="3333300" cy="8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l" sz="2300" b="0" i="0" u="none" strike="noStrike" cap="none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Spółka akcyjna</a:t>
            </a:r>
            <a:endParaRPr sz="2300" b="0" i="0" u="none" strike="noStrike" cap="none" dirty="0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0" i="0" u="none" strike="noStrike" cap="none" dirty="0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(Sociedade Anónima - SA)</a:t>
            </a:r>
            <a:endParaRPr sz="2500" b="0" i="0" u="none" strike="noStrike" cap="none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g333d1c1a56e_0_18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57" name="Google Shape;157;g333d1c1a56e_0_18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g333d1c1a56e_0_18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9" name="Google Shape;159;g333d1c1a56e_0_18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0" name="Google Shape;160;g333d1c1a56e_0_181"/>
            <p:cNvSpPr txBox="1"/>
            <p:nvPr/>
          </p:nvSpPr>
          <p:spPr>
            <a:xfrm>
              <a:off x="1840775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1" name="Google Shape;161;g333d1c1a56e_0_18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2" name="Google Shape;162;g333d1c1a56e_0_181"/>
          <p:cNvCxnSpPr/>
          <p:nvPr/>
        </p:nvCxnSpPr>
        <p:spPr>
          <a:xfrm rot="22947">
            <a:off x="8784470" y="3030508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g333d1c1a56e_0_181"/>
          <p:cNvCxnSpPr/>
          <p:nvPr/>
        </p:nvCxnSpPr>
        <p:spPr>
          <a:xfrm rot="22947">
            <a:off x="3293137" y="6740444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4" name="Google Shape;164;g333d1c1a56e_0_181"/>
          <p:cNvGrpSpPr/>
          <p:nvPr/>
        </p:nvGrpSpPr>
        <p:grpSpPr>
          <a:xfrm>
            <a:off x="5239863" y="4154888"/>
            <a:ext cx="3458758" cy="4147404"/>
            <a:chOff x="0" y="0"/>
            <a:chExt cx="3207900" cy="3846600"/>
          </a:xfrm>
        </p:grpSpPr>
        <p:sp>
          <p:nvSpPr>
            <p:cNvPr id="165" name="Google Shape;165;g333d1c1a56e_0_18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6" name="Google Shape;166;g333d1c1a56e_0_181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g333d1c1a56e_0_181"/>
          <p:cNvGrpSpPr/>
          <p:nvPr/>
        </p:nvGrpSpPr>
        <p:grpSpPr>
          <a:xfrm>
            <a:off x="6531054" y="3666125"/>
            <a:ext cx="876361" cy="876361"/>
            <a:chOff x="0" y="0"/>
            <a:chExt cx="812800" cy="812800"/>
          </a:xfrm>
        </p:grpSpPr>
        <p:sp>
          <p:nvSpPr>
            <p:cNvPr id="168" name="Google Shape;168;g333d1c1a56e_0_1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9" name="Google Shape;169;g333d1c1a56e_0_181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0" name="Google Shape;170;g333d1c1a56e_0_181"/>
          <p:cNvCxnSpPr/>
          <p:nvPr/>
        </p:nvCxnSpPr>
        <p:spPr>
          <a:xfrm rot="22947">
            <a:off x="8819499" y="5810011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71" name="Google Shape;171;g333d1c1a56e_0_181"/>
          <p:cNvGrpSpPr/>
          <p:nvPr/>
        </p:nvGrpSpPr>
        <p:grpSpPr>
          <a:xfrm>
            <a:off x="8900753" y="4154888"/>
            <a:ext cx="3458758" cy="4147404"/>
            <a:chOff x="0" y="0"/>
            <a:chExt cx="3207900" cy="3846600"/>
          </a:xfrm>
        </p:grpSpPr>
        <p:sp>
          <p:nvSpPr>
            <p:cNvPr id="172" name="Google Shape;172;g333d1c1a56e_0_181"/>
            <p:cNvSpPr/>
            <p:nvPr/>
          </p:nvSpPr>
          <p:spPr>
            <a:xfrm>
              <a:off x="0" y="0"/>
              <a:ext cx="3207753" cy="3846507"/>
            </a:xfrm>
            <a:custGeom>
              <a:avLst/>
              <a:gdLst/>
              <a:ahLst/>
              <a:cxnLst/>
              <a:rect l="l" t="t" r="r" b="b"/>
              <a:pathLst>
                <a:path w="3207753" h="3846507" extrusionOk="0">
                  <a:moveTo>
                    <a:pt x="0" y="0"/>
                  </a:moveTo>
                  <a:lnTo>
                    <a:pt x="3207753" y="0"/>
                  </a:lnTo>
                  <a:lnTo>
                    <a:pt x="3207753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3" name="Google Shape;173;g333d1c1a56e_0_181"/>
            <p:cNvSpPr txBox="1"/>
            <p:nvPr/>
          </p:nvSpPr>
          <p:spPr>
            <a:xfrm>
              <a:off x="0" y="0"/>
              <a:ext cx="3207900" cy="384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g333d1c1a56e_0_181"/>
          <p:cNvGrpSpPr/>
          <p:nvPr/>
        </p:nvGrpSpPr>
        <p:grpSpPr>
          <a:xfrm>
            <a:off x="10112694" y="3690363"/>
            <a:ext cx="876361" cy="876361"/>
            <a:chOff x="0" y="0"/>
            <a:chExt cx="812800" cy="812800"/>
          </a:xfrm>
        </p:grpSpPr>
        <p:sp>
          <p:nvSpPr>
            <p:cNvPr id="175" name="Google Shape;175;g333d1c1a56e_0_1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6" name="Google Shape;176;g333d1c1a56e_0_181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7" name="Google Shape;177;g333d1c1a56e_0_181"/>
          <p:cNvCxnSpPr/>
          <p:nvPr/>
        </p:nvCxnSpPr>
        <p:spPr>
          <a:xfrm rot="22947">
            <a:off x="12480389" y="5962411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g333d1c1a56e_0_181"/>
          <p:cNvSpPr txBox="1"/>
          <p:nvPr/>
        </p:nvSpPr>
        <p:spPr>
          <a:xfrm>
            <a:off x="3844525" y="1685240"/>
            <a:ext cx="1059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1. Struktury prawne korporacji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33d1c1a56e_0_181"/>
          <p:cNvSpPr txBox="1"/>
          <p:nvPr/>
        </p:nvSpPr>
        <p:spPr>
          <a:xfrm>
            <a:off x="5252632" y="5746344"/>
            <a:ext cx="33333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Biznes zbiorowy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struktura, w której zyski są dzielone pomiędzy członków, idealna dla projektów społecznych lub inicjatyw wspólnotowych.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g333d1c1a56e_0_181"/>
          <p:cNvSpPr txBox="1"/>
          <p:nvPr/>
        </p:nvSpPr>
        <p:spPr>
          <a:xfrm>
            <a:off x="8907990" y="4530096"/>
            <a:ext cx="3458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Freelancer / Samozatrudniony</a:t>
            </a:r>
            <a:r>
              <a:rPr lang="pl" sz="21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endParaRPr sz="2100" b="0" i="0" u="none" strike="noStrike" cap="none" dirty="0">
              <a:solidFill>
                <a:srgbClr val="FFFFFF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(Recibos Verdes)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33d1c1a56e_0_181"/>
          <p:cNvSpPr txBox="1"/>
          <p:nvPr/>
        </p:nvSpPr>
        <p:spPr>
          <a:xfrm>
            <a:off x="8972589" y="6112864"/>
            <a:ext cx="32397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Idealne rozwiązanie, jeśli planujesz pracować na własny rachunek i nie chcesz tworzyć formalnej struktury firmy.</a:t>
            </a: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g333d1c1a56e_0_181"/>
          <p:cNvSpPr txBox="1"/>
          <p:nvPr/>
        </p:nvSpPr>
        <p:spPr>
          <a:xfrm>
            <a:off x="6531116" y="3911859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33d1c1a56e_0_181"/>
          <p:cNvSpPr txBox="1"/>
          <p:nvPr/>
        </p:nvSpPr>
        <p:spPr>
          <a:xfrm>
            <a:off x="10115781" y="3899021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33d1c1a56e_0_181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333d1c1a56e_0_181"/>
          <p:cNvSpPr txBox="1"/>
          <p:nvPr/>
        </p:nvSpPr>
        <p:spPr>
          <a:xfrm rot="-5400000">
            <a:off x="15619034" y="7252799"/>
            <a:ext cx="3733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33d1c1a56e_0_181"/>
          <p:cNvSpPr txBox="1"/>
          <p:nvPr/>
        </p:nvSpPr>
        <p:spPr>
          <a:xfrm>
            <a:off x="7694624" y="9559275"/>
            <a:ext cx="915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https://www.youtube.com/watch?v=ZGpSB9KCuto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g333d1c1a56e_0_181"/>
          <p:cNvGrpSpPr/>
          <p:nvPr/>
        </p:nvGrpSpPr>
        <p:grpSpPr>
          <a:xfrm>
            <a:off x="4879369" y="9443838"/>
            <a:ext cx="2716896" cy="699514"/>
            <a:chOff x="7157510" y="7047733"/>
            <a:chExt cx="2716896" cy="699514"/>
          </a:xfrm>
        </p:grpSpPr>
        <p:sp>
          <p:nvSpPr>
            <p:cNvPr id="188" name="Google Shape;188;g333d1c1a56e_0_181"/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189" name="Google Shape;189;g333d1c1a56e_0_181"/>
            <p:cNvGrpSpPr/>
            <p:nvPr/>
          </p:nvGrpSpPr>
          <p:grpSpPr>
            <a:xfrm>
              <a:off x="7157510" y="7115915"/>
              <a:ext cx="1677150" cy="563152"/>
              <a:chOff x="0" y="0"/>
              <a:chExt cx="2236199" cy="750870"/>
            </a:xfrm>
          </p:grpSpPr>
          <p:grpSp>
            <p:nvGrpSpPr>
              <p:cNvPr id="190" name="Google Shape;190;g333d1c1a56e_0_181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191" name="Google Shape;191;g333d1c1a56e_0_181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92" name="Google Shape;192;g333d1c1a56e_0_181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3" name="Google Shape;193;g333d1c1a56e_0_181"/>
              <p:cNvSpPr txBox="1"/>
              <p:nvPr/>
            </p:nvSpPr>
            <p:spPr>
              <a:xfrm>
                <a:off x="0" y="199850"/>
                <a:ext cx="2235900" cy="443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 b="0" i="0" u="none" strike="noStrike" cap="none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Obejrzyj</a:t>
                </a:r>
                <a:endParaRPr sz="18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94" name="Google Shape;194;g333d1c1a56e_0_181"/>
          <p:cNvSpPr txBox="1"/>
          <p:nvPr/>
        </p:nvSpPr>
        <p:spPr>
          <a:xfrm>
            <a:off x="11858091" y="1162283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PORTUGALIA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5" name="Google Shape;195;g333d1c1a56e_0_181"/>
          <p:cNvSpPr txBox="1"/>
          <p:nvPr/>
        </p:nvSpPr>
        <p:spPr>
          <a:xfrm>
            <a:off x="5302596" y="4855417"/>
            <a:ext cx="33333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Spółdzielnia</a:t>
            </a:r>
            <a:endParaRPr sz="2500" b="0" i="0" u="none" strike="noStrike" cap="none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l" sz="2300" b="0" i="0" u="none" strike="noStrike" cap="none">
                <a:solidFill>
                  <a:schemeClr val="lt1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(Cooperativa)</a:t>
            </a:r>
            <a:endParaRPr sz="2300" b="0" i="0" u="none" strike="noStrike" cap="none">
              <a:solidFill>
                <a:schemeClr val="lt1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cxnSp>
        <p:nvCxnSpPr>
          <p:cNvPr id="196" name="Google Shape;196;g333d1c1a56e_0_181"/>
          <p:cNvCxnSpPr/>
          <p:nvPr/>
        </p:nvCxnSpPr>
        <p:spPr>
          <a:xfrm rot="22947">
            <a:off x="6609670" y="5860061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g333d1c1a56e_0_181"/>
          <p:cNvCxnSpPr/>
          <p:nvPr/>
        </p:nvCxnSpPr>
        <p:spPr>
          <a:xfrm rot="22947">
            <a:off x="10270570" y="6369311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1707643"/>
            <a:ext cx="10729563" cy="4454427"/>
            <a:chOff x="0" y="0"/>
            <a:chExt cx="14306084" cy="593923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18843" b="18843"/>
            <a:stretch>
              <a:fillRect/>
            </a:stretch>
          </p:blipFill>
          <p:spPr>
            <a:xfrm>
              <a:off x="0" y="0"/>
              <a:ext cx="14306084" cy="593923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717692" y="2708859"/>
            <a:ext cx="6348470" cy="4290075"/>
            <a:chOff x="0" y="0"/>
            <a:chExt cx="8464627" cy="57201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464627" cy="5720100"/>
              <a:chOff x="0" y="0"/>
              <a:chExt cx="5039406" cy="340545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039406" cy="3405455"/>
              </a:xfrm>
              <a:custGeom>
                <a:avLst/>
                <a:gdLst/>
                <a:ahLst/>
                <a:cxnLst/>
                <a:rect l="l" t="t" r="r" b="b"/>
                <a:pathLst>
                  <a:path w="5039406" h="3405455">
                    <a:moveTo>
                      <a:pt x="0" y="0"/>
                    </a:moveTo>
                    <a:lnTo>
                      <a:pt x="5039406" y="0"/>
                    </a:lnTo>
                    <a:lnTo>
                      <a:pt x="5039406" y="3405455"/>
                    </a:lnTo>
                    <a:lnTo>
                      <a:pt x="0" y="34054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0"/>
                <a:ext cx="5039406" cy="34054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95761" y="1081203"/>
              <a:ext cx="4654654" cy="2096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Przegląd Unitu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1295804" y="4525589"/>
              <a:ext cx="958722" cy="6349"/>
            </a:xfrm>
            <a:prstGeom prst="line">
              <a:avLst/>
            </a:prstGeom>
            <a:ln w="127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254457" y="7637143"/>
            <a:ext cx="13690732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pl" sz="2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 tym module poznasz przepisy krajowe dotyczące zakładania działalności gospodarczej w Grecji, Włoszech, Portugalii i Polsce. Ponadto zapoznasz się z przepisami i polityką UE dotyczącą zakładania pracowni upcyklingowej oraz przepisami dotyczącymi rozliczeń podatkowych dla osób samozatrudnionych.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636769-2D59-DE56-C744-6F78F4DB8002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g333d1c1a56e_0_6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03" name="Google Shape;203;g333d1c1a56e_0_62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" name="Google Shape;204;g333d1c1a56e_0_62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5" name="Google Shape;205;g333d1c1a56e_0_6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6" name="Google Shape;206;g333d1c1a56e_0_62"/>
            <p:cNvSpPr txBox="1"/>
            <p:nvPr/>
          </p:nvSpPr>
          <p:spPr>
            <a:xfrm>
              <a:off x="1840775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7" name="Google Shape;207;g333d1c1a56e_0_62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g333d1c1a56e_0_62"/>
          <p:cNvCxnSpPr/>
          <p:nvPr/>
        </p:nvCxnSpPr>
        <p:spPr>
          <a:xfrm rot="22947">
            <a:off x="8784470" y="2801908"/>
            <a:ext cx="719116" cy="0"/>
          </a:xfrm>
          <a:prstGeom prst="straightConnector1">
            <a:avLst/>
          </a:prstGeom>
          <a:noFill/>
          <a:ln w="9525" cap="flat" cmpd="sng">
            <a:solidFill>
              <a:srgbClr val="CFCF5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9" name="Google Shape;209;g333d1c1a56e_0_62"/>
          <p:cNvGrpSpPr/>
          <p:nvPr/>
        </p:nvGrpSpPr>
        <p:grpSpPr>
          <a:xfrm>
            <a:off x="2414249" y="3738367"/>
            <a:ext cx="876361" cy="876361"/>
            <a:chOff x="0" y="0"/>
            <a:chExt cx="812800" cy="812800"/>
          </a:xfrm>
        </p:grpSpPr>
        <p:sp>
          <p:nvSpPr>
            <p:cNvPr id="210" name="Google Shape;210;g333d1c1a56e_0_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1" name="Google Shape;211;g333d1c1a56e_0_62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g333d1c1a56e_0_62"/>
          <p:cNvGrpSpPr/>
          <p:nvPr/>
        </p:nvGrpSpPr>
        <p:grpSpPr>
          <a:xfrm>
            <a:off x="2415429" y="6469952"/>
            <a:ext cx="876361" cy="876361"/>
            <a:chOff x="0" y="0"/>
            <a:chExt cx="812800" cy="812800"/>
          </a:xfrm>
        </p:grpSpPr>
        <p:sp>
          <p:nvSpPr>
            <p:cNvPr id="213" name="Google Shape;213;g333d1c1a56e_0_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4" name="Google Shape;214;g333d1c1a56e_0_62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g333d1c1a56e_0_62"/>
          <p:cNvSpPr txBox="1"/>
          <p:nvPr/>
        </p:nvSpPr>
        <p:spPr>
          <a:xfrm>
            <a:off x="3192342" y="1123061"/>
            <a:ext cx="1059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2. Rejestracja działalności gospodarczej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33d1c1a56e_0_62"/>
          <p:cNvSpPr txBox="1"/>
          <p:nvPr/>
        </p:nvSpPr>
        <p:spPr>
          <a:xfrm>
            <a:off x="2414249" y="4008338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33d1c1a56e_0_62"/>
          <p:cNvSpPr txBox="1"/>
          <p:nvPr/>
        </p:nvSpPr>
        <p:spPr>
          <a:xfrm>
            <a:off x="2415454" y="6715686"/>
            <a:ext cx="876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l" sz="2500" b="0" i="0" u="none" strike="noStrike" cap="none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33d1c1a56e_0_62"/>
          <p:cNvSpPr txBox="1"/>
          <p:nvPr/>
        </p:nvSpPr>
        <p:spPr>
          <a:xfrm>
            <a:off x="3601271" y="3782875"/>
            <a:ext cx="12372000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1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ONLINE za pośrednictwem usługi „ </a:t>
            </a:r>
            <a:r>
              <a:rPr lang="pl" sz="2199" b="1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Empresa na Hora </a:t>
            </a:r>
            <a:r>
              <a:rPr lang="pl" sz="2199" b="1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”: </a:t>
            </a:r>
            <a:r>
              <a:rPr lang="pl" sz="2199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Dzięki usłudze „Empresa na Hora” możesz szybko założyć firmę online. Pozwala to na zarejestrowanie firmy w ciągu zaledwie jednego dnia, wybierając spośród najpopularniejszych struktur. Będziesz musiał/a złożyć podpis cyfrowy, podać nazwę firmy i dane podatkowe.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33d1c1a56e_0_62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33d1c1a56e_0_62"/>
          <p:cNvSpPr txBox="1"/>
          <p:nvPr/>
        </p:nvSpPr>
        <p:spPr>
          <a:xfrm rot="-5400000">
            <a:off x="15619034" y="7252799"/>
            <a:ext cx="3733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33d1c1a56e_0_62"/>
          <p:cNvSpPr txBox="1"/>
          <p:nvPr/>
        </p:nvSpPr>
        <p:spPr>
          <a:xfrm>
            <a:off x="7694624" y="9559275"/>
            <a:ext cx="915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Jak założyć „Empresa na Hora”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g333d1c1a56e_0_62"/>
          <p:cNvGrpSpPr/>
          <p:nvPr/>
        </p:nvGrpSpPr>
        <p:grpSpPr>
          <a:xfrm>
            <a:off x="4879369" y="9443838"/>
            <a:ext cx="2716896" cy="699514"/>
            <a:chOff x="7157510" y="7047733"/>
            <a:chExt cx="2716896" cy="699514"/>
          </a:xfrm>
        </p:grpSpPr>
        <p:sp>
          <p:nvSpPr>
            <p:cNvPr id="223" name="Google Shape;223;g333d1c1a56e_0_62"/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24" name="Google Shape;224;g333d1c1a56e_0_62"/>
            <p:cNvGrpSpPr/>
            <p:nvPr/>
          </p:nvGrpSpPr>
          <p:grpSpPr>
            <a:xfrm>
              <a:off x="7157510" y="7115915"/>
              <a:ext cx="1677150" cy="563152"/>
              <a:chOff x="0" y="0"/>
              <a:chExt cx="2236199" cy="750870"/>
            </a:xfrm>
          </p:grpSpPr>
          <p:grpSp>
            <p:nvGrpSpPr>
              <p:cNvPr id="225" name="Google Shape;225;g333d1c1a56e_0_62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226" name="Google Shape;226;g333d1c1a56e_0_62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27" name="Google Shape;227;g333d1c1a56e_0_62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8" name="Google Shape;228;g333d1c1a56e_0_62"/>
              <p:cNvSpPr txBox="1"/>
              <p:nvPr/>
            </p:nvSpPr>
            <p:spPr>
              <a:xfrm>
                <a:off x="0" y="199850"/>
                <a:ext cx="2235900" cy="443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sz="1800" b="0" i="0" u="none" strike="noStrike" cap="none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Odwiedź</a:t>
                </a:r>
                <a:endParaRPr sz="18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229" name="Google Shape;229;g333d1c1a56e_0_62"/>
          <p:cNvSpPr txBox="1"/>
          <p:nvPr/>
        </p:nvSpPr>
        <p:spPr>
          <a:xfrm>
            <a:off x="1923299" y="2991062"/>
            <a:ext cx="14441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Następnie musisz zarejestrować swoją działalność gospodarczą. Możesz to zrobić na dwa sposoby: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33d1c1a56e_0_62"/>
          <p:cNvSpPr txBox="1"/>
          <p:nvPr/>
        </p:nvSpPr>
        <p:spPr>
          <a:xfrm>
            <a:off x="3601275" y="6366100"/>
            <a:ext cx="123720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1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 POŚREDNICTWEM PRAWNIKA lub księgowego: </a:t>
            </a:r>
            <a:r>
              <a:rPr lang="pl" sz="2199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możesz zatrudnić prawnika lub księgowego, który zajmie się za Ciebie procesem rejestracji, co może obejmować sporządzenie umowy spółki, zarejestrowanie spółki w portugalskim urzędzie skarbowym i urzędzie ds. ubezpieczeń społecznych itp.</a:t>
            </a:r>
            <a:endParaRPr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333d1c1a56e_0_62"/>
          <p:cNvSpPr txBox="1"/>
          <p:nvPr/>
        </p:nvSpPr>
        <p:spPr>
          <a:xfrm>
            <a:off x="11858091" y="1162283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PORTUGALIA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3d1c1a56e_0_100"/>
          <p:cNvSpPr txBox="1"/>
          <p:nvPr/>
        </p:nvSpPr>
        <p:spPr>
          <a:xfrm>
            <a:off x="7170325" y="1728950"/>
            <a:ext cx="9371700" cy="347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 zarejestrowaniu firmy, kolejnym krokiem jest rejestracja w Urzędzie Skarbowym (Departamento das </a:t>
            </a:r>
            <a:r>
              <a:rPr lang="pl" sz="2150" b="0" i="0" u="none" strike="noStrike" cap="none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Finanças </a:t>
            </a: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). Musisz uzyskać numer identyfikacji podatkowej (NIF) dla siebie </a:t>
            </a: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(jeśli </a:t>
            </a: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jeszcze go nie posiadasz) oraz numer firmy. Jest to niezbędne do rozliczania podatków, płacenia podatku VAT i wywiązywania się z innych obowiązków podatkowych. Będziesz musiał wypełnić specyfikę swojej firmy, ponieważ podatki zależą od jej wielkości i charakteru.</a:t>
            </a:r>
            <a:endParaRPr lang="it-IT" sz="21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37" name="Google Shape;237;g333d1c1a56e_0_10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38" name="Google Shape;238;g333d1c1a56e_0_10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g333d1c1a56e_0_10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0" name="Google Shape;240;g333d1c1a56e_0_10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1" name="Google Shape;241;g333d1c1a56e_0_100"/>
            <p:cNvSpPr txBox="1"/>
            <p:nvPr/>
          </p:nvSpPr>
          <p:spPr>
            <a:xfrm>
              <a:off x="18420263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42" name="Google Shape;242;g333d1c1a56e_0_10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3" name="Google Shape;243;g333d1c1a56e_0_100"/>
          <p:cNvGrpSpPr/>
          <p:nvPr/>
        </p:nvGrpSpPr>
        <p:grpSpPr>
          <a:xfrm>
            <a:off x="774736" y="1745121"/>
            <a:ext cx="5633430" cy="3083682"/>
            <a:chOff x="0" y="0"/>
            <a:chExt cx="1980673" cy="1084200"/>
          </a:xfrm>
        </p:grpSpPr>
        <p:sp>
          <p:nvSpPr>
            <p:cNvPr id="244" name="Google Shape;244;g333d1c1a56e_0_100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5" name="Google Shape;245;g333d1c1a56e_0_100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g333d1c1a56e_0_100"/>
          <p:cNvSpPr txBox="1"/>
          <p:nvPr/>
        </p:nvSpPr>
        <p:spPr>
          <a:xfrm>
            <a:off x="1031566" y="2145575"/>
            <a:ext cx="4252460" cy="1863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3"/>
              <a:buFont typeface="Arial"/>
              <a:buNone/>
            </a:pPr>
            <a:r>
              <a:rPr lang="pl" sz="4963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3. Rejestracja podatkowa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33d1c1a56e_0_100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33d1c1a56e_0_100"/>
          <p:cNvSpPr txBox="1"/>
          <p:nvPr/>
        </p:nvSpPr>
        <p:spPr>
          <a:xfrm rot="-5400000">
            <a:off x="15619034" y="7252799"/>
            <a:ext cx="3733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g333d1c1a56e_0_100"/>
          <p:cNvGrpSpPr/>
          <p:nvPr/>
        </p:nvGrpSpPr>
        <p:grpSpPr>
          <a:xfrm>
            <a:off x="7170325" y="5437278"/>
            <a:ext cx="2716896" cy="699514"/>
            <a:chOff x="7157510" y="7047733"/>
            <a:chExt cx="2716896" cy="699514"/>
          </a:xfrm>
        </p:grpSpPr>
        <p:sp>
          <p:nvSpPr>
            <p:cNvPr id="250" name="Google Shape;250;g333d1c1a56e_0_100"/>
            <p:cNvSpPr/>
            <p:nvPr/>
          </p:nvSpPr>
          <p:spPr>
            <a:xfrm>
              <a:off x="9174892" y="7047733"/>
              <a:ext cx="699514" cy="699514"/>
            </a:xfrm>
            <a:custGeom>
              <a:avLst/>
              <a:gdLst/>
              <a:ahLst/>
              <a:cxnLst/>
              <a:rect l="l" t="t" r="r" b="b"/>
              <a:pathLst>
                <a:path w="699514" h="699514" extrusionOk="0">
                  <a:moveTo>
                    <a:pt x="0" y="0"/>
                  </a:moveTo>
                  <a:lnTo>
                    <a:pt x="699514" y="0"/>
                  </a:lnTo>
                  <a:lnTo>
                    <a:pt x="699514" y="699514"/>
                  </a:lnTo>
                  <a:lnTo>
                    <a:pt x="0" y="6995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grpSp>
          <p:nvGrpSpPr>
            <p:cNvPr id="251" name="Google Shape;251;g333d1c1a56e_0_100"/>
            <p:cNvGrpSpPr/>
            <p:nvPr/>
          </p:nvGrpSpPr>
          <p:grpSpPr>
            <a:xfrm>
              <a:off x="7157510" y="7115915"/>
              <a:ext cx="1677150" cy="563152"/>
              <a:chOff x="0" y="0"/>
              <a:chExt cx="2236199" cy="750870"/>
            </a:xfrm>
          </p:grpSpPr>
          <p:grpSp>
            <p:nvGrpSpPr>
              <p:cNvPr id="252" name="Google Shape;252;g333d1c1a56e_0_100"/>
              <p:cNvGrpSpPr/>
              <p:nvPr/>
            </p:nvGrpSpPr>
            <p:grpSpPr>
              <a:xfrm>
                <a:off x="0" y="0"/>
                <a:ext cx="2236199" cy="750870"/>
                <a:chOff x="0" y="0"/>
                <a:chExt cx="742800" cy="249417"/>
              </a:xfrm>
            </p:grpSpPr>
            <p:sp>
              <p:nvSpPr>
                <p:cNvPr id="253" name="Google Shape;253;g333d1c1a56e_0_100"/>
                <p:cNvSpPr/>
                <p:nvPr/>
              </p:nvSpPr>
              <p:spPr>
                <a:xfrm>
                  <a:off x="0" y="0"/>
                  <a:ext cx="742713" cy="249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713" h="249417" extrusionOk="0">
                      <a:moveTo>
                        <a:pt x="0" y="0"/>
                      </a:moveTo>
                      <a:lnTo>
                        <a:pt x="742713" y="0"/>
                      </a:lnTo>
                      <a:lnTo>
                        <a:pt x="742713" y="249417"/>
                      </a:lnTo>
                      <a:lnTo>
                        <a:pt x="0" y="249417"/>
                      </a:ln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19050" cap="sq" cmpd="sng">
                  <a:solidFill>
                    <a:srgbClr val="CFCF5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254" name="Google Shape;254;g333d1c1a56e_0_100"/>
                <p:cNvSpPr txBox="1"/>
                <p:nvPr/>
              </p:nvSpPr>
              <p:spPr>
                <a:xfrm>
                  <a:off x="0" y="0"/>
                  <a:ext cx="742800" cy="24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5" name="Google Shape;255;g333d1c1a56e_0_100"/>
              <p:cNvSpPr txBox="1"/>
              <p:nvPr/>
            </p:nvSpPr>
            <p:spPr>
              <a:xfrm>
                <a:off x="0" y="199850"/>
                <a:ext cx="2235900" cy="443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pl" dirty="0">
                    <a:solidFill>
                      <a:srgbClr val="00000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Odwiedź</a:t>
                </a:r>
                <a:endParaRPr sz="18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256" name="Google Shape;256;g333d1c1a56e_0_100"/>
          <p:cNvSpPr txBox="1"/>
          <p:nvPr/>
        </p:nvSpPr>
        <p:spPr>
          <a:xfrm>
            <a:off x="10188910" y="5448635"/>
            <a:ext cx="61758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Wideo: składanie wniosku o NIF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g333d1c1a56e_0_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6926" y="4101582"/>
            <a:ext cx="3428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333d1c1a56e_0_100"/>
          <p:cNvSpPr txBox="1"/>
          <p:nvPr/>
        </p:nvSpPr>
        <p:spPr>
          <a:xfrm>
            <a:off x="5996550" y="6262825"/>
            <a:ext cx="10426500" cy="336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50" b="1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VAT </a:t>
            </a: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Większość firm musi zarejestrować się jako podatnik VAT (IVA), jeśli ich obroty przekraczają określone limity (obecnie 15 000 EUR). Stawki różnią się (23% standardowa, 13% obniżona i 6% superobniżona) w zależności od rodzaju transakcji </a:t>
            </a:r>
            <a:r>
              <a:rPr lang="pl" sz="2150" b="0" i="0" u="none" strike="noStrike" cap="none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. Zawsze sprawdzaj na </a:t>
            </a:r>
            <a:r>
              <a:rPr lang="pl" sz="2150" b="0" i="0" u="sng" strike="noStrike" cap="none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stronie internetowej </a:t>
            </a: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Departamentu Finansów .</a:t>
            </a:r>
            <a:endParaRPr sz="21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99" b="1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Podatek dochodowy </a:t>
            </a: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W zależności od Twojej struktury prawnej, będziesz musiał przestrzegać określonych wytycznych dotyczących składania zeznań podatkowych i płacenia podatków.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33d1c1a56e_0_100"/>
          <p:cNvSpPr txBox="1"/>
          <p:nvPr/>
        </p:nvSpPr>
        <p:spPr>
          <a:xfrm>
            <a:off x="11858091" y="1162283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PORTUGALIA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3d1c1a56e_0_254"/>
          <p:cNvSpPr txBox="1"/>
          <p:nvPr/>
        </p:nvSpPr>
        <p:spPr>
          <a:xfrm>
            <a:off x="6993000" y="1745125"/>
            <a:ext cx="9371700" cy="355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2150" b="1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Składki na ubezpieczenia społeczne </a:t>
            </a: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: Przedsiębiorstwa muszą zarejestrować się w portugalskim systemie ubezpieczeń społecznych (ISS), a wysokość składek będzie uzależniona od rocznych dochodów.</a:t>
            </a:r>
            <a:endParaRPr sz="215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Jeśli planujesz zatrudnić pracowników, musisz zarejestrować się w portugalskim Urzędzie Ubezpieczeń Społecznych ( </a:t>
            </a:r>
            <a:r>
              <a:rPr lang="pl" sz="2150" b="0" i="0" u="none" strike="noStrike" cap="none" dirty="0" err="1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Segurança </a:t>
            </a:r>
            <a:r>
              <a:rPr lang="pl" sz="2150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Social), aby opłacać składki na ubezpieczenie społeczne. Jeśli prowadzisz działalność na własny rachunek, musisz samodzielnie opłacać składki na ubezpieczenie społeczne.</a:t>
            </a:r>
            <a:endParaRPr sz="2150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id="265" name="Google Shape;265;g333d1c1a56e_0_25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66" name="Google Shape;266;g333d1c1a56e_0_25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7" name="Google Shape;267;g333d1c1a56e_0_25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8" name="Google Shape;268;g333d1c1a56e_0_25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9" name="Google Shape;269;g333d1c1a56e_0_254"/>
            <p:cNvSpPr txBox="1"/>
            <p:nvPr/>
          </p:nvSpPr>
          <p:spPr>
            <a:xfrm>
              <a:off x="1840775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0" name="Google Shape;270;g333d1c1a56e_0_25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1" name="Google Shape;271;g333d1c1a56e_0_254"/>
          <p:cNvGrpSpPr/>
          <p:nvPr/>
        </p:nvGrpSpPr>
        <p:grpSpPr>
          <a:xfrm>
            <a:off x="774725" y="1745124"/>
            <a:ext cx="5633430" cy="3384201"/>
            <a:chOff x="-4" y="1"/>
            <a:chExt cx="1980673" cy="1189861"/>
          </a:xfrm>
        </p:grpSpPr>
        <p:sp>
          <p:nvSpPr>
            <p:cNvPr id="272" name="Google Shape;272;g333d1c1a56e_0_254"/>
            <p:cNvSpPr/>
            <p:nvPr/>
          </p:nvSpPr>
          <p:spPr>
            <a:xfrm>
              <a:off x="-4" y="2"/>
              <a:ext cx="1980673" cy="1189860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3" name="Google Shape;273;g333d1c1a56e_0_254"/>
            <p:cNvSpPr txBox="1"/>
            <p:nvPr/>
          </p:nvSpPr>
          <p:spPr>
            <a:xfrm>
              <a:off x="-4" y="1"/>
              <a:ext cx="1980600" cy="8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g333d1c1a56e_0_254"/>
          <p:cNvSpPr txBox="1"/>
          <p:nvPr/>
        </p:nvSpPr>
        <p:spPr>
          <a:xfrm>
            <a:off x="1120036" y="2465329"/>
            <a:ext cx="51522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3"/>
              <a:buFont typeface="Arial"/>
              <a:buNone/>
            </a:pPr>
            <a:r>
              <a:rPr lang="pl" sz="4963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4. Obowiązki z tytułu zabezpieczenia społecznego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33d1c1a56e_0_254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33d1c1a56e_0_254"/>
          <p:cNvSpPr txBox="1"/>
          <p:nvPr/>
        </p:nvSpPr>
        <p:spPr>
          <a:xfrm rot="-5400000">
            <a:off x="15619034" y="7252799"/>
            <a:ext cx="3733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333d1c1a56e_0_254"/>
          <p:cNvSpPr txBox="1"/>
          <p:nvPr/>
        </p:nvSpPr>
        <p:spPr>
          <a:xfrm>
            <a:off x="5996550" y="6262825"/>
            <a:ext cx="10426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33d1c1a56e_0_254"/>
          <p:cNvSpPr txBox="1"/>
          <p:nvPr/>
        </p:nvSpPr>
        <p:spPr>
          <a:xfrm>
            <a:off x="11858091" y="1162283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PORTUGALIA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279" name="Google Shape;279;g333d1c1a56e_0_254"/>
          <p:cNvGrpSpPr/>
          <p:nvPr/>
        </p:nvGrpSpPr>
        <p:grpSpPr>
          <a:xfrm>
            <a:off x="879525" y="6174625"/>
            <a:ext cx="5633430" cy="3384222"/>
            <a:chOff x="0" y="0"/>
            <a:chExt cx="1980673" cy="1084200"/>
          </a:xfrm>
        </p:grpSpPr>
        <p:sp>
          <p:nvSpPr>
            <p:cNvPr id="280" name="Google Shape;280;g333d1c1a56e_0_254"/>
            <p:cNvSpPr/>
            <p:nvPr/>
          </p:nvSpPr>
          <p:spPr>
            <a:xfrm>
              <a:off x="0" y="0"/>
              <a:ext cx="1980673" cy="1084155"/>
            </a:xfrm>
            <a:custGeom>
              <a:avLst/>
              <a:gdLst/>
              <a:ahLst/>
              <a:cxnLst/>
              <a:rect l="l" t="t" r="r" b="b"/>
              <a:pathLst>
                <a:path w="1980673" h="1084155" extrusionOk="0">
                  <a:moveTo>
                    <a:pt x="0" y="0"/>
                  </a:moveTo>
                  <a:lnTo>
                    <a:pt x="1980673" y="0"/>
                  </a:lnTo>
                  <a:lnTo>
                    <a:pt x="1980673" y="1084155"/>
                  </a:lnTo>
                  <a:lnTo>
                    <a:pt x="0" y="1084155"/>
                  </a:lnTo>
                  <a:close/>
                </a:path>
              </a:pathLst>
            </a:custGeom>
            <a:solidFill>
              <a:srgbClr val="1E2328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1" name="Google Shape;281;g333d1c1a56e_0_254"/>
            <p:cNvSpPr txBox="1"/>
            <p:nvPr/>
          </p:nvSpPr>
          <p:spPr>
            <a:xfrm>
              <a:off x="0" y="0"/>
              <a:ext cx="1980600" cy="10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g333d1c1a56e_0_254"/>
          <p:cNvSpPr txBox="1"/>
          <p:nvPr/>
        </p:nvSpPr>
        <p:spPr>
          <a:xfrm>
            <a:off x="1131855" y="6845973"/>
            <a:ext cx="4418100" cy="16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3"/>
              <a:buFont typeface="Arial"/>
              <a:buNone/>
            </a:pPr>
            <a:r>
              <a:rPr lang="pl" sz="4963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5. Otwórz konto bankowe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33d1c1a56e_0_254"/>
          <p:cNvSpPr txBox="1"/>
          <p:nvPr/>
        </p:nvSpPr>
        <p:spPr>
          <a:xfrm>
            <a:off x="7162625" y="6174625"/>
            <a:ext cx="9371700" cy="406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99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Konto firmowe jest obowiązkowe dla firm. Większość banków w Portugalii oferuje konta firmowe, niezbędne do obsługi transakcji i rozliczania wydatków firmowych.</a:t>
            </a:r>
            <a:endParaRPr lang="it-IT" sz="2199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215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Będziesz potrzebować dokumentów rejestracyjnych swojej działalności gospodarczej i dowodu tożsamości.</a:t>
            </a:r>
            <a:endParaRPr sz="2150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5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Jeśli prowadzisz działalność na własny rachunek, nie jest to obowiązkowe, ale zdecydowanie zalecane.</a:t>
            </a:r>
            <a:endParaRPr sz="2150" b="0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99" b="1" i="0" u="none" strike="noStrike" cap="none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g333d1c1a56e_0_126"/>
          <p:cNvGrpSpPr/>
          <p:nvPr/>
        </p:nvGrpSpPr>
        <p:grpSpPr>
          <a:xfrm>
            <a:off x="1031566" y="1063487"/>
            <a:ext cx="2839841" cy="4612380"/>
            <a:chOff x="0" y="0"/>
            <a:chExt cx="2254200" cy="3661200"/>
          </a:xfrm>
        </p:grpSpPr>
        <p:sp>
          <p:nvSpPr>
            <p:cNvPr id="289" name="Google Shape;289;g333d1c1a56e_0_12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0" name="Google Shape;290;g333d1c1a56e_0_12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g333d1c1a56e_0_12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92" name="Google Shape;292;g333d1c1a56e_0_12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g333d1c1a56e_0_12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4" name="Google Shape;294;g333d1c1a56e_0_12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5" name="Google Shape;295;g333d1c1a56e_0_126"/>
            <p:cNvSpPr txBox="1"/>
            <p:nvPr/>
          </p:nvSpPr>
          <p:spPr>
            <a:xfrm>
              <a:off x="1840775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6" name="Google Shape;296;g333d1c1a56e_0_12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7" name="Google Shape;297;g333d1c1a56e_0_126"/>
          <p:cNvGrpSpPr/>
          <p:nvPr/>
        </p:nvGrpSpPr>
        <p:grpSpPr>
          <a:xfrm>
            <a:off x="13163602" y="3543300"/>
            <a:ext cx="2839841" cy="6743930"/>
            <a:chOff x="0" y="0"/>
            <a:chExt cx="2254200" cy="3661200"/>
          </a:xfrm>
        </p:grpSpPr>
        <p:sp>
          <p:nvSpPr>
            <p:cNvPr id="298" name="Google Shape;298;g333d1c1a56e_0_126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9" name="Google Shape;299;g333d1c1a56e_0_126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g333d1c1a56e_0_126"/>
          <p:cNvSpPr txBox="1"/>
          <p:nvPr/>
        </p:nvSpPr>
        <p:spPr>
          <a:xfrm rot="-5400000">
            <a:off x="512299" y="2366650"/>
            <a:ext cx="4153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6. Licencje i pozwolenia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33d1c1a56e_0_126"/>
          <p:cNvSpPr txBox="1"/>
          <p:nvPr/>
        </p:nvSpPr>
        <p:spPr>
          <a:xfrm>
            <a:off x="4404541" y="1028700"/>
            <a:ext cx="8125200" cy="3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Niektóre firmy w Portugalii wymagają specjalnych licencji lub zezwoleń, zanim będą mogły rozpocząć działalność (na przykład lokale gastronomiczne muszą uzyskać zezwolenia na prowadzenie działalności w zakresie bezpieczeństwa i higieny pracy, podczas gdy firmy z sektorów takich jak budownictwo czy turystyka mogą potrzebować dodatkowych zezwoleń). Dokładne wymagania różnią się w zależności od rodzaju działalności. Należy skonsultować się z lokalnymi władzami, aby ustalić, jakie licencje są potrzebne.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33d1c1a56e_0_126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33d1c1a56e_0_126"/>
          <p:cNvSpPr txBox="1"/>
          <p:nvPr/>
        </p:nvSpPr>
        <p:spPr>
          <a:xfrm rot="-5400000">
            <a:off x="15619034" y="7252799"/>
            <a:ext cx="3733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33d1c1a56e_0_126"/>
          <p:cNvSpPr txBox="1"/>
          <p:nvPr/>
        </p:nvSpPr>
        <p:spPr>
          <a:xfrm rot="5400000">
            <a:off x="11460997" y="6061961"/>
            <a:ext cx="5970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pl" sz="6000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7. Rachunkowość i księgowość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33d1c1a56e_0_126"/>
          <p:cNvSpPr txBox="1"/>
          <p:nvPr/>
        </p:nvSpPr>
        <p:spPr>
          <a:xfrm>
            <a:off x="1612669" y="6057900"/>
            <a:ext cx="10664060" cy="355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 zakończeniu procedur prawnych i regulacyjnych, niezbędne jest wdrożenie niezawodnego systemu księgowości. Prawo portugalskie nakłada na firmy obowiązek prowadzenia dokładnej dokumentacji finansowej dla celów podatkowych. W zależności od wielkości firmy i jej struktury, konieczne może być zatrudnienie księgowego lub skorzystanie z usług lokalnej firmy księgowej, aby zapewnić zgodność z przepisami finansowymi.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33d1c1a56e_0_126"/>
          <p:cNvSpPr txBox="1"/>
          <p:nvPr/>
        </p:nvSpPr>
        <p:spPr>
          <a:xfrm>
            <a:off x="11858091" y="1162283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PORTUGALIA</a:t>
            </a:r>
            <a:endParaRPr sz="1400" b="0" i="0" u="none" strike="noStrike" cap="non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333d1c1a56e_0_147"/>
          <p:cNvGrpSpPr/>
          <p:nvPr/>
        </p:nvGrpSpPr>
        <p:grpSpPr>
          <a:xfrm rot="5400000">
            <a:off x="3162197" y="-1868767"/>
            <a:ext cx="2235073" cy="8052134"/>
            <a:chOff x="-642059" y="0"/>
            <a:chExt cx="2896232" cy="3728703"/>
          </a:xfrm>
        </p:grpSpPr>
        <p:sp>
          <p:nvSpPr>
            <p:cNvPr id="312" name="Google Shape;312;g333d1c1a56e_0_147"/>
            <p:cNvSpPr/>
            <p:nvPr/>
          </p:nvSpPr>
          <p:spPr>
            <a:xfrm>
              <a:off x="1" y="0"/>
              <a:ext cx="2254172" cy="3728703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3" name="Google Shape;313;g333d1c1a56e_0_147"/>
            <p:cNvSpPr txBox="1"/>
            <p:nvPr/>
          </p:nvSpPr>
          <p:spPr>
            <a:xfrm>
              <a:off x="-642059" y="67502"/>
              <a:ext cx="2254200" cy="366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g333d1c1a56e_0_147"/>
          <p:cNvGrpSpPr/>
          <p:nvPr/>
        </p:nvGrpSpPr>
        <p:grpSpPr>
          <a:xfrm>
            <a:off x="-1295400" y="0"/>
            <a:ext cx="19583400" cy="10287000"/>
            <a:chOff x="0" y="0"/>
            <a:chExt cx="24384000" cy="13716000"/>
          </a:xfrm>
        </p:grpSpPr>
        <p:cxnSp>
          <p:nvCxnSpPr>
            <p:cNvPr id="315" name="Google Shape;315;g333d1c1a56e_0_14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6" name="Google Shape;316;g333d1c1a56e_0_14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7" name="Google Shape;317;g333d1c1a56e_0_14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8" name="Google Shape;318;g333d1c1a56e_0_147"/>
            <p:cNvSpPr txBox="1"/>
            <p:nvPr/>
          </p:nvSpPr>
          <p:spPr>
            <a:xfrm>
              <a:off x="18407759" y="439208"/>
              <a:ext cx="3675000" cy="625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99"/>
                <a:buFont typeface="Arial"/>
                <a:buNone/>
              </a:pPr>
              <a:r>
                <a:rPr lang="pl" sz="2499" b="0" i="0" u="none" strike="noStrike" cap="none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9" name="Google Shape;319;g333d1c1a56e_0_14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" name="Google Shape;320;g333d1c1a56e_0_147"/>
          <p:cNvSpPr txBox="1"/>
          <p:nvPr/>
        </p:nvSpPr>
        <p:spPr>
          <a:xfrm>
            <a:off x="587141" y="1215831"/>
            <a:ext cx="7143300" cy="16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3"/>
              <a:buFont typeface="Arial"/>
              <a:buNone/>
            </a:pPr>
            <a:r>
              <a:rPr lang="pl" sz="4963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8. Przepisy dotyczące pracy i zatrudnienia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333d1c1a56e_0_147"/>
          <p:cNvSpPr txBox="1"/>
          <p:nvPr/>
        </p:nvSpPr>
        <p:spPr>
          <a:xfrm>
            <a:off x="85963" y="3398820"/>
            <a:ext cx="8692595" cy="609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Jeśli planujesz zatrudnić pracowników, niezbędna jest znajomość portugalskiego prawa pracy. Przepisy te regulują umowy o pracę, godziny pracy, wynagrodzenia i składki na ubezpieczenia społeczne. Zatrudniając pracowników, musisz: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●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Zarejestruj pracowników w systemie zabezpieczenia społecznego (Instituto de Segurança Social)</a:t>
            </a: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●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Zapłać podatki zgodnie z przepisami</a:t>
            </a:r>
            <a:endParaRPr sz="2199" b="0" i="0" u="none" strike="noStrike" cap="none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●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Zapewnij im zgodne z prawem umowy o pracę i przepisy dotyczące wynagrodzeń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236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Montserrat"/>
              <a:buChar char="●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Przedsiębiorstwa muszą również przestrzegać przepisów dotyczących zdrowia i bezpieczeństwa, aby zapewnić bezpieczne środowisko pracy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333d1c1a56e_0_147"/>
          <p:cNvSpPr txBox="1"/>
          <p:nvPr/>
        </p:nvSpPr>
        <p:spPr>
          <a:xfrm>
            <a:off x="1031566" y="351095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333d1c1a56e_0_147"/>
          <p:cNvSpPr txBox="1"/>
          <p:nvPr/>
        </p:nvSpPr>
        <p:spPr>
          <a:xfrm rot="-5400000">
            <a:off x="15619034" y="7252799"/>
            <a:ext cx="37338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 b="0" i="0" u="none" strike="noStrike" cap="none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33d1c1a56e_0_147"/>
          <p:cNvSpPr txBox="1"/>
          <p:nvPr/>
        </p:nvSpPr>
        <p:spPr>
          <a:xfrm>
            <a:off x="8839200" y="3379724"/>
            <a:ext cx="7882800" cy="5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 rozpoczęciu działalności ważne jest zapewnienie ciągłej zgodności z przepisami portugalskimi. Obejmuje to: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Składanie zeznań podatkowych i terminowe płacenie podatków,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Odnawianie licencji i zezwoleń w razie potrzeby,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Prowadzenie prawidłowej dokumentacji finansowej,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E2328"/>
              </a:buClr>
              <a:buSzPts val="2199"/>
              <a:buFont typeface="Arial"/>
              <a:buChar char="•"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Nadążanie za zmianami w prawie gospodarczym i prawie pracy.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99"/>
              <a:buFont typeface="Arial"/>
              <a:buNone/>
            </a:pPr>
            <a:r>
              <a:rPr lang="pl" sz="2199" b="0" i="0" u="none" strike="noStrike" cap="none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Niedostosowanie się do przepisów może skutkować karami, grzywnami, a nawet zamknięciem firmy, dlatego ważne jest, aby być na bieżąco z sytuacją prawną i regulacyjną.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g333d1c1a56e_0_147"/>
          <p:cNvGrpSpPr/>
          <p:nvPr/>
        </p:nvGrpSpPr>
        <p:grpSpPr>
          <a:xfrm rot="5400000">
            <a:off x="11384741" y="-1787083"/>
            <a:ext cx="2217469" cy="7906361"/>
            <a:chOff x="0" y="0"/>
            <a:chExt cx="2254200" cy="3661200"/>
          </a:xfrm>
        </p:grpSpPr>
        <p:sp>
          <p:nvSpPr>
            <p:cNvPr id="326" name="Google Shape;326;g333d1c1a56e_0_147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 extrusionOk="0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7" name="Google Shape;327;g333d1c1a56e_0_147"/>
            <p:cNvSpPr txBox="1"/>
            <p:nvPr/>
          </p:nvSpPr>
          <p:spPr>
            <a:xfrm>
              <a:off x="0" y="0"/>
              <a:ext cx="2254200" cy="3661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7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g333d1c1a56e_0_147"/>
          <p:cNvSpPr txBox="1"/>
          <p:nvPr/>
        </p:nvSpPr>
        <p:spPr>
          <a:xfrm>
            <a:off x="9006961" y="1395462"/>
            <a:ext cx="7143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8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63"/>
              <a:buFont typeface="Arial"/>
              <a:buNone/>
            </a:pPr>
            <a:r>
              <a:rPr lang="pl" sz="4963" b="0" i="0" u="none" strike="noStrike" cap="none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9. Ciągła zgodność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333d1c1a56e_0_147"/>
          <p:cNvSpPr txBox="1"/>
          <p:nvPr/>
        </p:nvSpPr>
        <p:spPr>
          <a:xfrm>
            <a:off x="11858091" y="1162283"/>
            <a:ext cx="45066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None/>
            </a:pPr>
            <a:r>
              <a:rPr lang="pl" sz="2499" b="0" i="0" u="none" strike="noStrike" cap="none" dirty="0">
                <a:solidFill>
                  <a:srgbClr val="1E232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PORTUGALIA</a:t>
            </a:r>
            <a:endParaRPr sz="1400" b="0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933A9-B003-1CD7-2339-283472ED5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7F5C1C-8CA2-D59D-85B7-3C11953A8B5B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A45D9CD-AD18-EB04-01B3-8F512E26564B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4E1D7D57-2EFC-4BA8-50E4-9170D68F5459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FBE8590-2E82-3AE3-BAD9-0CA3DC84E78B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9A7FBE0-3703-2D8A-9DD5-EC12FC7BE8FB}"/>
                </a:ext>
              </a:extLst>
            </p:cNvPr>
            <p:cNvSpPr txBox="1"/>
            <p:nvPr/>
          </p:nvSpPr>
          <p:spPr>
            <a:xfrm>
              <a:off x="18420263" y="478285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857DA80D-B359-E015-9842-4281F52739E2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20B5B25C-51A0-D9DD-9BC3-7DB61A183DDD}"/>
              </a:ext>
            </a:extLst>
          </p:cNvPr>
          <p:cNvGrpSpPr/>
          <p:nvPr/>
        </p:nvGrpSpPr>
        <p:grpSpPr>
          <a:xfrm>
            <a:off x="11814819" y="2052637"/>
            <a:ext cx="4415781" cy="7209712"/>
            <a:chOff x="0" y="0"/>
            <a:chExt cx="3505240" cy="572305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7CE9BC0-1E18-FCF7-472C-6E928ABA9C29}"/>
                </a:ext>
              </a:extLst>
            </p:cNvPr>
            <p:cNvSpPr/>
            <p:nvPr/>
          </p:nvSpPr>
          <p:spPr>
            <a:xfrm>
              <a:off x="0" y="0"/>
              <a:ext cx="3505240" cy="5723058"/>
            </a:xfrm>
            <a:custGeom>
              <a:avLst/>
              <a:gdLst/>
              <a:ahLst/>
              <a:cxnLst/>
              <a:rect l="l" t="t" r="r" b="b"/>
              <a:pathLst>
                <a:path w="3505240" h="5723058">
                  <a:moveTo>
                    <a:pt x="0" y="0"/>
                  </a:moveTo>
                  <a:lnTo>
                    <a:pt x="3505240" y="0"/>
                  </a:lnTo>
                  <a:lnTo>
                    <a:pt x="3505240" y="5723058"/>
                  </a:lnTo>
                  <a:lnTo>
                    <a:pt x="0" y="572305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9C304C8-640A-D38B-FB66-5946DD5864DC}"/>
                </a:ext>
              </a:extLst>
            </p:cNvPr>
            <p:cNvSpPr txBox="1"/>
            <p:nvPr/>
          </p:nvSpPr>
          <p:spPr>
            <a:xfrm>
              <a:off x="0" y="0"/>
              <a:ext cx="3505240" cy="57230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F0B95C3A-5990-F860-638B-101090DF5A59}"/>
              </a:ext>
            </a:extLst>
          </p:cNvPr>
          <p:cNvSpPr txBox="1"/>
          <p:nvPr/>
        </p:nvSpPr>
        <p:spPr>
          <a:xfrm>
            <a:off x="838200" y="975319"/>
            <a:ext cx="8036203" cy="286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99"/>
              </a:lnSpc>
            </a:pPr>
            <a:r>
              <a:rPr lang="pl" sz="99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Rozpoczęcie działalności gospodarczej</a:t>
            </a: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5645F6DB-DD7C-3367-5576-6DEB9CDBF7C2}"/>
              </a:ext>
            </a:extLst>
          </p:cNvPr>
          <p:cNvSpPr/>
          <p:nvPr/>
        </p:nvSpPr>
        <p:spPr>
          <a:xfrm rot="22765">
            <a:off x="1031590" y="9246394"/>
            <a:ext cx="719057" cy="0"/>
          </a:xfrm>
          <a:prstGeom prst="line">
            <a:avLst/>
          </a:prstGeom>
          <a:ln w="9525" cap="flat">
            <a:solidFill>
              <a:srgbClr val="CFC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EC82898-4706-65FA-1DEA-E110A1373067}"/>
              </a:ext>
            </a:extLst>
          </p:cNvPr>
          <p:cNvSpPr txBox="1"/>
          <p:nvPr/>
        </p:nvSpPr>
        <p:spPr>
          <a:xfrm>
            <a:off x="1031566" y="6351466"/>
            <a:ext cx="7274234" cy="810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Rozpoczęcie działalności gospodarczej w Polsce wymaga podjęcia następujących kroków.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B4E4ED56-13C9-FF73-C72A-E377E30F0255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583731-3113-4C7A-6B04-4FE53146D554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FD4C49F8-592E-05AF-CD66-8364A66F712D}"/>
              </a:ext>
            </a:extLst>
          </p:cNvPr>
          <p:cNvSpPr txBox="1"/>
          <p:nvPr/>
        </p:nvSpPr>
        <p:spPr>
          <a:xfrm>
            <a:off x="1031567" y="5396928"/>
            <a:ext cx="2397434" cy="563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pl" sz="32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POLSKA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61094E7-FFCC-9CFF-FC47-B8977E9B3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56" y="5396927"/>
            <a:ext cx="812698" cy="609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16EE8084-DA3D-5990-626F-5F8704E0E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52" y="3848100"/>
            <a:ext cx="5962003" cy="39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8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29" name="Google Shape;129;p3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3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1" name="Google Shape;131;p3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3" name="Google Shape;133;p3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4" name="Google Shape;134;p3"/>
          <p:cNvGrpSpPr/>
          <p:nvPr/>
        </p:nvGrpSpPr>
        <p:grpSpPr>
          <a:xfrm>
            <a:off x="0" y="1086364"/>
            <a:ext cx="6051534" cy="9253538"/>
            <a:chOff x="0" y="0"/>
            <a:chExt cx="1308826" cy="2001355"/>
          </a:xfrm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500300" y="2580330"/>
            <a:ext cx="5244575" cy="234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Wybór formy prawnej działalności gospodarczej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6736672" y="1730761"/>
            <a:ext cx="9601147" cy="8194614"/>
            <a:chOff x="0" y="114300"/>
            <a:chExt cx="12801529" cy="10926149"/>
          </a:xfrm>
        </p:grpSpPr>
        <p:sp>
          <p:nvSpPr>
            <p:cNvPr id="140" name="Google Shape;140;p3"/>
            <p:cNvSpPr txBox="1"/>
            <p:nvPr/>
          </p:nvSpPr>
          <p:spPr>
            <a:xfrm>
              <a:off x="0" y="1554521"/>
              <a:ext cx="12801529" cy="94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 Polsce popularne formy prawne to:</a:t>
              </a:r>
              <a:br>
                <a:rPr lang="en-US" sz="2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ontserrat"/>
                  <a:ea typeface="Montserrat"/>
                  <a:cs typeface="Montserrat"/>
                </a:rPr>
              </a:b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Arial"/>
                <a:buChar char="•"/>
                <a:tabLst/>
                <a:defRPr/>
              </a:pP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jednoosobowa działalność gospodarcza,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Arial"/>
                <a:buChar char="•"/>
                <a:tabLst/>
                <a:defRPr/>
              </a:pP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spółka z ograniczoną odpowiedzialnością (sp. z </a:t>
              </a:r>
              <a:r>
                <a:rPr kumimoji="0" lang="pl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o.o. </a:t>
              </a: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),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800"/>
                <a:buFont typeface="Arial"/>
                <a:buChar char="•"/>
                <a:tabLst/>
                <a:defRPr/>
              </a:pP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i związki partnerskie.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457200" marR="0" lvl="0" indent="-27940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Wybór zależy od wielkości planowanego przedsiębiorstwa, wymaganego kapitału i odpowiedzialności prawnej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42" name="Google Shape;142;p3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143" name="Google Shape;143;p3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145" name="Google Shape;145;p3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578" y="7300446"/>
            <a:ext cx="4347222" cy="28487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65FFBF4A-2BD2-167D-2AF8-99DE17F94A96}"/>
              </a:ext>
            </a:extLst>
          </p:cNvPr>
          <p:cNvSpPr txBox="1"/>
          <p:nvPr/>
        </p:nvSpPr>
        <p:spPr>
          <a:xfrm>
            <a:off x="13815198" y="349250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53" name="Google Shape;153;p4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4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5" name="Google Shape;155;p4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57" name="Google Shape;157;p4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8" name="Google Shape;158;p4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59" name="Google Shape;159;p4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4"/>
          <p:cNvSpPr txBox="1"/>
          <p:nvPr/>
        </p:nvSpPr>
        <p:spPr>
          <a:xfrm>
            <a:off x="529578" y="5075050"/>
            <a:ext cx="5244575" cy="157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Jednoosobowa działalność gospodarcza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4"/>
          <p:cNvGrpSpPr/>
          <p:nvPr/>
        </p:nvGrpSpPr>
        <p:grpSpPr>
          <a:xfrm>
            <a:off x="6736672" y="1014413"/>
            <a:ext cx="9608521" cy="9835834"/>
            <a:chOff x="0" y="-840830"/>
            <a:chExt cx="12811361" cy="13114442"/>
          </a:xfrm>
        </p:grpSpPr>
        <p:sp>
          <p:nvSpPr>
            <p:cNvPr id="164" name="Google Shape;164;p4"/>
            <p:cNvSpPr txBox="1"/>
            <p:nvPr/>
          </p:nvSpPr>
          <p:spPr>
            <a:xfrm>
              <a:off x="9832" y="-840830"/>
              <a:ext cx="12801529" cy="13114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 przypadku działalności na małą skalę </a:t>
              </a: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i osób rozpoczynających działalność gospodarczą, </a:t>
              </a:r>
              <a:r>
                <a:rPr kumimoji="0" lang="p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jednoosobowa działalność gospodarcza </a:t>
              </a: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często wydaje się najlepszym rozwiązaniem.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Tę formę działalności gospodarczej łatwiej założyć i prowadzić, oferując prostą ścieżkę dla osób, które chcą szybko rozpocząć działalność gospodarczą, przy </a:t>
              </a:r>
              <a:r>
                <a:rPr kumimoji="0" lang="p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minimalnych </a:t>
              </a: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obciążeniach biurokratycznych.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Umożliwia właścicielowi zachowanie </a:t>
              </a:r>
              <a:r>
                <a:rPr kumimoji="0" lang="p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pełnej kontroli </a:t>
              </a:r>
              <a:r>
                <a:rPr kumimoji="0" lang="p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nad wszystkimi decyzjami i zyskami, a także upraszcza rozliczanie podatków i obowiązki administracyjne.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167" name="Google Shape;167;p4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169" name="Google Shape;169;p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3286DD5-BD13-ECD8-E3DD-707F252355A4}"/>
              </a:ext>
            </a:extLst>
          </p:cNvPr>
          <p:cNvSpPr txBox="1"/>
          <p:nvPr/>
        </p:nvSpPr>
        <p:spPr>
          <a:xfrm>
            <a:off x="13815197" y="281940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75" name="Google Shape;175;p5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5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7" name="Google Shape;177;p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79" name="Google Shape;179;p5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0" name="Google Shape;180;p5"/>
          <p:cNvGrpSpPr/>
          <p:nvPr/>
        </p:nvGrpSpPr>
        <p:grpSpPr>
          <a:xfrm>
            <a:off x="-13922" y="1033063"/>
            <a:ext cx="6088542" cy="9253538"/>
            <a:chOff x="-8004" y="0"/>
            <a:chExt cx="1316830" cy="2001355"/>
          </a:xfrm>
        </p:grpSpPr>
        <p:sp>
          <p:nvSpPr>
            <p:cNvPr id="181" name="Google Shape;181;p5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-8004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5"/>
          <p:cNvSpPr txBox="1"/>
          <p:nvPr/>
        </p:nvSpPr>
        <p:spPr>
          <a:xfrm>
            <a:off x="360409" y="3772374"/>
            <a:ext cx="5244575" cy="388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Rejestracja działalności gospodarczej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5"/>
          <p:cNvGrpSpPr/>
          <p:nvPr/>
        </p:nvGrpSpPr>
        <p:grpSpPr>
          <a:xfrm>
            <a:off x="6543087" y="1033063"/>
            <a:ext cx="10020612" cy="8573950"/>
            <a:chOff x="-258113" y="-815964"/>
            <a:chExt cx="12801529" cy="11431928"/>
          </a:xfrm>
        </p:grpSpPr>
        <p:sp>
          <p:nvSpPr>
            <p:cNvPr id="186" name="Google Shape;186;p5"/>
            <p:cNvSpPr txBox="1"/>
            <p:nvPr/>
          </p:nvSpPr>
          <p:spPr>
            <a:xfrm>
              <a:off x="-258113" y="-815964"/>
              <a:ext cx="12801529" cy="11431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800" b="1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CEIDG: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Jednoosobową działalność gospodarczą rejestruje się za pośrednictwem Centralnej Ewidencji i Informacji o Działalności Gospodarczej ( </a:t>
              </a:r>
              <a:r>
                <a:rPr kumimoji="0" lang="pl" sz="2400" b="0" i="0" u="sng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CEIDG </a:t>
              </a: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), co można zrobić online, za pomocą profilu zaufanego (epuap).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800" b="1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KRS: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649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Spółki prawa handlowego, takie jak spółki z ograniczoną odpowiedzialnością, są rejestrowane w Krajowym Rejestrze Sądowym (KRS). Proces ten wymaga notarialnego potwierdzenia umowy spółki oraz rejestracji we właściwym rejestrze sądowym.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7" name="Google Shape;187;p5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188" name="Google Shape;188;p5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189" name="Google Shape;189;p5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191" name="Google Shape;191;p5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8DEA5B6-C1B5-AD15-79E5-E02CFC4C6F4F}"/>
              </a:ext>
            </a:extLst>
          </p:cNvPr>
          <p:cNvSpPr txBox="1"/>
          <p:nvPr/>
        </p:nvSpPr>
        <p:spPr>
          <a:xfrm>
            <a:off x="13815197" y="329406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6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197" name="Google Shape;197;p6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6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Google Shape;199;p6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01" name="Google Shape;201;p6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2" name="Google Shape;202;p6"/>
          <p:cNvGrpSpPr/>
          <p:nvPr/>
        </p:nvGrpSpPr>
        <p:grpSpPr>
          <a:xfrm>
            <a:off x="-19037" y="1033462"/>
            <a:ext cx="6051534" cy="9253538"/>
            <a:chOff x="0" y="0"/>
            <a:chExt cx="1308826" cy="2001355"/>
          </a:xfrm>
        </p:grpSpPr>
        <p:sp>
          <p:nvSpPr>
            <p:cNvPr id="203" name="Google Shape;203;p6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6"/>
          <p:cNvSpPr txBox="1"/>
          <p:nvPr/>
        </p:nvSpPr>
        <p:spPr>
          <a:xfrm>
            <a:off x="462099" y="4457700"/>
            <a:ext cx="5244575" cy="311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Kod PKD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6526939" y="-197610"/>
            <a:ext cx="10020612" cy="12344213"/>
            <a:chOff x="-278742" y="-2456860"/>
            <a:chExt cx="12801529" cy="16458945"/>
          </a:xfrm>
        </p:grpSpPr>
        <p:sp>
          <p:nvSpPr>
            <p:cNvPr id="208" name="Google Shape;208;p6"/>
            <p:cNvSpPr txBox="1"/>
            <p:nvPr/>
          </p:nvSpPr>
          <p:spPr>
            <a:xfrm>
              <a:off x="-278742" y="-2456860"/>
              <a:ext cx="12801529" cy="16458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35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Zakładając firmę w Polsce, kluczowym krokiem jest wybór kodu Polskiej Klasyfikacji Działalności (PKD), który najlepiej opisuje charakter prowadzonej działalności.</a:t>
              </a:r>
              <a:endParaRPr kumimoji="0" sz="235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5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35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System PKD kategoryzuje różne rodzaje działalności gospodarczej, aby ujednolicić i usprawnić procesy regulacyjne, sprawozdawczość statystyczną i rozliczenia podatkowe. Wybór odpowiedniego kodu PKD jest niezwykle istotny w procesie rejestracji, ponieważ ma on bezpośredni wpływ na rodzaj działalności gospodarczej, jaką może legalnie prowadzić Twoja firma.</a:t>
              </a:r>
              <a:endParaRPr kumimoji="0" sz="235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35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35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Wybór tej opcji gwarantuje, że Twoja firma będzie przestrzegać lokalnych przepisów i otrzyma właściwe traktowanie podatkowe na podstawie jej głównej działalności.</a:t>
              </a:r>
              <a:endParaRPr kumimoji="0" sz="235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35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Informacje o kodach PKD znajdziesz na stronie Głównego Urzędu Statystycznego </a:t>
              </a:r>
              <a:r>
                <a:rPr kumimoji="0" lang="pl" sz="2350" i="0" u="sng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TUTAJ </a:t>
              </a:r>
              <a:r>
                <a:rPr kumimoji="0" lang="pl" sz="2350" i="0" u="sng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kumimoji="0" sz="235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10" name="Google Shape;210;p6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211" name="Google Shape;211;p6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13" name="Google Shape;213;p6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25200" y="9741053"/>
            <a:ext cx="533400" cy="4657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BA3999A-5417-E86A-B58A-9EC4ABCD883C}"/>
              </a:ext>
            </a:extLst>
          </p:cNvPr>
          <p:cNvSpPr txBox="1"/>
          <p:nvPr/>
        </p:nvSpPr>
        <p:spPr>
          <a:xfrm>
            <a:off x="13735657" y="329406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91312"/>
            <a:ext cx="9310979" cy="3595688"/>
            <a:chOff x="0" y="0"/>
            <a:chExt cx="12414639" cy="4794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365250"/>
              <a:ext cx="12414639" cy="3429000"/>
              <a:chOff x="0" y="0"/>
              <a:chExt cx="7391041" cy="204145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391041" cy="2041451"/>
              </a:xfrm>
              <a:custGeom>
                <a:avLst/>
                <a:gdLst/>
                <a:ahLst/>
                <a:cxnLst/>
                <a:rect l="l" t="t" r="r" b="b"/>
                <a:pathLst>
                  <a:path w="7391041" h="2041451">
                    <a:moveTo>
                      <a:pt x="0" y="0"/>
                    </a:moveTo>
                    <a:lnTo>
                      <a:pt x="7391041" y="0"/>
                    </a:lnTo>
                    <a:lnTo>
                      <a:pt x="7391041" y="2041451"/>
                    </a:lnTo>
                    <a:lnTo>
                      <a:pt x="0" y="2041451"/>
                    </a:lnTo>
                    <a:close/>
                  </a:path>
                </a:pathLst>
              </a:custGeom>
              <a:solidFill>
                <a:srgbClr val="CFCF5A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7391041" cy="20414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71600" cy="1365250"/>
              <a:chOff x="0" y="0"/>
              <a:chExt cx="81658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658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6580" h="812800">
                    <a:moveTo>
                      <a:pt x="0" y="0"/>
                    </a:moveTo>
                    <a:lnTo>
                      <a:pt x="816580" y="0"/>
                    </a:lnTo>
                    <a:lnTo>
                      <a:pt x="81658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0"/>
                <a:ext cx="81658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78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0" name="AutoShape 10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AutoShape 11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811225" y="7672387"/>
            <a:ext cx="6089217" cy="1371309"/>
            <a:chOff x="0" y="-57150"/>
            <a:chExt cx="8118956" cy="182841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7208434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pl" sz="250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Wymagana wiedza wstępna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90880"/>
              <a:ext cx="8118956" cy="10803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 udziału w tej jednostce nie jest wymagana żadna wcześniejsza wiedza.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9" name="Group 19"/>
          <p:cNvGrpSpPr/>
          <p:nvPr/>
        </p:nvGrpSpPr>
        <p:grpSpPr>
          <a:xfrm>
            <a:off x="1031566" y="2057400"/>
            <a:ext cx="5356508" cy="7200900"/>
            <a:chOff x="0" y="0"/>
            <a:chExt cx="7142011" cy="96012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5217" b="5217"/>
            <a:stretch>
              <a:fillRect/>
            </a:stretch>
          </p:blipFill>
          <p:spPr>
            <a:xfrm>
              <a:off x="0" y="0"/>
              <a:ext cx="7142011" cy="9601200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6736672" y="2143125"/>
            <a:ext cx="9452776" cy="4768416"/>
            <a:chOff x="0" y="114300"/>
            <a:chExt cx="12603701" cy="635789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2570522"/>
              <a:ext cx="12603701" cy="3901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Pod koniec tej jednostki będziesz potrafił/mogła: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Znać przepisy krajowe dotyczące zakładania działalności gospodarczej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Znać przepisy i polityki UE</a:t>
              </a:r>
            </a:p>
            <a:p>
              <a:pPr marL="474979" lvl="1" indent="-237490" algn="l">
                <a:lnSpc>
                  <a:spcPts val="3299"/>
                </a:lnSpc>
                <a:buAutoNum type="arabicPeriod"/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Interpretować przepisy dotyczące rozliczeń podatkowych w przypadku działalności gospodarczej prowadzonej na własny rachunek.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14300"/>
              <a:ext cx="8969491" cy="2120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Oczekiwane</a:t>
              </a:r>
            </a:p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Rezultaty uczenia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A9AA1A3D-9918-5E5A-8BA1-C5D7FFD836B5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2C40E7B-DF1F-01CF-8825-ADECAD8B5999}"/>
              </a:ext>
            </a:extLst>
          </p:cNvPr>
          <p:cNvSpPr txBox="1"/>
          <p:nvPr/>
        </p:nvSpPr>
        <p:spPr>
          <a:xfrm>
            <a:off x="1031566" y="9298410"/>
            <a:ext cx="5406326" cy="430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Szacowany czas czytania</a:t>
            </a: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A3C8B0F8-CDB9-B249-9103-61277EFE3453}"/>
              </a:ext>
            </a:extLst>
          </p:cNvPr>
          <p:cNvSpPr txBox="1"/>
          <p:nvPr/>
        </p:nvSpPr>
        <p:spPr>
          <a:xfrm>
            <a:off x="1031566" y="9637430"/>
            <a:ext cx="6546439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22 minuty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20" name="Google Shape;220;p7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1" name="Google Shape;221;p7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2" name="Google Shape;222;p7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24" name="Google Shape;224;p7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5" name="Google Shape;225;p7"/>
          <p:cNvGrpSpPr/>
          <p:nvPr/>
        </p:nvGrpSpPr>
        <p:grpSpPr>
          <a:xfrm>
            <a:off x="-13447" y="1033462"/>
            <a:ext cx="6051534" cy="9253538"/>
            <a:chOff x="0" y="0"/>
            <a:chExt cx="1308826" cy="2001355"/>
          </a:xfrm>
        </p:grpSpPr>
        <p:sp>
          <p:nvSpPr>
            <p:cNvPr id="226" name="Google Shape;226;p7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7"/>
          <p:cNvSpPr txBox="1"/>
          <p:nvPr/>
        </p:nvSpPr>
        <p:spPr>
          <a:xfrm>
            <a:off x="462099" y="3549162"/>
            <a:ext cx="5244575" cy="4649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Rejestracja w ZUS i Urzędzie Skarbowym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" name="Google Shape;230;p7"/>
          <p:cNvGrpSpPr/>
          <p:nvPr/>
        </p:nvGrpSpPr>
        <p:grpSpPr>
          <a:xfrm>
            <a:off x="6700229" y="2148583"/>
            <a:ext cx="10020612" cy="8151912"/>
            <a:chOff x="-256218" y="-1469138"/>
            <a:chExt cx="12801529" cy="10869211"/>
          </a:xfrm>
        </p:grpSpPr>
        <p:sp>
          <p:nvSpPr>
            <p:cNvPr id="231" name="Google Shape;231;p7"/>
            <p:cNvSpPr txBox="1"/>
            <p:nvPr/>
          </p:nvSpPr>
          <p:spPr>
            <a:xfrm>
              <a:off x="-256218" y="-1469138"/>
              <a:ext cx="12801529" cy="10869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Po zarejestrowaniu działalności gospodarczej należy dokonać rejestracji w: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Zakład Ubezpieczeń Społecznych (ZUS, Zakład Ubezpieczeń Społecznych) oraz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lang="pl" sz="2400" kern="0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aczelnik urzędu skarbowego.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marR="0" lvl="0" indent="-19050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marR="0" lvl="0" indent="-19050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 celu zajęcia się sprawami zabezpieczenia społecznego i podatków.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234" name="Google Shape;234;p7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36" name="Google Shape;236;p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CB29275-3FD2-3AD3-27EB-8D74014C8E17}"/>
              </a:ext>
            </a:extLst>
          </p:cNvPr>
          <p:cNvSpPr txBox="1"/>
          <p:nvPr/>
        </p:nvSpPr>
        <p:spPr>
          <a:xfrm>
            <a:off x="13790579" y="329406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8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42" name="Google Shape;242;p8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3" name="Google Shape;243;p8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4" name="Google Shape;244;p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46" name="Google Shape;246;p8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7" name="Google Shape;247;p8"/>
          <p:cNvGrpSpPr/>
          <p:nvPr/>
        </p:nvGrpSpPr>
        <p:grpSpPr>
          <a:xfrm>
            <a:off x="0" y="1019176"/>
            <a:ext cx="6051534" cy="9253538"/>
            <a:chOff x="0" y="0"/>
            <a:chExt cx="1308826" cy="2001355"/>
          </a:xfrm>
        </p:grpSpPr>
        <p:sp>
          <p:nvSpPr>
            <p:cNvPr id="248" name="Google Shape;248;p8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8"/>
          <p:cNvSpPr txBox="1"/>
          <p:nvPr/>
        </p:nvSpPr>
        <p:spPr>
          <a:xfrm>
            <a:off x="462099" y="3954780"/>
            <a:ext cx="5244575" cy="388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Wydawanie NIP i REGON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51" name="Google Shape;251;p8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" name="Google Shape;252;p8"/>
          <p:cNvGrpSpPr/>
          <p:nvPr/>
        </p:nvGrpSpPr>
        <p:grpSpPr>
          <a:xfrm>
            <a:off x="6700229" y="2148583"/>
            <a:ext cx="10020612" cy="6734985"/>
            <a:chOff x="-256218" y="-1469138"/>
            <a:chExt cx="12801529" cy="8979976"/>
          </a:xfrm>
        </p:grpSpPr>
        <p:sp>
          <p:nvSpPr>
            <p:cNvPr id="253" name="Google Shape;253;p8"/>
            <p:cNvSpPr txBox="1"/>
            <p:nvPr/>
          </p:nvSpPr>
          <p:spPr>
            <a:xfrm>
              <a:off x="-256218" y="-1469138"/>
              <a:ext cx="12801529" cy="8979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 trakcie procesu rejestracji działalności gospodarczej przedsiębiorca otrzymuje: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Numer Identyfikacji Podatkowej (NIP) i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numer statystyczny (REGON),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marR="0" lvl="0" indent="-19050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które są niezbędne do prowadzenia działalności gospodarczej.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1" i="0" u="sng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Ważny!</a:t>
              </a:r>
              <a:endParaRPr kumimoji="0" sz="2400" b="1" i="0" u="sng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Po otrzymaniu dokumentów potwierdzających nadanie tych numerów, </a:t>
              </a:r>
              <a:r>
                <a:rPr kumimoji="0" lang="pl" sz="2400" b="1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przechowuj je w bezpiecznym miejscu </a:t>
              </a: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, a najlepiej </a:t>
              </a:r>
              <a:r>
                <a:rPr kumimoji="0" lang="pl" sz="2400" b="1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zrób ich kopię </a:t>
              </a: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 przyszłości możesz zostać poproszony o ich przedstawienie.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55" name="Google Shape;255;p8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256" name="Google Shape;256;p8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58" name="Google Shape;258;p8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49A4B96-13D3-EBDD-0BE2-59212BE83E51}"/>
              </a:ext>
            </a:extLst>
          </p:cNvPr>
          <p:cNvSpPr txBox="1"/>
          <p:nvPr/>
        </p:nvSpPr>
        <p:spPr>
          <a:xfrm>
            <a:off x="13790579" y="329406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64" name="Google Shape;264;p9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5" name="Google Shape;265;p9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6" name="Google Shape;266;p9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68" name="Google Shape;268;p9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69" name="Google Shape;269;p9"/>
          <p:cNvGrpSpPr/>
          <p:nvPr/>
        </p:nvGrpSpPr>
        <p:grpSpPr>
          <a:xfrm>
            <a:off x="-23839" y="966789"/>
            <a:ext cx="6075373" cy="9320211"/>
            <a:chOff x="-5156" y="-14420"/>
            <a:chExt cx="1313982" cy="2015775"/>
          </a:xfrm>
        </p:grpSpPr>
        <p:sp>
          <p:nvSpPr>
            <p:cNvPr id="270" name="Google Shape;270;p9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-5156" y="-1442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9"/>
          <p:cNvSpPr txBox="1"/>
          <p:nvPr/>
        </p:nvSpPr>
        <p:spPr>
          <a:xfrm>
            <a:off x="462099" y="2210386"/>
            <a:ext cx="5244575" cy="738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Załatwianie formalności związanych z prowadzeniem określonych rodzajów działalności</a:t>
            </a:r>
            <a:endParaRPr kumimoji="0" sz="60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9"/>
          <p:cNvGrpSpPr/>
          <p:nvPr/>
        </p:nvGrpSpPr>
        <p:grpSpPr>
          <a:xfrm>
            <a:off x="6654719" y="3336162"/>
            <a:ext cx="10020612" cy="5647978"/>
            <a:chOff x="-314358" y="114300"/>
            <a:chExt cx="12801529" cy="7530634"/>
          </a:xfrm>
        </p:grpSpPr>
        <p:sp>
          <p:nvSpPr>
            <p:cNvPr id="275" name="Google Shape;275;p9"/>
            <p:cNvSpPr txBox="1"/>
            <p:nvPr/>
          </p:nvSpPr>
          <p:spPr>
            <a:xfrm>
              <a:off x="-314358" y="890866"/>
              <a:ext cx="12801529" cy="6754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Niektóre rodzaje działalności wymagają dodatkowych zezwoleń lub licencji, 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na przykład w sektorze medycznym, budowlanym lub transportowym.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Zastanów się, dla kogo będziesz prowadzić tę działalność i 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czy Twoi klienci będą wymagać certyfikatów potwierdzających jakość produkowanych przez Ciebie produktów.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6" name="Google Shape;276;p9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77" name="Google Shape;277;p9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278" name="Google Shape;278;p9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9" name="Google Shape;279;p9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280" name="Google Shape;280;p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3943CB1-1983-92A1-5CE4-CEDB44C66B37}"/>
              </a:ext>
            </a:extLst>
          </p:cNvPr>
          <p:cNvSpPr txBox="1"/>
          <p:nvPr/>
        </p:nvSpPr>
        <p:spPr>
          <a:xfrm>
            <a:off x="13790579" y="329406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286" name="Google Shape;286;p10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10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8" name="Google Shape;288;p10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0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290" name="Google Shape;290;p10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91" name="Google Shape;291;p10"/>
          <p:cNvGrpSpPr/>
          <p:nvPr/>
        </p:nvGrpSpPr>
        <p:grpSpPr>
          <a:xfrm>
            <a:off x="-39736" y="981076"/>
            <a:ext cx="6091270" cy="9305924"/>
            <a:chOff x="-8594" y="-11330"/>
            <a:chExt cx="1317420" cy="2012685"/>
          </a:xfrm>
        </p:grpSpPr>
        <p:sp>
          <p:nvSpPr>
            <p:cNvPr id="292" name="Google Shape;292;p10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0"/>
            <p:cNvSpPr txBox="1"/>
            <p:nvPr/>
          </p:nvSpPr>
          <p:spPr>
            <a:xfrm>
              <a:off x="-8594" y="-1133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0"/>
          <p:cNvSpPr txBox="1"/>
          <p:nvPr/>
        </p:nvSpPr>
        <p:spPr>
          <a:xfrm>
            <a:off x="457201" y="4325815"/>
            <a:ext cx="5244575" cy="311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Zróbmy to </a:t>
            </a:r>
            <a:br>
              <a:rPr kumimoji="0" lang="en-US" sz="6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</a:br>
            <a:r>
              <a:rPr kumimoji="0" lang="pl" sz="60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online</a:t>
            </a:r>
            <a:endParaRPr kumimoji="0" sz="60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295" name="Google Shape;295;p10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" name="Google Shape;296;p10"/>
          <p:cNvGrpSpPr/>
          <p:nvPr/>
        </p:nvGrpSpPr>
        <p:grpSpPr>
          <a:xfrm>
            <a:off x="6528005" y="1852696"/>
            <a:ext cx="10020612" cy="4195829"/>
            <a:chOff x="-476238" y="-1863654"/>
            <a:chExt cx="12801528" cy="5594436"/>
          </a:xfrm>
        </p:grpSpPr>
        <p:sp>
          <p:nvSpPr>
            <p:cNvPr id="297" name="Google Shape;297;p10"/>
            <p:cNvSpPr txBox="1"/>
            <p:nvPr/>
          </p:nvSpPr>
          <p:spPr>
            <a:xfrm>
              <a:off x="-476238" y="-1863654"/>
              <a:ext cx="12801528" cy="5594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782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Jeśli zastanawiałeś się już nad formą swojego biznesu, </a:t>
              </a:r>
              <a:b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kumimoji="0" lang="pl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mamy dobrą wiadomość </a:t>
              </a: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Dziś możesz </a:t>
              </a:r>
              <a:r>
                <a:rPr kumimoji="0" lang="pl" sz="2400" b="1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założyć firmę online</a:t>
              </a:r>
              <a:b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b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8" name="Google Shape;298;p10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299" name="Google Shape;299;p10"/>
          <p:cNvGrpSpPr/>
          <p:nvPr/>
        </p:nvGrpSpPr>
        <p:grpSpPr>
          <a:xfrm>
            <a:off x="6736672" y="7285741"/>
            <a:ext cx="9601147" cy="2095442"/>
            <a:chOff x="0" y="114300"/>
            <a:chExt cx="12801529" cy="2793924"/>
          </a:xfrm>
        </p:grpSpPr>
        <p:sp>
          <p:nvSpPr>
            <p:cNvPr id="300" name="Google Shape;300;p10"/>
            <p:cNvSpPr txBox="1"/>
            <p:nvPr/>
          </p:nvSpPr>
          <p:spPr>
            <a:xfrm>
              <a:off x="0" y="1554520"/>
              <a:ext cx="12801529" cy="1353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199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Sprawdź tutaj </a:t>
              </a:r>
              <a:br>
                <a:rPr kumimoji="0" lang="en-US" sz="2199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kumimoji="0" lang="pl" sz="2199" b="0" i="0" u="sng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biznes.gov.pl</a:t>
              </a:r>
              <a:r>
                <a:rPr kumimoji="0" lang="pl" sz="2199" b="0" i="0" u="sng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302" name="Google Shape;302;p10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03" name="Google Shape;30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1048" y="4512214"/>
            <a:ext cx="7829952" cy="31878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C75CB94F-57B0-F8D2-21B9-A77E67E8BF62}"/>
              </a:ext>
            </a:extLst>
          </p:cNvPr>
          <p:cNvSpPr txBox="1"/>
          <p:nvPr/>
        </p:nvSpPr>
        <p:spPr>
          <a:xfrm>
            <a:off x="13790579" y="329406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1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cxnSp>
          <p:nvCxnSpPr>
            <p:cNvPr id="309" name="Google Shape;309;p11"/>
            <p:cNvCxnSpPr/>
            <p:nvPr/>
          </p:nvCxnSpPr>
          <p:spPr>
            <a:xfrm rot="10800000">
              <a:off x="22233774" y="0"/>
              <a:ext cx="0" cy="1371600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0" name="Google Shape;310;p11"/>
            <p:cNvCxnSpPr/>
            <p:nvPr/>
          </p:nvCxnSpPr>
          <p:spPr>
            <a:xfrm rot="10800000">
              <a:off x="0" y="1365250"/>
              <a:ext cx="24384000" cy="0"/>
            </a:xfrm>
            <a:prstGeom prst="straightConnector1">
              <a:avLst/>
            </a:prstGeom>
            <a:noFill/>
            <a:ln w="12700" cap="flat" cmpd="sng">
              <a:solidFill>
                <a:srgbClr val="1E232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11" name="Google Shape;311;p11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 extrusionOk="0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1"/>
            <p:cNvSpPr txBox="1"/>
            <p:nvPr/>
          </p:nvSpPr>
          <p:spPr>
            <a:xfrm rot="-5400000">
              <a:off x="21278350" y="10157822"/>
              <a:ext cx="4036014" cy="337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1700" b="0" i="0" u="none" strike="noStrike" kern="0" cap="none" spc="0" normalizeH="0" baseline="0" noProof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www.fashionupproject.com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13" name="Google Shape;313;p11"/>
          <p:cNvCxnSpPr/>
          <p:nvPr/>
        </p:nvCxnSpPr>
        <p:spPr>
          <a:xfrm rot="10800000">
            <a:off x="0" y="1023937"/>
            <a:ext cx="18288000" cy="0"/>
          </a:xfrm>
          <a:prstGeom prst="straightConnector1">
            <a:avLst/>
          </a:prstGeom>
          <a:noFill/>
          <a:ln w="9525" cap="flat" cmpd="sng">
            <a:solidFill>
              <a:srgbClr val="1E2328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14" name="Google Shape;314;p11"/>
          <p:cNvGrpSpPr/>
          <p:nvPr/>
        </p:nvGrpSpPr>
        <p:grpSpPr>
          <a:xfrm>
            <a:off x="-21021" y="1033462"/>
            <a:ext cx="6051534" cy="9253538"/>
            <a:chOff x="0" y="0"/>
            <a:chExt cx="1308826" cy="2001355"/>
          </a:xfrm>
        </p:grpSpPr>
        <p:sp>
          <p:nvSpPr>
            <p:cNvPr id="315" name="Google Shape;315;p11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 extrusionOk="0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1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11"/>
          <p:cNvSpPr txBox="1"/>
          <p:nvPr/>
        </p:nvSpPr>
        <p:spPr>
          <a:xfrm>
            <a:off x="382458" y="3794638"/>
            <a:ext cx="5244575" cy="157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Rachunek bankowy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 extrusionOk="0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1"/>
          <p:cNvGrpSpPr/>
          <p:nvPr/>
        </p:nvGrpSpPr>
        <p:grpSpPr>
          <a:xfrm>
            <a:off x="6485963" y="2172584"/>
            <a:ext cx="10020612" cy="9530900"/>
            <a:chOff x="-314358" y="114300"/>
            <a:chExt cx="12801529" cy="12707857"/>
          </a:xfrm>
        </p:grpSpPr>
        <p:sp>
          <p:nvSpPr>
            <p:cNvPr id="320" name="Google Shape;320;p11"/>
            <p:cNvSpPr txBox="1"/>
            <p:nvPr/>
          </p:nvSpPr>
          <p:spPr>
            <a:xfrm>
              <a:off x="-314358" y="890866"/>
              <a:ext cx="12801529" cy="11931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Montserrat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Rejestrując swoją firmę musisz założyć dla niej konto bankowe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Montserrat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Na rynku dostępna jest szeroka gama banków, dlatego należy zapoznać się z ich ofertami, a następnie wybrać tę, która najbardziej Ci odpowiada.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Montserrat"/>
                <a:buNone/>
                <a:tabLst/>
                <a:defRPr/>
              </a:pPr>
              <a:r>
                <a:rPr kumimoji="0" lang="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Zwróć uwagę na: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457200" marR="0" lvl="1" indent="-1524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koszt utrzymania konta bankowego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457200" marR="0" lvl="1" indent="-1524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dodatkowe opłaty, np. za przelewy zewnętrzne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457200" marR="0" lvl="1" indent="-1524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czy do konta jest oferowana karta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457200" marR="0" lvl="1" indent="-1524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2328"/>
                </a:buClr>
                <a:buSzPts val="2400"/>
                <a:buFont typeface="Arial"/>
                <a:buChar char="•"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czy można otworzyć konta pomocnicze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Rozważ otwarcie konta w banku, w którym już posiadasz konto osobiste. 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kumimoji="0" lang="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E2328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Może to uprościć codzienne transakcje i pomóc w zarządzaniu przepływami finansowymi.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74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 dirty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1" name="Google Shape;321;p11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grpSp>
        <p:nvGrpSpPr>
          <p:cNvPr id="322" name="Google Shape;322;p11"/>
          <p:cNvGrpSpPr/>
          <p:nvPr/>
        </p:nvGrpSpPr>
        <p:grpSpPr>
          <a:xfrm>
            <a:off x="6736672" y="7285741"/>
            <a:ext cx="9601147" cy="1467259"/>
            <a:chOff x="0" y="114300"/>
            <a:chExt cx="12801529" cy="1956346"/>
          </a:xfrm>
        </p:grpSpPr>
        <p:sp>
          <p:nvSpPr>
            <p:cNvPr id="323" name="Google Shape;323;p11"/>
            <p:cNvSpPr txBox="1"/>
            <p:nvPr/>
          </p:nvSpPr>
          <p:spPr>
            <a:xfrm>
              <a:off x="0" y="1554521"/>
              <a:ext cx="12801529" cy="516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1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4" name="Google Shape;324;p11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000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325" name="Google Shape;325;p11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" sz="2499" b="0" i="0" u="none" strike="noStrike" kern="0" cap="none" spc="0" normalizeH="0" baseline="0" noProof="0">
                <a:ln>
                  <a:noFill/>
                </a:ln>
                <a:solidFill>
                  <a:srgbClr val="1E2328"/>
                </a:solidFill>
                <a:effectLst/>
                <a:uLnTx/>
                <a:uFillTx/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  <a:endParaRPr kumimoji="0" sz="2499" b="0" i="0" u="none" strike="noStrike" kern="0" cap="none" spc="0" normalizeH="0" baseline="0" noProof="0">
              <a:ln>
                <a:noFill/>
              </a:ln>
              <a:solidFill>
                <a:srgbClr val="1E2328"/>
              </a:solidFill>
              <a:effectLst/>
              <a:uLnTx/>
              <a:uFillTx/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326" name="Google Shape;32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303" y="6466433"/>
            <a:ext cx="3911694" cy="329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A2CD064-286E-3F66-72B6-899888012118}"/>
              </a:ext>
            </a:extLst>
          </p:cNvPr>
          <p:cNvSpPr txBox="1"/>
          <p:nvPr/>
        </p:nvSpPr>
        <p:spPr>
          <a:xfrm>
            <a:off x="13790579" y="329406"/>
            <a:ext cx="2756219" cy="37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Moduł 5, Unit 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5674870"/>
            <a:ext cx="2839728" cy="4612130"/>
            <a:chOff x="0" y="0"/>
            <a:chExt cx="2254171" cy="36611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4172" cy="3661101"/>
            </a:xfrm>
            <a:custGeom>
              <a:avLst/>
              <a:gdLst/>
              <a:ahLst/>
              <a:cxnLst/>
              <a:rect l="l" t="t" r="r" b="b"/>
              <a:pathLst>
                <a:path w="2254172" h="3661101">
                  <a:moveTo>
                    <a:pt x="0" y="0"/>
                  </a:moveTo>
                  <a:lnTo>
                    <a:pt x="2254172" y="0"/>
                  </a:lnTo>
                  <a:lnTo>
                    <a:pt x="2254172" y="3661101"/>
                  </a:lnTo>
                  <a:lnTo>
                    <a:pt x="0" y="3661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254171" cy="3661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1033462"/>
            <a:ext cx="16672328" cy="4745461"/>
            <a:chOff x="0" y="0"/>
            <a:chExt cx="3605891" cy="10263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05891" cy="1026348"/>
            </a:xfrm>
            <a:custGeom>
              <a:avLst/>
              <a:gdLst/>
              <a:ahLst/>
              <a:cxnLst/>
              <a:rect l="l" t="t" r="r" b="b"/>
              <a:pathLst>
                <a:path w="3605891" h="1026348">
                  <a:moveTo>
                    <a:pt x="0" y="0"/>
                  </a:moveTo>
                  <a:lnTo>
                    <a:pt x="3605891" y="0"/>
                  </a:lnTo>
                  <a:lnTo>
                    <a:pt x="3605891" y="1026348"/>
                  </a:lnTo>
                  <a:lnTo>
                    <a:pt x="0" y="1026348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605891" cy="102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 dirty="0"/>
          </a:p>
        </p:txBody>
      </p:sp>
      <p:sp>
        <p:nvSpPr>
          <p:cNvPr id="15" name="TextBox 15"/>
          <p:cNvSpPr txBox="1"/>
          <p:nvPr/>
        </p:nvSpPr>
        <p:spPr>
          <a:xfrm>
            <a:off x="6228287" y="2683797"/>
            <a:ext cx="5831426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Podsumowanie Unitu</a:t>
            </a:r>
          </a:p>
        </p:txBody>
      </p:sp>
      <p:sp>
        <p:nvSpPr>
          <p:cNvPr id="16" name="AutoShape 16"/>
          <p:cNvSpPr/>
          <p:nvPr/>
        </p:nvSpPr>
        <p:spPr>
          <a:xfrm>
            <a:off x="6286779" y="4691633"/>
            <a:ext cx="719041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6225653" y="6429851"/>
            <a:ext cx="9992788" cy="1239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tej jednostce dowiedziałeś </a:t>
            </a:r>
            <a:r>
              <a:rPr lang="pl" sz="24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się, jak założyć firmę, jakie formy prawne wybrać i gdzie się zarejestrować, zakładając własną działalność gospodarczą, </a:t>
            </a: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 zależności od kraju, w którym mieszkasz.</a:t>
            </a:r>
          </a:p>
        </p:txBody>
      </p:sp>
      <p:sp>
        <p:nvSpPr>
          <p:cNvPr id="19" name="Freeform 19"/>
          <p:cNvSpPr/>
          <p:nvPr/>
        </p:nvSpPr>
        <p:spPr>
          <a:xfrm>
            <a:off x="946488" y="2126555"/>
            <a:ext cx="3474574" cy="7094874"/>
          </a:xfrm>
          <a:custGeom>
            <a:avLst/>
            <a:gdLst/>
            <a:ahLst/>
            <a:cxnLst/>
            <a:rect l="l" t="t" r="r" b="b"/>
            <a:pathLst>
              <a:path w="2513330" h="5132070">
                <a:moveTo>
                  <a:pt x="2159000" y="0"/>
                </a:moveTo>
                <a:lnTo>
                  <a:pt x="354330" y="0"/>
                </a:lnTo>
                <a:cubicBezTo>
                  <a:pt x="158750" y="0"/>
                  <a:pt x="0" y="158750"/>
                  <a:pt x="0" y="354330"/>
                </a:cubicBezTo>
                <a:lnTo>
                  <a:pt x="0" y="4777740"/>
                </a:lnTo>
                <a:cubicBezTo>
                  <a:pt x="0" y="4973320"/>
                  <a:pt x="158750" y="5132070"/>
                  <a:pt x="354330" y="5132070"/>
                </a:cubicBezTo>
                <a:lnTo>
                  <a:pt x="2159000" y="5132070"/>
                </a:lnTo>
                <a:cubicBezTo>
                  <a:pt x="2354580" y="5132070"/>
                  <a:pt x="2513330" y="4973320"/>
                  <a:pt x="2513330" y="4777740"/>
                </a:cubicBezTo>
                <a:lnTo>
                  <a:pt x="2513330" y="354330"/>
                </a:lnTo>
                <a:cubicBezTo>
                  <a:pt x="2513330" y="158750"/>
                  <a:pt x="2354580" y="0"/>
                  <a:pt x="2159000" y="0"/>
                </a:cubicBezTo>
                <a:close/>
                <a:moveTo>
                  <a:pt x="1558290" y="162560"/>
                </a:moveTo>
                <a:cubicBezTo>
                  <a:pt x="1576070" y="162560"/>
                  <a:pt x="1590040" y="176530"/>
                  <a:pt x="1590040" y="194310"/>
                </a:cubicBezTo>
                <a:cubicBezTo>
                  <a:pt x="1590040" y="212090"/>
                  <a:pt x="1576070" y="226060"/>
                  <a:pt x="1558290" y="226060"/>
                </a:cubicBezTo>
                <a:cubicBezTo>
                  <a:pt x="1540510" y="226060"/>
                  <a:pt x="1526540" y="212090"/>
                  <a:pt x="1526540" y="194310"/>
                </a:cubicBezTo>
                <a:cubicBezTo>
                  <a:pt x="1526540" y="176530"/>
                  <a:pt x="1541780" y="162560"/>
                  <a:pt x="1558290" y="162560"/>
                </a:cubicBezTo>
                <a:close/>
                <a:moveTo>
                  <a:pt x="1089660" y="172720"/>
                </a:moveTo>
                <a:lnTo>
                  <a:pt x="1394460" y="172720"/>
                </a:lnTo>
                <a:cubicBezTo>
                  <a:pt x="1405890" y="172720"/>
                  <a:pt x="1416050" y="181610"/>
                  <a:pt x="1416050" y="194310"/>
                </a:cubicBezTo>
                <a:cubicBezTo>
                  <a:pt x="1416050" y="207010"/>
                  <a:pt x="1405890" y="215900"/>
                  <a:pt x="1394460" y="215900"/>
                </a:cubicBezTo>
                <a:lnTo>
                  <a:pt x="1089660" y="215900"/>
                </a:lnTo>
                <a:cubicBezTo>
                  <a:pt x="1078230" y="215900"/>
                  <a:pt x="1068070" y="207010"/>
                  <a:pt x="1068070" y="194310"/>
                </a:cubicBezTo>
                <a:cubicBezTo>
                  <a:pt x="1068070" y="181610"/>
                  <a:pt x="1078230" y="172720"/>
                  <a:pt x="1089660" y="172720"/>
                </a:cubicBezTo>
                <a:close/>
                <a:moveTo>
                  <a:pt x="2383790" y="4798060"/>
                </a:moveTo>
                <a:cubicBezTo>
                  <a:pt x="2383790" y="4913630"/>
                  <a:pt x="2289810" y="5007610"/>
                  <a:pt x="2174240" y="5007610"/>
                </a:cubicBezTo>
                <a:lnTo>
                  <a:pt x="341630" y="5007610"/>
                </a:lnTo>
                <a:cubicBezTo>
                  <a:pt x="226060" y="5007610"/>
                  <a:pt x="132080" y="4913630"/>
                  <a:pt x="132080" y="4798060"/>
                </a:cubicBezTo>
                <a:lnTo>
                  <a:pt x="132080" y="340360"/>
                </a:lnTo>
                <a:cubicBezTo>
                  <a:pt x="132080" y="224790"/>
                  <a:pt x="226060" y="130810"/>
                  <a:pt x="341630" y="130810"/>
                </a:cubicBezTo>
                <a:lnTo>
                  <a:pt x="614680" y="130810"/>
                </a:lnTo>
                <a:lnTo>
                  <a:pt x="614680" y="187960"/>
                </a:lnTo>
                <a:cubicBezTo>
                  <a:pt x="614680" y="252730"/>
                  <a:pt x="668020" y="306070"/>
                  <a:pt x="732790" y="306070"/>
                </a:cubicBezTo>
                <a:lnTo>
                  <a:pt x="1783080" y="306070"/>
                </a:lnTo>
                <a:cubicBezTo>
                  <a:pt x="1847850" y="306070"/>
                  <a:pt x="1901190" y="252730"/>
                  <a:pt x="1901190" y="187960"/>
                </a:cubicBezTo>
                <a:lnTo>
                  <a:pt x="1901190" y="130810"/>
                </a:lnTo>
                <a:lnTo>
                  <a:pt x="2172970" y="130810"/>
                </a:lnTo>
                <a:cubicBezTo>
                  <a:pt x="2288540" y="130810"/>
                  <a:pt x="2382520" y="224790"/>
                  <a:pt x="2382520" y="340360"/>
                </a:cubicBezTo>
                <a:lnTo>
                  <a:pt x="2382520" y="4798060"/>
                </a:lnTo>
                <a:close/>
              </a:path>
            </a:pathLst>
          </a:custGeom>
          <a:solidFill>
            <a:srgbClr val="000000"/>
          </a:solid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129083" y="2307395"/>
            <a:ext cx="3112896" cy="6741974"/>
          </a:xfrm>
          <a:custGeom>
            <a:avLst/>
            <a:gdLst/>
            <a:ahLst/>
            <a:cxnLst/>
            <a:rect l="l" t="t" r="r" b="b"/>
            <a:pathLst>
              <a:path w="2251710" h="4876800">
                <a:moveTo>
                  <a:pt x="2040890" y="0"/>
                </a:moveTo>
                <a:lnTo>
                  <a:pt x="1769110" y="0"/>
                </a:lnTo>
                <a:lnTo>
                  <a:pt x="1769110" y="57150"/>
                </a:lnTo>
                <a:cubicBezTo>
                  <a:pt x="1769110" y="121920"/>
                  <a:pt x="1715770" y="175260"/>
                  <a:pt x="1651000" y="175260"/>
                </a:cubicBezTo>
                <a:lnTo>
                  <a:pt x="601980" y="175260"/>
                </a:lnTo>
                <a:cubicBezTo>
                  <a:pt x="537210" y="175260"/>
                  <a:pt x="483870" y="121920"/>
                  <a:pt x="483870" y="57150"/>
                </a:cubicBezTo>
                <a:lnTo>
                  <a:pt x="483870" y="0"/>
                </a:lnTo>
                <a:lnTo>
                  <a:pt x="209550" y="0"/>
                </a:lnTo>
                <a:cubicBezTo>
                  <a:pt x="93980" y="0"/>
                  <a:pt x="0" y="93980"/>
                  <a:pt x="0" y="209550"/>
                </a:cubicBezTo>
                <a:lnTo>
                  <a:pt x="0" y="4667250"/>
                </a:lnTo>
                <a:cubicBezTo>
                  <a:pt x="0" y="4782820"/>
                  <a:pt x="93980" y="4876800"/>
                  <a:pt x="209550" y="4876800"/>
                </a:cubicBezTo>
                <a:lnTo>
                  <a:pt x="2040890" y="4876800"/>
                </a:lnTo>
                <a:cubicBezTo>
                  <a:pt x="2156460" y="4876800"/>
                  <a:pt x="2250440" y="4782820"/>
                  <a:pt x="2250440" y="4667250"/>
                </a:cubicBezTo>
                <a:lnTo>
                  <a:pt x="2250440" y="209550"/>
                </a:lnTo>
                <a:cubicBezTo>
                  <a:pt x="2251710" y="93980"/>
                  <a:pt x="2157730" y="0"/>
                  <a:pt x="2040890" y="0"/>
                </a:cubicBezTo>
                <a:close/>
              </a:path>
            </a:pathLst>
          </a:custGeom>
          <a:blipFill>
            <a:blip r:embed="rId3"/>
            <a:stretch>
              <a:fillRect l="-22189" r="-22189"/>
            </a:stretch>
          </a:blipFill>
        </p:spPr>
        <p:txBody>
          <a:bodyPr/>
          <a:lstStyle/>
          <a:p>
            <a:endParaRPr lang="el-GR" dirty="0"/>
          </a:p>
        </p:txBody>
      </p:sp>
      <p:sp>
        <p:nvSpPr>
          <p:cNvPr id="21" name="Freeform 21"/>
          <p:cNvSpPr/>
          <p:nvPr/>
        </p:nvSpPr>
        <p:spPr>
          <a:xfrm>
            <a:off x="2423051" y="2365334"/>
            <a:ext cx="481068" cy="59695"/>
          </a:xfrm>
          <a:custGeom>
            <a:avLst/>
            <a:gdLst/>
            <a:ahLst/>
            <a:cxnLst/>
            <a:rect l="l" t="t" r="r" b="b"/>
            <a:pathLst>
              <a:path w="347980" h="43180">
                <a:moveTo>
                  <a:pt x="326390" y="0"/>
                </a:moveTo>
                <a:lnTo>
                  <a:pt x="21590" y="0"/>
                </a:lnTo>
                <a:cubicBezTo>
                  <a:pt x="10160" y="0"/>
                  <a:pt x="0" y="8890"/>
                  <a:pt x="0" y="21590"/>
                </a:cubicBezTo>
                <a:cubicBezTo>
                  <a:pt x="0" y="34290"/>
                  <a:pt x="10160" y="43180"/>
                  <a:pt x="21590" y="43180"/>
                </a:cubicBezTo>
                <a:lnTo>
                  <a:pt x="326390" y="43180"/>
                </a:lnTo>
                <a:cubicBezTo>
                  <a:pt x="337820" y="43180"/>
                  <a:pt x="347980" y="34290"/>
                  <a:pt x="347980" y="21590"/>
                </a:cubicBezTo>
                <a:cubicBezTo>
                  <a:pt x="347980" y="8890"/>
                  <a:pt x="337820" y="0"/>
                  <a:pt x="326390" y="0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3054699" y="2351217"/>
            <a:ext cx="92122" cy="87927"/>
          </a:xfrm>
          <a:custGeom>
            <a:avLst/>
            <a:gdLst/>
            <a:ahLst/>
            <a:cxnLst/>
            <a:rect l="l" t="t" r="r" b="b"/>
            <a:pathLst>
              <a:path w="66636" h="63602">
                <a:moveTo>
                  <a:pt x="33318" y="51"/>
                </a:moveTo>
                <a:cubicBezTo>
                  <a:pt x="21941" y="0"/>
                  <a:pt x="11406" y="6040"/>
                  <a:pt x="5703" y="15885"/>
                </a:cubicBezTo>
                <a:cubicBezTo>
                  <a:pt x="0" y="25729"/>
                  <a:pt x="0" y="37873"/>
                  <a:pt x="5703" y="47717"/>
                </a:cubicBezTo>
                <a:cubicBezTo>
                  <a:pt x="11406" y="57562"/>
                  <a:pt x="21941" y="63602"/>
                  <a:pt x="33318" y="63551"/>
                </a:cubicBezTo>
                <a:cubicBezTo>
                  <a:pt x="44695" y="63602"/>
                  <a:pt x="55230" y="57562"/>
                  <a:pt x="60933" y="47717"/>
                </a:cubicBezTo>
                <a:cubicBezTo>
                  <a:pt x="66636" y="37873"/>
                  <a:pt x="66636" y="25729"/>
                  <a:pt x="60933" y="15885"/>
                </a:cubicBezTo>
                <a:cubicBezTo>
                  <a:pt x="55230" y="6040"/>
                  <a:pt x="44695" y="0"/>
                  <a:pt x="33318" y="51"/>
                </a:cubicBez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872748" y="3039531"/>
            <a:ext cx="38626" cy="294961"/>
          </a:xfrm>
          <a:custGeom>
            <a:avLst/>
            <a:gdLst/>
            <a:ahLst/>
            <a:cxnLst/>
            <a:rect l="l" t="t" r="r" b="b"/>
            <a:pathLst>
              <a:path w="27940" h="213360">
                <a:moveTo>
                  <a:pt x="0" y="26670"/>
                </a:moveTo>
                <a:lnTo>
                  <a:pt x="0" y="185420"/>
                </a:lnTo>
                <a:cubicBezTo>
                  <a:pt x="0" y="200660"/>
                  <a:pt x="12700" y="213360"/>
                  <a:pt x="27940" y="21336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872748" y="3553958"/>
            <a:ext cx="38626" cy="531984"/>
          </a:xfrm>
          <a:custGeom>
            <a:avLst/>
            <a:gdLst/>
            <a:ahLst/>
            <a:cxnLst/>
            <a:rect l="l" t="t" r="r" b="b"/>
            <a:pathLst>
              <a:path w="27940" h="384810">
                <a:moveTo>
                  <a:pt x="0" y="26670"/>
                </a:moveTo>
                <a:lnTo>
                  <a:pt x="0" y="356870"/>
                </a:lnTo>
                <a:cubicBezTo>
                  <a:pt x="0" y="372110"/>
                  <a:pt x="12700" y="384810"/>
                  <a:pt x="27940" y="384810"/>
                </a:cubicBezTo>
                <a:lnTo>
                  <a:pt x="27940" y="0"/>
                </a:lnTo>
                <a:cubicBezTo>
                  <a:pt x="12700" y="0"/>
                  <a:pt x="0" y="11430"/>
                  <a:pt x="0" y="2667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5" name="Freeform 25"/>
          <p:cNvSpPr/>
          <p:nvPr/>
        </p:nvSpPr>
        <p:spPr>
          <a:xfrm>
            <a:off x="872748" y="4201819"/>
            <a:ext cx="38626" cy="533740"/>
          </a:xfrm>
          <a:custGeom>
            <a:avLst/>
            <a:gdLst/>
            <a:ahLst/>
            <a:cxnLst/>
            <a:rect l="l" t="t" r="r" b="b"/>
            <a:pathLst>
              <a:path w="27940" h="386080">
                <a:moveTo>
                  <a:pt x="0" y="27940"/>
                </a:moveTo>
                <a:lnTo>
                  <a:pt x="0" y="358140"/>
                </a:lnTo>
                <a:cubicBezTo>
                  <a:pt x="0" y="373380"/>
                  <a:pt x="12700" y="386080"/>
                  <a:pt x="27940" y="386080"/>
                </a:cubicBezTo>
                <a:lnTo>
                  <a:pt x="27940" y="0"/>
                </a:lnTo>
                <a:cubicBezTo>
                  <a:pt x="12700" y="0"/>
                  <a:pt x="0" y="12700"/>
                  <a:pt x="0" y="2794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6" name="Freeform 26"/>
          <p:cNvSpPr/>
          <p:nvPr/>
        </p:nvSpPr>
        <p:spPr>
          <a:xfrm>
            <a:off x="4456177" y="3729530"/>
            <a:ext cx="38626" cy="855037"/>
          </a:xfrm>
          <a:custGeom>
            <a:avLst/>
            <a:gdLst/>
            <a:ahLst/>
            <a:cxnLst/>
            <a:rect l="l" t="t" r="r" b="b"/>
            <a:pathLst>
              <a:path w="27940" h="618490">
                <a:moveTo>
                  <a:pt x="0" y="0"/>
                </a:moveTo>
                <a:lnTo>
                  <a:pt x="0" y="618490"/>
                </a:lnTo>
                <a:cubicBezTo>
                  <a:pt x="15240" y="618490"/>
                  <a:pt x="27940" y="605790"/>
                  <a:pt x="27940" y="590550"/>
                </a:cubicBezTo>
                <a:lnTo>
                  <a:pt x="27940" y="27940"/>
                </a:lnTo>
                <a:cubicBezTo>
                  <a:pt x="27940" y="12700"/>
                  <a:pt x="15240" y="0"/>
                  <a:pt x="0" y="0"/>
                </a:cubicBezTo>
                <a:close/>
              </a:path>
            </a:pathLst>
          </a:custGeom>
          <a:solidFill>
            <a:srgbClr val="2E2E2E"/>
          </a:solid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911374" y="2091441"/>
            <a:ext cx="3544803" cy="7165103"/>
          </a:xfrm>
          <a:custGeom>
            <a:avLst/>
            <a:gdLst/>
            <a:ahLst/>
            <a:cxnLst/>
            <a:rect l="l" t="t" r="r" b="b"/>
            <a:pathLst>
              <a:path w="2564130" h="5182870">
                <a:moveTo>
                  <a:pt x="2564130" y="1184910"/>
                </a:moveTo>
                <a:lnTo>
                  <a:pt x="2564130" y="379730"/>
                </a:lnTo>
                <a:cubicBezTo>
                  <a:pt x="2564130" y="353060"/>
                  <a:pt x="2561590" y="327660"/>
                  <a:pt x="2556510" y="303530"/>
                </a:cubicBezTo>
                <a:cubicBezTo>
                  <a:pt x="2553970" y="290830"/>
                  <a:pt x="2551430" y="279400"/>
                  <a:pt x="2547620" y="266700"/>
                </a:cubicBezTo>
                <a:cubicBezTo>
                  <a:pt x="2542540" y="248920"/>
                  <a:pt x="2534920" y="231140"/>
                  <a:pt x="2527300" y="214630"/>
                </a:cubicBezTo>
                <a:cubicBezTo>
                  <a:pt x="2522220" y="203200"/>
                  <a:pt x="2515870" y="193040"/>
                  <a:pt x="2509520" y="182880"/>
                </a:cubicBezTo>
                <a:cubicBezTo>
                  <a:pt x="2503170" y="172720"/>
                  <a:pt x="2496820" y="162560"/>
                  <a:pt x="2489200" y="152400"/>
                </a:cubicBezTo>
                <a:cubicBezTo>
                  <a:pt x="2477770" y="137160"/>
                  <a:pt x="2466340" y="124460"/>
                  <a:pt x="2453640" y="110490"/>
                </a:cubicBezTo>
                <a:cubicBezTo>
                  <a:pt x="2444750" y="101600"/>
                  <a:pt x="2435860" y="93980"/>
                  <a:pt x="2426970" y="86360"/>
                </a:cubicBezTo>
                <a:cubicBezTo>
                  <a:pt x="2360930" y="31750"/>
                  <a:pt x="2277110" y="0"/>
                  <a:pt x="2185670" y="0"/>
                </a:cubicBezTo>
                <a:lnTo>
                  <a:pt x="379730" y="0"/>
                </a:lnTo>
                <a:cubicBezTo>
                  <a:pt x="288290" y="0"/>
                  <a:pt x="203200" y="33020"/>
                  <a:pt x="138430" y="86360"/>
                </a:cubicBezTo>
                <a:cubicBezTo>
                  <a:pt x="129540" y="93980"/>
                  <a:pt x="120650" y="102870"/>
                  <a:pt x="111760" y="110490"/>
                </a:cubicBezTo>
                <a:cubicBezTo>
                  <a:pt x="99060" y="123190"/>
                  <a:pt x="86360" y="137160"/>
                  <a:pt x="76200" y="152400"/>
                </a:cubicBezTo>
                <a:cubicBezTo>
                  <a:pt x="68580" y="162560"/>
                  <a:pt x="62230" y="172720"/>
                  <a:pt x="55880" y="182880"/>
                </a:cubicBezTo>
                <a:cubicBezTo>
                  <a:pt x="49530" y="193040"/>
                  <a:pt x="43180" y="204470"/>
                  <a:pt x="38100" y="214630"/>
                </a:cubicBezTo>
                <a:cubicBezTo>
                  <a:pt x="29210" y="232410"/>
                  <a:pt x="22860" y="248920"/>
                  <a:pt x="16510" y="266700"/>
                </a:cubicBezTo>
                <a:cubicBezTo>
                  <a:pt x="12700" y="279400"/>
                  <a:pt x="10160" y="290830"/>
                  <a:pt x="7620" y="303530"/>
                </a:cubicBezTo>
                <a:cubicBezTo>
                  <a:pt x="2540" y="327660"/>
                  <a:pt x="0" y="354330"/>
                  <a:pt x="0" y="379730"/>
                </a:cubicBezTo>
                <a:lnTo>
                  <a:pt x="0" y="4803140"/>
                </a:lnTo>
                <a:cubicBezTo>
                  <a:pt x="0" y="5012690"/>
                  <a:pt x="170180" y="5182870"/>
                  <a:pt x="379730" y="5182870"/>
                </a:cubicBezTo>
                <a:lnTo>
                  <a:pt x="2184400" y="5182870"/>
                </a:lnTo>
                <a:cubicBezTo>
                  <a:pt x="2393950" y="5182870"/>
                  <a:pt x="2564130" y="5012690"/>
                  <a:pt x="2564130" y="4803140"/>
                </a:cubicBezTo>
                <a:lnTo>
                  <a:pt x="2564130" y="1184910"/>
                </a:lnTo>
                <a:close/>
                <a:moveTo>
                  <a:pt x="2538730" y="1184910"/>
                </a:moveTo>
                <a:lnTo>
                  <a:pt x="2538730" y="4804410"/>
                </a:lnTo>
                <a:cubicBezTo>
                  <a:pt x="2538730" y="4999990"/>
                  <a:pt x="2379980" y="5158740"/>
                  <a:pt x="2184400" y="5158740"/>
                </a:cubicBezTo>
                <a:lnTo>
                  <a:pt x="379730" y="5158740"/>
                </a:lnTo>
                <a:cubicBezTo>
                  <a:pt x="184150" y="5158740"/>
                  <a:pt x="25400" y="4999990"/>
                  <a:pt x="25400" y="4804410"/>
                </a:cubicBezTo>
                <a:lnTo>
                  <a:pt x="25400" y="381000"/>
                </a:lnTo>
                <a:cubicBezTo>
                  <a:pt x="25400" y="184150"/>
                  <a:pt x="184150" y="25400"/>
                  <a:pt x="379730" y="25400"/>
                </a:cubicBezTo>
                <a:lnTo>
                  <a:pt x="2184400" y="25400"/>
                </a:lnTo>
                <a:cubicBezTo>
                  <a:pt x="2379980" y="25400"/>
                  <a:pt x="2538730" y="184150"/>
                  <a:pt x="2538730" y="379730"/>
                </a:cubicBezTo>
                <a:lnTo>
                  <a:pt x="2538730" y="1184910"/>
                </a:lnTo>
                <a:close/>
              </a:path>
            </a:pathLst>
          </a:custGeom>
          <a:solidFill>
            <a:srgbClr val="555555"/>
          </a:solid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5017794" y="6429851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5FA88E40-87E2-29C6-4592-3260AE856483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33462"/>
            <a:ext cx="1028700" cy="9253538"/>
            <a:chOff x="0" y="0"/>
            <a:chExt cx="222487" cy="200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487" cy="2001355"/>
            </a:xfrm>
            <a:custGeom>
              <a:avLst/>
              <a:gdLst/>
              <a:ahLst/>
              <a:cxnLst/>
              <a:rect l="l" t="t" r="r" b="b"/>
              <a:pathLst>
                <a:path w="222487" h="2001355">
                  <a:moveTo>
                    <a:pt x="0" y="0"/>
                  </a:moveTo>
                  <a:lnTo>
                    <a:pt x="222487" y="0"/>
                  </a:lnTo>
                  <a:lnTo>
                    <a:pt x="222487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2487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6" name="AutoShape 6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AutoShape 7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38743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0" y="4067054"/>
            <a:ext cx="3933182" cy="2152892"/>
            <a:chOff x="0" y="0"/>
            <a:chExt cx="5244242" cy="287052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244242" cy="2870523"/>
              <a:chOff x="0" y="0"/>
              <a:chExt cx="1980673" cy="10841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80673" cy="1084155"/>
              </a:xfrm>
              <a:custGeom>
                <a:avLst/>
                <a:gdLst/>
                <a:ahLst/>
                <a:cxnLst/>
                <a:rect l="l" t="t" r="r" b="b"/>
                <a:pathLst>
                  <a:path w="1980673" h="1084155">
                    <a:moveTo>
                      <a:pt x="0" y="0"/>
                    </a:moveTo>
                    <a:lnTo>
                      <a:pt x="1980673" y="0"/>
                    </a:lnTo>
                    <a:lnTo>
                      <a:pt x="1980673" y="1084155"/>
                    </a:lnTo>
                    <a:lnTo>
                      <a:pt x="0" y="1084155"/>
                    </a:lnTo>
                    <a:close/>
                  </a:path>
                </a:pathLst>
              </a:custGeom>
              <a:solidFill>
                <a:srgbClr val="1E2328"/>
              </a:solidFill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980673" cy="108415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96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94936" y="1078965"/>
              <a:ext cx="3453894" cy="712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27"/>
                </a:lnSpc>
              </a:pPr>
              <a:r>
                <a:rPr lang="pl" sz="3465">
                  <a:solidFill>
                    <a:srgbClr val="FFFFFF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Źródła</a:t>
              </a:r>
              <a:endParaRPr lang="pl" sz="3465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84953" y="1349242"/>
            <a:ext cx="12408127" cy="8850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https://single-market-economy.ec.europa.eu/single-market/services/directive/points-single-contact_en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  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https://europa.eu/youreurope/business/running-business/start-ups/starting-business/index_pl.htm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https://digital-strategy.ec.europa.eu/en/policies/startup-europe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https://startupeuropepartnership.eu/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https://ec.europa.eu/investeuportal/desktop/pl/index.html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https://www.erasmus-entrepreneurs.eu/index.php?lan=en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https://www.businessportal.gr/en/home-en/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https://www.mygreekexpatjourney.com/post/jak-otrzymac-cyna-afm-w-grecji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</a:p>
          <a:p>
            <a:pPr marL="474979" lvl="1" indent="-237490" algn="l">
              <a:lnSpc>
                <a:spcPts val="3299"/>
              </a:lnSpc>
              <a:buFont typeface="Arial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https://acci.gr/en/home-2/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endParaRPr lang="el-GR" sz="2199" dirty="0">
              <a:solidFill>
                <a:srgbClr val="1E2328"/>
              </a:solidFill>
              <a:sym typeface="Montserrat"/>
            </a:endParaRPr>
          </a:p>
          <a:p>
            <a:pPr marL="580389" lvl="1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https://www.ipsoa.it/documents/quotidiano/2021/06/23/calcolo-imposte-costi-avviare-nuova-attivita-importante-simulazione</a:t>
            </a:r>
            <a:r>
              <a:rPr lang="pl" sz="2199" dirty="0">
                <a:solidFill>
                  <a:srgbClr val="1E2328"/>
                </a:solidFill>
                <a:sym typeface="Montserrat"/>
              </a:rPr>
              <a:t> 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pl" sz="2199" dirty="0">
                <a:solidFill>
                  <a:srgbClr val="1E2328"/>
                </a:solidFill>
                <a:sym typeface="Montserrat"/>
              </a:rPr>
              <a:t> 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580389" lvl="1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https://www.agenziaentrate.gov.it/portale/web/guest/certificato-di-attribuzione-del-codice-fiscale-e-della-partita-iva-professionisti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 </a:t>
            </a:r>
            <a:r>
              <a:rPr lang="pl" sz="2199" dirty="0">
                <a:solidFill>
                  <a:srgbClr val="1E2328"/>
                </a:solidFill>
              </a:rPr>
              <a:t> 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 </a:t>
            </a:r>
            <a:endParaRPr lang="it-IT" sz="2199" dirty="0">
              <a:solidFill>
                <a:srgbClr val="1E2328"/>
              </a:solidFill>
              <a:latin typeface="Montserrat"/>
              <a:hlinkClick r:id="rId1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80389" lvl="1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https://www.laleggepertutti.it/660648_aprire-partita-iva-online-come-faccio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 </a:t>
            </a:r>
          </a:p>
          <a:p>
            <a:pPr marL="580389" lvl="1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https://www.registroimprese.it/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 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  <a:p>
            <a:pPr marL="580389" lvl="1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https://www.agenziaentrate.gov.it/portale/web/guest/schede/istanze/aa9_11-apertura-variazione-chiusura-pf/quando-utilizzare</a:t>
            </a:r>
            <a:r>
              <a:rPr lang="pl" sz="2199" dirty="0">
                <a:solidFill>
                  <a:srgbClr val="1E2328"/>
                </a:solidFill>
                <a:latin typeface="Montserrat"/>
              </a:rPr>
              <a:t> 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80389" lvl="1" indent="-342900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https://www.regione.toscana.it/agevolazioni-e-semplificazioni-per-costituire-un-impresa</a:t>
            </a:r>
            <a:r>
              <a:rPr lang="pl" sz="2199" dirty="0">
                <a:solidFill>
                  <a:srgbClr val="1E2328"/>
                </a:solidFill>
                <a:latin typeface="Montserrat"/>
                <a:sym typeface="Montserrat"/>
              </a:rPr>
              <a:t> </a:t>
            </a:r>
            <a:r>
              <a:rPr lang="pl" sz="2199" dirty="0">
                <a:solidFill>
                  <a:srgbClr val="1E2328"/>
                </a:solidFill>
                <a:sym typeface="Montserrat"/>
              </a:rPr>
              <a:t> </a:t>
            </a:r>
            <a:endParaRPr lang="en-US" sz="2199" dirty="0">
              <a:solidFill>
                <a:srgbClr val="1E2328"/>
              </a:solidFill>
              <a:latin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24534284-FC84-E462-B96A-69479CD446B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0" y="1033462"/>
            <a:ext cx="6051534" cy="9253538"/>
            <a:chOff x="0" y="0"/>
            <a:chExt cx="1308826" cy="20013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08826" cy="2001355"/>
            </a:xfrm>
            <a:custGeom>
              <a:avLst/>
              <a:gdLst/>
              <a:ahLst/>
              <a:cxnLst/>
              <a:rect l="l" t="t" r="r" b="b"/>
              <a:pathLst>
                <a:path w="1308826" h="2001355">
                  <a:moveTo>
                    <a:pt x="0" y="0"/>
                  </a:moveTo>
                  <a:lnTo>
                    <a:pt x="1308826" y="0"/>
                  </a:lnTo>
                  <a:lnTo>
                    <a:pt x="1308826" y="2001355"/>
                  </a:lnTo>
                  <a:lnTo>
                    <a:pt x="0" y="2001355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308826" cy="2001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830974"/>
            <a:ext cx="4119719" cy="157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Cel Nauczania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87192" y="586941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87161" y="6401734"/>
            <a:ext cx="3789639" cy="165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Jednostka stawia sobie za cel wyposażenie przyszłych rzemieślników krawieckich w podstawową wiedzę z zakresu prawa i regulacji.</a:t>
            </a:r>
          </a:p>
        </p:txBody>
      </p:sp>
      <p:sp>
        <p:nvSpPr>
          <p:cNvPr id="15" name="Freeform 15"/>
          <p:cNvSpPr/>
          <p:nvPr/>
        </p:nvSpPr>
        <p:spPr>
          <a:xfrm>
            <a:off x="5701777" y="5519654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5" y="0"/>
                </a:lnTo>
                <a:lnTo>
                  <a:pt x="699515" y="699515"/>
                </a:lnTo>
                <a:lnTo>
                  <a:pt x="0" y="699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6736672" y="3594082"/>
            <a:ext cx="9601147" cy="2313646"/>
            <a:chOff x="0" y="114300"/>
            <a:chExt cx="12801529" cy="308486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554522"/>
              <a:ext cx="12801529" cy="1644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Jednostka ta jest przeznaczona dla osób, które chcą zdobyć podstawową wiedzę na temat przestrzegania krajowych i unijnych przepisów i regulacji, niezbędnych do założenia pracowni upcyklingowej.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14300"/>
              <a:ext cx="9110276" cy="110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Grupa docelowa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736672" y="6922260"/>
            <a:ext cx="9601147" cy="1467261"/>
            <a:chOff x="0" y="114300"/>
            <a:chExt cx="12801529" cy="1956348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554523"/>
              <a:ext cx="12801529" cy="516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99"/>
                </a:lnSpc>
              </a:pPr>
              <a:r>
                <a:rPr lang="pl" sz="21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Prawo, UE, regulacje, zgodność z przepisami podatkowymi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4300"/>
              <a:ext cx="11845770" cy="1104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pl" sz="6000" dirty="0">
                  <a:solidFill>
                    <a:srgbClr val="1E23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Kluczowe koncepcje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23" name="TextBox 17">
            <a:extLst>
              <a:ext uri="{FF2B5EF4-FFF2-40B4-BE49-F238E27FC236}">
                <a16:creationId xmlns:a16="http://schemas.microsoft.com/office/drawing/2014/main" id="{3CAEE4CB-3C43-1219-AD82-8E611C94E446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27431" y="1028700"/>
            <a:ext cx="8545347" cy="7210425"/>
            <a:chOff x="0" y="0"/>
            <a:chExt cx="11393795" cy="96139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t="3505" b="28147"/>
            <a:stretch>
              <a:fillRect/>
            </a:stretch>
          </p:blipFill>
          <p:spPr>
            <a:xfrm>
              <a:off x="0" y="0"/>
              <a:ext cx="11393795" cy="9613900"/>
            </a:xfrm>
            <a:prstGeom prst="rect">
              <a:avLst/>
            </a:prstGeom>
          </p:spPr>
        </p:pic>
      </p:grpSp>
      <p:sp>
        <p:nvSpPr>
          <p:cNvPr id="10" name="AutoShape 10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5653088"/>
            <a:ext cx="8282279" cy="4633913"/>
            <a:chOff x="0" y="0"/>
            <a:chExt cx="6574460" cy="36783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74461" cy="3678393"/>
            </a:xfrm>
            <a:custGeom>
              <a:avLst/>
              <a:gdLst/>
              <a:ahLst/>
              <a:cxnLst/>
              <a:rect l="l" t="t" r="r" b="b"/>
              <a:pathLst>
                <a:path w="6574461" h="3678393">
                  <a:moveTo>
                    <a:pt x="0" y="0"/>
                  </a:moveTo>
                  <a:lnTo>
                    <a:pt x="6574461" y="0"/>
                  </a:lnTo>
                  <a:lnTo>
                    <a:pt x="6574461" y="3678393"/>
                  </a:lnTo>
                  <a:lnTo>
                    <a:pt x="0" y="3678393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6574460" cy="3678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15212" y="6508174"/>
            <a:ext cx="5126614" cy="1572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Niezbędne wyposażenie</a:t>
            </a:r>
          </a:p>
        </p:txBody>
      </p:sp>
      <p:sp>
        <p:nvSpPr>
          <p:cNvPr id="15" name="AutoShape 15"/>
          <p:cNvSpPr/>
          <p:nvPr/>
        </p:nvSpPr>
        <p:spPr>
          <a:xfrm>
            <a:off x="2315244" y="8612231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1028700" y="2593075"/>
            <a:ext cx="6413126" cy="80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Laptop z dostępem do internetu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0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Projektor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1DA17B5-278C-8C7F-76EB-1C713400227B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/>
          <p:nvPr/>
        </p:nvGrpSpPr>
        <p:grpSpPr>
          <a:xfrm>
            <a:off x="424644" y="2372345"/>
            <a:ext cx="13672355" cy="7499402"/>
            <a:chOff x="0" y="0"/>
            <a:chExt cx="5195375" cy="38465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44970" y="1660090"/>
            <a:ext cx="876394" cy="87639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/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8203" y="4118729"/>
            <a:ext cx="13043997" cy="5042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Techniczny: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Znajomość ram prawnych wymaganych do założenia działalności gospodarczej w GR, IT, PL i PT.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Ekspertyza w zakresie przepisów Unii Europejskiej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Zrozumienie obowiązków podatkowych i wymogów sprawozdawczych dla osób prowadzących działalność na własny rachunek i małych firm.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Pedagogiczny: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Doświadczenie w nauczaniu dorosłych i rozumieniu ich stylów uczenia się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r>
              <a:rPr lang="pl" sz="2199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Dobre umiejętności komunikacyjne i prezentacyjne pozwalające na zaangażowanie uczniów</a:t>
            </a: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3299"/>
              </a:lnSpc>
              <a:buFont typeface="Arial" panose="020B0604020202020204" pitchFamily="34" charset="0"/>
              <a:buChar char="•"/>
            </a:pPr>
            <a:endParaRPr lang="en-US" sz="2199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FA4C2115-8524-EC65-6758-E4E50C200F8A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808D1-3EB3-62F0-7874-5BDF384DC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4F0B88-598A-F6C1-E609-C3FD213EF781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6E01173F-0E3A-F179-0952-4210DA4455F9}"/>
                </a:ext>
              </a:extLst>
            </p:cNvPr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640A8301-3255-6938-8D49-27BAB6800303}"/>
                </a:ext>
              </a:extLst>
            </p:cNvPr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6195ABC-E236-3892-3F6E-BB2689975692}"/>
                </a:ext>
              </a:extLst>
            </p:cNvPr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1216550-8CF7-7FB1-50F8-2605462D4FA8}"/>
                </a:ext>
              </a:extLst>
            </p:cNvPr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</a:p>
          </p:txBody>
        </p:sp>
      </p:grpSp>
      <p:sp>
        <p:nvSpPr>
          <p:cNvPr id="8" name="AutoShape 8">
            <a:extLst>
              <a:ext uri="{FF2B5EF4-FFF2-40B4-BE49-F238E27FC236}">
                <a16:creationId xmlns:a16="http://schemas.microsoft.com/office/drawing/2014/main" id="{C874BEAC-E6A4-E905-3846-602A8281D79D}"/>
              </a:ext>
            </a:extLst>
          </p:cNvPr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1BC70B1-3C3E-DB09-838B-288A2AD73C54}"/>
              </a:ext>
            </a:extLst>
          </p:cNvPr>
          <p:cNvSpPr/>
          <p:nvPr/>
        </p:nvSpPr>
        <p:spPr>
          <a:xfrm>
            <a:off x="2778729" y="4007982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1042998F-38BB-2695-3F29-7DF3BD394596}"/>
              </a:ext>
            </a:extLst>
          </p:cNvPr>
          <p:cNvSpPr txBox="1"/>
          <p:nvPr/>
        </p:nvSpPr>
        <p:spPr>
          <a:xfrm>
            <a:off x="458083" y="3045042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Profil nauczyciela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73D4ED49-3A72-2EE6-FD05-8067D024E44F}"/>
              </a:ext>
            </a:extLst>
          </p:cNvPr>
          <p:cNvSpPr txBox="1"/>
          <p:nvPr/>
        </p:nvSpPr>
        <p:spPr>
          <a:xfrm>
            <a:off x="1644970" y="1853861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01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3F57A00-6695-1B86-60BD-E0B5CC08D491}"/>
              </a:ext>
            </a:extLst>
          </p:cNvPr>
          <p:cNvGrpSpPr/>
          <p:nvPr/>
        </p:nvGrpSpPr>
        <p:grpSpPr>
          <a:xfrm>
            <a:off x="2521365" y="4706272"/>
            <a:ext cx="12349972" cy="4147460"/>
            <a:chOff x="0" y="0"/>
            <a:chExt cx="5195375" cy="3846507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64E2EB5-02C3-A693-37CF-655684078BF6}"/>
                </a:ext>
              </a:extLst>
            </p:cNvPr>
            <p:cNvSpPr/>
            <p:nvPr/>
          </p:nvSpPr>
          <p:spPr>
            <a:xfrm>
              <a:off x="0" y="0"/>
              <a:ext cx="5195375" cy="3846507"/>
            </a:xfrm>
            <a:custGeom>
              <a:avLst/>
              <a:gdLst/>
              <a:ahLst/>
              <a:cxnLst/>
              <a:rect l="l" t="t" r="r" b="b"/>
              <a:pathLst>
                <a:path w="5195375" h="3846507">
                  <a:moveTo>
                    <a:pt x="0" y="0"/>
                  </a:moveTo>
                  <a:lnTo>
                    <a:pt x="5195375" y="0"/>
                  </a:lnTo>
                  <a:lnTo>
                    <a:pt x="5195375" y="3846507"/>
                  </a:lnTo>
                  <a:lnTo>
                    <a:pt x="0" y="3846507"/>
                  </a:lnTo>
                  <a:close/>
                </a:path>
              </a:pathLst>
            </a:custGeom>
            <a:solidFill>
              <a:srgbClr val="CFCF5A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B54DB50-83B5-BB14-C8B6-B14628CC31F5}"/>
                </a:ext>
              </a:extLst>
            </p:cNvPr>
            <p:cNvSpPr txBox="1"/>
            <p:nvPr/>
          </p:nvSpPr>
          <p:spPr>
            <a:xfrm>
              <a:off x="0" y="0"/>
              <a:ext cx="5195375" cy="3846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84C58A78-BD41-B672-5F69-090F447F0878}"/>
              </a:ext>
            </a:extLst>
          </p:cNvPr>
          <p:cNvGrpSpPr/>
          <p:nvPr/>
        </p:nvGrpSpPr>
        <p:grpSpPr>
          <a:xfrm>
            <a:off x="12885116" y="4377408"/>
            <a:ext cx="876394" cy="876394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C579C34-BE2C-45CF-A996-F7399CE9C8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05B80A24-ABC9-C4BB-3448-CF2C3074F464}"/>
                </a:ext>
              </a:extLst>
            </p:cNvPr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96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E2149903-B82C-87FD-8013-F35334E03F2A}"/>
              </a:ext>
            </a:extLst>
          </p:cNvPr>
          <p:cNvSpPr txBox="1"/>
          <p:nvPr/>
        </p:nvSpPr>
        <p:spPr>
          <a:xfrm>
            <a:off x="12885116" y="4571180"/>
            <a:ext cx="876394" cy="43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 dirty="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02</a:t>
            </a:r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FA3FF480-AAD9-AFE9-9C9E-7EE1A20B5BB7}"/>
              </a:ext>
            </a:extLst>
          </p:cNvPr>
          <p:cNvSpPr/>
          <p:nvPr/>
        </p:nvSpPr>
        <p:spPr>
          <a:xfrm>
            <a:off x="11710883" y="6653186"/>
            <a:ext cx="719041" cy="4762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2F500F9B-73D8-0F9B-EE94-9FD00F5AC6C5}"/>
              </a:ext>
            </a:extLst>
          </p:cNvPr>
          <p:cNvSpPr txBox="1"/>
          <p:nvPr/>
        </p:nvSpPr>
        <p:spPr>
          <a:xfrm>
            <a:off x="9390237" y="5690246"/>
            <a:ext cx="536033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pl" sz="25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Metodologia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DCACEDFC-74DC-3D7D-3335-AD12FE674282}"/>
              </a:ext>
            </a:extLst>
          </p:cNvPr>
          <p:cNvSpPr txBox="1"/>
          <p:nvPr/>
        </p:nvSpPr>
        <p:spPr>
          <a:xfrm>
            <a:off x="3048000" y="6830643"/>
            <a:ext cx="11381080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Jednostka ta będzie opierać się na metodologii uczenia się przez doświadczenie.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CBE1E2C-306E-69E6-1ABB-F3780ED1E1C5}"/>
              </a:ext>
            </a:extLst>
          </p:cNvPr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60471619-D046-D95C-A9E7-DB2ADF6222F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</p:spTree>
    <p:extLst>
      <p:ext uri="{BB962C8B-B14F-4D97-AF65-F5344CB8AC3E}">
        <p14:creationId xmlns:p14="http://schemas.microsoft.com/office/powerpoint/2010/main" val="218522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7479555"/>
            <a:ext cx="7077075" cy="2807445"/>
            <a:chOff x="0" y="0"/>
            <a:chExt cx="816580" cy="22285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6580" cy="2228546"/>
            </a:xfrm>
            <a:custGeom>
              <a:avLst/>
              <a:gdLst/>
              <a:ahLst/>
              <a:cxnLst/>
              <a:rect l="l" t="t" r="r" b="b"/>
              <a:pathLst>
                <a:path w="816580" h="2228546">
                  <a:moveTo>
                    <a:pt x="0" y="0"/>
                  </a:moveTo>
                  <a:lnTo>
                    <a:pt x="816580" y="0"/>
                  </a:lnTo>
                  <a:lnTo>
                    <a:pt x="816580" y="2228546"/>
                  </a:lnTo>
                  <a:lnTo>
                    <a:pt x="0" y="2228546"/>
                  </a:lnTo>
                  <a:close/>
                </a:path>
              </a:pathLst>
            </a:custGeom>
            <a:solidFill>
              <a:srgbClr val="1E2328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816580" cy="2228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8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 flipV="1">
              <a:off x="22233774" y="0"/>
              <a:ext cx="0" cy="1371600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AutoShape 4"/>
            <p:cNvSpPr/>
            <p:nvPr/>
          </p:nvSpPr>
          <p:spPr>
            <a:xfrm rot="-10800000">
              <a:off x="0" y="1365250"/>
              <a:ext cx="24384000" cy="0"/>
            </a:xfrm>
            <a:prstGeom prst="line">
              <a:avLst/>
            </a:prstGeom>
            <a:ln w="12700" cap="flat">
              <a:solidFill>
                <a:srgbClr val="1E23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Freeform 5"/>
            <p:cNvSpPr/>
            <p:nvPr/>
          </p:nvSpPr>
          <p:spPr>
            <a:xfrm>
              <a:off x="22233774" y="1371600"/>
              <a:ext cx="2150226" cy="2150226"/>
            </a:xfrm>
            <a:custGeom>
              <a:avLst/>
              <a:gdLst/>
              <a:ahLst/>
              <a:cxnLst/>
              <a:rect l="l" t="t" r="r" b="b"/>
              <a:pathLst>
                <a:path w="2150226" h="2150226">
                  <a:moveTo>
                    <a:pt x="0" y="0"/>
                  </a:moveTo>
                  <a:lnTo>
                    <a:pt x="2150226" y="0"/>
                  </a:lnTo>
                  <a:lnTo>
                    <a:pt x="2150226" y="2150226"/>
                  </a:lnTo>
                  <a:lnTo>
                    <a:pt x="0" y="2150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407759" y="439208"/>
              <a:ext cx="3674959" cy="499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9"/>
                </a:lnSpc>
              </a:pPr>
              <a:r>
                <a:rPr lang="pl" sz="2499" dirty="0">
                  <a:solidFill>
                    <a:srgbClr val="1E23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Moduł 5, Unit 2</a:t>
              </a:r>
              <a:endParaRPr lang="en-US" sz="24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1023937"/>
            <a:ext cx="18288000" cy="0"/>
          </a:xfrm>
          <a:prstGeom prst="line">
            <a:avLst/>
          </a:prstGeom>
          <a:ln w="9525" cap="flat">
            <a:solidFill>
              <a:srgbClr val="1E23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4" name="TextBox 14"/>
          <p:cNvSpPr txBox="1"/>
          <p:nvPr/>
        </p:nvSpPr>
        <p:spPr>
          <a:xfrm>
            <a:off x="1028699" y="1439240"/>
            <a:ext cx="13144499" cy="80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pl" sz="6000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Zakładanie firmy w UE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699" y="2431024"/>
            <a:ext cx="15258511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Aby rozpocząć działalność gospodarczą w UE, należy przestrzegać wspólnych przepisów obowiązujących we wszystkich państwach członkowskich.</a:t>
            </a:r>
            <a:endParaRPr lang="el-GR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99"/>
              </a:lnSpc>
            </a:pPr>
            <a:endParaRPr lang="en-US" sz="2199" dirty="0">
              <a:solidFill>
                <a:srgbClr val="1E23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632246" y="3240060"/>
            <a:ext cx="8687638" cy="1656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Aby uzyskać kompleksowe informacje na temat zasad, regulacji i procedur mających zastosowanie do konkretnej usługi lub działalności, możesz skontaktować się z </a:t>
            </a:r>
            <a:r>
              <a:rPr lang="pl" sz="2150" b="1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pojedynczymi punktami kontaktowymi </a:t>
            </a:r>
            <a:r>
              <a:rPr lang="pl" sz="215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UE.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1566" y="351095"/>
            <a:ext cx="4506489" cy="38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9"/>
              </a:lnSpc>
            </a:pPr>
            <a:r>
              <a:rPr lang="pl" sz="2499" dirty="0">
                <a:solidFill>
                  <a:srgbClr val="1E23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Program szkoleniowy UpTraK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A05664-7969-F0D4-A504-2574BE7B5230}"/>
              </a:ext>
            </a:extLst>
          </p:cNvPr>
          <p:cNvSpPr txBox="1"/>
          <p:nvPr/>
        </p:nvSpPr>
        <p:spPr>
          <a:xfrm rot="-5400000">
            <a:off x="15614765" y="7257068"/>
            <a:ext cx="3733800" cy="268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pl" sz="1800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www.fashionupproject.com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E34FBAB-939B-A924-23D3-7EEF7A46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69705"/>
            <a:ext cx="6029041" cy="6029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CD0BBF-5E7C-3BD3-C9D8-1251C38CCF72}"/>
              </a:ext>
            </a:extLst>
          </p:cNvPr>
          <p:cNvSpPr txBox="1"/>
          <p:nvPr/>
        </p:nvSpPr>
        <p:spPr>
          <a:xfrm>
            <a:off x="10141773" y="5183919"/>
            <a:ext cx="6248399" cy="646331"/>
          </a:xfrm>
          <a:prstGeom prst="rect">
            <a:avLst/>
          </a:prstGeom>
          <a:noFill/>
          <a:ln>
            <a:solidFill>
              <a:srgbClr val="CFCF5A"/>
            </a:solidFill>
          </a:ln>
        </p:spPr>
        <p:txBody>
          <a:bodyPr wrap="square">
            <a:spAutoFit/>
          </a:bodyPr>
          <a:lstStyle/>
          <a:p>
            <a:r>
              <a:rPr lang="pl" dirty="0">
                <a:latin typeface="Montserrat"/>
                <a:hlinkClick r:id="rId4"/>
              </a:rPr>
              <a:t>https://single-market-economy.ec.europa.eu/single-market/services/directive/points-single-contact_en</a:t>
            </a:r>
            <a:r>
              <a:rPr lang="pl" dirty="0">
                <a:latin typeface="Montserrat"/>
              </a:rPr>
              <a:t> </a:t>
            </a:r>
            <a:endParaRPr lang="el-GR" dirty="0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C08CAF62-4F6F-34C8-068A-38E9B0CA611B}"/>
              </a:ext>
            </a:extLst>
          </p:cNvPr>
          <p:cNvSpPr/>
          <p:nvPr/>
        </p:nvSpPr>
        <p:spPr>
          <a:xfrm>
            <a:off x="9213706" y="5157328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CFCF5A"/>
            </a:solidFill>
          </a:ln>
        </p:spPr>
        <p:txBody>
          <a:bodyPr/>
          <a:lstStyle/>
          <a:p>
            <a:endParaRPr lang="pl-PL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8B4F6F7-4888-8079-9EBA-7B53A44A4150}"/>
              </a:ext>
            </a:extLst>
          </p:cNvPr>
          <p:cNvSpPr/>
          <p:nvPr/>
        </p:nvSpPr>
        <p:spPr>
          <a:xfrm>
            <a:off x="7196324" y="5225510"/>
            <a:ext cx="1676946" cy="563150"/>
          </a:xfrm>
          <a:custGeom>
            <a:avLst/>
            <a:gdLst/>
            <a:ahLst/>
            <a:cxnLst/>
            <a:rect l="l" t="t" r="r" b="b"/>
            <a:pathLst>
              <a:path w="742713" h="249417">
                <a:moveTo>
                  <a:pt x="0" y="0"/>
                </a:moveTo>
                <a:lnTo>
                  <a:pt x="742713" y="0"/>
                </a:lnTo>
                <a:lnTo>
                  <a:pt x="742713" y="249417"/>
                </a:lnTo>
                <a:lnTo>
                  <a:pt x="0" y="2494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chemeClr val="tx1"/>
            </a:solidFill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8999A33A-B0D2-1403-65BA-0A0DBC20F387}"/>
              </a:ext>
            </a:extLst>
          </p:cNvPr>
          <p:cNvSpPr txBox="1"/>
          <p:nvPr/>
        </p:nvSpPr>
        <p:spPr>
          <a:xfrm>
            <a:off x="7196324" y="5225510"/>
            <a:ext cx="1676946" cy="563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160"/>
              </a:lnSpc>
            </a:pPr>
            <a:endParaRPr/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B7C3CEFA-0DF3-CAAA-E417-5FFDFD8A051A}"/>
              </a:ext>
            </a:extLst>
          </p:cNvPr>
          <p:cNvSpPr txBox="1"/>
          <p:nvPr/>
        </p:nvSpPr>
        <p:spPr>
          <a:xfrm>
            <a:off x="7253878" y="5390167"/>
            <a:ext cx="1561837" cy="268663"/>
          </a:xfrm>
          <a:prstGeom prst="rect">
            <a:avLst/>
          </a:prstGeom>
          <a:ln>
            <a:solidFill>
              <a:srgbClr val="CFCF5A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pl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Sprawdź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9EFF591F-4D6D-E8FF-9A18-34C13E840EAF}"/>
              </a:ext>
            </a:extLst>
          </p:cNvPr>
          <p:cNvSpPr txBox="1"/>
          <p:nvPr/>
        </p:nvSpPr>
        <p:spPr>
          <a:xfrm>
            <a:off x="7607249" y="6270554"/>
            <a:ext cx="8687638" cy="81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pl" sz="2199" dirty="0">
                <a:solidFill>
                  <a:srgbClr val="1E2328"/>
                </a:solidFill>
                <a:latin typeface="Montserrat"/>
                <a:ea typeface="Montserrat"/>
                <a:cs typeface="Montserrat"/>
                <a:sym typeface="Montserrat"/>
              </a:rPr>
              <a:t>Aby dowiedzieć się więcej o wymogach obowiązujących w konkretnym kraju, odwiedź następującą stronę internetową UE.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8EF499-78C1-9D59-FBF9-055B9DA9D295}"/>
              </a:ext>
            </a:extLst>
          </p:cNvPr>
          <p:cNvSpPr txBox="1"/>
          <p:nvPr/>
        </p:nvSpPr>
        <p:spPr>
          <a:xfrm>
            <a:off x="10143507" y="7449414"/>
            <a:ext cx="6248399" cy="646331"/>
          </a:xfrm>
          <a:prstGeom prst="rect">
            <a:avLst/>
          </a:prstGeom>
          <a:noFill/>
          <a:ln>
            <a:solidFill>
              <a:srgbClr val="CFCF5A"/>
            </a:solidFill>
          </a:ln>
        </p:spPr>
        <p:txBody>
          <a:bodyPr wrap="square">
            <a:spAutoFit/>
          </a:bodyPr>
          <a:lstStyle/>
          <a:p>
            <a:r>
              <a:rPr lang="pl" dirty="0">
                <a:latin typeface="Montserrat"/>
                <a:hlinkClick r:id="rId7"/>
              </a:rPr>
              <a:t>https://europa.eu/youreurope/business/running-business/start-ups/starting-business/index_pl.htm</a:t>
            </a:r>
            <a:r>
              <a:rPr lang="pl" dirty="0">
                <a:latin typeface="Montserrat"/>
              </a:rPr>
              <a:t> </a:t>
            </a:r>
            <a:endParaRPr lang="el-GR" dirty="0"/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670D71CE-94CA-131B-71AF-299E80E57853}"/>
              </a:ext>
            </a:extLst>
          </p:cNvPr>
          <p:cNvSpPr/>
          <p:nvPr/>
        </p:nvSpPr>
        <p:spPr>
          <a:xfrm>
            <a:off x="9268358" y="7411373"/>
            <a:ext cx="699514" cy="699514"/>
          </a:xfrm>
          <a:custGeom>
            <a:avLst/>
            <a:gdLst/>
            <a:ahLst/>
            <a:cxnLst/>
            <a:rect l="l" t="t" r="r" b="b"/>
            <a:pathLst>
              <a:path w="699514" h="699514">
                <a:moveTo>
                  <a:pt x="0" y="0"/>
                </a:moveTo>
                <a:lnTo>
                  <a:pt x="699514" y="0"/>
                </a:lnTo>
                <a:lnTo>
                  <a:pt x="699514" y="699514"/>
                </a:lnTo>
                <a:lnTo>
                  <a:pt x="0" y="699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CFCF5A"/>
            </a:solidFill>
          </a:ln>
        </p:spPr>
        <p:txBody>
          <a:bodyPr/>
          <a:lstStyle/>
          <a:p>
            <a:endParaRPr lang="pl-PL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45D0CF2B-604A-DE89-CA1E-BF10F6B66888}"/>
              </a:ext>
            </a:extLst>
          </p:cNvPr>
          <p:cNvSpPr/>
          <p:nvPr/>
        </p:nvSpPr>
        <p:spPr>
          <a:xfrm>
            <a:off x="7250976" y="7479555"/>
            <a:ext cx="1676946" cy="563150"/>
          </a:xfrm>
          <a:custGeom>
            <a:avLst/>
            <a:gdLst/>
            <a:ahLst/>
            <a:cxnLst/>
            <a:rect l="l" t="t" r="r" b="b"/>
            <a:pathLst>
              <a:path w="742713" h="249417">
                <a:moveTo>
                  <a:pt x="0" y="0"/>
                </a:moveTo>
                <a:lnTo>
                  <a:pt x="742713" y="0"/>
                </a:lnTo>
                <a:lnTo>
                  <a:pt x="742713" y="249417"/>
                </a:lnTo>
                <a:lnTo>
                  <a:pt x="0" y="2494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9050" cap="sq">
            <a:solidFill>
              <a:schemeClr val="tx1"/>
            </a:solidFill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32" name="TextBox 27">
            <a:extLst>
              <a:ext uri="{FF2B5EF4-FFF2-40B4-BE49-F238E27FC236}">
                <a16:creationId xmlns:a16="http://schemas.microsoft.com/office/drawing/2014/main" id="{810CEE57-C24F-1D4F-1949-C9EB8EC0379D}"/>
              </a:ext>
            </a:extLst>
          </p:cNvPr>
          <p:cNvSpPr txBox="1"/>
          <p:nvPr/>
        </p:nvSpPr>
        <p:spPr>
          <a:xfrm>
            <a:off x="7250976" y="7479555"/>
            <a:ext cx="1676946" cy="563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50800" tIns="50800" rIns="50800" bIns="50800" rtlCol="0" anchor="ctr"/>
          <a:lstStyle/>
          <a:p>
            <a:pPr algn="ctr">
              <a:lnSpc>
                <a:spcPts val="2160"/>
              </a:lnSpc>
            </a:pPr>
            <a:endParaRPr/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DF3DD55F-BD03-49F1-5D59-1255E9B402A4}"/>
              </a:ext>
            </a:extLst>
          </p:cNvPr>
          <p:cNvSpPr txBox="1"/>
          <p:nvPr/>
        </p:nvSpPr>
        <p:spPr>
          <a:xfrm>
            <a:off x="7308530" y="7644212"/>
            <a:ext cx="1561837" cy="268663"/>
          </a:xfrm>
          <a:prstGeom prst="rect">
            <a:avLst/>
          </a:prstGeom>
          <a:ln>
            <a:solidFill>
              <a:srgbClr val="CFCF5A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pl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Sprawdź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5029</Words>
  <Application>Microsoft Office PowerPoint</Application>
  <PresentationFormat>Niestandardowy</PresentationFormat>
  <Paragraphs>591</Paragraphs>
  <Slides>46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46</vt:i4>
      </vt:variant>
    </vt:vector>
  </HeadingPairs>
  <TitlesOfParts>
    <vt:vector size="54" baseType="lpstr">
      <vt:lpstr>DM Serif Display</vt:lpstr>
      <vt:lpstr>Montserrat SemiBold</vt:lpstr>
      <vt:lpstr>Montserrat</vt:lpstr>
      <vt:lpstr>Calibri</vt:lpstr>
      <vt:lpstr>Monserrat</vt:lpstr>
      <vt:lpstr>Arial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UpTraK PPT template</dc:title>
  <cp:lastModifiedBy>Bartłomiej Nowak</cp:lastModifiedBy>
  <cp:revision>276</cp:revision>
  <dcterms:created xsi:type="dcterms:W3CDTF">2006-08-16T00:00:00Z</dcterms:created>
  <dcterms:modified xsi:type="dcterms:W3CDTF">2026-03-19T20:36:06Z</dcterms:modified>
  <dc:identifier>DAGF2R1KSC4</dc:identifier>
</cp:coreProperties>
</file>