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59" r:id="rId5"/>
    <p:sldId id="271" r:id="rId6"/>
    <p:sldId id="260" r:id="rId7"/>
    <p:sldId id="274" r:id="rId8"/>
    <p:sldId id="261" r:id="rId9"/>
    <p:sldId id="268" r:id="rId10"/>
    <p:sldId id="272" r:id="rId11"/>
    <p:sldId id="275" r:id="rId12"/>
    <p:sldId id="270" r:id="rId13"/>
  </p:sldIdLst>
  <p:sldSz cx="18288000" cy="10287000"/>
  <p:notesSz cx="6858000" cy="9144000"/>
  <p:embeddedFontLst>
    <p:embeddedFont>
      <p:font typeface="DM Serif Display" pitchFamily="2" charset="0"/>
      <p:regular r:id="rId14"/>
      <p:italic r:id="rId15"/>
    </p:embeddedFont>
    <p:embeddedFont>
      <p:font typeface="Montserrat" panose="00000500000000000000" pitchFamily="2"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F5A"/>
    <a:srgbClr val="1E2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BB989-E2A2-DE35-4FB0-80DBC5CB0556}" v="3" dt="2025-11-03T10:11:24.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ucci Martina" userId="S::martina.antoniucci@osservatoriomestieridarte.it::32541252-b29c-4a7f-8763-04ccd7aaa38b" providerId="AD" clId="Web-{E5DBB989-E2A2-DE35-4FB0-80DBC5CB0556}"/>
    <pc:docChg chg="modSld">
      <pc:chgData name="Antoniucci Martina" userId="S::martina.antoniucci@osservatoriomestieridarte.it::32541252-b29c-4a7f-8763-04ccd7aaa38b" providerId="AD" clId="Web-{E5DBB989-E2A2-DE35-4FB0-80DBC5CB0556}" dt="2025-11-03T10:11:18.959" v="0" actId="20577"/>
      <pc:docMkLst>
        <pc:docMk/>
      </pc:docMkLst>
      <pc:sldChg chg="modSp">
        <pc:chgData name="Antoniucci Martina" userId="S::martina.antoniucci@osservatoriomestieridarte.it::32541252-b29c-4a7f-8763-04ccd7aaa38b" providerId="AD" clId="Web-{E5DBB989-E2A2-DE35-4FB0-80DBC5CB0556}" dt="2025-11-03T10:11:18.959" v="0" actId="20577"/>
        <pc:sldMkLst>
          <pc:docMk/>
          <pc:sldMk cId="0" sldId="260"/>
        </pc:sldMkLst>
        <pc:spChg chg="mod">
          <ac:chgData name="Antoniucci Martina" userId="S::martina.antoniucci@osservatoriomestieridarte.it::32541252-b29c-4a7f-8763-04ccd7aaa38b" providerId="AD" clId="Web-{E5DBB989-E2A2-DE35-4FB0-80DBC5CB0556}" dt="2025-11-03T10:11:18.959" v="0" actId="20577"/>
          <ac:spMkLst>
            <pc:docMk/>
            <pc:sldMk cId="0" sldId="260"/>
            <ac:spMk id="1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fashionupproject.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fashionupproject.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fashionupproject.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marvelousdesigner.com/" TargetMode="External"/><Relationship Id="rId13" Type="http://schemas.openxmlformats.org/officeDocument/2006/relationships/hyperlink" Target="https://tukatech.com/tuka3d/" TargetMode="External"/><Relationship Id="rId3" Type="http://schemas.openxmlformats.org/officeDocument/2006/relationships/hyperlink" Target="https://www.blender.org/" TargetMode="External"/><Relationship Id="rId7" Type="http://schemas.openxmlformats.org/officeDocument/2006/relationships/hyperlink" Target="https://www.clo3d.com/en/" TargetMode="External"/><Relationship Id="rId12" Type="http://schemas.openxmlformats.org/officeDocument/2006/relationships/hyperlink" Target="https://browzwear.com/products/v-stitche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openscad.org/" TargetMode="External"/><Relationship Id="rId11" Type="http://schemas.openxmlformats.org/officeDocument/2006/relationships/hyperlink" Target="https://www.adobe.com/it/products/illustrator.html" TargetMode="External"/><Relationship Id="rId5" Type="http://schemas.openxmlformats.org/officeDocument/2006/relationships/hyperlink" Target="https://www.sketchupitalia.it/prodotti/sketchup-free" TargetMode="External"/><Relationship Id="rId10" Type="http://schemas.openxmlformats.org/officeDocument/2006/relationships/hyperlink" Target="https://tailornova.com/" TargetMode="External"/><Relationship Id="rId4" Type="http://schemas.openxmlformats.org/officeDocument/2006/relationships/hyperlink" Target="https://www.tinkercad.com/" TargetMode="External"/><Relationship Id="rId9" Type="http://schemas.openxmlformats.org/officeDocument/2006/relationships/hyperlink" Target="https://optitex.com/" TargetMode="External"/><Relationship Id="rId14" Type="http://schemas.openxmlformats.org/officeDocument/2006/relationships/hyperlink" Target="http://www.fashionupprojec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fashionupprojec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fashionupproject.com/"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fashionupprojec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fashionupprojec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fashionupproject.com/" TargetMode="Externa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fashionupprojec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fashionupproject.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fashionupprojec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3" name="Group 3"/>
          <p:cNvGrpSpPr/>
          <p:nvPr/>
        </p:nvGrpSpPr>
        <p:grpSpPr>
          <a:xfrm>
            <a:off x="0" y="9263063"/>
            <a:ext cx="12735070" cy="1023937"/>
            <a:chOff x="0" y="0"/>
            <a:chExt cx="10109079" cy="812800"/>
          </a:xfrm>
        </p:grpSpPr>
        <p:sp>
          <p:nvSpPr>
            <p:cNvPr id="4" name="Freeform 4"/>
            <p:cNvSpPr/>
            <p:nvPr/>
          </p:nvSpPr>
          <p:spPr>
            <a:xfrm>
              <a:off x="0" y="0"/>
              <a:ext cx="10109079" cy="812800"/>
            </a:xfrm>
            <a:custGeom>
              <a:avLst/>
              <a:gdLst/>
              <a:ahLst/>
              <a:cxnLst/>
              <a:rect l="l" t="t" r="r" b="b"/>
              <a:pathLst>
                <a:path w="10109079" h="812800">
                  <a:moveTo>
                    <a:pt x="0" y="0"/>
                  </a:moveTo>
                  <a:lnTo>
                    <a:pt x="10109079" y="0"/>
                  </a:lnTo>
                  <a:lnTo>
                    <a:pt x="10109079" y="812800"/>
                  </a:lnTo>
                  <a:lnTo>
                    <a:pt x="0" y="812800"/>
                  </a:lnTo>
                  <a:close/>
                </a:path>
              </a:pathLst>
            </a:custGeom>
            <a:solidFill>
              <a:srgbClr val="000000"/>
            </a:solidFill>
          </p:spPr>
          <p:txBody>
            <a:bodyPr/>
            <a:lstStyle/>
            <a:p>
              <a:endParaRPr lang="it-IT"/>
            </a:p>
          </p:txBody>
        </p:sp>
        <p:sp>
          <p:nvSpPr>
            <p:cNvPr id="5" name="TextBox 5"/>
            <p:cNvSpPr txBox="1"/>
            <p:nvPr/>
          </p:nvSpPr>
          <p:spPr>
            <a:xfrm>
              <a:off x="0" y="0"/>
              <a:ext cx="10109079" cy="812800"/>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7751895" y="5657850"/>
            <a:ext cx="5296402" cy="5008320"/>
            <a:chOff x="0" y="0"/>
            <a:chExt cx="4204276" cy="3975597"/>
          </a:xfrm>
        </p:grpSpPr>
        <p:sp>
          <p:nvSpPr>
            <p:cNvPr id="7" name="Freeform 7"/>
            <p:cNvSpPr/>
            <p:nvPr/>
          </p:nvSpPr>
          <p:spPr>
            <a:xfrm>
              <a:off x="0" y="0"/>
              <a:ext cx="4204276" cy="3975597"/>
            </a:xfrm>
            <a:custGeom>
              <a:avLst/>
              <a:gdLst/>
              <a:ahLst/>
              <a:cxnLst/>
              <a:rect l="l" t="t" r="r" b="b"/>
              <a:pathLst>
                <a:path w="4204276" h="3975597">
                  <a:moveTo>
                    <a:pt x="0" y="0"/>
                  </a:moveTo>
                  <a:lnTo>
                    <a:pt x="4204276" y="0"/>
                  </a:lnTo>
                  <a:lnTo>
                    <a:pt x="4204276" y="3975597"/>
                  </a:lnTo>
                  <a:lnTo>
                    <a:pt x="0" y="3975597"/>
                  </a:lnTo>
                  <a:close/>
                </a:path>
              </a:pathLst>
            </a:custGeom>
            <a:solidFill>
              <a:srgbClr val="CFCF5A"/>
            </a:solidFill>
          </p:spPr>
          <p:txBody>
            <a:bodyPr/>
            <a:lstStyle/>
            <a:p>
              <a:endParaRPr lang="it-IT"/>
            </a:p>
          </p:txBody>
        </p:sp>
        <p:sp>
          <p:nvSpPr>
            <p:cNvPr id="8" name="TextBox 8"/>
            <p:cNvSpPr txBox="1"/>
            <p:nvPr/>
          </p:nvSpPr>
          <p:spPr>
            <a:xfrm>
              <a:off x="0" y="0"/>
              <a:ext cx="4204276" cy="3975597"/>
            </a:xfrm>
            <a:prstGeom prst="rect">
              <a:avLst/>
            </a:prstGeom>
          </p:spPr>
          <p:txBody>
            <a:bodyPr lIns="50800" tIns="50800" rIns="50800" bIns="50800" rtlCol="0" anchor="ctr"/>
            <a:lstStyle/>
            <a:p>
              <a:pPr algn="ctr">
                <a:lnSpc>
                  <a:spcPts val="2478"/>
                </a:lnSpc>
              </a:pPr>
              <a:endParaRPr/>
            </a:p>
          </p:txBody>
        </p:sp>
      </p:grpSp>
      <p:grpSp>
        <p:nvGrpSpPr>
          <p:cNvPr id="9" name="Group 9"/>
          <p:cNvGrpSpPr/>
          <p:nvPr/>
        </p:nvGrpSpPr>
        <p:grpSpPr>
          <a:xfrm>
            <a:off x="7751895" y="1028700"/>
            <a:ext cx="9482623" cy="9258300"/>
            <a:chOff x="0" y="0"/>
            <a:chExt cx="12643497" cy="12344400"/>
          </a:xfrm>
        </p:grpSpPr>
        <p:pic>
          <p:nvPicPr>
            <p:cNvPr id="10" name="Picture 10"/>
            <p:cNvPicPr>
              <a:picLocks noChangeAspect="1"/>
            </p:cNvPicPr>
            <p:nvPr/>
          </p:nvPicPr>
          <p:blipFill>
            <a:blip r:embed="rId2"/>
            <a:srcRect t="1182" b="1182"/>
            <a:stretch>
              <a:fillRect/>
            </a:stretch>
          </p:blipFill>
          <p:spPr>
            <a:xfrm>
              <a:off x="0" y="0"/>
              <a:ext cx="12643497" cy="12344400"/>
            </a:xfrm>
            <a:prstGeom prst="rect">
              <a:avLst/>
            </a:prstGeom>
          </p:spPr>
        </p:pic>
      </p:grpSp>
      <p:sp>
        <p:nvSpPr>
          <p:cNvPr id="11" name="Freeform 11"/>
          <p:cNvSpPr/>
          <p:nvPr/>
        </p:nvSpPr>
        <p:spPr>
          <a:xfrm>
            <a:off x="13662188" y="268369"/>
            <a:ext cx="2675477" cy="559152"/>
          </a:xfrm>
          <a:custGeom>
            <a:avLst/>
            <a:gdLst/>
            <a:ahLst/>
            <a:cxnLst/>
            <a:rect l="l" t="t" r="r" b="b"/>
            <a:pathLst>
              <a:path w="2675477" h="559152">
                <a:moveTo>
                  <a:pt x="0" y="0"/>
                </a:moveTo>
                <a:lnTo>
                  <a:pt x="2675478" y="0"/>
                </a:lnTo>
                <a:lnTo>
                  <a:pt x="2675478" y="559152"/>
                </a:lnTo>
                <a:lnTo>
                  <a:pt x="0" y="559152"/>
                </a:lnTo>
                <a:lnTo>
                  <a:pt x="0" y="0"/>
                </a:lnTo>
                <a:close/>
              </a:path>
            </a:pathLst>
          </a:custGeom>
          <a:blipFill>
            <a:blip r:embed="rId3"/>
            <a:stretch>
              <a:fillRect/>
            </a:stretch>
          </a:blipFill>
        </p:spPr>
        <p:txBody>
          <a:bodyPr/>
          <a:lstStyle/>
          <a:p>
            <a:endParaRPr lang="it-IT"/>
          </a:p>
        </p:txBody>
      </p:sp>
      <p:sp>
        <p:nvSpPr>
          <p:cNvPr id="12" name="TextBox 12"/>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3" name="TextBox 13"/>
          <p:cNvSpPr txBox="1"/>
          <p:nvPr/>
        </p:nvSpPr>
        <p:spPr>
          <a:xfrm>
            <a:off x="838200" y="4508479"/>
            <a:ext cx="7746007" cy="1527021"/>
          </a:xfrm>
          <a:prstGeom prst="rect">
            <a:avLst/>
          </a:prstGeom>
        </p:spPr>
        <p:txBody>
          <a:bodyPr wrap="square" lIns="0" tIns="0" rIns="0" bIns="0" rtlCol="0" anchor="t">
            <a:spAutoFit/>
          </a:bodyPr>
          <a:lstStyle/>
          <a:p>
            <a:pPr algn="l">
              <a:lnSpc>
                <a:spcPts val="6000"/>
              </a:lnSpc>
            </a:pPr>
            <a:r>
              <a:rPr lang="en-US" sz="5000" dirty="0">
                <a:solidFill>
                  <a:srgbClr val="1E2328"/>
                </a:solidFill>
                <a:latin typeface="DM Serif Display"/>
                <a:ea typeface="DM Serif Display"/>
                <a:cs typeface="DM Serif Display"/>
                <a:sym typeface="DM Serif Display"/>
              </a:rPr>
              <a:t>Approaching 3D design for tailoring</a:t>
            </a:r>
          </a:p>
        </p:txBody>
      </p:sp>
      <p:sp>
        <p:nvSpPr>
          <p:cNvPr id="14" name="TextBox 14"/>
          <p:cNvSpPr txBox="1"/>
          <p:nvPr/>
        </p:nvSpPr>
        <p:spPr>
          <a:xfrm>
            <a:off x="869815" y="2669792"/>
            <a:ext cx="6682774" cy="1718310"/>
          </a:xfrm>
          <a:prstGeom prst="rect">
            <a:avLst/>
          </a:prstGeom>
        </p:spPr>
        <p:txBody>
          <a:bodyPr lIns="0" tIns="0" rIns="0" bIns="0" rtlCol="0" anchor="t">
            <a:spAutoFit/>
          </a:bodyPr>
          <a:lstStyle/>
          <a:p>
            <a:pPr algn="l">
              <a:lnSpc>
                <a:spcPts val="13320"/>
              </a:lnSpc>
            </a:pPr>
            <a:r>
              <a:rPr lang="en-US" sz="12000" dirty="0">
                <a:solidFill>
                  <a:srgbClr val="CFCF5A"/>
                </a:solidFill>
                <a:latin typeface="DM Serif Display"/>
                <a:ea typeface="DM Serif Display"/>
                <a:cs typeface="DM Serif Display"/>
                <a:sym typeface="DM Serif Display"/>
              </a:rPr>
              <a:t>Module 6</a:t>
            </a:r>
          </a:p>
        </p:txBody>
      </p:sp>
      <p:sp>
        <p:nvSpPr>
          <p:cNvPr id="15" name="TextBox 15"/>
          <p:cNvSpPr txBox="1"/>
          <p:nvPr/>
        </p:nvSpPr>
        <p:spPr>
          <a:xfrm>
            <a:off x="1031566" y="6391549"/>
            <a:ext cx="5694495" cy="582930"/>
          </a:xfrm>
          <a:prstGeom prst="rect">
            <a:avLst/>
          </a:prstGeom>
        </p:spPr>
        <p:txBody>
          <a:bodyPr lIns="0" tIns="0" rIns="0" bIns="0" rtlCol="0" anchor="t">
            <a:spAutoFit/>
          </a:bodyPr>
          <a:lstStyle/>
          <a:p>
            <a:pPr algn="l">
              <a:lnSpc>
                <a:spcPts val="4800"/>
              </a:lnSpc>
            </a:pPr>
            <a:endParaRPr lang="en-US" sz="3200" dirty="0">
              <a:solidFill>
                <a:srgbClr val="1E2328"/>
              </a:solidFill>
              <a:latin typeface="Montserrat"/>
              <a:ea typeface="Montserrat"/>
              <a:cs typeface="Montserrat"/>
              <a:sym typeface="Montserrat"/>
            </a:endParaRPr>
          </a:p>
        </p:txBody>
      </p:sp>
      <p:sp>
        <p:nvSpPr>
          <p:cNvPr id="16" name="AutoShape 16"/>
          <p:cNvSpPr/>
          <p:nvPr/>
        </p:nvSpPr>
        <p:spPr>
          <a:xfrm flipV="1">
            <a:off x="16675331" y="0"/>
            <a:ext cx="0" cy="10287000"/>
          </a:xfrm>
          <a:prstGeom prst="line">
            <a:avLst/>
          </a:prstGeom>
          <a:ln w="9525" cap="flat">
            <a:solidFill>
              <a:srgbClr val="1E2328"/>
            </a:solidFill>
            <a:prstDash val="solid"/>
            <a:headEnd type="none" w="sm" len="sm"/>
            <a:tailEnd type="none" w="sm" len="sm"/>
          </a:ln>
        </p:spPr>
        <p:txBody>
          <a:bodyPr/>
          <a:lstStyle/>
          <a:p>
            <a:endParaRPr lang="it-IT"/>
          </a:p>
        </p:txBody>
      </p:sp>
      <p:sp>
        <p:nvSpPr>
          <p:cNvPr id="18" name="TextBox 13">
            <a:extLst>
              <a:ext uri="{FF2B5EF4-FFF2-40B4-BE49-F238E27FC236}">
                <a16:creationId xmlns:a16="http://schemas.microsoft.com/office/drawing/2014/main" id="{20621EBD-35F7-A722-F6E6-726471625124}"/>
              </a:ext>
            </a:extLst>
          </p:cNvPr>
          <p:cNvSpPr txBox="1"/>
          <p:nvPr/>
        </p:nvSpPr>
        <p:spPr>
          <a:xfrm>
            <a:off x="670508" y="6255813"/>
            <a:ext cx="7406692" cy="367729"/>
          </a:xfrm>
          <a:prstGeom prst="rect">
            <a:avLst/>
          </a:prstGeom>
        </p:spPr>
        <p:txBody>
          <a:bodyPr wrap="square" lIns="0" tIns="0" rIns="0" bIns="0" rtlCol="0" anchor="t">
            <a:spAutoFit/>
          </a:bodyPr>
          <a:lstStyle/>
          <a:p>
            <a:pPr>
              <a:lnSpc>
                <a:spcPts val="3049"/>
              </a:lnSpc>
            </a:pPr>
            <a:r>
              <a:rPr lang="en-US" sz="2499" dirty="0">
                <a:solidFill>
                  <a:srgbClr val="1E2328"/>
                </a:solidFill>
                <a:latin typeface="Montserrat"/>
                <a:ea typeface="Montserrat"/>
                <a:cs typeface="Montserrat"/>
                <a:sym typeface="Montserrat"/>
              </a:rPr>
              <a:t>A MEANS TO AVOID WASTING OF MATERIALS</a:t>
            </a:r>
            <a:endParaRPr lang="en-US" sz="2499" dirty="0">
              <a:solidFill>
                <a:srgbClr val="1E2328"/>
              </a:solidFill>
              <a:latin typeface="Montserrat"/>
              <a:sym typeface="Montserrat"/>
            </a:endParaRPr>
          </a:p>
        </p:txBody>
      </p:sp>
      <p:sp>
        <p:nvSpPr>
          <p:cNvPr id="20" name="TextBox 17">
            <a:extLst>
              <a:ext uri="{FF2B5EF4-FFF2-40B4-BE49-F238E27FC236}">
                <a16:creationId xmlns:a16="http://schemas.microsoft.com/office/drawing/2014/main" id="{2EA20C56-3B7C-D366-F042-0EF5BB6472FE}"/>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4"/>
              </a:rPr>
              <a:t>www.fashionupproject.com</a:t>
            </a:r>
            <a:endParaRPr lang="it-IT">
              <a:latin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sp>
        <p:nvSpPr>
          <p:cNvPr id="22" name="AutoShape 22"/>
          <p:cNvSpPr/>
          <p:nvPr/>
        </p:nvSpPr>
        <p:spPr>
          <a:xfrm rot="22765">
            <a:off x="3293137" y="631359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23" name="AutoShape 23"/>
          <p:cNvSpPr/>
          <p:nvPr/>
        </p:nvSpPr>
        <p:spPr>
          <a:xfrm rot="22765">
            <a:off x="6954027" y="631359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37" name="AutoShape 37"/>
          <p:cNvSpPr/>
          <p:nvPr/>
        </p:nvSpPr>
        <p:spPr>
          <a:xfrm rot="22765">
            <a:off x="12956906" y="7669024"/>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38" name="TextBox 38"/>
          <p:cNvSpPr txBox="1"/>
          <p:nvPr/>
        </p:nvSpPr>
        <p:spPr>
          <a:xfrm>
            <a:off x="2490483" y="1567598"/>
            <a:ext cx="10598943" cy="800100"/>
          </a:xfrm>
          <a:prstGeom prst="rect">
            <a:avLst/>
          </a:prstGeom>
        </p:spPr>
        <p:txBody>
          <a:bodyPr lIns="0" tIns="0" rIns="0" bIns="0" rtlCol="0" anchor="t">
            <a:spAutoFit/>
          </a:bodyPr>
          <a:lstStyle/>
          <a:p>
            <a:pPr algn="ctr">
              <a:lnSpc>
                <a:spcPts val="6000"/>
              </a:lnSpc>
            </a:pPr>
            <a:r>
              <a:rPr lang="en-US" sz="6000" dirty="0">
                <a:solidFill>
                  <a:srgbClr val="1E2328"/>
                </a:solidFill>
                <a:latin typeface="DM Serif Display"/>
                <a:ea typeface="DM Serif Display"/>
                <a:cs typeface="DM Serif Display"/>
                <a:sym typeface="DM Serif Display"/>
              </a:rPr>
              <a:t>Module 6 Training Units</a:t>
            </a:r>
          </a:p>
        </p:txBody>
      </p:sp>
      <p:sp>
        <p:nvSpPr>
          <p:cNvPr id="40" name="TextBox 40"/>
          <p:cNvSpPr txBox="1"/>
          <p:nvPr/>
        </p:nvSpPr>
        <p:spPr>
          <a:xfrm>
            <a:off x="1098978" y="4168163"/>
            <a:ext cx="876394" cy="4317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0</a:t>
            </a:r>
          </a:p>
        </p:txBody>
      </p:sp>
      <p:sp>
        <p:nvSpPr>
          <p:cNvPr id="41" name="TextBox 41"/>
          <p:cNvSpPr txBox="1"/>
          <p:nvPr/>
        </p:nvSpPr>
        <p:spPr>
          <a:xfrm>
            <a:off x="12834802" y="4388462"/>
            <a:ext cx="876394" cy="4317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02</a:t>
            </a:r>
          </a:p>
        </p:txBody>
      </p:sp>
      <p:sp>
        <p:nvSpPr>
          <p:cNvPr id="42" name="TextBox 42"/>
          <p:cNvSpPr txBox="1"/>
          <p:nvPr/>
        </p:nvSpPr>
        <p:spPr>
          <a:xfrm>
            <a:off x="11895545" y="7487013"/>
            <a:ext cx="3250169" cy="4318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content</a:t>
            </a:r>
          </a:p>
        </p:txBody>
      </p:sp>
      <p:sp>
        <p:nvSpPr>
          <p:cNvPr id="47" name="TextBox 47"/>
          <p:cNvSpPr txBox="1"/>
          <p:nvPr/>
        </p:nvSpPr>
        <p:spPr>
          <a:xfrm>
            <a:off x="11812493" y="4988943"/>
            <a:ext cx="3250169" cy="441916"/>
          </a:xfrm>
          <a:prstGeom prst="rect">
            <a:avLst/>
          </a:prstGeom>
        </p:spPr>
        <p:txBody>
          <a:bodyPr lIns="0" tIns="0" rIns="0" bIns="0" rtlCol="0" anchor="t">
            <a:spAutoFit/>
          </a:bodyPr>
          <a:lstStyle/>
          <a:p>
            <a:pPr algn="ctr">
              <a:lnSpc>
                <a:spcPts val="3500"/>
              </a:lnSpc>
            </a:pPr>
            <a:r>
              <a:rPr lang="en-US" sz="2800" dirty="0">
                <a:solidFill>
                  <a:srgbClr val="FFFFFF"/>
                </a:solidFill>
                <a:latin typeface="DM Serif Display"/>
                <a:ea typeface="DM Serif Display"/>
                <a:cs typeface="DM Serif Display"/>
                <a:sym typeface="DM Serif Display"/>
              </a:rPr>
              <a:t>TITLE</a:t>
            </a:r>
          </a:p>
        </p:txBody>
      </p:sp>
      <p:sp>
        <p:nvSpPr>
          <p:cNvPr id="48" name="TextBox 48"/>
          <p:cNvSpPr txBox="1"/>
          <p:nvPr/>
        </p:nvSpPr>
        <p:spPr>
          <a:xfrm>
            <a:off x="12061116" y="8039516"/>
            <a:ext cx="2574218" cy="316753"/>
          </a:xfrm>
          <a:prstGeom prst="rect">
            <a:avLst/>
          </a:prstGeom>
        </p:spPr>
        <p:txBody>
          <a:bodyPr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Duration.</a:t>
            </a:r>
          </a:p>
        </p:txBody>
      </p:sp>
      <p:sp>
        <p:nvSpPr>
          <p:cNvPr id="51" name="TextBox 51"/>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nvGrpSpPr>
          <p:cNvPr id="53" name="Group 24">
            <a:extLst>
              <a:ext uri="{FF2B5EF4-FFF2-40B4-BE49-F238E27FC236}">
                <a16:creationId xmlns:a16="http://schemas.microsoft.com/office/drawing/2014/main" id="{D758BD3C-C7BE-291F-4AB8-0CAA08C83C08}"/>
              </a:ext>
            </a:extLst>
          </p:cNvPr>
          <p:cNvGrpSpPr/>
          <p:nvPr/>
        </p:nvGrpSpPr>
        <p:grpSpPr>
          <a:xfrm>
            <a:off x="8754374" y="3070430"/>
            <a:ext cx="7252245" cy="6971962"/>
            <a:chOff x="0" y="0"/>
            <a:chExt cx="3207753" cy="3846507"/>
          </a:xfrm>
        </p:grpSpPr>
        <p:sp>
          <p:nvSpPr>
            <p:cNvPr id="54" name="Freeform 25">
              <a:extLst>
                <a:ext uri="{FF2B5EF4-FFF2-40B4-BE49-F238E27FC236}">
                  <a16:creationId xmlns:a16="http://schemas.microsoft.com/office/drawing/2014/main" id="{C3DF4C6B-A56D-1283-F6D9-03A9FFE45B67}"/>
                </a:ext>
              </a:extLst>
            </p:cNvPr>
            <p:cNvSpPr/>
            <p:nvPr/>
          </p:nvSpPr>
          <p:spPr>
            <a:xfrm>
              <a:off x="0" y="0"/>
              <a:ext cx="3207753" cy="3846506"/>
            </a:xfrm>
            <a:custGeom>
              <a:avLst/>
              <a:gdLst/>
              <a:ahLst/>
              <a:cxnLst/>
              <a:rect l="l" t="t" r="r" b="b"/>
              <a:pathLst>
                <a:path w="3207753" h="3846507">
                  <a:moveTo>
                    <a:pt x="0" y="0"/>
                  </a:moveTo>
                  <a:lnTo>
                    <a:pt x="3207753" y="0"/>
                  </a:lnTo>
                  <a:lnTo>
                    <a:pt x="3207753" y="3846507"/>
                  </a:lnTo>
                  <a:lnTo>
                    <a:pt x="0" y="3846507"/>
                  </a:lnTo>
                  <a:close/>
                </a:path>
              </a:pathLst>
            </a:custGeom>
            <a:solidFill>
              <a:srgbClr val="1E2328"/>
            </a:solidFill>
          </p:spPr>
          <p:txBody>
            <a:bodyPr/>
            <a:lstStyle/>
            <a:p>
              <a:endParaRPr lang="it-IT"/>
            </a:p>
          </p:txBody>
        </p:sp>
        <p:sp>
          <p:nvSpPr>
            <p:cNvPr id="55" name="TextBox 26">
              <a:extLst>
                <a:ext uri="{FF2B5EF4-FFF2-40B4-BE49-F238E27FC236}">
                  <a16:creationId xmlns:a16="http://schemas.microsoft.com/office/drawing/2014/main" id="{A4292438-BECE-2DBF-EF47-270621AEAC21}"/>
                </a:ext>
              </a:extLst>
            </p:cNvPr>
            <p:cNvSpPr txBox="1"/>
            <p:nvPr/>
          </p:nvSpPr>
          <p:spPr>
            <a:xfrm>
              <a:off x="0" y="0"/>
              <a:ext cx="3207753" cy="3846507"/>
            </a:xfrm>
            <a:prstGeom prst="rect">
              <a:avLst/>
            </a:prstGeom>
          </p:spPr>
          <p:txBody>
            <a:bodyPr lIns="50800" tIns="50800" rIns="50800" bIns="50800" rtlCol="0" anchor="ctr"/>
            <a:lstStyle/>
            <a:p>
              <a:pPr algn="ctr">
                <a:lnSpc>
                  <a:spcPts val="2196"/>
                </a:lnSpc>
              </a:pPr>
              <a:endParaRPr/>
            </a:p>
          </p:txBody>
        </p:sp>
      </p:grpSp>
      <p:sp>
        <p:nvSpPr>
          <p:cNvPr id="56" name="TextBox 47">
            <a:extLst>
              <a:ext uri="{FF2B5EF4-FFF2-40B4-BE49-F238E27FC236}">
                <a16:creationId xmlns:a16="http://schemas.microsoft.com/office/drawing/2014/main" id="{F6A4069E-8BFD-5087-3AFE-043BE6BC089E}"/>
              </a:ext>
            </a:extLst>
          </p:cNvPr>
          <p:cNvSpPr txBox="1"/>
          <p:nvPr/>
        </p:nvSpPr>
        <p:spPr>
          <a:xfrm>
            <a:off x="9179667" y="3850778"/>
            <a:ext cx="6593732" cy="890757"/>
          </a:xfrm>
          <a:prstGeom prst="rect">
            <a:avLst/>
          </a:prstGeom>
        </p:spPr>
        <p:txBody>
          <a:bodyPr wrap="square" lIns="0" tIns="0" rIns="0" bIns="0" rtlCol="0" anchor="t">
            <a:spAutoFit/>
          </a:bodyPr>
          <a:lstStyle/>
          <a:p>
            <a:pPr algn="ctr">
              <a:lnSpc>
                <a:spcPts val="3500"/>
              </a:lnSpc>
            </a:pPr>
            <a:r>
              <a:rPr lang="en-US" sz="2800" dirty="0">
                <a:solidFill>
                  <a:schemeClr val="bg1"/>
                </a:solidFill>
                <a:latin typeface="DM Serif Display"/>
                <a:ea typeface="DM Serif Display"/>
                <a:cs typeface="DM Serif Display"/>
                <a:sym typeface="DM Serif Display"/>
              </a:rPr>
              <a:t>The most used 3D programs for fashion design: some examples </a:t>
            </a:r>
          </a:p>
        </p:txBody>
      </p:sp>
      <p:sp>
        <p:nvSpPr>
          <p:cNvPr id="57" name="AutoShape 37">
            <a:extLst>
              <a:ext uri="{FF2B5EF4-FFF2-40B4-BE49-F238E27FC236}">
                <a16:creationId xmlns:a16="http://schemas.microsoft.com/office/drawing/2014/main" id="{78AF9D35-3F1F-E1FA-06AE-B448820766D6}"/>
              </a:ext>
            </a:extLst>
          </p:cNvPr>
          <p:cNvSpPr/>
          <p:nvPr/>
        </p:nvSpPr>
        <p:spPr>
          <a:xfrm rot="22765">
            <a:off x="7590590" y="765130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58" name="TextBox 48">
            <a:extLst>
              <a:ext uri="{FF2B5EF4-FFF2-40B4-BE49-F238E27FC236}">
                <a16:creationId xmlns:a16="http://schemas.microsoft.com/office/drawing/2014/main" id="{F9424CBE-B9AE-926B-3332-E5240BB8FF26}"/>
              </a:ext>
            </a:extLst>
          </p:cNvPr>
          <p:cNvSpPr txBox="1"/>
          <p:nvPr/>
        </p:nvSpPr>
        <p:spPr>
          <a:xfrm>
            <a:off x="11047854" y="9087042"/>
            <a:ext cx="2574218" cy="694677"/>
          </a:xfrm>
          <a:prstGeom prst="rect">
            <a:avLst/>
          </a:prstGeom>
        </p:spPr>
        <p:txBody>
          <a:bodyPr lIns="0" tIns="0" rIns="0" bIns="0" rtlCol="0" anchor="t">
            <a:spAutoFit/>
          </a:bodyPr>
          <a:lstStyle/>
          <a:p>
            <a:pPr algn="ctr">
              <a:lnSpc>
                <a:spcPts val="2700"/>
              </a:lnSpc>
            </a:pPr>
            <a:r>
              <a:rPr lang="en-US" sz="2800" dirty="0">
                <a:solidFill>
                  <a:schemeClr val="bg1"/>
                </a:solidFill>
                <a:latin typeface="Montserrat"/>
                <a:ea typeface="Montserrat"/>
                <a:cs typeface="Montserrat"/>
                <a:sym typeface="Montserrat"/>
              </a:rPr>
              <a:t>Duration</a:t>
            </a:r>
          </a:p>
          <a:p>
            <a:pPr algn="ctr">
              <a:lnSpc>
                <a:spcPts val="2700"/>
              </a:lnSpc>
            </a:pPr>
            <a:r>
              <a:rPr lang="en-US" sz="2800" b="1" dirty="0">
                <a:solidFill>
                  <a:schemeClr val="bg1"/>
                </a:solidFill>
                <a:latin typeface="Montserrat"/>
                <a:ea typeface="Montserrat"/>
                <a:cs typeface="Montserrat"/>
                <a:sym typeface="Montserrat"/>
              </a:rPr>
              <a:t>1 HOUR</a:t>
            </a:r>
          </a:p>
        </p:txBody>
      </p:sp>
      <p:grpSp>
        <p:nvGrpSpPr>
          <p:cNvPr id="64" name="Group 24">
            <a:extLst>
              <a:ext uri="{FF2B5EF4-FFF2-40B4-BE49-F238E27FC236}">
                <a16:creationId xmlns:a16="http://schemas.microsoft.com/office/drawing/2014/main" id="{67FAE7F6-134C-E196-C2D4-5868B2C77720}"/>
              </a:ext>
            </a:extLst>
          </p:cNvPr>
          <p:cNvGrpSpPr/>
          <p:nvPr/>
        </p:nvGrpSpPr>
        <p:grpSpPr>
          <a:xfrm>
            <a:off x="1059645" y="3070430"/>
            <a:ext cx="7451310" cy="6824232"/>
            <a:chOff x="0" y="0"/>
            <a:chExt cx="3207753" cy="3846507"/>
          </a:xfrm>
        </p:grpSpPr>
        <p:sp>
          <p:nvSpPr>
            <p:cNvPr id="65" name="Freeform 25">
              <a:extLst>
                <a:ext uri="{FF2B5EF4-FFF2-40B4-BE49-F238E27FC236}">
                  <a16:creationId xmlns:a16="http://schemas.microsoft.com/office/drawing/2014/main" id="{453835D5-798C-0183-1216-84E3ED2B605A}"/>
                </a:ext>
              </a:extLst>
            </p:cNvPr>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solidFill>
              <a:srgbClr val="CFCF5A"/>
            </a:solidFill>
          </p:spPr>
          <p:txBody>
            <a:bodyPr/>
            <a:lstStyle/>
            <a:p>
              <a:endParaRPr lang="it-IT"/>
            </a:p>
          </p:txBody>
        </p:sp>
        <p:sp>
          <p:nvSpPr>
            <p:cNvPr id="66" name="TextBox 26">
              <a:extLst>
                <a:ext uri="{FF2B5EF4-FFF2-40B4-BE49-F238E27FC236}">
                  <a16:creationId xmlns:a16="http://schemas.microsoft.com/office/drawing/2014/main" id="{65E9D84A-1E82-BBB3-6C83-5627DBF3C41C}"/>
                </a:ext>
              </a:extLst>
            </p:cNvPr>
            <p:cNvSpPr txBox="1"/>
            <p:nvPr/>
          </p:nvSpPr>
          <p:spPr>
            <a:xfrm>
              <a:off x="0" y="0"/>
              <a:ext cx="3207753" cy="3846507"/>
            </a:xfrm>
            <a:prstGeom prst="rect">
              <a:avLst/>
            </a:prstGeom>
          </p:spPr>
          <p:txBody>
            <a:bodyPr lIns="50800" tIns="50800" rIns="50800" bIns="50800" rtlCol="0" anchor="ctr"/>
            <a:lstStyle/>
            <a:p>
              <a:pPr algn="ctr">
                <a:lnSpc>
                  <a:spcPts val="2196"/>
                </a:lnSpc>
              </a:pPr>
              <a:endParaRPr/>
            </a:p>
          </p:txBody>
        </p:sp>
      </p:grpSp>
      <p:sp>
        <p:nvSpPr>
          <p:cNvPr id="68" name="TextBox 47">
            <a:extLst>
              <a:ext uri="{FF2B5EF4-FFF2-40B4-BE49-F238E27FC236}">
                <a16:creationId xmlns:a16="http://schemas.microsoft.com/office/drawing/2014/main" id="{C890E10A-CAC3-B9AB-92BD-0DF6CBFAB3B4}"/>
              </a:ext>
            </a:extLst>
          </p:cNvPr>
          <p:cNvSpPr txBox="1"/>
          <p:nvPr/>
        </p:nvSpPr>
        <p:spPr>
          <a:xfrm>
            <a:off x="1612668" y="3903200"/>
            <a:ext cx="6553964" cy="890757"/>
          </a:xfrm>
          <a:prstGeom prst="rect">
            <a:avLst/>
          </a:prstGeom>
        </p:spPr>
        <p:txBody>
          <a:bodyPr wrap="square" lIns="0" tIns="0" rIns="0" bIns="0" rtlCol="0" anchor="t">
            <a:spAutoFit/>
          </a:bodyPr>
          <a:lstStyle/>
          <a:p>
            <a:pPr algn="ctr">
              <a:lnSpc>
                <a:spcPts val="3500"/>
              </a:lnSpc>
            </a:pPr>
            <a:r>
              <a:rPr lang="en-US" sz="2800" dirty="0">
                <a:solidFill>
                  <a:srgbClr val="1E2328"/>
                </a:solidFill>
                <a:latin typeface="DM Serif Display"/>
                <a:ea typeface="DM Serif Display"/>
                <a:cs typeface="DM Serif Display"/>
                <a:sym typeface="DM Serif Display"/>
              </a:rPr>
              <a:t>3D as valid support for a sustainable and eco-responsive model of fashion design </a:t>
            </a:r>
          </a:p>
        </p:txBody>
      </p:sp>
      <p:sp>
        <p:nvSpPr>
          <p:cNvPr id="69" name="AutoShape 37">
            <a:extLst>
              <a:ext uri="{FF2B5EF4-FFF2-40B4-BE49-F238E27FC236}">
                <a16:creationId xmlns:a16="http://schemas.microsoft.com/office/drawing/2014/main" id="{390D04AF-FA66-1AD3-F06D-55E18FF9E995}"/>
              </a:ext>
            </a:extLst>
          </p:cNvPr>
          <p:cNvSpPr/>
          <p:nvPr/>
        </p:nvSpPr>
        <p:spPr>
          <a:xfrm rot="22765">
            <a:off x="12117004" y="8807283"/>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70" name="TextBox 48">
            <a:extLst>
              <a:ext uri="{FF2B5EF4-FFF2-40B4-BE49-F238E27FC236}">
                <a16:creationId xmlns:a16="http://schemas.microsoft.com/office/drawing/2014/main" id="{875D7E55-C164-F853-4F90-500FE822D95B}"/>
              </a:ext>
            </a:extLst>
          </p:cNvPr>
          <p:cNvSpPr txBox="1"/>
          <p:nvPr/>
        </p:nvSpPr>
        <p:spPr>
          <a:xfrm>
            <a:off x="3358676" y="8955938"/>
            <a:ext cx="2574218" cy="694677"/>
          </a:xfrm>
          <a:prstGeom prst="rect">
            <a:avLst/>
          </a:prstGeom>
        </p:spPr>
        <p:txBody>
          <a:bodyPr lIns="0" tIns="0" rIns="0" bIns="0" rtlCol="0" anchor="t">
            <a:spAutoFit/>
          </a:bodyPr>
          <a:lstStyle/>
          <a:p>
            <a:pPr algn="ctr">
              <a:lnSpc>
                <a:spcPts val="2700"/>
              </a:lnSpc>
            </a:pPr>
            <a:r>
              <a:rPr lang="en-US" sz="2800" dirty="0">
                <a:solidFill>
                  <a:srgbClr val="1E2328"/>
                </a:solidFill>
                <a:latin typeface="Montserrat"/>
                <a:ea typeface="Montserrat"/>
                <a:cs typeface="Montserrat"/>
                <a:sym typeface="Montserrat"/>
              </a:rPr>
              <a:t>Duration</a:t>
            </a:r>
          </a:p>
          <a:p>
            <a:pPr algn="ctr">
              <a:lnSpc>
                <a:spcPts val="2700"/>
              </a:lnSpc>
            </a:pPr>
            <a:r>
              <a:rPr lang="en-US" sz="2800" b="1" dirty="0">
                <a:solidFill>
                  <a:srgbClr val="1E2328"/>
                </a:solidFill>
                <a:latin typeface="Montserrat"/>
                <a:ea typeface="Montserrat"/>
                <a:cs typeface="Montserrat"/>
                <a:sym typeface="Montserrat"/>
              </a:rPr>
              <a:t>1 HOUR</a:t>
            </a:r>
          </a:p>
        </p:txBody>
      </p:sp>
      <p:grpSp>
        <p:nvGrpSpPr>
          <p:cNvPr id="71" name="Group 27">
            <a:extLst>
              <a:ext uri="{FF2B5EF4-FFF2-40B4-BE49-F238E27FC236}">
                <a16:creationId xmlns:a16="http://schemas.microsoft.com/office/drawing/2014/main" id="{2A64BF42-F0B4-FDCF-393A-0CCB23CA4A56}"/>
              </a:ext>
            </a:extLst>
          </p:cNvPr>
          <p:cNvGrpSpPr/>
          <p:nvPr/>
        </p:nvGrpSpPr>
        <p:grpSpPr>
          <a:xfrm>
            <a:off x="1537175" y="2754870"/>
            <a:ext cx="1008985" cy="986193"/>
            <a:chOff x="0" y="0"/>
            <a:chExt cx="812800" cy="812800"/>
          </a:xfrm>
          <a:solidFill>
            <a:srgbClr val="1E2328"/>
          </a:solidFill>
        </p:grpSpPr>
        <p:sp>
          <p:nvSpPr>
            <p:cNvPr id="72" name="Freeform 28">
              <a:extLst>
                <a:ext uri="{FF2B5EF4-FFF2-40B4-BE49-F238E27FC236}">
                  <a16:creationId xmlns:a16="http://schemas.microsoft.com/office/drawing/2014/main" id="{17778B74-2D2E-B56D-BF24-8E07E428270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73" name="TextBox 29">
              <a:extLst>
                <a:ext uri="{FF2B5EF4-FFF2-40B4-BE49-F238E27FC236}">
                  <a16:creationId xmlns:a16="http://schemas.microsoft.com/office/drawing/2014/main" id="{C6C6B4C7-8070-F3B2-3971-D444DD822806}"/>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sp>
        <p:nvSpPr>
          <p:cNvPr id="74" name="TextBox 49">
            <a:extLst>
              <a:ext uri="{FF2B5EF4-FFF2-40B4-BE49-F238E27FC236}">
                <a16:creationId xmlns:a16="http://schemas.microsoft.com/office/drawing/2014/main" id="{28233D4C-D689-9F27-F062-6944103183EF}"/>
              </a:ext>
            </a:extLst>
          </p:cNvPr>
          <p:cNvSpPr txBox="1"/>
          <p:nvPr/>
        </p:nvSpPr>
        <p:spPr>
          <a:xfrm>
            <a:off x="1565925" y="3131990"/>
            <a:ext cx="876394" cy="456985"/>
          </a:xfrm>
          <a:prstGeom prst="rect">
            <a:avLst/>
          </a:prstGeom>
        </p:spPr>
        <p:txBody>
          <a:bodyPr wrap="square" lIns="0" tIns="0" rIns="0" bIns="0" rtlCol="0" anchor="t">
            <a:spAutoFit/>
          </a:bodyPr>
          <a:lstStyle/>
          <a:p>
            <a:pPr algn="ctr">
              <a:lnSpc>
                <a:spcPts val="3500"/>
              </a:lnSpc>
            </a:pPr>
            <a:r>
              <a:rPr lang="en-US" sz="3200" dirty="0">
                <a:solidFill>
                  <a:schemeClr val="bg1"/>
                </a:solidFill>
                <a:latin typeface="DM Serif Display"/>
                <a:ea typeface="DM Serif Display"/>
                <a:cs typeface="DM Serif Display"/>
                <a:sym typeface="DM Serif Display"/>
              </a:rPr>
              <a:t>01</a:t>
            </a:r>
          </a:p>
        </p:txBody>
      </p:sp>
      <p:grpSp>
        <p:nvGrpSpPr>
          <p:cNvPr id="78" name="Group 27">
            <a:extLst>
              <a:ext uri="{FF2B5EF4-FFF2-40B4-BE49-F238E27FC236}">
                <a16:creationId xmlns:a16="http://schemas.microsoft.com/office/drawing/2014/main" id="{BDE1D0B9-1E67-960F-87A4-557B07D469F5}"/>
              </a:ext>
            </a:extLst>
          </p:cNvPr>
          <p:cNvGrpSpPr/>
          <p:nvPr/>
        </p:nvGrpSpPr>
        <p:grpSpPr>
          <a:xfrm>
            <a:off x="14377886" y="2643233"/>
            <a:ext cx="1008985" cy="986193"/>
            <a:chOff x="0" y="0"/>
            <a:chExt cx="812800" cy="812800"/>
          </a:xfrm>
          <a:solidFill>
            <a:srgbClr val="CFCF5A"/>
          </a:solidFill>
        </p:grpSpPr>
        <p:sp>
          <p:nvSpPr>
            <p:cNvPr id="79" name="Freeform 28">
              <a:extLst>
                <a:ext uri="{FF2B5EF4-FFF2-40B4-BE49-F238E27FC236}">
                  <a16:creationId xmlns:a16="http://schemas.microsoft.com/office/drawing/2014/main" id="{833D325E-BB5A-72BB-67CD-1903467CDFB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80" name="TextBox 29">
              <a:extLst>
                <a:ext uri="{FF2B5EF4-FFF2-40B4-BE49-F238E27FC236}">
                  <a16:creationId xmlns:a16="http://schemas.microsoft.com/office/drawing/2014/main" id="{17253625-542F-D268-E48B-C4C6E4F29FBE}"/>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sp>
        <p:nvSpPr>
          <p:cNvPr id="84" name="TextBox 49">
            <a:extLst>
              <a:ext uri="{FF2B5EF4-FFF2-40B4-BE49-F238E27FC236}">
                <a16:creationId xmlns:a16="http://schemas.microsoft.com/office/drawing/2014/main" id="{A1DDF12B-56ED-40B2-1665-178F70843386}"/>
              </a:ext>
            </a:extLst>
          </p:cNvPr>
          <p:cNvSpPr txBox="1"/>
          <p:nvPr/>
        </p:nvSpPr>
        <p:spPr>
          <a:xfrm>
            <a:off x="14434903" y="2972995"/>
            <a:ext cx="876394" cy="456985"/>
          </a:xfrm>
          <a:prstGeom prst="rect">
            <a:avLst/>
          </a:prstGeom>
        </p:spPr>
        <p:txBody>
          <a:bodyPr lIns="0" tIns="0" rIns="0" bIns="0" rtlCol="0" anchor="t">
            <a:spAutoFit/>
          </a:bodyPr>
          <a:lstStyle/>
          <a:p>
            <a:pPr algn="ctr">
              <a:lnSpc>
                <a:spcPts val="3500"/>
              </a:lnSpc>
            </a:pPr>
            <a:r>
              <a:rPr lang="en-US" sz="3200" dirty="0">
                <a:solidFill>
                  <a:schemeClr val="bg1"/>
                </a:solidFill>
                <a:latin typeface="DM Serif Display"/>
                <a:ea typeface="DM Serif Display"/>
                <a:cs typeface="DM Serif Display"/>
                <a:sym typeface="DM Serif Display"/>
              </a:rPr>
              <a:t>02</a:t>
            </a:r>
          </a:p>
        </p:txBody>
      </p:sp>
      <p:sp>
        <p:nvSpPr>
          <p:cNvPr id="6" name="TextBox 17">
            <a:extLst>
              <a:ext uri="{FF2B5EF4-FFF2-40B4-BE49-F238E27FC236}">
                <a16:creationId xmlns:a16="http://schemas.microsoft.com/office/drawing/2014/main" id="{DF316986-8CF8-C827-CE26-A7E2715B2A3F}"/>
              </a:ext>
            </a:extLst>
          </p:cNvPr>
          <p:cNvSpPr txBox="1"/>
          <p:nvPr/>
        </p:nvSpPr>
        <p:spPr>
          <a:xfrm>
            <a:off x="4895360" y="2453685"/>
            <a:ext cx="7520748" cy="1233479"/>
          </a:xfrm>
          <a:prstGeom prst="rect">
            <a:avLst/>
          </a:prstGeom>
        </p:spPr>
        <p:txBody>
          <a:bodyPr wrap="square" lIns="0" tIns="0" rIns="0" bIns="0" rtlCol="0" anchor="t">
            <a:spAutoFit/>
          </a:bodyPr>
          <a:lstStyle/>
          <a:p>
            <a:pPr algn="l">
              <a:lnSpc>
                <a:spcPts val="3299"/>
              </a:lnSpc>
            </a:pPr>
            <a:r>
              <a:rPr lang="en-US" sz="2400" dirty="0">
                <a:solidFill>
                  <a:srgbClr val="1E2328"/>
                </a:solidFill>
                <a:latin typeface="Montserrat"/>
                <a:ea typeface="Montserrat"/>
                <a:cs typeface="Montserrat"/>
                <a:sym typeface="Montserrat"/>
              </a:rPr>
              <a:t>These Training Units compose Module 6</a:t>
            </a:r>
          </a:p>
          <a:p>
            <a:pPr algn="l">
              <a:lnSpc>
                <a:spcPts val="3299"/>
              </a:lnSpc>
            </a:pPr>
            <a:endParaRPr lang="en-US" sz="2199" dirty="0">
              <a:solidFill>
                <a:srgbClr val="1E2328"/>
              </a:solidFill>
              <a:latin typeface="Montserrat"/>
              <a:ea typeface="Montserrat"/>
              <a:cs typeface="Montserrat"/>
              <a:sym typeface="Montserrat"/>
            </a:endParaRPr>
          </a:p>
          <a:p>
            <a:pPr algn="l">
              <a:lnSpc>
                <a:spcPts val="3299"/>
              </a:lnSpc>
            </a:pPr>
            <a:endParaRPr lang="en-US" sz="2199" dirty="0">
              <a:solidFill>
                <a:srgbClr val="1E2328"/>
              </a:solidFill>
              <a:latin typeface="Montserrat"/>
              <a:ea typeface="Montserrat"/>
              <a:cs typeface="Montserrat"/>
              <a:sym typeface="Montserrat"/>
            </a:endParaRPr>
          </a:p>
        </p:txBody>
      </p:sp>
      <p:sp>
        <p:nvSpPr>
          <p:cNvPr id="9" name="TextBox 13">
            <a:extLst>
              <a:ext uri="{FF2B5EF4-FFF2-40B4-BE49-F238E27FC236}">
                <a16:creationId xmlns:a16="http://schemas.microsoft.com/office/drawing/2014/main" id="{37EAD24D-3DDE-CB92-1BAF-63043A326A9B}"/>
              </a:ext>
            </a:extLst>
          </p:cNvPr>
          <p:cNvSpPr txBox="1"/>
          <p:nvPr/>
        </p:nvSpPr>
        <p:spPr>
          <a:xfrm>
            <a:off x="7191658" y="329406"/>
            <a:ext cx="9038939" cy="367729"/>
          </a:xfrm>
          <a:prstGeom prst="rect">
            <a:avLst/>
          </a:prstGeom>
        </p:spPr>
        <p:txBody>
          <a:bodyPr wrap="square"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a:t>
            </a:r>
            <a:r>
              <a:rPr lang="en-US" sz="2499" dirty="0">
                <a:solidFill>
                  <a:srgbClr val="1E2328"/>
                </a:solidFill>
                <a:latin typeface="Montserrat"/>
                <a:sym typeface="Montserrat"/>
              </a:rPr>
              <a:t>APPROACHING 3D DESIGN FOR TAILORING</a:t>
            </a:r>
          </a:p>
        </p:txBody>
      </p:sp>
      <p:sp>
        <p:nvSpPr>
          <p:cNvPr id="10" name="AutoShape 37">
            <a:extLst>
              <a:ext uri="{FF2B5EF4-FFF2-40B4-BE49-F238E27FC236}">
                <a16:creationId xmlns:a16="http://schemas.microsoft.com/office/drawing/2014/main" id="{8A33C824-F6BF-52BD-EAD6-1D10DFBAD659}"/>
              </a:ext>
            </a:extLst>
          </p:cNvPr>
          <p:cNvSpPr/>
          <p:nvPr/>
        </p:nvSpPr>
        <p:spPr>
          <a:xfrm rot="22765">
            <a:off x="4286257" y="8764667"/>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13" name="TextBox 47">
            <a:extLst>
              <a:ext uri="{FF2B5EF4-FFF2-40B4-BE49-F238E27FC236}">
                <a16:creationId xmlns:a16="http://schemas.microsoft.com/office/drawing/2014/main" id="{3DE9002E-7D57-2DEF-81FC-5C395413CEE0}"/>
              </a:ext>
            </a:extLst>
          </p:cNvPr>
          <p:cNvSpPr txBox="1"/>
          <p:nvPr/>
        </p:nvSpPr>
        <p:spPr>
          <a:xfrm>
            <a:off x="1511923" y="5298115"/>
            <a:ext cx="6393668" cy="3093026"/>
          </a:xfrm>
          <a:prstGeom prst="rect">
            <a:avLst/>
          </a:prstGeom>
        </p:spPr>
        <p:txBody>
          <a:bodyPr wrap="square" lIns="0" tIns="0" rIns="0" bIns="0" rtlCol="0" anchor="t">
            <a:spAutoFit/>
          </a:bodyPr>
          <a:lstStyle/>
          <a:p>
            <a:pPr algn="ctr">
              <a:lnSpc>
                <a:spcPts val="3500"/>
              </a:lnSpc>
            </a:pPr>
            <a:r>
              <a:rPr lang="en-US" sz="2000" dirty="0">
                <a:solidFill>
                  <a:srgbClr val="1E2328"/>
                </a:solidFill>
                <a:latin typeface="Montserrat" panose="00000500000000000000" pitchFamily="2" charset="0"/>
                <a:ea typeface="DM Serif Display"/>
                <a:cs typeface="DM Serif Display"/>
                <a:sym typeface="DM Serif Display"/>
              </a:rPr>
              <a:t>Briefly introducing learners to main features and operational aspects of 3D design as support to a more sustainable fashion designing process. Clarifying the meaning of adopting 3D in design and prototyping to promote the reduction of waste and consequently the reduction of the environmental footprint.</a:t>
            </a:r>
          </a:p>
        </p:txBody>
      </p:sp>
      <p:sp>
        <p:nvSpPr>
          <p:cNvPr id="14" name="TextBox 47">
            <a:extLst>
              <a:ext uri="{FF2B5EF4-FFF2-40B4-BE49-F238E27FC236}">
                <a16:creationId xmlns:a16="http://schemas.microsoft.com/office/drawing/2014/main" id="{5D02BBC6-E17D-1C86-167F-1334B7DA0C2C}"/>
              </a:ext>
            </a:extLst>
          </p:cNvPr>
          <p:cNvSpPr txBox="1"/>
          <p:nvPr/>
        </p:nvSpPr>
        <p:spPr>
          <a:xfrm>
            <a:off x="9135946" y="4947534"/>
            <a:ext cx="6593732" cy="3093026"/>
          </a:xfrm>
          <a:prstGeom prst="rect">
            <a:avLst/>
          </a:prstGeom>
        </p:spPr>
        <p:txBody>
          <a:bodyPr wrap="square" lIns="0" tIns="0" rIns="0" bIns="0" rtlCol="0" anchor="t">
            <a:spAutoFit/>
          </a:bodyPr>
          <a:lstStyle/>
          <a:p>
            <a:pPr algn="ctr">
              <a:lnSpc>
                <a:spcPts val="3500"/>
              </a:lnSpc>
            </a:pPr>
            <a:r>
              <a:rPr lang="en-US" sz="2000" dirty="0">
                <a:solidFill>
                  <a:schemeClr val="bg1"/>
                </a:solidFill>
                <a:latin typeface="Montserrat" panose="00000500000000000000" pitchFamily="2" charset="0"/>
                <a:ea typeface="DM Serif Display"/>
                <a:cs typeface="DM Serif Display"/>
                <a:sym typeface="DM Serif Display"/>
              </a:rPr>
              <a:t>Providing learners a general overview on the most used 3D programs for patternmaking and garment construction showing their main features, functions and benefits for the design process and strengths in the view of the projects to be realized (e.g. precision measurements, time optimization, waste reduction, fit simulation, cost reduction, etc.). </a:t>
            </a:r>
          </a:p>
        </p:txBody>
      </p:sp>
      <p:sp>
        <p:nvSpPr>
          <p:cNvPr id="12" name="TextBox 17">
            <a:extLst>
              <a:ext uri="{FF2B5EF4-FFF2-40B4-BE49-F238E27FC236}">
                <a16:creationId xmlns:a16="http://schemas.microsoft.com/office/drawing/2014/main" id="{7BD9FFC1-DD28-4E9F-A097-C9651919D26C}"/>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3"/>
              </a:rPr>
              <a:t>www.fashionupproject.com</a:t>
            </a:r>
            <a:endParaRPr lang="it-IT">
              <a:latin typeface="Montserrat"/>
            </a:endParaRPr>
          </a:p>
        </p:txBody>
      </p:sp>
    </p:spTree>
    <p:extLst>
      <p:ext uri="{BB962C8B-B14F-4D97-AF65-F5344CB8AC3E}">
        <p14:creationId xmlns:p14="http://schemas.microsoft.com/office/powerpoint/2010/main" val="352020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sp>
        <p:nvSpPr>
          <p:cNvPr id="22" name="AutoShape 22"/>
          <p:cNvSpPr/>
          <p:nvPr/>
        </p:nvSpPr>
        <p:spPr>
          <a:xfrm rot="22765">
            <a:off x="3293137" y="631359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23" name="AutoShape 23"/>
          <p:cNvSpPr/>
          <p:nvPr/>
        </p:nvSpPr>
        <p:spPr>
          <a:xfrm rot="22765">
            <a:off x="6954027" y="631359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37" name="AutoShape 37"/>
          <p:cNvSpPr/>
          <p:nvPr/>
        </p:nvSpPr>
        <p:spPr>
          <a:xfrm rot="22765">
            <a:off x="12956906" y="7669024"/>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38" name="TextBox 38"/>
          <p:cNvSpPr txBox="1"/>
          <p:nvPr/>
        </p:nvSpPr>
        <p:spPr>
          <a:xfrm>
            <a:off x="2490483" y="1567598"/>
            <a:ext cx="10598943" cy="800100"/>
          </a:xfrm>
          <a:prstGeom prst="rect">
            <a:avLst/>
          </a:prstGeom>
        </p:spPr>
        <p:txBody>
          <a:bodyPr lIns="0" tIns="0" rIns="0" bIns="0" rtlCol="0" anchor="t">
            <a:spAutoFit/>
          </a:bodyPr>
          <a:lstStyle/>
          <a:p>
            <a:pPr algn="ctr">
              <a:lnSpc>
                <a:spcPts val="6000"/>
              </a:lnSpc>
            </a:pPr>
            <a:r>
              <a:rPr lang="en-US" sz="6000" dirty="0">
                <a:solidFill>
                  <a:srgbClr val="1E2328"/>
                </a:solidFill>
                <a:latin typeface="DM Serif Display"/>
                <a:ea typeface="DM Serif Display"/>
                <a:cs typeface="DM Serif Display"/>
                <a:sym typeface="DM Serif Display"/>
              </a:rPr>
              <a:t>Module 6 Training Units</a:t>
            </a:r>
          </a:p>
        </p:txBody>
      </p:sp>
      <p:sp>
        <p:nvSpPr>
          <p:cNvPr id="40" name="TextBox 40"/>
          <p:cNvSpPr txBox="1"/>
          <p:nvPr/>
        </p:nvSpPr>
        <p:spPr>
          <a:xfrm>
            <a:off x="1098978" y="4168163"/>
            <a:ext cx="876394" cy="4317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0</a:t>
            </a:r>
          </a:p>
        </p:txBody>
      </p:sp>
      <p:sp>
        <p:nvSpPr>
          <p:cNvPr id="41" name="TextBox 41"/>
          <p:cNvSpPr txBox="1"/>
          <p:nvPr/>
        </p:nvSpPr>
        <p:spPr>
          <a:xfrm>
            <a:off x="12834802" y="4388462"/>
            <a:ext cx="876394" cy="4317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02</a:t>
            </a:r>
          </a:p>
        </p:txBody>
      </p:sp>
      <p:sp>
        <p:nvSpPr>
          <p:cNvPr id="42" name="TextBox 42"/>
          <p:cNvSpPr txBox="1"/>
          <p:nvPr/>
        </p:nvSpPr>
        <p:spPr>
          <a:xfrm>
            <a:off x="11895545" y="7487013"/>
            <a:ext cx="3250169" cy="4318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content</a:t>
            </a:r>
          </a:p>
        </p:txBody>
      </p:sp>
      <p:sp>
        <p:nvSpPr>
          <p:cNvPr id="47" name="TextBox 47"/>
          <p:cNvSpPr txBox="1"/>
          <p:nvPr/>
        </p:nvSpPr>
        <p:spPr>
          <a:xfrm>
            <a:off x="11812493" y="4988943"/>
            <a:ext cx="3250169" cy="441916"/>
          </a:xfrm>
          <a:prstGeom prst="rect">
            <a:avLst/>
          </a:prstGeom>
        </p:spPr>
        <p:txBody>
          <a:bodyPr lIns="0" tIns="0" rIns="0" bIns="0" rtlCol="0" anchor="t">
            <a:spAutoFit/>
          </a:bodyPr>
          <a:lstStyle/>
          <a:p>
            <a:pPr algn="ctr">
              <a:lnSpc>
                <a:spcPts val="3500"/>
              </a:lnSpc>
            </a:pPr>
            <a:r>
              <a:rPr lang="en-US" sz="2800" dirty="0">
                <a:solidFill>
                  <a:srgbClr val="FFFFFF"/>
                </a:solidFill>
                <a:latin typeface="DM Serif Display"/>
                <a:ea typeface="DM Serif Display"/>
                <a:cs typeface="DM Serif Display"/>
                <a:sym typeface="DM Serif Display"/>
              </a:rPr>
              <a:t>TITLE</a:t>
            </a:r>
          </a:p>
        </p:txBody>
      </p:sp>
      <p:sp>
        <p:nvSpPr>
          <p:cNvPr id="48" name="TextBox 48"/>
          <p:cNvSpPr txBox="1"/>
          <p:nvPr/>
        </p:nvSpPr>
        <p:spPr>
          <a:xfrm>
            <a:off x="12061116" y="8039516"/>
            <a:ext cx="2574218" cy="316753"/>
          </a:xfrm>
          <a:prstGeom prst="rect">
            <a:avLst/>
          </a:prstGeom>
        </p:spPr>
        <p:txBody>
          <a:bodyPr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Duration.</a:t>
            </a:r>
          </a:p>
        </p:txBody>
      </p:sp>
      <p:sp>
        <p:nvSpPr>
          <p:cNvPr id="51" name="TextBox 51"/>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nvGrpSpPr>
          <p:cNvPr id="53" name="Group 24">
            <a:extLst>
              <a:ext uri="{FF2B5EF4-FFF2-40B4-BE49-F238E27FC236}">
                <a16:creationId xmlns:a16="http://schemas.microsoft.com/office/drawing/2014/main" id="{D758BD3C-C7BE-291F-4AB8-0CAA08C83C08}"/>
              </a:ext>
            </a:extLst>
          </p:cNvPr>
          <p:cNvGrpSpPr/>
          <p:nvPr/>
        </p:nvGrpSpPr>
        <p:grpSpPr>
          <a:xfrm>
            <a:off x="8754374" y="3070430"/>
            <a:ext cx="7252245" cy="6971962"/>
            <a:chOff x="0" y="0"/>
            <a:chExt cx="3207753" cy="3846507"/>
          </a:xfrm>
          <a:solidFill>
            <a:srgbClr val="CFCF5A"/>
          </a:solidFill>
        </p:grpSpPr>
        <p:sp>
          <p:nvSpPr>
            <p:cNvPr id="54" name="Freeform 25">
              <a:extLst>
                <a:ext uri="{FF2B5EF4-FFF2-40B4-BE49-F238E27FC236}">
                  <a16:creationId xmlns:a16="http://schemas.microsoft.com/office/drawing/2014/main" id="{C3DF4C6B-A56D-1283-F6D9-03A9FFE45B67}"/>
                </a:ext>
              </a:extLst>
            </p:cNvPr>
            <p:cNvSpPr/>
            <p:nvPr/>
          </p:nvSpPr>
          <p:spPr>
            <a:xfrm>
              <a:off x="0" y="0"/>
              <a:ext cx="3207753" cy="3846506"/>
            </a:xfrm>
            <a:custGeom>
              <a:avLst/>
              <a:gdLst/>
              <a:ahLst/>
              <a:cxnLst/>
              <a:rect l="l" t="t" r="r" b="b"/>
              <a:pathLst>
                <a:path w="3207753" h="3846507">
                  <a:moveTo>
                    <a:pt x="0" y="0"/>
                  </a:moveTo>
                  <a:lnTo>
                    <a:pt x="3207753" y="0"/>
                  </a:lnTo>
                  <a:lnTo>
                    <a:pt x="3207753" y="3846507"/>
                  </a:lnTo>
                  <a:lnTo>
                    <a:pt x="0" y="3846507"/>
                  </a:lnTo>
                  <a:close/>
                </a:path>
              </a:pathLst>
            </a:custGeom>
            <a:grpFill/>
          </p:spPr>
          <p:txBody>
            <a:bodyPr/>
            <a:lstStyle/>
            <a:p>
              <a:endParaRPr lang="it-IT">
                <a:solidFill>
                  <a:srgbClr val="CFCF5A"/>
                </a:solidFill>
              </a:endParaRPr>
            </a:p>
          </p:txBody>
        </p:sp>
        <p:sp>
          <p:nvSpPr>
            <p:cNvPr id="55" name="TextBox 26">
              <a:extLst>
                <a:ext uri="{FF2B5EF4-FFF2-40B4-BE49-F238E27FC236}">
                  <a16:creationId xmlns:a16="http://schemas.microsoft.com/office/drawing/2014/main" id="{A4292438-BECE-2DBF-EF47-270621AEAC21}"/>
                </a:ext>
              </a:extLst>
            </p:cNvPr>
            <p:cNvSpPr txBox="1"/>
            <p:nvPr/>
          </p:nvSpPr>
          <p:spPr>
            <a:xfrm>
              <a:off x="0" y="0"/>
              <a:ext cx="3207753" cy="3846507"/>
            </a:xfrm>
            <a:prstGeom prst="rect">
              <a:avLst/>
            </a:prstGeom>
            <a:grpFill/>
          </p:spPr>
          <p:txBody>
            <a:bodyPr lIns="50800" tIns="50800" rIns="50800" bIns="50800" rtlCol="0" anchor="ctr"/>
            <a:lstStyle/>
            <a:p>
              <a:pPr algn="ctr">
                <a:lnSpc>
                  <a:spcPts val="2196"/>
                </a:lnSpc>
              </a:pPr>
              <a:endParaRPr>
                <a:solidFill>
                  <a:srgbClr val="CFCF5A"/>
                </a:solidFill>
              </a:endParaRPr>
            </a:p>
          </p:txBody>
        </p:sp>
      </p:grpSp>
      <p:sp>
        <p:nvSpPr>
          <p:cNvPr id="56" name="TextBox 47">
            <a:extLst>
              <a:ext uri="{FF2B5EF4-FFF2-40B4-BE49-F238E27FC236}">
                <a16:creationId xmlns:a16="http://schemas.microsoft.com/office/drawing/2014/main" id="{F6A4069E-8BFD-5087-3AFE-043BE6BC089E}"/>
              </a:ext>
            </a:extLst>
          </p:cNvPr>
          <p:cNvSpPr txBox="1"/>
          <p:nvPr/>
        </p:nvSpPr>
        <p:spPr>
          <a:xfrm>
            <a:off x="9179667" y="3850778"/>
            <a:ext cx="6593732" cy="441916"/>
          </a:xfrm>
          <a:prstGeom prst="rect">
            <a:avLst/>
          </a:prstGeom>
        </p:spPr>
        <p:txBody>
          <a:bodyPr wrap="square" lIns="0" tIns="0" rIns="0" bIns="0" rtlCol="0" anchor="t">
            <a:spAutoFit/>
          </a:bodyPr>
          <a:lstStyle/>
          <a:p>
            <a:pPr algn="ctr">
              <a:lnSpc>
                <a:spcPts val="3500"/>
              </a:lnSpc>
            </a:pPr>
            <a:r>
              <a:rPr lang="en-US" sz="2800" dirty="0">
                <a:solidFill>
                  <a:srgbClr val="1E2328"/>
                </a:solidFill>
                <a:latin typeface="DM Serif Display"/>
                <a:ea typeface="DM Serif Display"/>
                <a:cs typeface="DM Serif Display"/>
                <a:sym typeface="DM Serif Display"/>
              </a:rPr>
              <a:t>Technical Focus on BLENDER</a:t>
            </a:r>
            <a:endParaRPr lang="en-US" sz="2800" dirty="0">
              <a:solidFill>
                <a:srgbClr val="1E2328"/>
              </a:solidFill>
              <a:latin typeface="DM Serif Display"/>
              <a:ea typeface="DM Serif Display"/>
              <a:cs typeface="DM Serif Display"/>
            </a:endParaRPr>
          </a:p>
        </p:txBody>
      </p:sp>
      <p:sp>
        <p:nvSpPr>
          <p:cNvPr id="57" name="AutoShape 37">
            <a:extLst>
              <a:ext uri="{FF2B5EF4-FFF2-40B4-BE49-F238E27FC236}">
                <a16:creationId xmlns:a16="http://schemas.microsoft.com/office/drawing/2014/main" id="{78AF9D35-3F1F-E1FA-06AE-B448820766D6}"/>
              </a:ext>
            </a:extLst>
          </p:cNvPr>
          <p:cNvSpPr/>
          <p:nvPr/>
        </p:nvSpPr>
        <p:spPr>
          <a:xfrm rot="22765">
            <a:off x="7590590" y="7651306"/>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58" name="TextBox 48">
            <a:extLst>
              <a:ext uri="{FF2B5EF4-FFF2-40B4-BE49-F238E27FC236}">
                <a16:creationId xmlns:a16="http://schemas.microsoft.com/office/drawing/2014/main" id="{F9424CBE-B9AE-926B-3332-E5240BB8FF26}"/>
              </a:ext>
            </a:extLst>
          </p:cNvPr>
          <p:cNvSpPr txBox="1"/>
          <p:nvPr/>
        </p:nvSpPr>
        <p:spPr>
          <a:xfrm>
            <a:off x="11047854" y="9087042"/>
            <a:ext cx="2574218" cy="694677"/>
          </a:xfrm>
          <a:prstGeom prst="rect">
            <a:avLst/>
          </a:prstGeom>
        </p:spPr>
        <p:txBody>
          <a:bodyPr lIns="0" tIns="0" rIns="0" bIns="0" rtlCol="0" anchor="t">
            <a:spAutoFit/>
          </a:bodyPr>
          <a:lstStyle/>
          <a:p>
            <a:pPr algn="ctr">
              <a:lnSpc>
                <a:spcPts val="2700"/>
              </a:lnSpc>
            </a:pPr>
            <a:r>
              <a:rPr lang="en-US" sz="2800" dirty="0">
                <a:solidFill>
                  <a:srgbClr val="1E2328"/>
                </a:solidFill>
                <a:latin typeface="Montserrat"/>
                <a:ea typeface="Montserrat"/>
                <a:cs typeface="Montserrat"/>
                <a:sym typeface="Montserrat"/>
              </a:rPr>
              <a:t>Duration</a:t>
            </a:r>
          </a:p>
          <a:p>
            <a:pPr algn="ctr">
              <a:lnSpc>
                <a:spcPts val="2700"/>
              </a:lnSpc>
            </a:pPr>
            <a:r>
              <a:rPr lang="en-US" sz="2800" b="1" dirty="0">
                <a:solidFill>
                  <a:srgbClr val="1E2328"/>
                </a:solidFill>
                <a:latin typeface="Montserrat"/>
                <a:ea typeface="Montserrat"/>
                <a:cs typeface="Montserrat"/>
                <a:sym typeface="Montserrat"/>
              </a:rPr>
              <a:t>4 HOURS</a:t>
            </a:r>
          </a:p>
        </p:txBody>
      </p:sp>
      <p:grpSp>
        <p:nvGrpSpPr>
          <p:cNvPr id="64" name="Group 24">
            <a:extLst>
              <a:ext uri="{FF2B5EF4-FFF2-40B4-BE49-F238E27FC236}">
                <a16:creationId xmlns:a16="http://schemas.microsoft.com/office/drawing/2014/main" id="{67FAE7F6-134C-E196-C2D4-5868B2C77720}"/>
              </a:ext>
            </a:extLst>
          </p:cNvPr>
          <p:cNvGrpSpPr/>
          <p:nvPr/>
        </p:nvGrpSpPr>
        <p:grpSpPr>
          <a:xfrm>
            <a:off x="1059645" y="3070430"/>
            <a:ext cx="7451310" cy="6824232"/>
            <a:chOff x="0" y="0"/>
            <a:chExt cx="3207753" cy="3846507"/>
          </a:xfrm>
          <a:solidFill>
            <a:srgbClr val="1E2328"/>
          </a:solidFill>
        </p:grpSpPr>
        <p:sp>
          <p:nvSpPr>
            <p:cNvPr id="65" name="Freeform 25">
              <a:extLst>
                <a:ext uri="{FF2B5EF4-FFF2-40B4-BE49-F238E27FC236}">
                  <a16:creationId xmlns:a16="http://schemas.microsoft.com/office/drawing/2014/main" id="{453835D5-798C-0183-1216-84E3ED2B605A}"/>
                </a:ext>
              </a:extLst>
            </p:cNvPr>
            <p:cNvSpPr/>
            <p:nvPr/>
          </p:nvSpPr>
          <p:spPr>
            <a:xfrm>
              <a:off x="0" y="0"/>
              <a:ext cx="3207753" cy="3846507"/>
            </a:xfrm>
            <a:custGeom>
              <a:avLst/>
              <a:gdLst/>
              <a:ahLst/>
              <a:cxnLst/>
              <a:rect l="l" t="t" r="r" b="b"/>
              <a:pathLst>
                <a:path w="3207753" h="3846507">
                  <a:moveTo>
                    <a:pt x="0" y="0"/>
                  </a:moveTo>
                  <a:lnTo>
                    <a:pt x="3207753" y="0"/>
                  </a:lnTo>
                  <a:lnTo>
                    <a:pt x="3207753" y="3846507"/>
                  </a:lnTo>
                  <a:lnTo>
                    <a:pt x="0" y="3846507"/>
                  </a:lnTo>
                  <a:close/>
                </a:path>
              </a:pathLst>
            </a:custGeom>
            <a:grpFill/>
          </p:spPr>
          <p:txBody>
            <a:bodyPr/>
            <a:lstStyle/>
            <a:p>
              <a:endParaRPr lang="it-IT"/>
            </a:p>
          </p:txBody>
        </p:sp>
        <p:sp>
          <p:nvSpPr>
            <p:cNvPr id="66" name="TextBox 26">
              <a:extLst>
                <a:ext uri="{FF2B5EF4-FFF2-40B4-BE49-F238E27FC236}">
                  <a16:creationId xmlns:a16="http://schemas.microsoft.com/office/drawing/2014/main" id="{65E9D84A-1E82-BBB3-6C83-5627DBF3C41C}"/>
                </a:ext>
              </a:extLst>
            </p:cNvPr>
            <p:cNvSpPr txBox="1"/>
            <p:nvPr/>
          </p:nvSpPr>
          <p:spPr>
            <a:xfrm>
              <a:off x="0" y="0"/>
              <a:ext cx="3207753" cy="3846507"/>
            </a:xfrm>
            <a:prstGeom prst="rect">
              <a:avLst/>
            </a:prstGeom>
            <a:grpFill/>
          </p:spPr>
          <p:txBody>
            <a:bodyPr lIns="50800" tIns="50800" rIns="50800" bIns="50800" rtlCol="0" anchor="ctr"/>
            <a:lstStyle/>
            <a:p>
              <a:pPr algn="ctr">
                <a:lnSpc>
                  <a:spcPts val="2196"/>
                </a:lnSpc>
              </a:pPr>
              <a:endParaRPr/>
            </a:p>
          </p:txBody>
        </p:sp>
      </p:grpSp>
      <p:sp>
        <p:nvSpPr>
          <p:cNvPr id="68" name="TextBox 47">
            <a:extLst>
              <a:ext uri="{FF2B5EF4-FFF2-40B4-BE49-F238E27FC236}">
                <a16:creationId xmlns:a16="http://schemas.microsoft.com/office/drawing/2014/main" id="{C890E10A-CAC3-B9AB-92BD-0DF6CBFAB3B4}"/>
              </a:ext>
            </a:extLst>
          </p:cNvPr>
          <p:cNvSpPr txBox="1"/>
          <p:nvPr/>
        </p:nvSpPr>
        <p:spPr>
          <a:xfrm>
            <a:off x="1612668" y="3903200"/>
            <a:ext cx="6553964" cy="890757"/>
          </a:xfrm>
          <a:prstGeom prst="rect">
            <a:avLst/>
          </a:prstGeom>
        </p:spPr>
        <p:txBody>
          <a:bodyPr wrap="square" lIns="0" tIns="0" rIns="0" bIns="0" rtlCol="0" anchor="t">
            <a:spAutoFit/>
          </a:bodyPr>
          <a:lstStyle/>
          <a:p>
            <a:pPr algn="ctr">
              <a:lnSpc>
                <a:spcPts val="3500"/>
              </a:lnSpc>
            </a:pPr>
            <a:r>
              <a:rPr lang="en-US" sz="2800" dirty="0">
                <a:solidFill>
                  <a:schemeClr val="bg1"/>
                </a:solidFill>
                <a:latin typeface="DM Serif Display"/>
                <a:ea typeface="DM Serif Display"/>
                <a:cs typeface="DM Serif Display"/>
                <a:sym typeface="DM Serif Display"/>
              </a:rPr>
              <a:t>Sustainable design as a hybrid 2D/3D activity </a:t>
            </a:r>
          </a:p>
        </p:txBody>
      </p:sp>
      <p:sp>
        <p:nvSpPr>
          <p:cNvPr id="69" name="AutoShape 37">
            <a:extLst>
              <a:ext uri="{FF2B5EF4-FFF2-40B4-BE49-F238E27FC236}">
                <a16:creationId xmlns:a16="http://schemas.microsoft.com/office/drawing/2014/main" id="{390D04AF-FA66-1AD3-F06D-55E18FF9E995}"/>
              </a:ext>
            </a:extLst>
          </p:cNvPr>
          <p:cNvSpPr/>
          <p:nvPr/>
        </p:nvSpPr>
        <p:spPr>
          <a:xfrm rot="22765">
            <a:off x="12117004" y="8807283"/>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70" name="TextBox 48">
            <a:extLst>
              <a:ext uri="{FF2B5EF4-FFF2-40B4-BE49-F238E27FC236}">
                <a16:creationId xmlns:a16="http://schemas.microsoft.com/office/drawing/2014/main" id="{875D7E55-C164-F853-4F90-500FE822D95B}"/>
              </a:ext>
            </a:extLst>
          </p:cNvPr>
          <p:cNvSpPr txBox="1"/>
          <p:nvPr/>
        </p:nvSpPr>
        <p:spPr>
          <a:xfrm>
            <a:off x="3358676" y="8955938"/>
            <a:ext cx="2574218" cy="694677"/>
          </a:xfrm>
          <a:prstGeom prst="rect">
            <a:avLst/>
          </a:prstGeom>
        </p:spPr>
        <p:txBody>
          <a:bodyPr lIns="0" tIns="0" rIns="0" bIns="0" rtlCol="0" anchor="t">
            <a:spAutoFit/>
          </a:bodyPr>
          <a:lstStyle/>
          <a:p>
            <a:pPr algn="ctr">
              <a:lnSpc>
                <a:spcPts val="2700"/>
              </a:lnSpc>
            </a:pPr>
            <a:r>
              <a:rPr lang="en-US" sz="2800" dirty="0">
                <a:solidFill>
                  <a:schemeClr val="bg1"/>
                </a:solidFill>
                <a:latin typeface="Montserrat"/>
                <a:ea typeface="Montserrat"/>
                <a:cs typeface="Montserrat"/>
                <a:sym typeface="Montserrat"/>
              </a:rPr>
              <a:t>Duration</a:t>
            </a:r>
          </a:p>
          <a:p>
            <a:pPr algn="ctr">
              <a:lnSpc>
                <a:spcPts val="2700"/>
              </a:lnSpc>
            </a:pPr>
            <a:r>
              <a:rPr lang="en-US" sz="2800" b="1" dirty="0">
                <a:solidFill>
                  <a:schemeClr val="bg1"/>
                </a:solidFill>
                <a:latin typeface="Montserrat"/>
                <a:ea typeface="Montserrat"/>
                <a:cs typeface="Montserrat"/>
                <a:sym typeface="Montserrat"/>
              </a:rPr>
              <a:t>2 HOURS</a:t>
            </a:r>
          </a:p>
        </p:txBody>
      </p:sp>
      <p:grpSp>
        <p:nvGrpSpPr>
          <p:cNvPr id="71" name="Group 27">
            <a:extLst>
              <a:ext uri="{FF2B5EF4-FFF2-40B4-BE49-F238E27FC236}">
                <a16:creationId xmlns:a16="http://schemas.microsoft.com/office/drawing/2014/main" id="{2A64BF42-F0B4-FDCF-393A-0CCB23CA4A56}"/>
              </a:ext>
            </a:extLst>
          </p:cNvPr>
          <p:cNvGrpSpPr/>
          <p:nvPr/>
        </p:nvGrpSpPr>
        <p:grpSpPr>
          <a:xfrm>
            <a:off x="1537175" y="2754870"/>
            <a:ext cx="1008985" cy="986193"/>
            <a:chOff x="0" y="0"/>
            <a:chExt cx="812800" cy="812800"/>
          </a:xfrm>
          <a:solidFill>
            <a:srgbClr val="CFCF5A"/>
          </a:solidFill>
        </p:grpSpPr>
        <p:sp>
          <p:nvSpPr>
            <p:cNvPr id="72" name="Freeform 28">
              <a:extLst>
                <a:ext uri="{FF2B5EF4-FFF2-40B4-BE49-F238E27FC236}">
                  <a16:creationId xmlns:a16="http://schemas.microsoft.com/office/drawing/2014/main" id="{17778B74-2D2E-B56D-BF24-8E07E428270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73" name="TextBox 29">
              <a:extLst>
                <a:ext uri="{FF2B5EF4-FFF2-40B4-BE49-F238E27FC236}">
                  <a16:creationId xmlns:a16="http://schemas.microsoft.com/office/drawing/2014/main" id="{C6C6B4C7-8070-F3B2-3971-D444DD822806}"/>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sp>
        <p:nvSpPr>
          <p:cNvPr id="74" name="TextBox 49">
            <a:extLst>
              <a:ext uri="{FF2B5EF4-FFF2-40B4-BE49-F238E27FC236}">
                <a16:creationId xmlns:a16="http://schemas.microsoft.com/office/drawing/2014/main" id="{28233D4C-D689-9F27-F062-6944103183EF}"/>
              </a:ext>
            </a:extLst>
          </p:cNvPr>
          <p:cNvSpPr txBox="1"/>
          <p:nvPr/>
        </p:nvSpPr>
        <p:spPr>
          <a:xfrm>
            <a:off x="1565925" y="3131990"/>
            <a:ext cx="876394" cy="456985"/>
          </a:xfrm>
          <a:prstGeom prst="rect">
            <a:avLst/>
          </a:prstGeom>
        </p:spPr>
        <p:txBody>
          <a:bodyPr wrap="square" lIns="0" tIns="0" rIns="0" bIns="0" rtlCol="0" anchor="t">
            <a:spAutoFit/>
          </a:bodyPr>
          <a:lstStyle/>
          <a:p>
            <a:pPr algn="ctr">
              <a:lnSpc>
                <a:spcPts val="3500"/>
              </a:lnSpc>
            </a:pPr>
            <a:r>
              <a:rPr lang="en-US" sz="3200" dirty="0">
                <a:solidFill>
                  <a:schemeClr val="bg1"/>
                </a:solidFill>
                <a:latin typeface="DM Serif Display"/>
                <a:ea typeface="DM Serif Display"/>
                <a:cs typeface="DM Serif Display"/>
                <a:sym typeface="DM Serif Display"/>
              </a:rPr>
              <a:t>03</a:t>
            </a:r>
          </a:p>
        </p:txBody>
      </p:sp>
      <p:grpSp>
        <p:nvGrpSpPr>
          <p:cNvPr id="78" name="Group 27">
            <a:extLst>
              <a:ext uri="{FF2B5EF4-FFF2-40B4-BE49-F238E27FC236}">
                <a16:creationId xmlns:a16="http://schemas.microsoft.com/office/drawing/2014/main" id="{BDE1D0B9-1E67-960F-87A4-557B07D469F5}"/>
              </a:ext>
            </a:extLst>
          </p:cNvPr>
          <p:cNvGrpSpPr/>
          <p:nvPr/>
        </p:nvGrpSpPr>
        <p:grpSpPr>
          <a:xfrm>
            <a:off x="14377886" y="2643233"/>
            <a:ext cx="1008985" cy="986193"/>
            <a:chOff x="0" y="0"/>
            <a:chExt cx="812800" cy="812800"/>
          </a:xfrm>
          <a:solidFill>
            <a:srgbClr val="1E2328"/>
          </a:solidFill>
        </p:grpSpPr>
        <p:sp>
          <p:nvSpPr>
            <p:cNvPr id="79" name="Freeform 28">
              <a:extLst>
                <a:ext uri="{FF2B5EF4-FFF2-40B4-BE49-F238E27FC236}">
                  <a16:creationId xmlns:a16="http://schemas.microsoft.com/office/drawing/2014/main" id="{833D325E-BB5A-72BB-67CD-1903467CDFB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txBody>
            <a:bodyPr/>
            <a:lstStyle/>
            <a:p>
              <a:endParaRPr lang="it-IT"/>
            </a:p>
          </p:txBody>
        </p:sp>
        <p:sp>
          <p:nvSpPr>
            <p:cNvPr id="80" name="TextBox 29">
              <a:extLst>
                <a:ext uri="{FF2B5EF4-FFF2-40B4-BE49-F238E27FC236}">
                  <a16:creationId xmlns:a16="http://schemas.microsoft.com/office/drawing/2014/main" id="{17253625-542F-D268-E48B-C4C6E4F29FBE}"/>
                </a:ext>
              </a:extLst>
            </p:cNvPr>
            <p:cNvSpPr txBox="1"/>
            <p:nvPr/>
          </p:nvSpPr>
          <p:spPr>
            <a:xfrm>
              <a:off x="0" y="0"/>
              <a:ext cx="812800" cy="812800"/>
            </a:xfrm>
            <a:prstGeom prst="rect">
              <a:avLst/>
            </a:prstGeom>
            <a:grpFill/>
          </p:spPr>
          <p:txBody>
            <a:bodyPr lIns="50800" tIns="50800" rIns="50800" bIns="50800" rtlCol="0" anchor="ctr"/>
            <a:lstStyle/>
            <a:p>
              <a:pPr algn="ctr">
                <a:lnSpc>
                  <a:spcPts val="2196"/>
                </a:lnSpc>
              </a:pPr>
              <a:endParaRPr/>
            </a:p>
          </p:txBody>
        </p:sp>
      </p:grpSp>
      <p:sp>
        <p:nvSpPr>
          <p:cNvPr id="84" name="TextBox 49">
            <a:extLst>
              <a:ext uri="{FF2B5EF4-FFF2-40B4-BE49-F238E27FC236}">
                <a16:creationId xmlns:a16="http://schemas.microsoft.com/office/drawing/2014/main" id="{A1DDF12B-56ED-40B2-1665-178F70843386}"/>
              </a:ext>
            </a:extLst>
          </p:cNvPr>
          <p:cNvSpPr txBox="1"/>
          <p:nvPr/>
        </p:nvSpPr>
        <p:spPr>
          <a:xfrm>
            <a:off x="14434903" y="2972995"/>
            <a:ext cx="876394" cy="456985"/>
          </a:xfrm>
          <a:prstGeom prst="rect">
            <a:avLst/>
          </a:prstGeom>
        </p:spPr>
        <p:txBody>
          <a:bodyPr lIns="0" tIns="0" rIns="0" bIns="0" rtlCol="0" anchor="t">
            <a:spAutoFit/>
          </a:bodyPr>
          <a:lstStyle/>
          <a:p>
            <a:pPr algn="ctr">
              <a:lnSpc>
                <a:spcPts val="3500"/>
              </a:lnSpc>
            </a:pPr>
            <a:r>
              <a:rPr lang="en-US" sz="3200" dirty="0">
                <a:solidFill>
                  <a:schemeClr val="bg1"/>
                </a:solidFill>
                <a:latin typeface="DM Serif Display"/>
                <a:ea typeface="DM Serif Display"/>
                <a:cs typeface="DM Serif Display"/>
                <a:sym typeface="DM Serif Display"/>
              </a:rPr>
              <a:t>04</a:t>
            </a:r>
          </a:p>
        </p:txBody>
      </p:sp>
      <p:sp>
        <p:nvSpPr>
          <p:cNvPr id="6" name="TextBox 17">
            <a:extLst>
              <a:ext uri="{FF2B5EF4-FFF2-40B4-BE49-F238E27FC236}">
                <a16:creationId xmlns:a16="http://schemas.microsoft.com/office/drawing/2014/main" id="{DF316986-8CF8-C827-CE26-A7E2715B2A3F}"/>
              </a:ext>
            </a:extLst>
          </p:cNvPr>
          <p:cNvSpPr txBox="1"/>
          <p:nvPr/>
        </p:nvSpPr>
        <p:spPr>
          <a:xfrm>
            <a:off x="4895360" y="2453685"/>
            <a:ext cx="7520748" cy="1233479"/>
          </a:xfrm>
          <a:prstGeom prst="rect">
            <a:avLst/>
          </a:prstGeom>
        </p:spPr>
        <p:txBody>
          <a:bodyPr wrap="square" lIns="0" tIns="0" rIns="0" bIns="0" rtlCol="0" anchor="t">
            <a:spAutoFit/>
          </a:bodyPr>
          <a:lstStyle/>
          <a:p>
            <a:pPr algn="l">
              <a:lnSpc>
                <a:spcPts val="3299"/>
              </a:lnSpc>
            </a:pPr>
            <a:r>
              <a:rPr lang="en-US" sz="2400" dirty="0">
                <a:solidFill>
                  <a:srgbClr val="1E2328"/>
                </a:solidFill>
                <a:latin typeface="Montserrat"/>
                <a:ea typeface="Montserrat"/>
                <a:cs typeface="Montserrat"/>
                <a:sym typeface="Montserrat"/>
              </a:rPr>
              <a:t>These Training Units compose Module 6</a:t>
            </a:r>
          </a:p>
          <a:p>
            <a:pPr algn="l">
              <a:lnSpc>
                <a:spcPts val="3299"/>
              </a:lnSpc>
            </a:pPr>
            <a:endParaRPr lang="en-US" sz="2199" dirty="0">
              <a:solidFill>
                <a:srgbClr val="1E2328"/>
              </a:solidFill>
              <a:latin typeface="Montserrat"/>
              <a:ea typeface="Montserrat"/>
              <a:cs typeface="Montserrat"/>
              <a:sym typeface="Montserrat"/>
            </a:endParaRPr>
          </a:p>
          <a:p>
            <a:pPr algn="l">
              <a:lnSpc>
                <a:spcPts val="3299"/>
              </a:lnSpc>
            </a:pPr>
            <a:endParaRPr lang="en-US" sz="2199" dirty="0">
              <a:solidFill>
                <a:srgbClr val="1E2328"/>
              </a:solidFill>
              <a:latin typeface="Montserrat"/>
              <a:ea typeface="Montserrat"/>
              <a:cs typeface="Montserrat"/>
              <a:sym typeface="Montserrat"/>
            </a:endParaRPr>
          </a:p>
        </p:txBody>
      </p:sp>
      <p:sp>
        <p:nvSpPr>
          <p:cNvPr id="9" name="TextBox 13">
            <a:extLst>
              <a:ext uri="{FF2B5EF4-FFF2-40B4-BE49-F238E27FC236}">
                <a16:creationId xmlns:a16="http://schemas.microsoft.com/office/drawing/2014/main" id="{37EAD24D-3DDE-CB92-1BAF-63043A326A9B}"/>
              </a:ext>
            </a:extLst>
          </p:cNvPr>
          <p:cNvSpPr txBox="1"/>
          <p:nvPr/>
        </p:nvSpPr>
        <p:spPr>
          <a:xfrm>
            <a:off x="7191658" y="329406"/>
            <a:ext cx="9038939" cy="367729"/>
          </a:xfrm>
          <a:prstGeom prst="rect">
            <a:avLst/>
          </a:prstGeom>
        </p:spPr>
        <p:txBody>
          <a:bodyPr wrap="square"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a:t>
            </a:r>
            <a:r>
              <a:rPr lang="en-US" sz="2499" dirty="0">
                <a:solidFill>
                  <a:srgbClr val="1E2328"/>
                </a:solidFill>
                <a:latin typeface="Montserrat"/>
                <a:sym typeface="Montserrat"/>
              </a:rPr>
              <a:t>APPROACHING 3D DESIGN FOR TAILORING</a:t>
            </a:r>
          </a:p>
        </p:txBody>
      </p:sp>
      <p:sp>
        <p:nvSpPr>
          <p:cNvPr id="10" name="AutoShape 37">
            <a:extLst>
              <a:ext uri="{FF2B5EF4-FFF2-40B4-BE49-F238E27FC236}">
                <a16:creationId xmlns:a16="http://schemas.microsoft.com/office/drawing/2014/main" id="{8A33C824-F6BF-52BD-EAD6-1D10DFBAD659}"/>
              </a:ext>
            </a:extLst>
          </p:cNvPr>
          <p:cNvSpPr/>
          <p:nvPr/>
        </p:nvSpPr>
        <p:spPr>
          <a:xfrm rot="22765">
            <a:off x="4286257" y="8764667"/>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13" name="TextBox 47">
            <a:extLst>
              <a:ext uri="{FF2B5EF4-FFF2-40B4-BE49-F238E27FC236}">
                <a16:creationId xmlns:a16="http://schemas.microsoft.com/office/drawing/2014/main" id="{3DE9002E-7D57-2DEF-81FC-5C395413CEE0}"/>
              </a:ext>
            </a:extLst>
          </p:cNvPr>
          <p:cNvSpPr txBox="1"/>
          <p:nvPr/>
        </p:nvSpPr>
        <p:spPr>
          <a:xfrm>
            <a:off x="1511923" y="5298115"/>
            <a:ext cx="6393668" cy="1746504"/>
          </a:xfrm>
          <a:prstGeom prst="rect">
            <a:avLst/>
          </a:prstGeom>
        </p:spPr>
        <p:txBody>
          <a:bodyPr wrap="square" lIns="0" tIns="0" rIns="0" bIns="0" rtlCol="0" anchor="t">
            <a:spAutoFit/>
          </a:bodyPr>
          <a:lstStyle/>
          <a:p>
            <a:pPr algn="ctr">
              <a:lnSpc>
                <a:spcPts val="3500"/>
              </a:lnSpc>
            </a:pPr>
            <a:r>
              <a:rPr lang="en-US" sz="2000" dirty="0">
                <a:solidFill>
                  <a:schemeClr val="bg1"/>
                </a:solidFill>
                <a:latin typeface="Montserrat" panose="00000500000000000000" pitchFamily="2" charset="0"/>
                <a:ea typeface="DM Serif Display"/>
                <a:cs typeface="DM Serif Display"/>
                <a:sym typeface="DM Serif Display"/>
              </a:rPr>
              <a:t>Enabling learners to translate a 2D model into a 3D project and practically test how to complement traditional modeling made on paper with 3D technique.</a:t>
            </a:r>
          </a:p>
        </p:txBody>
      </p:sp>
      <p:sp>
        <p:nvSpPr>
          <p:cNvPr id="14" name="TextBox 47">
            <a:extLst>
              <a:ext uri="{FF2B5EF4-FFF2-40B4-BE49-F238E27FC236}">
                <a16:creationId xmlns:a16="http://schemas.microsoft.com/office/drawing/2014/main" id="{5D02BBC6-E17D-1C86-167F-1334B7DA0C2C}"/>
              </a:ext>
            </a:extLst>
          </p:cNvPr>
          <p:cNvSpPr txBox="1"/>
          <p:nvPr/>
        </p:nvSpPr>
        <p:spPr>
          <a:xfrm>
            <a:off x="9250964" y="4855393"/>
            <a:ext cx="6593732" cy="3529171"/>
          </a:xfrm>
          <a:prstGeom prst="rect">
            <a:avLst/>
          </a:prstGeom>
        </p:spPr>
        <p:txBody>
          <a:bodyPr wrap="square" lIns="0" tIns="0" rIns="0" bIns="0" rtlCol="0" anchor="t">
            <a:spAutoFit/>
          </a:bodyPr>
          <a:lstStyle/>
          <a:p>
            <a:pPr algn="ctr">
              <a:lnSpc>
                <a:spcPts val="3500"/>
              </a:lnSpc>
            </a:pPr>
            <a:r>
              <a:rPr lang="en-US" sz="2000" dirty="0">
                <a:solidFill>
                  <a:srgbClr val="1E2328"/>
                </a:solidFill>
                <a:latin typeface="Montserrat" panose="00000500000000000000" pitchFamily="2" charset="0"/>
                <a:ea typeface="DM Serif Display"/>
                <a:cs typeface="DM Serif Display"/>
                <a:sym typeface="DM Serif Display"/>
              </a:rPr>
              <a:t>Introducing learners to a specific free software for 3D design suitable to be applied also to fashion, enabling them to use its fundamental commands to sketch the project and to transform it into 3D by customizing the materials, textures and avatar, also applying 3D modeling and fabric simulation techniques.</a:t>
            </a:r>
          </a:p>
          <a:p>
            <a:pPr algn="ctr">
              <a:lnSpc>
                <a:spcPts val="3500"/>
              </a:lnSpc>
            </a:pPr>
            <a:endParaRPr lang="en-US" sz="1600" dirty="0">
              <a:solidFill>
                <a:srgbClr val="1E2328"/>
              </a:solidFill>
              <a:highlight>
                <a:srgbClr val="FFFF00"/>
              </a:highlight>
              <a:latin typeface="Montserrat" panose="00000500000000000000" pitchFamily="2" charset="0"/>
              <a:ea typeface="DM Serif Display"/>
              <a:cs typeface="DM Serif Display"/>
              <a:sym typeface="DM Serif Display"/>
            </a:endParaRPr>
          </a:p>
        </p:txBody>
      </p:sp>
      <p:sp>
        <p:nvSpPr>
          <p:cNvPr id="12" name="TextBox 17">
            <a:extLst>
              <a:ext uri="{FF2B5EF4-FFF2-40B4-BE49-F238E27FC236}">
                <a16:creationId xmlns:a16="http://schemas.microsoft.com/office/drawing/2014/main" id="{64551D6F-14F1-B77C-1850-1D8388F5C06E}"/>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3"/>
              </a:rPr>
              <a:t>www.fashionupproject.com</a:t>
            </a:r>
            <a:endParaRPr lang="it-IT">
              <a:latin typeface="Montserrat"/>
            </a:endParaRPr>
          </a:p>
        </p:txBody>
      </p:sp>
    </p:spTree>
    <p:extLst>
      <p:ext uri="{BB962C8B-B14F-4D97-AF65-F5344CB8AC3E}">
        <p14:creationId xmlns:p14="http://schemas.microsoft.com/office/powerpoint/2010/main" val="241692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33462"/>
            <a:ext cx="1028700" cy="9253538"/>
            <a:chOff x="0" y="0"/>
            <a:chExt cx="222487" cy="2001355"/>
          </a:xfrm>
        </p:grpSpPr>
        <p:sp>
          <p:nvSpPr>
            <p:cNvPr id="3" name="Freeform 3"/>
            <p:cNvSpPr/>
            <p:nvPr/>
          </p:nvSpPr>
          <p:spPr>
            <a:xfrm>
              <a:off x="0" y="0"/>
              <a:ext cx="222487" cy="2001355"/>
            </a:xfrm>
            <a:custGeom>
              <a:avLst/>
              <a:gdLst/>
              <a:ahLst/>
              <a:cxnLst/>
              <a:rect l="l" t="t" r="r" b="b"/>
              <a:pathLst>
                <a:path w="222487" h="2001355">
                  <a:moveTo>
                    <a:pt x="0" y="0"/>
                  </a:moveTo>
                  <a:lnTo>
                    <a:pt x="222487" y="0"/>
                  </a:lnTo>
                  <a:lnTo>
                    <a:pt x="222487" y="2001355"/>
                  </a:lnTo>
                  <a:lnTo>
                    <a:pt x="0" y="2001355"/>
                  </a:lnTo>
                  <a:close/>
                </a:path>
              </a:pathLst>
            </a:custGeom>
            <a:solidFill>
              <a:srgbClr val="CFCF5A"/>
            </a:solidFill>
          </p:spPr>
          <p:txBody>
            <a:bodyPr/>
            <a:lstStyle/>
            <a:p>
              <a:endParaRPr lang="it-IT"/>
            </a:p>
          </p:txBody>
        </p:sp>
        <p:sp>
          <p:nvSpPr>
            <p:cNvPr id="4" name="TextBox 4"/>
            <p:cNvSpPr txBox="1"/>
            <p:nvPr/>
          </p:nvSpPr>
          <p:spPr>
            <a:xfrm>
              <a:off x="0" y="0"/>
              <a:ext cx="222487" cy="2001355"/>
            </a:xfrm>
            <a:prstGeom prst="rect">
              <a:avLst/>
            </a:prstGeom>
          </p:spPr>
          <p:txBody>
            <a:bodyPr lIns="50800" tIns="50800" rIns="50800" bIns="50800" rtlCol="0" anchor="ctr"/>
            <a:lstStyle/>
            <a:p>
              <a:pPr algn="ctr">
                <a:lnSpc>
                  <a:spcPts val="2196"/>
                </a:lnSpc>
              </a:pPr>
              <a:endParaRPr/>
            </a:p>
          </p:txBody>
        </p:sp>
      </p:grpSp>
      <p:grpSp>
        <p:nvGrpSpPr>
          <p:cNvPr id="5" name="Group 5"/>
          <p:cNvGrpSpPr/>
          <p:nvPr/>
        </p:nvGrpSpPr>
        <p:grpSpPr>
          <a:xfrm>
            <a:off x="0" y="0"/>
            <a:ext cx="18288000" cy="10287000"/>
            <a:chOff x="0" y="0"/>
            <a:chExt cx="24384000" cy="13716000"/>
          </a:xfrm>
        </p:grpSpPr>
        <p:sp>
          <p:nvSpPr>
            <p:cNvPr id="6" name="AutoShape 6"/>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7" name="AutoShape 7"/>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8" name="Freeform 8"/>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11" name="AutoShape 11"/>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12" name="Group 12"/>
          <p:cNvGrpSpPr/>
          <p:nvPr/>
        </p:nvGrpSpPr>
        <p:grpSpPr>
          <a:xfrm>
            <a:off x="0" y="4067054"/>
            <a:ext cx="3933182" cy="2152893"/>
            <a:chOff x="0" y="0"/>
            <a:chExt cx="5244242" cy="2870523"/>
          </a:xfrm>
        </p:grpSpPr>
        <p:grpSp>
          <p:nvGrpSpPr>
            <p:cNvPr id="13" name="Group 13"/>
            <p:cNvGrpSpPr/>
            <p:nvPr/>
          </p:nvGrpSpPr>
          <p:grpSpPr>
            <a:xfrm>
              <a:off x="0" y="0"/>
              <a:ext cx="5244242" cy="2870523"/>
              <a:chOff x="0" y="0"/>
              <a:chExt cx="1980673" cy="1084155"/>
            </a:xfrm>
          </p:grpSpPr>
          <p:sp>
            <p:nvSpPr>
              <p:cNvPr id="14" name="Freeform 14"/>
              <p:cNvSpPr/>
              <p:nvPr/>
            </p:nvSpPr>
            <p:spPr>
              <a:xfrm>
                <a:off x="0" y="0"/>
                <a:ext cx="1980673" cy="1084155"/>
              </a:xfrm>
              <a:custGeom>
                <a:avLst/>
                <a:gdLst/>
                <a:ahLst/>
                <a:cxnLst/>
                <a:rect l="l" t="t" r="r" b="b"/>
                <a:pathLst>
                  <a:path w="1980673" h="1084155">
                    <a:moveTo>
                      <a:pt x="0" y="0"/>
                    </a:moveTo>
                    <a:lnTo>
                      <a:pt x="1980673" y="0"/>
                    </a:lnTo>
                    <a:lnTo>
                      <a:pt x="1980673" y="1084155"/>
                    </a:lnTo>
                    <a:lnTo>
                      <a:pt x="0" y="1084155"/>
                    </a:lnTo>
                    <a:close/>
                  </a:path>
                </a:pathLst>
              </a:custGeom>
              <a:solidFill>
                <a:srgbClr val="1E2328"/>
              </a:solidFill>
            </p:spPr>
            <p:txBody>
              <a:bodyPr/>
              <a:lstStyle/>
              <a:p>
                <a:endParaRPr lang="it-IT"/>
              </a:p>
            </p:txBody>
          </p:sp>
          <p:sp>
            <p:nvSpPr>
              <p:cNvPr id="15" name="TextBox 15"/>
              <p:cNvSpPr txBox="1"/>
              <p:nvPr/>
            </p:nvSpPr>
            <p:spPr>
              <a:xfrm>
                <a:off x="0" y="0"/>
                <a:ext cx="1980673" cy="1084155"/>
              </a:xfrm>
              <a:prstGeom prst="rect">
                <a:avLst/>
              </a:prstGeom>
            </p:spPr>
            <p:txBody>
              <a:bodyPr lIns="50800" tIns="50800" rIns="50800" bIns="50800" rtlCol="0" anchor="ctr"/>
              <a:lstStyle/>
              <a:p>
                <a:pPr algn="ctr">
                  <a:lnSpc>
                    <a:spcPts val="2196"/>
                  </a:lnSpc>
                </a:pPr>
                <a:endParaRPr/>
              </a:p>
            </p:txBody>
          </p:sp>
        </p:grpSp>
        <p:sp>
          <p:nvSpPr>
            <p:cNvPr id="16" name="TextBox 16"/>
            <p:cNvSpPr txBox="1"/>
            <p:nvPr/>
          </p:nvSpPr>
          <p:spPr>
            <a:xfrm>
              <a:off x="0" y="598966"/>
              <a:ext cx="5244242" cy="1703799"/>
            </a:xfrm>
            <a:prstGeom prst="rect">
              <a:avLst/>
            </a:prstGeom>
          </p:spPr>
          <p:txBody>
            <a:bodyPr wrap="square" lIns="0" tIns="0" rIns="0" bIns="0" rtlCol="0" anchor="t">
              <a:spAutoFit/>
            </a:bodyPr>
            <a:lstStyle/>
            <a:p>
              <a:pPr marL="237489" lvl="1" algn="l">
                <a:lnSpc>
                  <a:spcPts val="3299"/>
                </a:lnSpc>
              </a:pPr>
              <a:r>
                <a:rPr lang="en-US" sz="3600" b="1" dirty="0">
                  <a:solidFill>
                    <a:schemeClr val="bg1"/>
                  </a:solidFill>
                  <a:latin typeface="Montserrat"/>
                  <a:ea typeface="Montserrat"/>
                  <a:cs typeface="Montserrat"/>
                  <a:sym typeface="Montserrat"/>
                </a:rPr>
                <a:t>SHOWCASE FOR 3D PROGRAMS</a:t>
              </a:r>
            </a:p>
          </p:txBody>
        </p:sp>
      </p:grpSp>
      <p:sp>
        <p:nvSpPr>
          <p:cNvPr id="17" name="AutoShape 17"/>
          <p:cNvSpPr/>
          <p:nvPr/>
        </p:nvSpPr>
        <p:spPr>
          <a:xfrm rot="22765">
            <a:off x="10111530" y="4988719"/>
            <a:ext cx="719057" cy="0"/>
          </a:xfrm>
          <a:prstGeom prst="line">
            <a:avLst/>
          </a:prstGeom>
          <a:ln w="9525" cap="flat">
            <a:solidFill>
              <a:srgbClr val="CFCF5A"/>
            </a:solidFill>
            <a:prstDash val="solid"/>
            <a:headEnd type="none" w="sm" len="sm"/>
            <a:tailEnd type="none" w="sm" len="sm"/>
          </a:ln>
        </p:spPr>
        <p:txBody>
          <a:bodyPr/>
          <a:lstStyle/>
          <a:p>
            <a:endParaRPr lang="it-IT"/>
          </a:p>
        </p:txBody>
      </p:sp>
      <p:sp>
        <p:nvSpPr>
          <p:cNvPr id="18" name="TextBox 18"/>
          <p:cNvSpPr txBox="1"/>
          <p:nvPr/>
        </p:nvSpPr>
        <p:spPr>
          <a:xfrm>
            <a:off x="4135766" y="1474587"/>
            <a:ext cx="11951541" cy="9280489"/>
          </a:xfrm>
          <a:prstGeom prst="rect">
            <a:avLst/>
          </a:prstGeom>
        </p:spPr>
        <p:txBody>
          <a:bodyPr lIns="0" tIns="0" rIns="0" bIns="0" rtlCol="0" anchor="t">
            <a:spAutoFit/>
          </a:bodyPr>
          <a:lstStyle/>
          <a:p>
            <a:pPr marL="474979" lvl="1" indent="-237490" algn="l">
              <a:lnSpc>
                <a:spcPts val="3299"/>
              </a:lnSpc>
              <a:buFont typeface="Arial"/>
              <a:buChar char="•"/>
            </a:pPr>
            <a:r>
              <a:rPr lang="en-US" sz="2400" dirty="0">
                <a:solidFill>
                  <a:schemeClr val="tx1">
                    <a:lumMod val="85000"/>
                    <a:lumOff val="15000"/>
                  </a:schemeClr>
                </a:solidFill>
                <a:latin typeface="Montserrat"/>
                <a:ea typeface="Montserrat"/>
                <a:cs typeface="Montserrat"/>
                <a:sym typeface="Montserrat"/>
              </a:rPr>
              <a:t>Here are listed the links related to the most known –popular- used 3DPrograms for fashion design, including open-source programs and programs for fee (for download) </a:t>
            </a:r>
          </a:p>
          <a:p>
            <a:pPr marL="474979" lvl="1" indent="-237490" algn="l">
              <a:lnSpc>
                <a:spcPts val="3299"/>
              </a:lnSpc>
              <a:buFont typeface="Arial"/>
              <a:buChar char="•"/>
            </a:pPr>
            <a:endParaRPr lang="en-US" sz="2400" dirty="0">
              <a:solidFill>
                <a:schemeClr val="tx1">
                  <a:lumMod val="85000"/>
                  <a:lumOff val="15000"/>
                </a:schemeClr>
              </a:solidFill>
              <a:latin typeface="Montserrat"/>
              <a:ea typeface="Montserrat"/>
              <a:cs typeface="Montserrat"/>
              <a:sym typeface="Montserrat"/>
            </a:endParaRPr>
          </a:p>
          <a:p>
            <a:pPr marL="474979" lvl="1" indent="-237490" algn="l">
              <a:lnSpc>
                <a:spcPts val="3299"/>
              </a:lnSpc>
              <a:buFont typeface="Arial"/>
              <a:buChar char="•"/>
            </a:pPr>
            <a:r>
              <a:rPr lang="en-US" sz="2400" b="1" dirty="0">
                <a:solidFill>
                  <a:srgbClr val="CFCF5A"/>
                </a:solidFill>
                <a:latin typeface="Montserrat"/>
                <a:ea typeface="Montserrat"/>
                <a:cs typeface="Montserrat"/>
                <a:sym typeface="Montserrat"/>
              </a:rPr>
              <a:t>FREE PROGRAMS</a:t>
            </a:r>
          </a:p>
          <a:p>
            <a:pPr marL="474979" lvl="1" indent="-237490" algn="l">
              <a:lnSpc>
                <a:spcPts val="3299"/>
              </a:lnSpc>
              <a:buFont typeface="Arial"/>
              <a:buChar char="•"/>
            </a:pPr>
            <a:r>
              <a:rPr lang="en-US" sz="2400" dirty="0">
                <a:solidFill>
                  <a:schemeClr val="tx1">
                    <a:lumMod val="85000"/>
                    <a:lumOff val="15000"/>
                  </a:schemeClr>
                </a:solidFill>
                <a:latin typeface="Montserrat"/>
                <a:ea typeface="Montserrat"/>
                <a:cs typeface="Montserrat"/>
                <a:sym typeface="Montserrat"/>
                <a:hlinkClick r:id="rId3"/>
              </a:rPr>
              <a:t>https://www.blender.org/</a:t>
            </a:r>
            <a:endParaRPr lang="en-US" sz="2400" dirty="0">
              <a:solidFill>
                <a:schemeClr val="tx1">
                  <a:lumMod val="85000"/>
                  <a:lumOff val="15000"/>
                </a:schemeClr>
              </a:solidFill>
              <a:latin typeface="Montserrat"/>
              <a:ea typeface="Montserrat"/>
              <a:cs typeface="Montserrat"/>
              <a:sym typeface="Montserrat"/>
            </a:endParaRPr>
          </a:p>
          <a:p>
            <a:pPr marL="474979" lvl="1" indent="-237490" algn="l">
              <a:lnSpc>
                <a:spcPts val="3299"/>
              </a:lnSpc>
              <a:buFont typeface="Arial"/>
              <a:buChar char="•"/>
            </a:pPr>
            <a:r>
              <a:rPr lang="en-US" sz="2400" dirty="0">
                <a:solidFill>
                  <a:schemeClr val="tx1">
                    <a:lumMod val="85000"/>
                    <a:lumOff val="15000"/>
                  </a:schemeClr>
                </a:solidFill>
                <a:latin typeface="Montserrat"/>
                <a:ea typeface="Montserrat"/>
                <a:cs typeface="Montserrat"/>
                <a:sym typeface="Montserrat"/>
                <a:hlinkClick r:id="rId4"/>
              </a:rPr>
              <a:t>https://www.tinkercad.com/</a:t>
            </a:r>
            <a:endParaRPr lang="en-US" sz="2400" dirty="0">
              <a:solidFill>
                <a:schemeClr val="tx1">
                  <a:lumMod val="85000"/>
                  <a:lumOff val="15000"/>
                </a:schemeClr>
              </a:solidFill>
              <a:latin typeface="Montserrat"/>
              <a:ea typeface="Montserrat"/>
              <a:cs typeface="Montserrat"/>
              <a:sym typeface="Montserrat"/>
            </a:endParaRPr>
          </a:p>
          <a:p>
            <a:pPr marL="474979" lvl="1" indent="-237490" algn="l">
              <a:lnSpc>
                <a:spcPts val="3299"/>
              </a:lnSpc>
              <a:buFont typeface="Arial"/>
              <a:buChar char="•"/>
            </a:pPr>
            <a:r>
              <a:rPr lang="en-US" sz="2400" dirty="0">
                <a:solidFill>
                  <a:schemeClr val="tx1">
                    <a:lumMod val="85000"/>
                    <a:lumOff val="15000"/>
                  </a:schemeClr>
                </a:solidFill>
                <a:latin typeface="Montserrat"/>
                <a:ea typeface="Montserrat"/>
                <a:cs typeface="Montserrat"/>
                <a:sym typeface="Montserrat"/>
                <a:hlinkClick r:id="rId5"/>
              </a:rPr>
              <a:t>https://www.sketchupitalia.it/prodotti/sketchup-free</a:t>
            </a:r>
            <a:endParaRPr lang="en-US" sz="2400" dirty="0">
              <a:solidFill>
                <a:schemeClr val="tx1">
                  <a:lumMod val="85000"/>
                  <a:lumOff val="15000"/>
                </a:schemeClr>
              </a:solidFill>
              <a:latin typeface="Montserrat"/>
              <a:ea typeface="Montserrat"/>
              <a:cs typeface="Montserrat"/>
              <a:sym typeface="Montserrat"/>
            </a:endParaRPr>
          </a:p>
          <a:p>
            <a:pPr marL="474979" lvl="1" indent="-237490" algn="l">
              <a:lnSpc>
                <a:spcPts val="3299"/>
              </a:lnSpc>
              <a:buFont typeface="Arial"/>
              <a:buChar char="•"/>
            </a:pPr>
            <a:r>
              <a:rPr lang="en-US" sz="2400" dirty="0">
                <a:solidFill>
                  <a:srgbClr val="1E2328"/>
                </a:solidFill>
                <a:latin typeface="Montserrat"/>
                <a:ea typeface="Montserrat"/>
                <a:cs typeface="Montserrat"/>
                <a:sym typeface="Montserrat"/>
                <a:hlinkClick r:id="rId6"/>
              </a:rPr>
              <a:t>https://openscad.org/</a:t>
            </a:r>
            <a:endParaRPr lang="en-US" sz="2400" dirty="0">
              <a:solidFill>
                <a:schemeClr val="tx1">
                  <a:lumMod val="85000"/>
                  <a:lumOff val="15000"/>
                </a:schemeClr>
              </a:solidFill>
              <a:latin typeface="Montserrat"/>
              <a:ea typeface="Montserrat"/>
              <a:cs typeface="Montserrat"/>
              <a:sym typeface="Montserrat"/>
            </a:endParaRPr>
          </a:p>
          <a:p>
            <a:pPr marL="474979" lvl="1" indent="-237490" algn="l">
              <a:lnSpc>
                <a:spcPts val="3299"/>
              </a:lnSpc>
              <a:buFont typeface="Arial"/>
              <a:buChar char="•"/>
            </a:pPr>
            <a:endParaRPr lang="en-US" sz="2199" dirty="0">
              <a:solidFill>
                <a:srgbClr val="1E2328"/>
              </a:solidFill>
              <a:latin typeface="Montserrat"/>
              <a:ea typeface="Montserrat"/>
              <a:cs typeface="Montserrat"/>
              <a:sym typeface="Montserrat"/>
            </a:endParaRPr>
          </a:p>
          <a:p>
            <a:pPr marL="474979" lvl="1" indent="-237490" algn="l">
              <a:lnSpc>
                <a:spcPts val="3299"/>
              </a:lnSpc>
              <a:buFont typeface="Arial"/>
              <a:buChar char="•"/>
            </a:pPr>
            <a:r>
              <a:rPr lang="en-US" sz="2400" b="1" dirty="0">
                <a:solidFill>
                  <a:srgbClr val="CFCF5A"/>
                </a:solidFill>
                <a:latin typeface="Montserrat"/>
                <a:ea typeface="Montserrat"/>
                <a:cs typeface="Montserrat"/>
                <a:sym typeface="Montserrat"/>
              </a:rPr>
              <a:t>PROFESSIONAL PROGRAMS FOR FEE</a:t>
            </a:r>
          </a:p>
          <a:p>
            <a:pPr marL="474979" lvl="1" indent="-237490" algn="l">
              <a:lnSpc>
                <a:spcPts val="3299"/>
              </a:lnSpc>
              <a:buFont typeface="Arial"/>
              <a:buChar char="•"/>
            </a:pPr>
            <a:r>
              <a:rPr lang="en-US" sz="2400" dirty="0">
                <a:solidFill>
                  <a:srgbClr val="1E2328"/>
                </a:solidFill>
                <a:latin typeface="Montserrat"/>
                <a:ea typeface="Montserrat"/>
                <a:cs typeface="Montserrat"/>
                <a:sym typeface="Montserrat"/>
                <a:hlinkClick r:id="rId7"/>
              </a:rPr>
              <a:t>https://www.clo3d.com/en/</a:t>
            </a:r>
            <a:endParaRPr lang="en-US" sz="2400" dirty="0">
              <a:solidFill>
                <a:srgbClr val="1E2328"/>
              </a:solidFill>
              <a:latin typeface="Montserrat"/>
              <a:ea typeface="Montserrat"/>
              <a:cs typeface="Montserrat"/>
              <a:sym typeface="Montserrat"/>
            </a:endParaRPr>
          </a:p>
          <a:p>
            <a:pPr marL="474979" lvl="1" indent="-237490" algn="l">
              <a:lnSpc>
                <a:spcPts val="3299"/>
              </a:lnSpc>
              <a:buFont typeface="Arial"/>
              <a:buChar char="•"/>
            </a:pPr>
            <a:r>
              <a:rPr lang="en-US" sz="2400" dirty="0">
                <a:solidFill>
                  <a:srgbClr val="1E2328"/>
                </a:solidFill>
                <a:latin typeface="Montserrat"/>
                <a:ea typeface="Montserrat"/>
                <a:cs typeface="Montserrat"/>
                <a:sym typeface="Montserrat"/>
                <a:hlinkClick r:id="rId8"/>
              </a:rPr>
              <a:t>https://www.marvelousdesigner.com/</a:t>
            </a:r>
            <a:endParaRPr lang="en-US" sz="2400" dirty="0">
              <a:solidFill>
                <a:srgbClr val="1E2328"/>
              </a:solidFill>
              <a:latin typeface="Montserrat"/>
              <a:ea typeface="Montserrat"/>
              <a:cs typeface="Montserrat"/>
              <a:sym typeface="Montserrat"/>
            </a:endParaRPr>
          </a:p>
          <a:p>
            <a:pPr marL="474979" lvl="1" indent="-237490" algn="l">
              <a:lnSpc>
                <a:spcPts val="3299"/>
              </a:lnSpc>
              <a:buFont typeface="Arial"/>
              <a:buChar char="•"/>
            </a:pPr>
            <a:r>
              <a:rPr lang="en-US" sz="2400" dirty="0">
                <a:solidFill>
                  <a:srgbClr val="1E2328"/>
                </a:solidFill>
                <a:latin typeface="Montserrat"/>
                <a:ea typeface="Montserrat"/>
                <a:cs typeface="Montserrat"/>
                <a:sym typeface="Montserrat"/>
                <a:hlinkClick r:id="rId9"/>
              </a:rPr>
              <a:t>https://optitex.com/</a:t>
            </a:r>
            <a:endParaRPr lang="en-US" sz="2400" dirty="0">
              <a:solidFill>
                <a:srgbClr val="1E2328"/>
              </a:solidFill>
              <a:latin typeface="Montserrat"/>
              <a:ea typeface="Montserrat"/>
              <a:cs typeface="Montserrat"/>
              <a:sym typeface="Montserrat"/>
            </a:endParaRPr>
          </a:p>
          <a:p>
            <a:pPr marL="474979" lvl="1" indent="-237490" algn="l">
              <a:lnSpc>
                <a:spcPts val="3299"/>
              </a:lnSpc>
              <a:buFont typeface="Arial"/>
              <a:buChar char="•"/>
            </a:pPr>
            <a:r>
              <a:rPr lang="en-US" sz="2400" dirty="0">
                <a:solidFill>
                  <a:srgbClr val="1E2328"/>
                </a:solidFill>
                <a:latin typeface="Montserrat"/>
                <a:ea typeface="Montserrat"/>
                <a:cs typeface="Montserrat"/>
                <a:sym typeface="Montserrat"/>
                <a:hlinkClick r:id="rId10"/>
              </a:rPr>
              <a:t>https://tailornova.com/</a:t>
            </a:r>
            <a:endParaRPr lang="en-US" sz="2400" dirty="0">
              <a:solidFill>
                <a:srgbClr val="1E2328"/>
              </a:solidFill>
              <a:latin typeface="Montserrat"/>
              <a:ea typeface="Montserrat"/>
              <a:cs typeface="Montserrat"/>
              <a:sym typeface="Montserrat"/>
            </a:endParaRPr>
          </a:p>
          <a:p>
            <a:pPr marL="474979" lvl="1" indent="-237490" algn="l">
              <a:lnSpc>
                <a:spcPts val="3299"/>
              </a:lnSpc>
              <a:buFont typeface="Arial"/>
              <a:buChar char="•"/>
            </a:pPr>
            <a:endParaRPr lang="en-US" sz="2400" dirty="0">
              <a:solidFill>
                <a:srgbClr val="1E2328"/>
              </a:solidFill>
              <a:latin typeface="Montserrat"/>
              <a:ea typeface="Montserrat"/>
              <a:cs typeface="Montserrat"/>
              <a:sym typeface="Montserrat"/>
            </a:endParaRPr>
          </a:p>
          <a:p>
            <a:pPr marL="474979" lvl="1" indent="-237490" algn="l">
              <a:lnSpc>
                <a:spcPts val="3299"/>
              </a:lnSpc>
              <a:buFont typeface="Arial"/>
              <a:buChar char="•"/>
            </a:pPr>
            <a:r>
              <a:rPr lang="en-US" sz="2400" b="1" dirty="0">
                <a:solidFill>
                  <a:srgbClr val="CFCF5A"/>
                </a:solidFill>
                <a:latin typeface="Montserrat"/>
                <a:ea typeface="Montserrat"/>
                <a:cs typeface="Montserrat"/>
                <a:sym typeface="Montserrat"/>
              </a:rPr>
              <a:t>Programs for Windows/macOS</a:t>
            </a:r>
          </a:p>
          <a:p>
            <a:pPr marL="474979" lvl="1" indent="-237490" algn="l">
              <a:lnSpc>
                <a:spcPts val="3299"/>
              </a:lnSpc>
              <a:buFont typeface="Arial"/>
              <a:buChar char="•"/>
            </a:pPr>
            <a:r>
              <a:rPr lang="en-US" sz="2400" dirty="0">
                <a:solidFill>
                  <a:srgbClr val="1E2328"/>
                </a:solidFill>
                <a:latin typeface="Montserrat"/>
                <a:ea typeface="Montserrat"/>
                <a:cs typeface="Montserrat"/>
                <a:sym typeface="Montserrat"/>
              </a:rPr>
              <a:t>Adobe Illustrator </a:t>
            </a:r>
            <a:r>
              <a:rPr lang="en-US" sz="2400" dirty="0">
                <a:solidFill>
                  <a:srgbClr val="1E2328"/>
                </a:solidFill>
                <a:latin typeface="Montserrat"/>
                <a:ea typeface="Montserrat"/>
                <a:cs typeface="Montserrat"/>
                <a:sym typeface="Montserrat"/>
                <a:hlinkClick r:id="rId11"/>
              </a:rPr>
              <a:t>https://www.adobe.com/it/products/illustrator.html</a:t>
            </a:r>
            <a:endParaRPr lang="en-US" sz="2400" dirty="0">
              <a:solidFill>
                <a:srgbClr val="1E2328"/>
              </a:solidFill>
              <a:latin typeface="Montserrat"/>
              <a:ea typeface="Montserrat"/>
              <a:cs typeface="Montserrat"/>
              <a:sym typeface="Montserrat"/>
            </a:endParaRPr>
          </a:p>
          <a:p>
            <a:pPr marL="474979" lvl="1" indent="-237490" algn="l">
              <a:lnSpc>
                <a:spcPts val="3299"/>
              </a:lnSpc>
              <a:buFont typeface="Arial"/>
              <a:buChar char="•"/>
            </a:pPr>
            <a:r>
              <a:rPr lang="en-US" sz="2400" dirty="0" err="1">
                <a:solidFill>
                  <a:srgbClr val="1E2328"/>
                </a:solidFill>
                <a:latin typeface="Montserrat"/>
                <a:ea typeface="Montserrat"/>
                <a:cs typeface="Montserrat"/>
                <a:sym typeface="Montserrat"/>
              </a:rPr>
              <a:t>Vstitcher</a:t>
            </a:r>
            <a:r>
              <a:rPr lang="en-US" sz="2400" dirty="0">
                <a:solidFill>
                  <a:srgbClr val="1E2328"/>
                </a:solidFill>
                <a:latin typeface="Montserrat"/>
                <a:ea typeface="Montserrat"/>
                <a:cs typeface="Montserrat"/>
                <a:sym typeface="Montserrat"/>
              </a:rPr>
              <a:t> </a:t>
            </a:r>
            <a:r>
              <a:rPr lang="en-US" sz="2400" dirty="0">
                <a:solidFill>
                  <a:srgbClr val="1E2328"/>
                </a:solidFill>
                <a:latin typeface="Montserrat"/>
                <a:ea typeface="Montserrat"/>
                <a:cs typeface="Montserrat"/>
                <a:sym typeface="Montserrat"/>
                <a:hlinkClick r:id="rId12"/>
              </a:rPr>
              <a:t>https://browzwear.com/products/v-stitcher</a:t>
            </a:r>
            <a:endParaRPr lang="en-US" sz="2400" dirty="0">
              <a:solidFill>
                <a:srgbClr val="1E2328"/>
              </a:solidFill>
              <a:latin typeface="Montserrat"/>
              <a:ea typeface="Montserrat"/>
              <a:cs typeface="Montserrat"/>
              <a:sym typeface="Montserrat"/>
            </a:endParaRPr>
          </a:p>
          <a:p>
            <a:pPr marL="474979" lvl="1" indent="-237490" algn="l">
              <a:lnSpc>
                <a:spcPts val="3299"/>
              </a:lnSpc>
              <a:buFont typeface="Arial"/>
              <a:buChar char="•"/>
            </a:pPr>
            <a:r>
              <a:rPr lang="en-US" sz="2400" dirty="0">
                <a:solidFill>
                  <a:srgbClr val="1E2328"/>
                </a:solidFill>
                <a:latin typeface="Montserrat"/>
                <a:ea typeface="Montserrat"/>
                <a:cs typeface="Montserrat"/>
                <a:sym typeface="Montserrat"/>
              </a:rPr>
              <a:t>Tuka3D </a:t>
            </a:r>
            <a:r>
              <a:rPr lang="en-US" sz="2400" dirty="0">
                <a:solidFill>
                  <a:srgbClr val="1E2328"/>
                </a:solidFill>
                <a:latin typeface="Montserrat"/>
                <a:ea typeface="Montserrat"/>
                <a:cs typeface="Montserrat"/>
                <a:sym typeface="Montserrat"/>
                <a:hlinkClick r:id="rId13"/>
              </a:rPr>
              <a:t>https://tukatech.com/tuka3d/</a:t>
            </a:r>
            <a:endParaRPr lang="en-US" sz="2400" dirty="0">
              <a:solidFill>
                <a:srgbClr val="1E2328"/>
              </a:solidFill>
              <a:latin typeface="Montserrat"/>
              <a:ea typeface="Montserrat"/>
              <a:cs typeface="Montserrat"/>
              <a:sym typeface="Montserrat"/>
            </a:endParaRPr>
          </a:p>
          <a:p>
            <a:pPr marL="237489" lvl="1" algn="l">
              <a:lnSpc>
                <a:spcPts val="3299"/>
              </a:lnSpc>
            </a:pPr>
            <a:endParaRPr lang="en-US" sz="2400" dirty="0">
              <a:solidFill>
                <a:srgbClr val="1E2328"/>
              </a:solidFill>
              <a:latin typeface="Montserrat"/>
              <a:ea typeface="Montserrat"/>
              <a:cs typeface="Montserrat"/>
              <a:sym typeface="Montserrat"/>
            </a:endParaRPr>
          </a:p>
          <a:p>
            <a:pPr marL="474979" lvl="1" indent="-237490" algn="l">
              <a:lnSpc>
                <a:spcPts val="3299"/>
              </a:lnSpc>
              <a:buFont typeface="Arial"/>
              <a:buChar char="•"/>
            </a:pPr>
            <a:endParaRPr lang="en-US" sz="2400" dirty="0">
              <a:solidFill>
                <a:srgbClr val="1E2328"/>
              </a:solidFill>
              <a:latin typeface="Montserrat"/>
              <a:ea typeface="Montserrat"/>
              <a:cs typeface="Montserrat"/>
              <a:sym typeface="Montserrat"/>
            </a:endParaRPr>
          </a:p>
        </p:txBody>
      </p:sp>
      <p:sp>
        <p:nvSpPr>
          <p:cNvPr id="19" name="TextBox 19"/>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9" name="TextBox 13">
            <a:extLst>
              <a:ext uri="{FF2B5EF4-FFF2-40B4-BE49-F238E27FC236}">
                <a16:creationId xmlns:a16="http://schemas.microsoft.com/office/drawing/2014/main" id="{148FA41E-6019-7B5C-6241-ACD92325FC52}"/>
              </a:ext>
            </a:extLst>
          </p:cNvPr>
          <p:cNvSpPr txBox="1"/>
          <p:nvPr/>
        </p:nvSpPr>
        <p:spPr>
          <a:xfrm>
            <a:off x="7191658" y="329406"/>
            <a:ext cx="9038939" cy="367729"/>
          </a:xfrm>
          <a:prstGeom prst="rect">
            <a:avLst/>
          </a:prstGeom>
        </p:spPr>
        <p:txBody>
          <a:bodyPr wrap="square"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a:t>
            </a:r>
            <a:r>
              <a:rPr lang="en-US" sz="2499" dirty="0">
                <a:solidFill>
                  <a:srgbClr val="1E2328"/>
                </a:solidFill>
                <a:latin typeface="Montserrat"/>
                <a:sym typeface="Montserrat"/>
              </a:rPr>
              <a:t>APPROACHING 3D DESIGN FOR TAILORING</a:t>
            </a:r>
          </a:p>
        </p:txBody>
      </p:sp>
      <p:sp>
        <p:nvSpPr>
          <p:cNvPr id="21" name="TextBox 17">
            <a:extLst>
              <a:ext uri="{FF2B5EF4-FFF2-40B4-BE49-F238E27FC236}">
                <a16:creationId xmlns:a16="http://schemas.microsoft.com/office/drawing/2014/main" id="{4DE64C3F-DBC3-9651-F6EC-361192FBA18C}"/>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14"/>
              </a:rPr>
              <a:t>www.fashionupproject.com</a:t>
            </a:r>
            <a:endParaRPr lang="it-IT">
              <a:latin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3" name="Group 3"/>
          <p:cNvGrpSpPr/>
          <p:nvPr/>
        </p:nvGrpSpPr>
        <p:grpSpPr>
          <a:xfrm>
            <a:off x="0" y="9263063"/>
            <a:ext cx="12735070" cy="1023937"/>
            <a:chOff x="0" y="0"/>
            <a:chExt cx="10109079" cy="812800"/>
          </a:xfrm>
        </p:grpSpPr>
        <p:sp>
          <p:nvSpPr>
            <p:cNvPr id="4" name="Freeform 4"/>
            <p:cNvSpPr/>
            <p:nvPr/>
          </p:nvSpPr>
          <p:spPr>
            <a:xfrm>
              <a:off x="0" y="0"/>
              <a:ext cx="10109079" cy="812800"/>
            </a:xfrm>
            <a:custGeom>
              <a:avLst/>
              <a:gdLst/>
              <a:ahLst/>
              <a:cxnLst/>
              <a:rect l="l" t="t" r="r" b="b"/>
              <a:pathLst>
                <a:path w="10109079" h="812800">
                  <a:moveTo>
                    <a:pt x="0" y="0"/>
                  </a:moveTo>
                  <a:lnTo>
                    <a:pt x="10109079" y="0"/>
                  </a:lnTo>
                  <a:lnTo>
                    <a:pt x="10109079" y="812800"/>
                  </a:lnTo>
                  <a:lnTo>
                    <a:pt x="0" y="812800"/>
                  </a:lnTo>
                  <a:close/>
                </a:path>
              </a:pathLst>
            </a:custGeom>
            <a:solidFill>
              <a:srgbClr val="000000"/>
            </a:solidFill>
          </p:spPr>
          <p:txBody>
            <a:bodyPr/>
            <a:lstStyle/>
            <a:p>
              <a:endParaRPr lang="it-IT"/>
            </a:p>
          </p:txBody>
        </p:sp>
        <p:sp>
          <p:nvSpPr>
            <p:cNvPr id="5" name="TextBox 5"/>
            <p:cNvSpPr txBox="1"/>
            <p:nvPr/>
          </p:nvSpPr>
          <p:spPr>
            <a:xfrm>
              <a:off x="0" y="0"/>
              <a:ext cx="10109079" cy="812800"/>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7751895" y="5657850"/>
            <a:ext cx="5296402" cy="5008320"/>
            <a:chOff x="0" y="0"/>
            <a:chExt cx="4204276" cy="3975597"/>
          </a:xfrm>
        </p:grpSpPr>
        <p:sp>
          <p:nvSpPr>
            <p:cNvPr id="7" name="Freeform 7"/>
            <p:cNvSpPr/>
            <p:nvPr/>
          </p:nvSpPr>
          <p:spPr>
            <a:xfrm>
              <a:off x="0" y="0"/>
              <a:ext cx="4204276" cy="3975597"/>
            </a:xfrm>
            <a:custGeom>
              <a:avLst/>
              <a:gdLst/>
              <a:ahLst/>
              <a:cxnLst/>
              <a:rect l="l" t="t" r="r" b="b"/>
              <a:pathLst>
                <a:path w="4204276" h="3975597">
                  <a:moveTo>
                    <a:pt x="0" y="0"/>
                  </a:moveTo>
                  <a:lnTo>
                    <a:pt x="4204276" y="0"/>
                  </a:lnTo>
                  <a:lnTo>
                    <a:pt x="4204276" y="3975597"/>
                  </a:lnTo>
                  <a:lnTo>
                    <a:pt x="0" y="3975597"/>
                  </a:lnTo>
                  <a:close/>
                </a:path>
              </a:pathLst>
            </a:custGeom>
            <a:solidFill>
              <a:srgbClr val="CFCF5A"/>
            </a:solidFill>
          </p:spPr>
          <p:txBody>
            <a:bodyPr/>
            <a:lstStyle/>
            <a:p>
              <a:endParaRPr lang="it-IT"/>
            </a:p>
          </p:txBody>
        </p:sp>
        <p:sp>
          <p:nvSpPr>
            <p:cNvPr id="8" name="TextBox 8"/>
            <p:cNvSpPr txBox="1"/>
            <p:nvPr/>
          </p:nvSpPr>
          <p:spPr>
            <a:xfrm>
              <a:off x="0" y="0"/>
              <a:ext cx="4204276" cy="3975597"/>
            </a:xfrm>
            <a:prstGeom prst="rect">
              <a:avLst/>
            </a:prstGeom>
          </p:spPr>
          <p:txBody>
            <a:bodyPr lIns="50800" tIns="50800" rIns="50800" bIns="50800" rtlCol="0" anchor="ctr"/>
            <a:lstStyle/>
            <a:p>
              <a:pPr algn="ctr">
                <a:lnSpc>
                  <a:spcPts val="2478"/>
                </a:lnSpc>
              </a:pPr>
              <a:endParaRPr/>
            </a:p>
          </p:txBody>
        </p:sp>
      </p:grpSp>
      <p:grpSp>
        <p:nvGrpSpPr>
          <p:cNvPr id="9" name="Group 9"/>
          <p:cNvGrpSpPr/>
          <p:nvPr/>
        </p:nvGrpSpPr>
        <p:grpSpPr>
          <a:xfrm>
            <a:off x="7751895" y="1028700"/>
            <a:ext cx="9482623" cy="9258300"/>
            <a:chOff x="0" y="0"/>
            <a:chExt cx="12643497" cy="12344400"/>
          </a:xfrm>
        </p:grpSpPr>
        <p:pic>
          <p:nvPicPr>
            <p:cNvPr id="10" name="Picture 10"/>
            <p:cNvPicPr>
              <a:picLocks noChangeAspect="1"/>
            </p:cNvPicPr>
            <p:nvPr/>
          </p:nvPicPr>
          <p:blipFill>
            <a:blip r:embed="rId2"/>
            <a:srcRect t="1182" b="1182"/>
            <a:stretch>
              <a:fillRect/>
            </a:stretch>
          </p:blipFill>
          <p:spPr>
            <a:xfrm>
              <a:off x="0" y="0"/>
              <a:ext cx="12643497" cy="12344400"/>
            </a:xfrm>
            <a:prstGeom prst="rect">
              <a:avLst/>
            </a:prstGeom>
          </p:spPr>
        </p:pic>
      </p:grpSp>
      <p:sp>
        <p:nvSpPr>
          <p:cNvPr id="11" name="TextBox 11"/>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2" name="AutoShape 12"/>
          <p:cNvSpPr/>
          <p:nvPr/>
        </p:nvSpPr>
        <p:spPr>
          <a:xfrm flipV="1">
            <a:off x="16675331" y="0"/>
            <a:ext cx="0" cy="10287000"/>
          </a:xfrm>
          <a:prstGeom prst="line">
            <a:avLst/>
          </a:prstGeom>
          <a:ln w="9525" cap="flat">
            <a:solidFill>
              <a:srgbClr val="1E2328"/>
            </a:solidFill>
            <a:prstDash val="solid"/>
            <a:headEnd type="none" w="sm" len="sm"/>
            <a:tailEnd type="none" w="sm" len="sm"/>
          </a:ln>
        </p:spPr>
        <p:txBody>
          <a:bodyPr/>
          <a:lstStyle/>
          <a:p>
            <a:endParaRPr lang="it-IT"/>
          </a:p>
        </p:txBody>
      </p:sp>
      <p:sp>
        <p:nvSpPr>
          <p:cNvPr id="14" name="TextBox 14"/>
          <p:cNvSpPr txBox="1"/>
          <p:nvPr/>
        </p:nvSpPr>
        <p:spPr>
          <a:xfrm>
            <a:off x="1031566" y="3023235"/>
            <a:ext cx="4695894" cy="4173854"/>
          </a:xfrm>
          <a:prstGeom prst="rect">
            <a:avLst/>
          </a:prstGeom>
        </p:spPr>
        <p:txBody>
          <a:bodyPr lIns="0" tIns="0" rIns="0" bIns="0" rtlCol="0" anchor="t">
            <a:spAutoFit/>
          </a:bodyPr>
          <a:lstStyle/>
          <a:p>
            <a:pPr marL="0" lvl="0" indent="0" algn="just">
              <a:lnSpc>
                <a:spcPts val="3300"/>
              </a:lnSpc>
              <a:spcBef>
                <a:spcPct val="0"/>
              </a:spcBef>
            </a:pPr>
            <a:r>
              <a:rPr lang="en-US" sz="2200" u="none" strike="noStrike" dirty="0">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5" name="Freeform 15"/>
          <p:cNvSpPr/>
          <p:nvPr/>
        </p:nvSpPr>
        <p:spPr>
          <a:xfrm>
            <a:off x="13662188" y="268369"/>
            <a:ext cx="2675477" cy="559152"/>
          </a:xfrm>
          <a:custGeom>
            <a:avLst/>
            <a:gdLst/>
            <a:ahLst/>
            <a:cxnLst/>
            <a:rect l="l" t="t" r="r" b="b"/>
            <a:pathLst>
              <a:path w="2675477" h="559152">
                <a:moveTo>
                  <a:pt x="0" y="0"/>
                </a:moveTo>
                <a:lnTo>
                  <a:pt x="2675478" y="0"/>
                </a:lnTo>
                <a:lnTo>
                  <a:pt x="2675478" y="559152"/>
                </a:lnTo>
                <a:lnTo>
                  <a:pt x="0" y="559152"/>
                </a:lnTo>
                <a:lnTo>
                  <a:pt x="0" y="0"/>
                </a:lnTo>
                <a:close/>
              </a:path>
            </a:pathLst>
          </a:custGeom>
          <a:blipFill>
            <a:blip r:embed="rId3"/>
            <a:stretch>
              <a:fillRect/>
            </a:stretch>
          </a:blipFill>
        </p:spPr>
        <p:txBody>
          <a:bodyPr/>
          <a:lstStyle/>
          <a:p>
            <a:endParaRPr lang="it-IT"/>
          </a:p>
        </p:txBody>
      </p:sp>
      <p:sp>
        <p:nvSpPr>
          <p:cNvPr id="19" name="TextBox 17">
            <a:extLst>
              <a:ext uri="{FF2B5EF4-FFF2-40B4-BE49-F238E27FC236}">
                <a16:creationId xmlns:a16="http://schemas.microsoft.com/office/drawing/2014/main" id="{E7D4E828-2AF2-4BA0-C616-4521DF2C5D32}"/>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4"/>
              </a:rPr>
              <a:t>www.fashionupproject.com</a:t>
            </a:r>
            <a:endParaRPr lang="it-IT">
              <a:latin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9" name="Group 9"/>
          <p:cNvGrpSpPr/>
          <p:nvPr/>
        </p:nvGrpSpPr>
        <p:grpSpPr>
          <a:xfrm>
            <a:off x="7856082" y="2434263"/>
            <a:ext cx="8779758" cy="7501642"/>
            <a:chOff x="-3544338" y="0"/>
            <a:chExt cx="7253070" cy="5954793"/>
          </a:xfrm>
        </p:grpSpPr>
        <p:sp>
          <p:nvSpPr>
            <p:cNvPr id="10" name="Freeform 10"/>
            <p:cNvSpPr/>
            <p:nvPr/>
          </p:nvSpPr>
          <p:spPr>
            <a:xfrm rot="5400000">
              <a:off x="-1670424" y="575638"/>
              <a:ext cx="3505241" cy="7253070"/>
            </a:xfrm>
            <a:custGeom>
              <a:avLst/>
              <a:gdLst/>
              <a:ahLst/>
              <a:cxnLst/>
              <a:rect l="l" t="t" r="r" b="b"/>
              <a:pathLst>
                <a:path w="3505240" h="5723058">
                  <a:moveTo>
                    <a:pt x="0" y="0"/>
                  </a:moveTo>
                  <a:lnTo>
                    <a:pt x="3505240" y="0"/>
                  </a:lnTo>
                  <a:lnTo>
                    <a:pt x="3505240" y="5723058"/>
                  </a:lnTo>
                  <a:lnTo>
                    <a:pt x="0" y="5723058"/>
                  </a:lnTo>
                  <a:close/>
                </a:path>
              </a:pathLst>
            </a:custGeom>
            <a:solidFill>
              <a:srgbClr val="CFCF5A"/>
            </a:solidFill>
          </p:spPr>
          <p:txBody>
            <a:bodyPr/>
            <a:lstStyle/>
            <a:p>
              <a:endParaRPr lang="it-IT" dirty="0"/>
            </a:p>
          </p:txBody>
        </p:sp>
        <p:sp>
          <p:nvSpPr>
            <p:cNvPr id="11" name="TextBox 11"/>
            <p:cNvSpPr txBox="1"/>
            <p:nvPr/>
          </p:nvSpPr>
          <p:spPr>
            <a:xfrm>
              <a:off x="0" y="0"/>
              <a:ext cx="3505240" cy="5723059"/>
            </a:xfrm>
            <a:prstGeom prst="rect">
              <a:avLst/>
            </a:prstGeom>
          </p:spPr>
          <p:txBody>
            <a:bodyPr lIns="50800" tIns="50800" rIns="50800" bIns="50800" rtlCol="0" anchor="ctr"/>
            <a:lstStyle/>
            <a:p>
              <a:pPr algn="ctr">
                <a:lnSpc>
                  <a:spcPts val="2478"/>
                </a:lnSpc>
              </a:pPr>
              <a:endParaRPr/>
            </a:p>
          </p:txBody>
        </p:sp>
      </p:grpSp>
      <p:sp>
        <p:nvSpPr>
          <p:cNvPr id="14" name="TextBox 14"/>
          <p:cNvSpPr txBox="1"/>
          <p:nvPr/>
        </p:nvSpPr>
        <p:spPr>
          <a:xfrm>
            <a:off x="874394" y="1565798"/>
            <a:ext cx="6882836" cy="1572162"/>
          </a:xfrm>
          <a:prstGeom prst="rect">
            <a:avLst/>
          </a:prstGeom>
        </p:spPr>
        <p:txBody>
          <a:bodyPr lIns="0" tIns="0" rIns="0" bIns="0" rtlCol="0" anchor="t">
            <a:spAutoFit/>
          </a:bodyPr>
          <a:lstStyle/>
          <a:p>
            <a:pPr algn="l">
              <a:lnSpc>
                <a:spcPts val="6000"/>
              </a:lnSpc>
            </a:pPr>
            <a:r>
              <a:rPr lang="en-US" sz="5800" dirty="0">
                <a:solidFill>
                  <a:srgbClr val="1E2328"/>
                </a:solidFill>
                <a:latin typeface="DM Serif Display"/>
                <a:ea typeface="DM Serif Display"/>
                <a:cs typeface="DM Serif Display"/>
                <a:sym typeface="DM Serif Display"/>
              </a:rPr>
              <a:t>Module 6 Learning Objectives</a:t>
            </a:r>
          </a:p>
        </p:txBody>
      </p:sp>
      <p:sp>
        <p:nvSpPr>
          <p:cNvPr id="15" name="AutoShape 15"/>
          <p:cNvSpPr/>
          <p:nvPr/>
        </p:nvSpPr>
        <p:spPr>
          <a:xfrm rot="22765">
            <a:off x="1031590" y="9246394"/>
            <a:ext cx="719057" cy="0"/>
          </a:xfrm>
          <a:prstGeom prst="line">
            <a:avLst/>
          </a:prstGeom>
          <a:ln w="9525" cap="flat">
            <a:solidFill>
              <a:srgbClr val="CFCF5A"/>
            </a:solidFill>
            <a:prstDash val="solid"/>
            <a:headEnd type="none" w="sm" len="sm"/>
            <a:tailEnd type="none" w="sm" len="sm"/>
          </a:ln>
        </p:spPr>
        <p:txBody>
          <a:bodyPr/>
          <a:lstStyle/>
          <a:p>
            <a:endParaRPr lang="it-IT"/>
          </a:p>
        </p:txBody>
      </p:sp>
      <p:sp>
        <p:nvSpPr>
          <p:cNvPr id="16" name="TextBox 16"/>
          <p:cNvSpPr txBox="1"/>
          <p:nvPr/>
        </p:nvSpPr>
        <p:spPr>
          <a:xfrm>
            <a:off x="805106" y="3200920"/>
            <a:ext cx="6852995" cy="6734985"/>
          </a:xfrm>
          <a:prstGeom prst="rect">
            <a:avLst/>
          </a:prstGeom>
        </p:spPr>
        <p:txBody>
          <a:bodyPr wrap="square" lIns="0" tIns="0" rIns="0" bIns="0" rtlCol="0" anchor="t">
            <a:spAutoFit/>
          </a:bodyPr>
          <a:lstStyle/>
          <a:p>
            <a:pPr algn="just">
              <a:lnSpc>
                <a:spcPts val="3299"/>
              </a:lnSpc>
            </a:pPr>
            <a:r>
              <a:rPr lang="en-US" sz="2199" dirty="0">
                <a:solidFill>
                  <a:srgbClr val="1E2328"/>
                </a:solidFill>
                <a:latin typeface="Montserrat"/>
                <a:ea typeface="Montserrat"/>
                <a:cs typeface="Montserrat"/>
                <a:sym typeface="Montserrat"/>
              </a:rPr>
              <a:t>It will aim to </a:t>
            </a:r>
            <a:r>
              <a:rPr lang="en-US" sz="2199" b="1" dirty="0">
                <a:solidFill>
                  <a:srgbClr val="1E2328"/>
                </a:solidFill>
                <a:latin typeface="Montserrat"/>
                <a:ea typeface="Montserrat"/>
                <a:cs typeface="Montserrat"/>
                <a:sym typeface="Montserrat"/>
              </a:rPr>
              <a:t>introduce</a:t>
            </a:r>
            <a:r>
              <a:rPr lang="en-US" sz="2199" dirty="0">
                <a:solidFill>
                  <a:srgbClr val="1E2328"/>
                </a:solidFill>
                <a:latin typeface="Montserrat"/>
                <a:ea typeface="Montserrat"/>
                <a:cs typeface="Montserrat"/>
                <a:sym typeface="Montserrat"/>
              </a:rPr>
              <a:t> learners to 3D design as complement to the traditional modeling for supporting a more sustainable approach to the design process.</a:t>
            </a:r>
          </a:p>
          <a:p>
            <a:pPr algn="just">
              <a:lnSpc>
                <a:spcPts val="3299"/>
              </a:lnSpc>
            </a:pPr>
            <a:endParaRPr lang="en-US" sz="2199" dirty="0">
              <a:solidFill>
                <a:srgbClr val="1E2328"/>
              </a:solidFill>
              <a:latin typeface="Montserrat"/>
              <a:ea typeface="Montserrat"/>
              <a:cs typeface="Montserrat"/>
              <a:sym typeface="Montserrat"/>
            </a:endParaRPr>
          </a:p>
          <a:p>
            <a:pPr algn="just">
              <a:lnSpc>
                <a:spcPts val="3299"/>
              </a:lnSpc>
            </a:pPr>
            <a:r>
              <a:rPr lang="en-US" sz="2199" dirty="0">
                <a:solidFill>
                  <a:srgbClr val="1E2328"/>
                </a:solidFill>
                <a:latin typeface="Montserrat"/>
                <a:ea typeface="Montserrat"/>
                <a:cs typeface="Montserrat"/>
                <a:sym typeface="Montserrat"/>
              </a:rPr>
              <a:t>Learners will </a:t>
            </a:r>
            <a:r>
              <a:rPr lang="en-US" sz="2199" b="1" dirty="0">
                <a:solidFill>
                  <a:srgbClr val="1E2328"/>
                </a:solidFill>
                <a:latin typeface="Montserrat"/>
                <a:ea typeface="Montserrat"/>
                <a:cs typeface="Montserrat"/>
                <a:sym typeface="Montserrat"/>
              </a:rPr>
              <a:t>observe</a:t>
            </a:r>
            <a:r>
              <a:rPr lang="en-US" sz="2199" dirty="0">
                <a:solidFill>
                  <a:srgbClr val="1E2328"/>
                </a:solidFill>
                <a:latin typeface="Montserrat"/>
                <a:ea typeface="Montserrat"/>
                <a:cs typeface="Montserrat"/>
                <a:sym typeface="Montserrat"/>
              </a:rPr>
              <a:t> the process from the 2D model to the 3D design to realize simple pattern making and garment construction</a:t>
            </a:r>
          </a:p>
          <a:p>
            <a:pPr algn="just">
              <a:lnSpc>
                <a:spcPts val="3299"/>
              </a:lnSpc>
            </a:pPr>
            <a:endParaRPr lang="en-US" sz="2199" dirty="0">
              <a:solidFill>
                <a:srgbClr val="1E2328"/>
              </a:solidFill>
              <a:latin typeface="Montserrat"/>
              <a:ea typeface="Montserrat"/>
              <a:cs typeface="Montserrat"/>
              <a:sym typeface="Montserrat"/>
            </a:endParaRPr>
          </a:p>
          <a:p>
            <a:pPr algn="just">
              <a:lnSpc>
                <a:spcPts val="3299"/>
              </a:lnSpc>
            </a:pPr>
            <a:r>
              <a:rPr lang="en-US" sz="2199" dirty="0">
                <a:solidFill>
                  <a:srgbClr val="1E2328"/>
                </a:solidFill>
                <a:latin typeface="Montserrat"/>
                <a:ea typeface="Montserrat"/>
                <a:cs typeface="Montserrat"/>
                <a:sym typeface="Montserrat"/>
              </a:rPr>
              <a:t>Through the training focus (Unit 4), learners will acquire the </a:t>
            </a:r>
            <a:r>
              <a:rPr lang="en-US" sz="2199" b="1" dirty="0">
                <a:solidFill>
                  <a:srgbClr val="1E2328"/>
                </a:solidFill>
                <a:latin typeface="Montserrat"/>
                <a:ea typeface="Montserrat"/>
                <a:cs typeface="Montserrat"/>
                <a:sym typeface="Montserrat"/>
              </a:rPr>
              <a:t>basic skills </a:t>
            </a:r>
            <a:r>
              <a:rPr lang="en-US" sz="2199" dirty="0">
                <a:solidFill>
                  <a:srgbClr val="1E2328"/>
                </a:solidFill>
                <a:latin typeface="Montserrat"/>
                <a:ea typeface="Montserrat"/>
                <a:cs typeface="Montserrat"/>
                <a:sym typeface="Montserrat"/>
              </a:rPr>
              <a:t>on how to use a specific software to create three-dimensional prototypes, personalize garments and render them on avatars, testing different fabrics and simulating the fit of clothes on different body types before producing them physically. </a:t>
            </a:r>
          </a:p>
        </p:txBody>
      </p:sp>
      <p:sp>
        <p:nvSpPr>
          <p:cNvPr id="17" name="TextBox 17"/>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a:solidFill>
                  <a:srgbClr val="1E2328"/>
                </a:solidFill>
                <a:latin typeface="DM Serif Display"/>
                <a:ea typeface="DM Serif Display"/>
                <a:cs typeface="DM Serif Display"/>
                <a:sym typeface="DM Serif Display"/>
              </a:rPr>
              <a:t>UpTraK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18" name="TextBox 13">
            <a:extLst>
              <a:ext uri="{FF2B5EF4-FFF2-40B4-BE49-F238E27FC236}">
                <a16:creationId xmlns:a16="http://schemas.microsoft.com/office/drawing/2014/main" id="{B51AAD45-EB6D-6D28-CD90-26A205773D12}"/>
              </a:ext>
            </a:extLst>
          </p:cNvPr>
          <p:cNvSpPr txBox="1"/>
          <p:nvPr/>
        </p:nvSpPr>
        <p:spPr>
          <a:xfrm>
            <a:off x="7191658" y="329406"/>
            <a:ext cx="9038939" cy="367729"/>
          </a:xfrm>
          <a:prstGeom prst="rect">
            <a:avLst/>
          </a:prstGeom>
        </p:spPr>
        <p:txBody>
          <a:bodyPr wrap="square"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a:t>
            </a:r>
            <a:r>
              <a:rPr lang="en-US" sz="2499" dirty="0">
                <a:solidFill>
                  <a:srgbClr val="1E2328"/>
                </a:solidFill>
                <a:latin typeface="Montserrat"/>
                <a:sym typeface="Montserrat"/>
              </a:rPr>
              <a:t>APPROACHING 3D DESIGN FOR TAILORING</a:t>
            </a:r>
          </a:p>
        </p:txBody>
      </p:sp>
      <p:pic>
        <p:nvPicPr>
          <p:cNvPr id="24" name="Immagine 23">
            <a:extLst>
              <a:ext uri="{FF2B5EF4-FFF2-40B4-BE49-F238E27FC236}">
                <a16:creationId xmlns:a16="http://schemas.microsoft.com/office/drawing/2014/main" id="{0F47BC86-FE88-D7D1-87A5-E816BA4072C1}"/>
              </a:ext>
            </a:extLst>
          </p:cNvPr>
          <p:cNvPicPr>
            <a:picLocks noChangeAspect="1"/>
          </p:cNvPicPr>
          <p:nvPr/>
        </p:nvPicPr>
        <p:blipFill>
          <a:blip r:embed="rId3"/>
          <a:stretch>
            <a:fillRect/>
          </a:stretch>
        </p:blipFill>
        <p:spPr>
          <a:xfrm>
            <a:off x="12819953" y="2515933"/>
            <a:ext cx="3549182" cy="1206928"/>
          </a:xfrm>
          <a:prstGeom prst="rect">
            <a:avLst/>
          </a:prstGeom>
        </p:spPr>
      </p:pic>
      <p:pic>
        <p:nvPicPr>
          <p:cNvPr id="12" name="Immagine 11" descr="Immagine che contiene vestiti, persona, computer, interno&#10;&#10;Descrizione generata automaticamente">
            <a:extLst>
              <a:ext uri="{FF2B5EF4-FFF2-40B4-BE49-F238E27FC236}">
                <a16:creationId xmlns:a16="http://schemas.microsoft.com/office/drawing/2014/main" id="{CACDAFFB-F034-115C-E157-62AA22D3B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794" y="3119398"/>
            <a:ext cx="8083214" cy="5795665"/>
          </a:xfrm>
          <a:prstGeom prst="rect">
            <a:avLst/>
          </a:prstGeom>
        </p:spPr>
      </p:pic>
      <p:sp>
        <p:nvSpPr>
          <p:cNvPr id="13" name="TextBox 17">
            <a:extLst>
              <a:ext uri="{FF2B5EF4-FFF2-40B4-BE49-F238E27FC236}">
                <a16:creationId xmlns:a16="http://schemas.microsoft.com/office/drawing/2014/main" id="{4BD9C3BF-5FCB-DA7A-E275-5E21BEA50A53}"/>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5"/>
              </a:rPr>
              <a:t>www.fashionupproject.com</a:t>
            </a:r>
            <a:endParaRPr lang="it-IT">
              <a:latin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691312"/>
            <a:ext cx="9310979" cy="3595688"/>
            <a:chOff x="0" y="0"/>
            <a:chExt cx="12414639" cy="4794250"/>
          </a:xfrm>
        </p:grpSpPr>
        <p:grpSp>
          <p:nvGrpSpPr>
            <p:cNvPr id="3" name="Group 3"/>
            <p:cNvGrpSpPr/>
            <p:nvPr/>
          </p:nvGrpSpPr>
          <p:grpSpPr>
            <a:xfrm>
              <a:off x="0" y="1365250"/>
              <a:ext cx="12414639" cy="3429000"/>
              <a:chOff x="0" y="0"/>
              <a:chExt cx="7391041" cy="2041451"/>
            </a:xfrm>
          </p:grpSpPr>
          <p:sp>
            <p:nvSpPr>
              <p:cNvPr id="4" name="Freeform 4"/>
              <p:cNvSpPr/>
              <p:nvPr/>
            </p:nvSpPr>
            <p:spPr>
              <a:xfrm>
                <a:off x="0" y="0"/>
                <a:ext cx="7391041" cy="2041451"/>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sp>
            <p:nvSpPr>
              <p:cNvPr id="5" name="TextBox 5"/>
              <p:cNvSpPr txBox="1"/>
              <p:nvPr/>
            </p:nvSpPr>
            <p:spPr>
              <a:xfrm>
                <a:off x="0" y="0"/>
                <a:ext cx="7391041" cy="2041451"/>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0" y="0"/>
              <a:ext cx="1371600" cy="1365250"/>
              <a:chOff x="0" y="0"/>
              <a:chExt cx="816580" cy="812800"/>
            </a:xfrm>
          </p:grpSpPr>
          <p:sp>
            <p:nvSpPr>
              <p:cNvPr id="7" name="Freeform 7"/>
              <p:cNvSpPr/>
              <p:nvPr/>
            </p:nvSpPr>
            <p:spPr>
              <a:xfrm>
                <a:off x="0" y="0"/>
                <a:ext cx="816580" cy="812800"/>
              </a:xfrm>
              <a:custGeom>
                <a:avLst/>
                <a:gdLst/>
                <a:ahLst/>
                <a:cxnLst/>
                <a:rect l="l" t="t" r="r" b="b"/>
                <a:pathLst>
                  <a:path w="816580" h="812800">
                    <a:moveTo>
                      <a:pt x="0" y="0"/>
                    </a:moveTo>
                    <a:lnTo>
                      <a:pt x="816580" y="0"/>
                    </a:lnTo>
                    <a:lnTo>
                      <a:pt x="816580" y="812800"/>
                    </a:lnTo>
                    <a:lnTo>
                      <a:pt x="0" y="812800"/>
                    </a:lnTo>
                    <a:close/>
                  </a:path>
                </a:pathLst>
              </a:custGeom>
              <a:solidFill>
                <a:srgbClr val="1E2328"/>
              </a:solidFill>
            </p:spPr>
            <p:txBody>
              <a:bodyPr/>
              <a:lstStyle/>
              <a:p>
                <a:endParaRPr lang="it-IT" dirty="0"/>
              </a:p>
            </p:txBody>
          </p:sp>
          <p:sp>
            <p:nvSpPr>
              <p:cNvPr id="8" name="TextBox 8"/>
              <p:cNvSpPr txBox="1"/>
              <p:nvPr/>
            </p:nvSpPr>
            <p:spPr>
              <a:xfrm>
                <a:off x="0" y="0"/>
                <a:ext cx="816580" cy="812800"/>
              </a:xfrm>
              <a:prstGeom prst="rect">
                <a:avLst/>
              </a:prstGeom>
            </p:spPr>
            <p:txBody>
              <a:bodyPr lIns="50800" tIns="50800" rIns="50800" bIns="50800" rtlCol="0" anchor="ctr"/>
              <a:lstStyle/>
              <a:p>
                <a:pPr algn="ctr">
                  <a:lnSpc>
                    <a:spcPts val="2478"/>
                  </a:lnSpc>
                </a:pPr>
                <a:endParaRPr/>
              </a:p>
            </p:txBody>
          </p:sp>
        </p:grpSp>
      </p:grpSp>
      <p:grpSp>
        <p:nvGrpSpPr>
          <p:cNvPr id="9" name="Group 9"/>
          <p:cNvGrpSpPr/>
          <p:nvPr/>
        </p:nvGrpSpPr>
        <p:grpSpPr>
          <a:xfrm>
            <a:off x="0" y="0"/>
            <a:ext cx="18288000" cy="10287000"/>
            <a:chOff x="0" y="0"/>
            <a:chExt cx="24384000" cy="13716000"/>
          </a:xfrm>
        </p:grpSpPr>
        <p:sp>
          <p:nvSpPr>
            <p:cNvPr id="10" name="AutoShape 10"/>
            <p:cNvSpPr/>
            <p:nvPr/>
          </p:nvSpPr>
          <p:spPr>
            <a:xfrm flipV="1">
              <a:off x="22233774" y="0"/>
              <a:ext cx="0" cy="13716000"/>
            </a:xfrm>
            <a:prstGeom prst="line">
              <a:avLst/>
            </a:prstGeom>
            <a:ln w="12700" cap="flat">
              <a:solidFill>
                <a:srgbClr val="000000"/>
              </a:solidFill>
              <a:prstDash val="solid"/>
              <a:headEnd type="none" w="sm" len="sm"/>
              <a:tailEnd type="none" w="sm" len="sm"/>
            </a:ln>
          </p:spPr>
          <p:txBody>
            <a:bodyPr/>
            <a:lstStyle/>
            <a:p>
              <a:endParaRPr lang="it-IT"/>
            </a:p>
          </p:txBody>
        </p:sp>
        <p:sp>
          <p:nvSpPr>
            <p:cNvPr id="11" name="AutoShape 11"/>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12" name="Freeform 12"/>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18" name="AutoShape 1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21" name="Group 21"/>
          <p:cNvGrpSpPr/>
          <p:nvPr/>
        </p:nvGrpSpPr>
        <p:grpSpPr>
          <a:xfrm>
            <a:off x="6172202" y="1314790"/>
            <a:ext cx="10210798" cy="8347678"/>
            <a:chOff x="-52035" y="114300"/>
            <a:chExt cx="12001826" cy="11130240"/>
          </a:xfrm>
        </p:grpSpPr>
        <p:sp>
          <p:nvSpPr>
            <p:cNvPr id="22" name="TextBox 22"/>
            <p:cNvSpPr txBox="1"/>
            <p:nvPr/>
          </p:nvSpPr>
          <p:spPr>
            <a:xfrm>
              <a:off x="-52035" y="2277382"/>
              <a:ext cx="12001826" cy="8967158"/>
            </a:xfrm>
            <a:prstGeom prst="rect">
              <a:avLst/>
            </a:prstGeom>
          </p:spPr>
          <p:txBody>
            <a:bodyPr wrap="square" lIns="0" tIns="0" rIns="0" bIns="0" rtlCol="0" anchor="t">
              <a:spAutoFit/>
            </a:bodyPr>
            <a:lstStyle/>
            <a:p>
              <a:pPr algn="l">
                <a:lnSpc>
                  <a:spcPts val="3299"/>
                </a:lnSpc>
                <a:spcAft>
                  <a:spcPts val="800"/>
                </a:spcAft>
              </a:pPr>
              <a:r>
                <a:rPr lang="en-US" sz="2300" b="1" dirty="0">
                  <a:solidFill>
                    <a:srgbClr val="1E2328"/>
                  </a:solidFill>
                  <a:latin typeface="Montserrat"/>
                  <a:ea typeface="Montserrat"/>
                  <a:cs typeface="Montserrat"/>
                  <a:sym typeface="Montserrat"/>
                </a:rPr>
                <a:t>Module 6 is mainly demonstrative </a:t>
              </a:r>
              <a:r>
                <a:rPr lang="en-US" sz="2300" dirty="0">
                  <a:solidFill>
                    <a:srgbClr val="1E2328"/>
                  </a:solidFill>
                  <a:latin typeface="Montserrat"/>
                  <a:ea typeface="Montserrat"/>
                  <a:cs typeface="Montserrat"/>
                  <a:sym typeface="Montserrat"/>
                </a:rPr>
                <a:t>as learners will be introduced to key features and operational aspects of 3D design as support to a more sustainable fashion designing process. </a:t>
              </a:r>
            </a:p>
            <a:p>
              <a:pPr algn="l">
                <a:lnSpc>
                  <a:spcPts val="3299"/>
                </a:lnSpc>
                <a:spcAft>
                  <a:spcPts val="800"/>
                </a:spcAft>
              </a:pPr>
              <a:r>
                <a:rPr lang="en-US" sz="2300" dirty="0">
                  <a:solidFill>
                    <a:srgbClr val="1E2328"/>
                  </a:solidFill>
                  <a:latin typeface="Montserrat"/>
                  <a:ea typeface="Montserrat"/>
                  <a:cs typeface="Montserrat"/>
                  <a:sym typeface="Montserrat"/>
                </a:rPr>
                <a:t>By the end of this Module learners will:</a:t>
              </a:r>
            </a:p>
            <a:p>
              <a:pPr marL="342900" indent="-342900" algn="l">
                <a:lnSpc>
                  <a:spcPts val="3299"/>
                </a:lnSpc>
                <a:spcAft>
                  <a:spcPts val="800"/>
                </a:spcAft>
                <a:buFont typeface="Wingdings" panose="05000000000000000000" pitchFamily="2" charset="2"/>
                <a:buChar char="Ø"/>
              </a:pPr>
              <a:r>
                <a:rPr lang="en-US" sz="2300" b="1" dirty="0">
                  <a:solidFill>
                    <a:srgbClr val="1E2328"/>
                  </a:solidFill>
                  <a:latin typeface="Montserrat"/>
                  <a:ea typeface="Montserrat"/>
                  <a:cs typeface="Montserrat"/>
                  <a:sym typeface="Montserrat"/>
                </a:rPr>
                <a:t>Strength knowledge about 3D programs </a:t>
              </a:r>
              <a:r>
                <a:rPr lang="en-US" sz="2300" dirty="0">
                  <a:solidFill>
                    <a:srgbClr val="1E2328"/>
                  </a:solidFill>
                  <a:latin typeface="Montserrat"/>
                  <a:ea typeface="Montserrat"/>
                  <a:cs typeface="Montserrat"/>
                  <a:sym typeface="Montserrat"/>
                </a:rPr>
                <a:t>for patternmaking and garment construction</a:t>
              </a:r>
            </a:p>
            <a:p>
              <a:pPr marL="342900" indent="-342900" algn="l">
                <a:lnSpc>
                  <a:spcPts val="3299"/>
                </a:lnSpc>
                <a:spcAft>
                  <a:spcPts val="800"/>
                </a:spcAft>
                <a:buFont typeface="Wingdings" panose="05000000000000000000" pitchFamily="2" charset="2"/>
                <a:buChar char="Ø"/>
              </a:pPr>
              <a:r>
                <a:rPr lang="en-US" sz="2300" b="1" dirty="0">
                  <a:solidFill>
                    <a:srgbClr val="1E2328"/>
                  </a:solidFill>
                  <a:latin typeface="Montserrat"/>
                  <a:ea typeface="Montserrat"/>
                  <a:cs typeface="Montserrat"/>
                  <a:sym typeface="Montserrat"/>
                </a:rPr>
                <a:t>Be more conscious of the main features, functions and benefits for the design process entailed by 3D programs </a:t>
              </a:r>
              <a:r>
                <a:rPr lang="en-US" sz="2300" dirty="0">
                  <a:solidFill>
                    <a:srgbClr val="1E2328"/>
                  </a:solidFill>
                  <a:latin typeface="Montserrat"/>
                  <a:ea typeface="Montserrat"/>
                  <a:cs typeface="Montserrat"/>
                  <a:sym typeface="Montserrat"/>
                </a:rPr>
                <a:t>such as precision measurements, time optimization, waste reduction, fit simulation, cost reduction, etc.</a:t>
              </a:r>
            </a:p>
            <a:p>
              <a:pPr marL="342900" indent="-342900" algn="l">
                <a:lnSpc>
                  <a:spcPts val="3299"/>
                </a:lnSpc>
                <a:spcAft>
                  <a:spcPts val="800"/>
                </a:spcAft>
                <a:buFont typeface="Wingdings" panose="05000000000000000000" pitchFamily="2" charset="2"/>
                <a:buChar char="Ø"/>
              </a:pPr>
              <a:r>
                <a:rPr lang="en-US" sz="2300" b="1" dirty="0">
                  <a:solidFill>
                    <a:srgbClr val="1E2328"/>
                  </a:solidFill>
                  <a:latin typeface="Montserrat"/>
                  <a:ea typeface="Montserrat"/>
                  <a:cs typeface="Montserrat"/>
                  <a:sym typeface="Montserrat"/>
                </a:rPr>
                <a:t>Acquire basic technical skills to pass from a 2D model into a 3D project </a:t>
              </a:r>
              <a:r>
                <a:rPr lang="en-US" sz="2300" dirty="0">
                  <a:solidFill>
                    <a:srgbClr val="1E2328"/>
                  </a:solidFill>
                  <a:latin typeface="Montserrat"/>
                  <a:ea typeface="Montserrat"/>
                  <a:cs typeface="Montserrat"/>
                  <a:sym typeface="Montserrat"/>
                </a:rPr>
                <a:t>managing the digital functions/commands of a certain program (e.g. to sketch a project, transform it into 3D modeling, customize materials, textures and avatar, applying fabric simulation techniques, etc.) </a:t>
              </a:r>
            </a:p>
          </p:txBody>
        </p:sp>
        <p:sp>
          <p:nvSpPr>
            <p:cNvPr id="23" name="TextBox 23"/>
            <p:cNvSpPr txBox="1"/>
            <p:nvPr/>
          </p:nvSpPr>
          <p:spPr>
            <a:xfrm>
              <a:off x="0" y="114300"/>
              <a:ext cx="8969491" cy="2120900"/>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Expected </a:t>
              </a:r>
            </a:p>
            <a:p>
              <a:pPr algn="l">
                <a:lnSpc>
                  <a:spcPts val="6000"/>
                </a:lnSpc>
              </a:pPr>
              <a:r>
                <a:rPr lang="en-US" sz="6000" dirty="0">
                  <a:solidFill>
                    <a:srgbClr val="1E2328"/>
                  </a:solidFill>
                  <a:latin typeface="DM Serif Display"/>
                  <a:ea typeface="DM Serif Display"/>
                  <a:cs typeface="DM Serif Display"/>
                  <a:sym typeface="DM Serif Display"/>
                </a:rPr>
                <a:t>Learning Outcomes</a:t>
              </a:r>
            </a:p>
          </p:txBody>
        </p:sp>
      </p:grpSp>
      <p:sp>
        <p:nvSpPr>
          <p:cNvPr id="24" name="TextBox 24"/>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3" name="TextBox 13">
            <a:extLst>
              <a:ext uri="{FF2B5EF4-FFF2-40B4-BE49-F238E27FC236}">
                <a16:creationId xmlns:a16="http://schemas.microsoft.com/office/drawing/2014/main" id="{F71B2A80-C398-685B-A86B-8C1256F2E0ED}"/>
              </a:ext>
            </a:extLst>
          </p:cNvPr>
          <p:cNvSpPr txBox="1"/>
          <p:nvPr/>
        </p:nvSpPr>
        <p:spPr>
          <a:xfrm>
            <a:off x="7191658" y="329406"/>
            <a:ext cx="9038939" cy="367729"/>
          </a:xfrm>
          <a:prstGeom prst="rect">
            <a:avLst/>
          </a:prstGeom>
        </p:spPr>
        <p:txBody>
          <a:bodyPr wrap="square"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a:t>
            </a:r>
            <a:r>
              <a:rPr lang="en-US" sz="2499" dirty="0">
                <a:solidFill>
                  <a:srgbClr val="1E2328"/>
                </a:solidFill>
                <a:latin typeface="Montserrat"/>
                <a:sym typeface="Montserrat"/>
              </a:rPr>
              <a:t>APPROACHING 3D DESIGN FOR TAILORING</a:t>
            </a:r>
          </a:p>
        </p:txBody>
      </p:sp>
      <p:pic>
        <p:nvPicPr>
          <p:cNvPr id="16" name="Immagine 15" descr="Immagine che contiene vestito, disegno, schizzo, Modello (moda)&#10;&#10;Descrizione generata automaticamente">
            <a:extLst>
              <a:ext uri="{FF2B5EF4-FFF2-40B4-BE49-F238E27FC236}">
                <a16:creationId xmlns:a16="http://schemas.microsoft.com/office/drawing/2014/main" id="{8B307D96-1AEF-B10C-85C6-62C4514B7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45" y="1309347"/>
            <a:ext cx="4838700" cy="8724900"/>
          </a:xfrm>
          <a:prstGeom prst="rect">
            <a:avLst/>
          </a:prstGeom>
        </p:spPr>
      </p:pic>
      <p:sp>
        <p:nvSpPr>
          <p:cNvPr id="17" name="TextBox 17">
            <a:extLst>
              <a:ext uri="{FF2B5EF4-FFF2-40B4-BE49-F238E27FC236}">
                <a16:creationId xmlns:a16="http://schemas.microsoft.com/office/drawing/2014/main" id="{FC0E2E0B-8CAA-0DF2-EDC5-8A070E95160D}"/>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4"/>
              </a:rPr>
              <a:t>www.fashionupproject.com</a:t>
            </a:r>
            <a:endParaRPr lang="it-IT">
              <a:latin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64351" y="37191"/>
            <a:ext cx="9310979" cy="6194097"/>
            <a:chOff x="0" y="0"/>
            <a:chExt cx="12414639" cy="8258795"/>
          </a:xfrm>
        </p:grpSpPr>
        <p:grpSp>
          <p:nvGrpSpPr>
            <p:cNvPr id="3" name="Group 3"/>
            <p:cNvGrpSpPr/>
            <p:nvPr/>
          </p:nvGrpSpPr>
          <p:grpSpPr>
            <a:xfrm>
              <a:off x="0" y="1365250"/>
              <a:ext cx="12414639" cy="3429000"/>
              <a:chOff x="0" y="0"/>
              <a:chExt cx="7391041" cy="2041451"/>
            </a:xfrm>
          </p:grpSpPr>
          <p:sp>
            <p:nvSpPr>
              <p:cNvPr id="4" name="Freeform 4"/>
              <p:cNvSpPr/>
              <p:nvPr/>
            </p:nvSpPr>
            <p:spPr>
              <a:xfrm>
                <a:off x="1649962" y="0"/>
                <a:ext cx="5720557" cy="2041451"/>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sp>
            <p:nvSpPr>
              <p:cNvPr id="5" name="TextBox 5"/>
              <p:cNvSpPr txBox="1"/>
              <p:nvPr/>
            </p:nvSpPr>
            <p:spPr>
              <a:xfrm>
                <a:off x="0" y="0"/>
                <a:ext cx="7391041" cy="2041451"/>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0" y="0"/>
              <a:ext cx="7510716" cy="8258795"/>
              <a:chOff x="0" y="0"/>
              <a:chExt cx="4471494" cy="4916866"/>
            </a:xfrm>
          </p:grpSpPr>
          <p:sp>
            <p:nvSpPr>
              <p:cNvPr id="7" name="Freeform 7"/>
              <p:cNvSpPr/>
              <p:nvPr/>
            </p:nvSpPr>
            <p:spPr>
              <a:xfrm>
                <a:off x="2394866" y="817120"/>
                <a:ext cx="2076628" cy="4099746"/>
              </a:xfrm>
              <a:custGeom>
                <a:avLst/>
                <a:gdLst/>
                <a:ahLst/>
                <a:cxnLst/>
                <a:rect l="l" t="t" r="r" b="b"/>
                <a:pathLst>
                  <a:path w="816580" h="812800">
                    <a:moveTo>
                      <a:pt x="0" y="0"/>
                    </a:moveTo>
                    <a:lnTo>
                      <a:pt x="816580" y="0"/>
                    </a:lnTo>
                    <a:lnTo>
                      <a:pt x="816580" y="812800"/>
                    </a:lnTo>
                    <a:lnTo>
                      <a:pt x="0" y="812800"/>
                    </a:lnTo>
                    <a:close/>
                  </a:path>
                </a:pathLst>
              </a:custGeom>
              <a:solidFill>
                <a:srgbClr val="1E2328"/>
              </a:solidFill>
            </p:spPr>
            <p:txBody>
              <a:bodyPr/>
              <a:lstStyle/>
              <a:p>
                <a:endParaRPr lang="it-IT"/>
              </a:p>
            </p:txBody>
          </p:sp>
          <p:sp>
            <p:nvSpPr>
              <p:cNvPr id="8" name="TextBox 8"/>
              <p:cNvSpPr txBox="1"/>
              <p:nvPr/>
            </p:nvSpPr>
            <p:spPr>
              <a:xfrm>
                <a:off x="0" y="0"/>
                <a:ext cx="816580" cy="812800"/>
              </a:xfrm>
              <a:prstGeom prst="rect">
                <a:avLst/>
              </a:prstGeom>
            </p:spPr>
            <p:txBody>
              <a:bodyPr lIns="50800" tIns="50800" rIns="50800" bIns="50800" rtlCol="0" anchor="ctr"/>
              <a:lstStyle/>
              <a:p>
                <a:pPr algn="ctr">
                  <a:lnSpc>
                    <a:spcPts val="2478"/>
                  </a:lnSpc>
                </a:pPr>
                <a:endParaRPr/>
              </a:p>
            </p:txBody>
          </p:sp>
        </p:grpSp>
      </p:grpSp>
      <p:grpSp>
        <p:nvGrpSpPr>
          <p:cNvPr id="9" name="Group 9"/>
          <p:cNvGrpSpPr/>
          <p:nvPr/>
        </p:nvGrpSpPr>
        <p:grpSpPr>
          <a:xfrm>
            <a:off x="0" y="0"/>
            <a:ext cx="18288000" cy="10287000"/>
            <a:chOff x="0" y="0"/>
            <a:chExt cx="24384000" cy="13716000"/>
          </a:xfrm>
        </p:grpSpPr>
        <p:sp>
          <p:nvSpPr>
            <p:cNvPr id="10" name="AutoShape 10"/>
            <p:cNvSpPr/>
            <p:nvPr/>
          </p:nvSpPr>
          <p:spPr>
            <a:xfrm flipV="1">
              <a:off x="22233774" y="0"/>
              <a:ext cx="0" cy="13716000"/>
            </a:xfrm>
            <a:prstGeom prst="line">
              <a:avLst/>
            </a:prstGeom>
            <a:ln w="12700" cap="flat">
              <a:solidFill>
                <a:srgbClr val="000000"/>
              </a:solidFill>
              <a:prstDash val="solid"/>
              <a:headEnd type="none" w="sm" len="sm"/>
              <a:tailEnd type="none" w="sm" len="sm"/>
            </a:ln>
          </p:spPr>
          <p:txBody>
            <a:bodyPr/>
            <a:lstStyle/>
            <a:p>
              <a:endParaRPr lang="it-IT"/>
            </a:p>
          </p:txBody>
        </p:sp>
        <p:sp>
          <p:nvSpPr>
            <p:cNvPr id="11" name="AutoShape 11"/>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12" name="Freeform 12"/>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18" name="AutoShape 1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21" name="Group 21"/>
          <p:cNvGrpSpPr/>
          <p:nvPr/>
        </p:nvGrpSpPr>
        <p:grpSpPr>
          <a:xfrm>
            <a:off x="482856" y="1475812"/>
            <a:ext cx="8787367" cy="8085064"/>
            <a:chOff x="0" y="114300"/>
            <a:chExt cx="11922314" cy="10780080"/>
          </a:xfrm>
        </p:grpSpPr>
        <p:sp>
          <p:nvSpPr>
            <p:cNvPr id="22" name="TextBox 22"/>
            <p:cNvSpPr txBox="1"/>
            <p:nvPr/>
          </p:nvSpPr>
          <p:spPr>
            <a:xfrm>
              <a:off x="200283" y="1645271"/>
              <a:ext cx="11722031" cy="9249109"/>
            </a:xfrm>
            <a:prstGeom prst="rect">
              <a:avLst/>
            </a:prstGeom>
          </p:spPr>
          <p:txBody>
            <a:bodyPr wrap="square" lIns="0" tIns="0" rIns="0" bIns="0" rtlCol="0" anchor="t">
              <a:spAutoFit/>
            </a:bodyPr>
            <a:lstStyle/>
            <a:p>
              <a:pPr algn="just">
                <a:lnSpc>
                  <a:spcPts val="3299"/>
                </a:lnSpc>
                <a:spcAft>
                  <a:spcPts val="1600"/>
                </a:spcAft>
              </a:pPr>
              <a:r>
                <a:rPr lang="en-US" sz="2500" dirty="0">
                  <a:solidFill>
                    <a:srgbClr val="1E2328"/>
                  </a:solidFill>
                  <a:latin typeface="Montserrat"/>
                  <a:ea typeface="Montserrat"/>
                  <a:cs typeface="Montserrat"/>
                  <a:sym typeface="Montserrat"/>
                </a:rPr>
                <a:t>Module 6 entails a </a:t>
              </a:r>
              <a:r>
                <a:rPr lang="en-US" sz="2500" b="1" dirty="0">
                  <a:solidFill>
                    <a:srgbClr val="1E2328"/>
                  </a:solidFill>
                  <a:latin typeface="Montserrat"/>
                  <a:ea typeface="Montserrat"/>
                  <a:cs typeface="Montserrat"/>
                  <a:sym typeface="Montserrat"/>
                </a:rPr>
                <a:t>mixed methodology </a:t>
              </a:r>
              <a:r>
                <a:rPr lang="en-US" sz="2500" dirty="0">
                  <a:solidFill>
                    <a:srgbClr val="1E2328"/>
                  </a:solidFill>
                  <a:latin typeface="Montserrat"/>
                  <a:ea typeface="Montserrat"/>
                  <a:cs typeface="Montserrat"/>
                  <a:sym typeface="Montserrat"/>
                </a:rPr>
                <a:t>combining traditional formal lessons and learning by doing. </a:t>
              </a:r>
            </a:p>
            <a:p>
              <a:pPr algn="just">
                <a:lnSpc>
                  <a:spcPts val="3299"/>
                </a:lnSpc>
                <a:spcAft>
                  <a:spcPts val="1600"/>
                </a:spcAft>
              </a:pPr>
              <a:r>
                <a:rPr lang="en-US" sz="2500" dirty="0">
                  <a:solidFill>
                    <a:srgbClr val="1E2328"/>
                  </a:solidFill>
                  <a:latin typeface="Montserrat"/>
                  <a:ea typeface="Montserrat"/>
                  <a:cs typeface="Montserrat"/>
                  <a:sym typeface="Montserrat"/>
                </a:rPr>
                <a:t>The </a:t>
              </a:r>
              <a:r>
                <a:rPr lang="en-US" sz="2500" i="1" dirty="0">
                  <a:solidFill>
                    <a:srgbClr val="1E2328"/>
                  </a:solidFill>
                  <a:latin typeface="Montserrat"/>
                  <a:ea typeface="Montserrat"/>
                  <a:cs typeface="Montserrat"/>
                  <a:sym typeface="Montserrat"/>
                </a:rPr>
                <a:t>formal approach </a:t>
              </a:r>
              <a:r>
                <a:rPr lang="en-US" sz="2500" dirty="0">
                  <a:solidFill>
                    <a:srgbClr val="1E2328"/>
                  </a:solidFill>
                  <a:latin typeface="Montserrat"/>
                  <a:ea typeface="Montserrat"/>
                  <a:cs typeface="Montserrat"/>
                  <a:sym typeface="Montserrat"/>
                </a:rPr>
                <a:t>will be applied to treat theoretical introductive contents, and it will be mainly used in UNITS 1-2. </a:t>
              </a:r>
              <a:endParaRPr lang="en-US" sz="2000" dirty="0">
                <a:solidFill>
                  <a:srgbClr val="1E2328"/>
                </a:solidFill>
                <a:latin typeface="Montserrat"/>
                <a:ea typeface="Montserrat"/>
                <a:cs typeface="Montserrat"/>
                <a:sym typeface="Montserrat"/>
              </a:endParaRPr>
            </a:p>
            <a:p>
              <a:pPr algn="just">
                <a:lnSpc>
                  <a:spcPts val="3299"/>
                </a:lnSpc>
                <a:spcAft>
                  <a:spcPts val="1600"/>
                </a:spcAft>
              </a:pPr>
              <a:r>
                <a:rPr lang="en-US" sz="2500" i="1" dirty="0">
                  <a:solidFill>
                    <a:srgbClr val="1E2328"/>
                  </a:solidFill>
                  <a:latin typeface="Montserrat"/>
                  <a:ea typeface="Montserrat"/>
                  <a:cs typeface="Montserrat"/>
                  <a:sym typeface="Montserrat"/>
                </a:rPr>
                <a:t>Simulations</a:t>
              </a:r>
              <a:r>
                <a:rPr lang="en-US" sz="2500" dirty="0">
                  <a:solidFill>
                    <a:srgbClr val="1E2328"/>
                  </a:solidFill>
                  <a:latin typeface="Montserrat"/>
                  <a:ea typeface="Montserrat"/>
                  <a:cs typeface="Montserrat"/>
                  <a:sym typeface="Montserrat"/>
                </a:rPr>
                <a:t>, </a:t>
              </a:r>
              <a:r>
                <a:rPr lang="en-US" sz="2500" i="1" dirty="0">
                  <a:solidFill>
                    <a:srgbClr val="1E2328"/>
                  </a:solidFill>
                  <a:latin typeface="Montserrat"/>
                  <a:ea typeface="Montserrat"/>
                  <a:cs typeface="Montserrat"/>
                  <a:sym typeface="Montserrat"/>
                </a:rPr>
                <a:t>guided trials </a:t>
              </a:r>
              <a:r>
                <a:rPr lang="en-US" sz="2500" dirty="0">
                  <a:solidFill>
                    <a:srgbClr val="1E2328"/>
                  </a:solidFill>
                  <a:latin typeface="Montserrat"/>
                  <a:ea typeface="Montserrat"/>
                  <a:cs typeface="Montserrat"/>
                  <a:sym typeface="Montserrat"/>
                </a:rPr>
                <a:t>and </a:t>
              </a:r>
              <a:r>
                <a:rPr lang="en-US" sz="2500" i="1" dirty="0">
                  <a:solidFill>
                    <a:srgbClr val="1E2328"/>
                  </a:solidFill>
                  <a:latin typeface="Montserrat"/>
                  <a:ea typeface="Montserrat"/>
                  <a:cs typeface="Montserrat"/>
                  <a:sym typeface="Montserrat"/>
                </a:rPr>
                <a:t>group work </a:t>
              </a:r>
              <a:r>
                <a:rPr lang="en-US" sz="2500" dirty="0">
                  <a:solidFill>
                    <a:srgbClr val="1E2328"/>
                  </a:solidFill>
                  <a:latin typeface="Montserrat"/>
                  <a:ea typeface="Montserrat"/>
                  <a:cs typeface="Montserrat"/>
                  <a:sym typeface="Montserrat"/>
                </a:rPr>
                <a:t>will be used in the demonstrative Units for simple pattern making practice exercise and garment construction through 3D modeling. </a:t>
              </a:r>
            </a:p>
            <a:p>
              <a:pPr algn="just">
                <a:lnSpc>
                  <a:spcPts val="3299"/>
                </a:lnSpc>
                <a:spcAft>
                  <a:spcPts val="1600"/>
                </a:spcAft>
              </a:pPr>
              <a:r>
                <a:rPr lang="en-US" sz="2500" dirty="0">
                  <a:solidFill>
                    <a:srgbClr val="1E2328"/>
                  </a:solidFill>
                  <a:latin typeface="Montserrat"/>
                  <a:ea typeface="Montserrat"/>
                  <a:cs typeface="Montserrat"/>
                  <a:sym typeface="Montserrat"/>
                </a:rPr>
                <a:t>Also, the pragmatic contents for UNITS 3-4 will be faced adopting </a:t>
              </a:r>
              <a:r>
                <a:rPr lang="en-US" sz="2500" b="1" dirty="0">
                  <a:solidFill>
                    <a:srgbClr val="1E2328"/>
                  </a:solidFill>
                  <a:latin typeface="Montserrat"/>
                  <a:ea typeface="Montserrat"/>
                  <a:cs typeface="Montserrat"/>
                  <a:sym typeface="Montserrat"/>
                </a:rPr>
                <a:t>the cooperative learning</a:t>
              </a:r>
              <a:r>
                <a:rPr lang="en-US" sz="2500" dirty="0">
                  <a:solidFill>
                    <a:srgbClr val="1E2328"/>
                  </a:solidFill>
                  <a:latin typeface="Montserrat"/>
                  <a:ea typeface="Montserrat"/>
                  <a:cs typeface="Montserrat"/>
                  <a:sym typeface="Montserrat"/>
                </a:rPr>
                <a:t> approach: learners will work in small group with the trainer's guidance to accomplish a common learning goal represented by simple 3D modeling project (e.g. a garment) </a:t>
              </a:r>
            </a:p>
          </p:txBody>
        </p:sp>
        <p:sp>
          <p:nvSpPr>
            <p:cNvPr id="23" name="TextBox 23"/>
            <p:cNvSpPr txBox="1"/>
            <p:nvPr/>
          </p:nvSpPr>
          <p:spPr>
            <a:xfrm>
              <a:off x="0" y="114300"/>
              <a:ext cx="8969490" cy="1070293"/>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Methodology</a:t>
              </a:r>
            </a:p>
          </p:txBody>
        </p:sp>
      </p:grpSp>
      <p:sp>
        <p:nvSpPr>
          <p:cNvPr id="24" name="TextBox 24"/>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5" name="TextBox 13">
            <a:extLst>
              <a:ext uri="{FF2B5EF4-FFF2-40B4-BE49-F238E27FC236}">
                <a16:creationId xmlns:a16="http://schemas.microsoft.com/office/drawing/2014/main" id="{1CD655E2-DCB1-B6E7-D028-330CB5E1E6E6}"/>
              </a:ext>
            </a:extLst>
          </p:cNvPr>
          <p:cNvSpPr txBox="1"/>
          <p:nvPr/>
        </p:nvSpPr>
        <p:spPr>
          <a:xfrm>
            <a:off x="7191658" y="329406"/>
            <a:ext cx="9038939" cy="367729"/>
          </a:xfrm>
          <a:prstGeom prst="rect">
            <a:avLst/>
          </a:prstGeom>
        </p:spPr>
        <p:txBody>
          <a:bodyPr wrap="square"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a:t>
            </a:r>
            <a:r>
              <a:rPr lang="en-US" sz="2499" dirty="0">
                <a:solidFill>
                  <a:srgbClr val="1E2328"/>
                </a:solidFill>
                <a:latin typeface="Montserrat"/>
                <a:sym typeface="Montserrat"/>
              </a:rPr>
              <a:t>APPROACHING 3D DESIGN FOR TAILORING</a:t>
            </a:r>
          </a:p>
        </p:txBody>
      </p:sp>
      <p:pic>
        <p:nvPicPr>
          <p:cNvPr id="32" name="Immagine 31" descr="Immagine che contiene moda, vestiti, Fashion design, donna&#10;&#10;Descrizione generata automaticamente">
            <a:extLst>
              <a:ext uri="{FF2B5EF4-FFF2-40B4-BE49-F238E27FC236}">
                <a16:creationId xmlns:a16="http://schemas.microsoft.com/office/drawing/2014/main" id="{66AEB903-33D4-DED2-1B3E-08303960C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488" y="2278532"/>
            <a:ext cx="5831990" cy="8008468"/>
          </a:xfrm>
          <a:prstGeom prst="rect">
            <a:avLst/>
          </a:prstGeom>
        </p:spPr>
      </p:pic>
      <p:sp>
        <p:nvSpPr>
          <p:cNvPr id="16" name="TextBox 17">
            <a:extLst>
              <a:ext uri="{FF2B5EF4-FFF2-40B4-BE49-F238E27FC236}">
                <a16:creationId xmlns:a16="http://schemas.microsoft.com/office/drawing/2014/main" id="{923F88D8-7582-E034-A862-980087C807E8}"/>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4"/>
              </a:rPr>
              <a:t>www.fashionupproject.com</a:t>
            </a:r>
            <a:endParaRPr lang="it-IT">
              <a:latin typeface="Montserrat"/>
            </a:endParaRPr>
          </a:p>
        </p:txBody>
      </p:sp>
    </p:spTree>
    <p:extLst>
      <p:ext uri="{BB962C8B-B14F-4D97-AF65-F5344CB8AC3E}">
        <p14:creationId xmlns:p14="http://schemas.microsoft.com/office/powerpoint/2010/main" val="199052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9" name="Group 9"/>
          <p:cNvGrpSpPr/>
          <p:nvPr/>
        </p:nvGrpSpPr>
        <p:grpSpPr>
          <a:xfrm>
            <a:off x="62791" y="1242642"/>
            <a:ext cx="6051534" cy="9253538"/>
            <a:chOff x="0" y="0"/>
            <a:chExt cx="1308826" cy="2001355"/>
          </a:xfrm>
        </p:grpSpPr>
        <p:sp>
          <p:nvSpPr>
            <p:cNvPr id="10" name="Freeform 10"/>
            <p:cNvSpPr/>
            <p:nvPr/>
          </p:nvSpPr>
          <p:spPr>
            <a:xfrm>
              <a:off x="0" y="0"/>
              <a:ext cx="1308826" cy="2001355"/>
            </a:xfrm>
            <a:custGeom>
              <a:avLst/>
              <a:gdLst/>
              <a:ahLst/>
              <a:cxnLst/>
              <a:rect l="l" t="t" r="r" b="b"/>
              <a:pathLst>
                <a:path w="1308826" h="2001355">
                  <a:moveTo>
                    <a:pt x="0" y="0"/>
                  </a:moveTo>
                  <a:lnTo>
                    <a:pt x="1308826" y="0"/>
                  </a:lnTo>
                  <a:lnTo>
                    <a:pt x="1308826" y="2001355"/>
                  </a:lnTo>
                  <a:lnTo>
                    <a:pt x="0" y="2001355"/>
                  </a:lnTo>
                  <a:close/>
                </a:path>
              </a:pathLst>
            </a:custGeom>
            <a:solidFill>
              <a:srgbClr val="CFCF5A"/>
            </a:solidFill>
          </p:spPr>
          <p:txBody>
            <a:bodyPr/>
            <a:lstStyle/>
            <a:p>
              <a:endParaRPr lang="it-IT"/>
            </a:p>
          </p:txBody>
        </p:sp>
        <p:sp>
          <p:nvSpPr>
            <p:cNvPr id="11" name="TextBox 11"/>
            <p:cNvSpPr txBox="1"/>
            <p:nvPr/>
          </p:nvSpPr>
          <p:spPr>
            <a:xfrm>
              <a:off x="0" y="0"/>
              <a:ext cx="1308826" cy="2001355"/>
            </a:xfrm>
            <a:prstGeom prst="rect">
              <a:avLst/>
            </a:prstGeom>
          </p:spPr>
          <p:txBody>
            <a:bodyPr lIns="50800" tIns="50800" rIns="50800" bIns="50800" rtlCol="0" anchor="ctr"/>
            <a:lstStyle/>
            <a:p>
              <a:pPr algn="ctr">
                <a:lnSpc>
                  <a:spcPts val="2196"/>
                </a:lnSpc>
              </a:pPr>
              <a:endParaRPr/>
            </a:p>
          </p:txBody>
        </p:sp>
      </p:grpSp>
      <p:sp>
        <p:nvSpPr>
          <p:cNvPr id="12" name="TextBox 12"/>
          <p:cNvSpPr txBox="1"/>
          <p:nvPr/>
        </p:nvSpPr>
        <p:spPr>
          <a:xfrm>
            <a:off x="1028700" y="3830974"/>
            <a:ext cx="4119719" cy="1572162"/>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Module 6 Duration</a:t>
            </a:r>
          </a:p>
        </p:txBody>
      </p:sp>
      <p:sp>
        <p:nvSpPr>
          <p:cNvPr id="13" name="AutoShape 13"/>
          <p:cNvSpPr/>
          <p:nvPr/>
        </p:nvSpPr>
        <p:spPr>
          <a:xfrm>
            <a:off x="1087192" y="5869411"/>
            <a:ext cx="719041" cy="4762"/>
          </a:xfrm>
          <a:prstGeom prst="line">
            <a:avLst/>
          </a:prstGeom>
          <a:ln w="9525" cap="flat">
            <a:solidFill>
              <a:srgbClr val="FFFFFF"/>
            </a:solidFill>
            <a:prstDash val="solid"/>
            <a:headEnd type="none" w="sm" len="sm"/>
            <a:tailEnd type="none" w="sm" len="sm"/>
          </a:ln>
        </p:spPr>
        <p:txBody>
          <a:bodyPr/>
          <a:lstStyle/>
          <a:p>
            <a:endParaRPr lang="it-IT"/>
          </a:p>
        </p:txBody>
      </p:sp>
      <p:sp>
        <p:nvSpPr>
          <p:cNvPr id="14" name="TextBox 14"/>
          <p:cNvSpPr txBox="1"/>
          <p:nvPr/>
        </p:nvSpPr>
        <p:spPr>
          <a:xfrm>
            <a:off x="1116504" y="6163521"/>
            <a:ext cx="3944109" cy="431465"/>
          </a:xfrm>
          <a:prstGeom prst="rect">
            <a:avLst/>
          </a:prstGeom>
        </p:spPr>
        <p:txBody>
          <a:bodyPr wrap="square" lIns="0" tIns="0" rIns="0" bIns="0" rtlCol="0" anchor="t">
            <a:spAutoFit/>
          </a:bodyPr>
          <a:lstStyle/>
          <a:p>
            <a:pPr algn="l">
              <a:lnSpc>
                <a:spcPts val="3299"/>
              </a:lnSpc>
            </a:pPr>
            <a:r>
              <a:rPr lang="en-US" sz="3600" b="1" dirty="0">
                <a:solidFill>
                  <a:srgbClr val="FF0000"/>
                </a:solidFill>
                <a:latin typeface="Montserrat"/>
                <a:ea typeface="Montserrat"/>
                <a:cs typeface="Montserrat"/>
                <a:sym typeface="Montserrat"/>
              </a:rPr>
              <a:t>8 hours</a:t>
            </a:r>
          </a:p>
        </p:txBody>
      </p:sp>
      <p:sp>
        <p:nvSpPr>
          <p:cNvPr id="15" name="Freeform 15"/>
          <p:cNvSpPr/>
          <p:nvPr/>
        </p:nvSpPr>
        <p:spPr>
          <a:xfrm>
            <a:off x="5188298" y="5176191"/>
            <a:ext cx="699514" cy="699514"/>
          </a:xfrm>
          <a:custGeom>
            <a:avLst/>
            <a:gdLst/>
            <a:ahLst/>
            <a:cxnLst/>
            <a:rect l="l" t="t" r="r" b="b"/>
            <a:pathLst>
              <a:path w="699514" h="699514">
                <a:moveTo>
                  <a:pt x="0" y="0"/>
                </a:moveTo>
                <a:lnTo>
                  <a:pt x="699515" y="0"/>
                </a:lnTo>
                <a:lnTo>
                  <a:pt x="699515" y="699515"/>
                </a:lnTo>
                <a:lnTo>
                  <a:pt x="0" y="699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16" name="Group 16"/>
          <p:cNvGrpSpPr/>
          <p:nvPr/>
        </p:nvGrpSpPr>
        <p:grpSpPr>
          <a:xfrm>
            <a:off x="6435533" y="1570127"/>
            <a:ext cx="9601147" cy="5157640"/>
            <a:chOff x="-620057" y="-2801167"/>
            <a:chExt cx="12801529" cy="6876856"/>
          </a:xfrm>
        </p:grpSpPr>
        <p:sp>
          <p:nvSpPr>
            <p:cNvPr id="17" name="TextBox 17"/>
            <p:cNvSpPr txBox="1"/>
            <p:nvPr/>
          </p:nvSpPr>
          <p:spPr>
            <a:xfrm>
              <a:off x="-620057" y="-1582700"/>
              <a:ext cx="12801529" cy="5658389"/>
            </a:xfrm>
            <a:prstGeom prst="rect">
              <a:avLst/>
            </a:prstGeom>
          </p:spPr>
          <p:txBody>
            <a:bodyPr lIns="0" tIns="0" rIns="0" bIns="0" rtlCol="0" anchor="t">
              <a:spAutoFit/>
            </a:bodyPr>
            <a:lstStyle/>
            <a:p>
              <a:pPr algn="l">
                <a:lnSpc>
                  <a:spcPts val="3299"/>
                </a:lnSpc>
                <a:spcAft>
                  <a:spcPts val="1200"/>
                </a:spcAft>
              </a:pPr>
              <a:r>
                <a:rPr lang="en-US" sz="2500" dirty="0">
                  <a:solidFill>
                    <a:srgbClr val="1E2328"/>
                  </a:solidFill>
                  <a:latin typeface="Montserrat"/>
                  <a:ea typeface="Montserrat"/>
                  <a:cs typeface="Montserrat"/>
                  <a:sym typeface="Montserrat"/>
                </a:rPr>
                <a:t>For this Module is necessary:</a:t>
              </a:r>
            </a:p>
            <a:p>
              <a:pPr marL="342900" indent="-342900" algn="just">
                <a:lnSpc>
                  <a:spcPts val="3299"/>
                </a:lnSpc>
                <a:spcAft>
                  <a:spcPts val="1200"/>
                </a:spcAft>
                <a:buFont typeface="Wingdings" panose="05000000000000000000" pitchFamily="2" charset="2"/>
                <a:buChar char="Ø"/>
              </a:pPr>
              <a:r>
                <a:rPr lang="en-US" sz="2500" i="1" dirty="0">
                  <a:solidFill>
                    <a:srgbClr val="1E2328"/>
                  </a:solidFill>
                  <a:latin typeface="Montserrat"/>
                  <a:ea typeface="Montserrat"/>
                  <a:cs typeface="Montserrat"/>
                  <a:sym typeface="Montserrat"/>
                </a:rPr>
                <a:t>Internet connection</a:t>
              </a:r>
              <a:r>
                <a:rPr lang="en-US" sz="2500" dirty="0">
                  <a:solidFill>
                    <a:srgbClr val="1E2328"/>
                  </a:solidFill>
                  <a:latin typeface="Montserrat"/>
                  <a:ea typeface="Montserrat"/>
                  <a:cs typeface="Montserrat"/>
                  <a:sym typeface="Montserrat"/>
                </a:rPr>
                <a:t>, </a:t>
              </a:r>
              <a:r>
                <a:rPr lang="en-US" sz="2500" i="1" dirty="0">
                  <a:solidFill>
                    <a:srgbClr val="1E2328"/>
                  </a:solidFill>
                  <a:latin typeface="Montserrat"/>
                  <a:ea typeface="Montserrat"/>
                  <a:cs typeface="Montserrat"/>
                  <a:sym typeface="Montserrat"/>
                </a:rPr>
                <a:t>widescreen </a:t>
              </a:r>
              <a:r>
                <a:rPr lang="en-US" sz="2500" dirty="0">
                  <a:solidFill>
                    <a:srgbClr val="1E2328"/>
                  </a:solidFill>
                  <a:latin typeface="Montserrat"/>
                  <a:ea typeface="Montserrat"/>
                  <a:cs typeface="Montserrat"/>
                  <a:sym typeface="Montserrat"/>
                </a:rPr>
                <a:t>for theoretical lessons, </a:t>
              </a:r>
              <a:r>
                <a:rPr lang="en-US" sz="2500" i="1" dirty="0">
                  <a:solidFill>
                    <a:srgbClr val="1E2328"/>
                  </a:solidFill>
                  <a:latin typeface="Montserrat"/>
                  <a:ea typeface="Montserrat"/>
                  <a:cs typeface="Montserrat"/>
                  <a:sym typeface="Montserrat"/>
                </a:rPr>
                <a:t>2D modeling materials</a:t>
              </a:r>
              <a:r>
                <a:rPr lang="en-US" sz="2500" dirty="0">
                  <a:solidFill>
                    <a:srgbClr val="1E2328"/>
                  </a:solidFill>
                  <a:latin typeface="Montserrat"/>
                  <a:ea typeface="Montserrat"/>
                  <a:cs typeface="Montserrat"/>
                  <a:sym typeface="Montserrat"/>
                </a:rPr>
                <a:t>,  </a:t>
              </a:r>
              <a:r>
                <a:rPr lang="en-US" sz="2500" i="1" dirty="0">
                  <a:solidFill>
                    <a:srgbClr val="1E2328"/>
                  </a:solidFill>
                  <a:latin typeface="Montserrat"/>
                  <a:ea typeface="Montserrat"/>
                  <a:cs typeface="Montserrat"/>
                  <a:sym typeface="Montserrat"/>
                </a:rPr>
                <a:t>Personal computers </a:t>
              </a:r>
              <a:r>
                <a:rPr lang="en-US" sz="2500" dirty="0">
                  <a:solidFill>
                    <a:srgbClr val="1E2328"/>
                  </a:solidFill>
                  <a:latin typeface="Montserrat"/>
                  <a:ea typeface="Montserrat"/>
                  <a:cs typeface="Montserrat"/>
                  <a:sym typeface="Montserrat"/>
                </a:rPr>
                <a:t>and related accessories.</a:t>
              </a:r>
            </a:p>
            <a:p>
              <a:pPr marL="342900" indent="-342900" algn="just">
                <a:lnSpc>
                  <a:spcPts val="3299"/>
                </a:lnSpc>
                <a:spcAft>
                  <a:spcPts val="1200"/>
                </a:spcAft>
                <a:buFont typeface="Wingdings" panose="05000000000000000000" pitchFamily="2" charset="2"/>
                <a:buChar char="Ø"/>
              </a:pPr>
              <a:r>
                <a:rPr lang="en-US" sz="2500" b="1" dirty="0">
                  <a:solidFill>
                    <a:srgbClr val="1E2328"/>
                  </a:solidFill>
                  <a:latin typeface="Montserrat"/>
                  <a:ea typeface="Montserrat"/>
                  <a:cs typeface="Montserrat"/>
                  <a:sym typeface="Montserrat"/>
                </a:rPr>
                <a:t>At least 4 pc are required </a:t>
              </a:r>
              <a:r>
                <a:rPr lang="en-US" sz="2500" dirty="0">
                  <a:solidFill>
                    <a:srgbClr val="1E2328"/>
                  </a:solidFill>
                  <a:latin typeface="Montserrat"/>
                  <a:ea typeface="Montserrat"/>
                  <a:cs typeface="Montserrat"/>
                  <a:sym typeface="Montserrat"/>
                </a:rPr>
                <a:t>to effectively group the learners to work on their 3D modeling project</a:t>
              </a:r>
            </a:p>
            <a:p>
              <a:pPr marL="342900" indent="-342900" algn="just">
                <a:lnSpc>
                  <a:spcPts val="3299"/>
                </a:lnSpc>
                <a:spcAft>
                  <a:spcPts val="1200"/>
                </a:spcAft>
                <a:buFont typeface="Wingdings" panose="05000000000000000000" pitchFamily="2" charset="2"/>
                <a:buChar char="Ø"/>
              </a:pPr>
              <a:r>
                <a:rPr lang="en-US" sz="2500" dirty="0">
                  <a:solidFill>
                    <a:srgbClr val="1E2328"/>
                  </a:solidFill>
                  <a:latin typeface="Montserrat"/>
                  <a:ea typeface="Montserrat"/>
                  <a:cs typeface="Montserrat"/>
                  <a:sym typeface="Montserrat"/>
                </a:rPr>
                <a:t>The ICT assets must be capable of running the 3D design program selected for the practical focus on simulation and exercises.</a:t>
              </a:r>
            </a:p>
          </p:txBody>
        </p:sp>
        <p:sp>
          <p:nvSpPr>
            <p:cNvPr id="18" name="TextBox 18"/>
            <p:cNvSpPr txBox="1"/>
            <p:nvPr/>
          </p:nvSpPr>
          <p:spPr>
            <a:xfrm>
              <a:off x="-591029" y="-2801167"/>
              <a:ext cx="10118569" cy="1040200"/>
            </a:xfrm>
            <a:prstGeom prst="rect">
              <a:avLst/>
            </a:prstGeom>
          </p:spPr>
          <p:txBody>
            <a:bodyPr wrap="square" lIns="0" tIns="0" rIns="0" bIns="0" rtlCol="0" anchor="t">
              <a:spAutoFit/>
            </a:bodyPr>
            <a:lstStyle/>
            <a:p>
              <a:pPr algn="l">
                <a:lnSpc>
                  <a:spcPts val="6000"/>
                </a:lnSpc>
              </a:pPr>
              <a:r>
                <a:rPr lang="en-US" sz="5600" dirty="0">
                  <a:solidFill>
                    <a:srgbClr val="CFCF5A"/>
                  </a:solidFill>
                  <a:latin typeface="DM Serif Display"/>
                  <a:ea typeface="DM Serif Display"/>
                  <a:cs typeface="DM Serif Display"/>
                  <a:sym typeface="DM Serif Display"/>
                </a:rPr>
                <a:t>Necessary equipment</a:t>
              </a:r>
            </a:p>
          </p:txBody>
        </p:sp>
      </p:grpSp>
      <p:sp>
        <p:nvSpPr>
          <p:cNvPr id="21" name="TextBox 21"/>
          <p:cNvSpPr txBox="1"/>
          <p:nvPr/>
        </p:nvSpPr>
        <p:spPr>
          <a:xfrm>
            <a:off x="6435533" y="7602460"/>
            <a:ext cx="7312318" cy="787652"/>
          </a:xfrm>
          <a:prstGeom prst="rect">
            <a:avLst/>
          </a:prstGeom>
        </p:spPr>
        <p:txBody>
          <a:bodyPr wrap="square" lIns="0" tIns="0" rIns="0" bIns="0" rtlCol="0" anchor="t">
            <a:spAutoFit/>
          </a:bodyPr>
          <a:lstStyle/>
          <a:p>
            <a:pPr algn="l">
              <a:lnSpc>
                <a:spcPts val="6000"/>
              </a:lnSpc>
            </a:pPr>
            <a:r>
              <a:rPr lang="en-US" sz="5600" dirty="0">
                <a:solidFill>
                  <a:srgbClr val="CFCF5A"/>
                </a:solidFill>
                <a:latin typeface="DM Serif Display"/>
                <a:ea typeface="DM Serif Display"/>
                <a:cs typeface="DM Serif Display"/>
                <a:sym typeface="DM Serif Display"/>
              </a:rPr>
              <a:t>Assessment Criteria</a:t>
            </a:r>
          </a:p>
        </p:txBody>
      </p:sp>
      <p:sp>
        <p:nvSpPr>
          <p:cNvPr id="22" name="TextBox 22"/>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27" name="CasellaDiTesto 26">
            <a:extLst>
              <a:ext uri="{FF2B5EF4-FFF2-40B4-BE49-F238E27FC236}">
                <a16:creationId xmlns:a16="http://schemas.microsoft.com/office/drawing/2014/main" id="{B6048AC1-4C84-C3E3-ACBE-A2C6F694FC32}"/>
              </a:ext>
            </a:extLst>
          </p:cNvPr>
          <p:cNvSpPr txBox="1"/>
          <p:nvPr/>
        </p:nvSpPr>
        <p:spPr>
          <a:xfrm>
            <a:off x="6293400" y="8390113"/>
            <a:ext cx="9434239" cy="1736373"/>
          </a:xfrm>
          <a:prstGeom prst="rect">
            <a:avLst/>
          </a:prstGeom>
          <a:noFill/>
        </p:spPr>
        <p:txBody>
          <a:bodyPr wrap="square">
            <a:spAutoFit/>
          </a:bodyPr>
          <a:lstStyle/>
          <a:p>
            <a:pPr marL="342900" indent="-342900">
              <a:lnSpc>
                <a:spcPts val="3299"/>
              </a:lnSpc>
              <a:buFont typeface="Wingdings" panose="05000000000000000000" pitchFamily="2" charset="2"/>
              <a:buChar char="Ø"/>
            </a:pPr>
            <a:r>
              <a:rPr lang="en-US" sz="2500" dirty="0">
                <a:solidFill>
                  <a:srgbClr val="1E2328"/>
                </a:solidFill>
                <a:latin typeface="Montserrat"/>
                <a:sym typeface="Montserrat"/>
              </a:rPr>
              <a:t>A </a:t>
            </a:r>
            <a:r>
              <a:rPr lang="en-US" sz="2500" b="1" dirty="0">
                <a:solidFill>
                  <a:srgbClr val="1E2328"/>
                </a:solidFill>
                <a:latin typeface="Montserrat"/>
                <a:sym typeface="Montserrat"/>
              </a:rPr>
              <a:t>5 closed questions quiz </a:t>
            </a:r>
            <a:r>
              <a:rPr lang="en-US" sz="2500" dirty="0">
                <a:solidFill>
                  <a:srgbClr val="1E2328"/>
                </a:solidFill>
                <a:latin typeface="Montserrat"/>
                <a:sym typeface="Montserrat"/>
              </a:rPr>
              <a:t>will be submitted to learners to ascertain the reaching of learning goals set for this Module  </a:t>
            </a:r>
          </a:p>
          <a:p>
            <a:pPr algn="l">
              <a:lnSpc>
                <a:spcPts val="3299"/>
              </a:lnSpc>
            </a:pPr>
            <a:endParaRPr lang="en-US" sz="1800" dirty="0">
              <a:solidFill>
                <a:srgbClr val="1E2328"/>
              </a:solidFill>
              <a:latin typeface="Montserrat"/>
              <a:ea typeface="Montserrat"/>
              <a:cs typeface="Montserrat"/>
              <a:sym typeface="Montserrat"/>
            </a:endParaRPr>
          </a:p>
        </p:txBody>
      </p:sp>
      <p:sp>
        <p:nvSpPr>
          <p:cNvPr id="6" name="TextBox 13">
            <a:extLst>
              <a:ext uri="{FF2B5EF4-FFF2-40B4-BE49-F238E27FC236}">
                <a16:creationId xmlns:a16="http://schemas.microsoft.com/office/drawing/2014/main" id="{C5CD275B-CA79-4ADE-6D23-50E085D4FB7C}"/>
              </a:ext>
            </a:extLst>
          </p:cNvPr>
          <p:cNvSpPr txBox="1"/>
          <p:nvPr/>
        </p:nvSpPr>
        <p:spPr>
          <a:xfrm>
            <a:off x="7191658" y="329406"/>
            <a:ext cx="9038939" cy="367729"/>
          </a:xfrm>
          <a:prstGeom prst="rect">
            <a:avLst/>
          </a:prstGeom>
        </p:spPr>
        <p:txBody>
          <a:bodyPr wrap="square"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a:t>
            </a:r>
            <a:r>
              <a:rPr lang="en-US" sz="2499" dirty="0">
                <a:solidFill>
                  <a:srgbClr val="1E2328"/>
                </a:solidFill>
                <a:latin typeface="Montserrat"/>
                <a:sym typeface="Montserrat"/>
              </a:rPr>
              <a:t>APPROACHING 3D DESIGN FOR TAILORING</a:t>
            </a:r>
          </a:p>
        </p:txBody>
      </p:sp>
      <p:sp>
        <p:nvSpPr>
          <p:cNvPr id="20" name="TextBox 17">
            <a:extLst>
              <a:ext uri="{FF2B5EF4-FFF2-40B4-BE49-F238E27FC236}">
                <a16:creationId xmlns:a16="http://schemas.microsoft.com/office/drawing/2014/main" id="{80C194B4-CC92-8DEF-DE17-82BAE441E26B}"/>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5"/>
              </a:rPr>
              <a:t>www.fashionupproject.com</a:t>
            </a:r>
            <a:endParaRPr lang="it-IT">
              <a:latin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247618"/>
            <a:ext cx="17572922" cy="4344381"/>
            <a:chOff x="-11015923" y="-998257"/>
            <a:chExt cx="23430562" cy="5792507"/>
          </a:xfrm>
        </p:grpSpPr>
        <p:grpSp>
          <p:nvGrpSpPr>
            <p:cNvPr id="3" name="Group 3"/>
            <p:cNvGrpSpPr/>
            <p:nvPr/>
          </p:nvGrpSpPr>
          <p:grpSpPr>
            <a:xfrm>
              <a:off x="-11015923" y="-998257"/>
              <a:ext cx="23430562" cy="5792507"/>
              <a:chOff x="-6558317" y="-1407111"/>
              <a:chExt cx="13949358" cy="3448562"/>
            </a:xfrm>
          </p:grpSpPr>
          <p:sp>
            <p:nvSpPr>
              <p:cNvPr id="4" name="Freeform 4"/>
              <p:cNvSpPr/>
              <p:nvPr/>
            </p:nvSpPr>
            <p:spPr>
              <a:xfrm>
                <a:off x="-6558317" y="-1407111"/>
                <a:ext cx="3003165" cy="812800"/>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sp>
            <p:nvSpPr>
              <p:cNvPr id="5" name="TextBox 5"/>
              <p:cNvSpPr txBox="1"/>
              <p:nvPr/>
            </p:nvSpPr>
            <p:spPr>
              <a:xfrm>
                <a:off x="0" y="0"/>
                <a:ext cx="7391041" cy="2041451"/>
              </a:xfrm>
              <a:prstGeom prst="rect">
                <a:avLst/>
              </a:prstGeom>
            </p:spPr>
            <p:txBody>
              <a:bodyPr lIns="50800" tIns="50800" rIns="50800" bIns="50800" rtlCol="0" anchor="ctr"/>
              <a:lstStyle/>
              <a:p>
                <a:pPr algn="ctr">
                  <a:lnSpc>
                    <a:spcPts val="2478"/>
                  </a:lnSpc>
                </a:pPr>
                <a:endParaRPr/>
              </a:p>
            </p:txBody>
          </p:sp>
        </p:grpSp>
        <p:grpSp>
          <p:nvGrpSpPr>
            <p:cNvPr id="6" name="Group 6"/>
            <p:cNvGrpSpPr/>
            <p:nvPr/>
          </p:nvGrpSpPr>
          <p:grpSpPr>
            <a:xfrm>
              <a:off x="-11015923" y="0"/>
              <a:ext cx="12387523" cy="4086794"/>
              <a:chOff x="-6558315" y="0"/>
              <a:chExt cx="7374895" cy="2433068"/>
            </a:xfrm>
          </p:grpSpPr>
          <p:sp>
            <p:nvSpPr>
              <p:cNvPr id="7" name="Freeform 7"/>
              <p:cNvSpPr/>
              <p:nvPr/>
            </p:nvSpPr>
            <p:spPr>
              <a:xfrm>
                <a:off x="-6558315" y="1591635"/>
                <a:ext cx="6835077" cy="841433"/>
              </a:xfrm>
              <a:custGeom>
                <a:avLst/>
                <a:gdLst/>
                <a:ahLst/>
                <a:cxnLst/>
                <a:rect l="l" t="t" r="r" b="b"/>
                <a:pathLst>
                  <a:path w="816580" h="812800">
                    <a:moveTo>
                      <a:pt x="0" y="0"/>
                    </a:moveTo>
                    <a:lnTo>
                      <a:pt x="816580" y="0"/>
                    </a:lnTo>
                    <a:lnTo>
                      <a:pt x="816580" y="812800"/>
                    </a:lnTo>
                    <a:lnTo>
                      <a:pt x="0" y="812800"/>
                    </a:lnTo>
                    <a:close/>
                  </a:path>
                </a:pathLst>
              </a:custGeom>
              <a:solidFill>
                <a:srgbClr val="1E2328"/>
              </a:solidFill>
            </p:spPr>
            <p:txBody>
              <a:bodyPr/>
              <a:lstStyle/>
              <a:p>
                <a:endParaRPr lang="it-IT"/>
              </a:p>
            </p:txBody>
          </p:sp>
          <p:sp>
            <p:nvSpPr>
              <p:cNvPr id="8" name="TextBox 8"/>
              <p:cNvSpPr txBox="1"/>
              <p:nvPr/>
            </p:nvSpPr>
            <p:spPr>
              <a:xfrm>
                <a:off x="0" y="0"/>
                <a:ext cx="816580" cy="812800"/>
              </a:xfrm>
              <a:prstGeom prst="rect">
                <a:avLst/>
              </a:prstGeom>
            </p:spPr>
            <p:txBody>
              <a:bodyPr lIns="50800" tIns="50800" rIns="50800" bIns="50800" rtlCol="0" anchor="ctr"/>
              <a:lstStyle/>
              <a:p>
                <a:pPr algn="ctr">
                  <a:lnSpc>
                    <a:spcPts val="2478"/>
                  </a:lnSpc>
                </a:pPr>
                <a:endParaRPr/>
              </a:p>
            </p:txBody>
          </p:sp>
        </p:grpSp>
      </p:grpSp>
      <p:grpSp>
        <p:nvGrpSpPr>
          <p:cNvPr id="9" name="Group 9"/>
          <p:cNvGrpSpPr/>
          <p:nvPr/>
        </p:nvGrpSpPr>
        <p:grpSpPr>
          <a:xfrm>
            <a:off x="0" y="0"/>
            <a:ext cx="18288000" cy="10287000"/>
            <a:chOff x="0" y="0"/>
            <a:chExt cx="24384000" cy="13716000"/>
          </a:xfrm>
        </p:grpSpPr>
        <p:sp>
          <p:nvSpPr>
            <p:cNvPr id="10" name="AutoShape 10"/>
            <p:cNvSpPr/>
            <p:nvPr/>
          </p:nvSpPr>
          <p:spPr>
            <a:xfrm flipV="1">
              <a:off x="22233774" y="0"/>
              <a:ext cx="0" cy="13716000"/>
            </a:xfrm>
            <a:prstGeom prst="line">
              <a:avLst/>
            </a:prstGeom>
            <a:ln w="12700" cap="flat">
              <a:solidFill>
                <a:srgbClr val="000000"/>
              </a:solidFill>
              <a:prstDash val="solid"/>
              <a:headEnd type="none" w="sm" len="sm"/>
              <a:tailEnd type="none" w="sm" len="sm"/>
            </a:ln>
          </p:spPr>
          <p:txBody>
            <a:bodyPr/>
            <a:lstStyle/>
            <a:p>
              <a:endParaRPr lang="it-IT"/>
            </a:p>
          </p:txBody>
        </p:sp>
        <p:sp>
          <p:nvSpPr>
            <p:cNvPr id="11" name="AutoShape 11"/>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12" name="Freeform 12"/>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18" name="AutoShape 1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21" name="Group 21"/>
          <p:cNvGrpSpPr/>
          <p:nvPr/>
        </p:nvGrpSpPr>
        <p:grpSpPr>
          <a:xfrm>
            <a:off x="197210" y="2303426"/>
            <a:ext cx="16498544" cy="6850401"/>
            <a:chOff x="-9193075" y="1060178"/>
            <a:chExt cx="21998058" cy="8046745"/>
          </a:xfrm>
        </p:grpSpPr>
        <p:sp>
          <p:nvSpPr>
            <p:cNvPr id="22" name="TextBox 22"/>
            <p:cNvSpPr txBox="1"/>
            <p:nvPr/>
          </p:nvSpPr>
          <p:spPr>
            <a:xfrm>
              <a:off x="3669299" y="1060178"/>
              <a:ext cx="9135684" cy="8046745"/>
            </a:xfrm>
            <a:prstGeom prst="rect">
              <a:avLst/>
            </a:prstGeom>
          </p:spPr>
          <p:txBody>
            <a:bodyPr wrap="square" lIns="0" tIns="0" rIns="0" bIns="0" rtlCol="0" anchor="t">
              <a:spAutoFit/>
            </a:bodyPr>
            <a:lstStyle/>
            <a:p>
              <a:pPr algn="l"/>
              <a:r>
                <a:rPr lang="en-US" sz="3500" dirty="0">
                  <a:solidFill>
                    <a:srgbClr val="1E2328"/>
                  </a:solidFill>
                  <a:latin typeface="Montserrat"/>
                  <a:ea typeface="Montserrat"/>
                  <a:cs typeface="Montserrat"/>
                  <a:sym typeface="Montserrat"/>
                </a:rPr>
                <a:t>This Module includes theoretical Training Materials on PPT or Canva format. </a:t>
              </a:r>
            </a:p>
            <a:p>
              <a:pPr algn="l"/>
              <a:endParaRPr lang="en-US" sz="3500" dirty="0">
                <a:solidFill>
                  <a:srgbClr val="1E2328"/>
                </a:solidFill>
                <a:latin typeface="Montserrat"/>
                <a:ea typeface="Montserrat"/>
                <a:cs typeface="Montserrat"/>
                <a:sym typeface="Montserrat"/>
              </a:endParaRPr>
            </a:p>
            <a:p>
              <a:pPr algn="l"/>
              <a:r>
                <a:rPr lang="en-US" sz="3500" dirty="0">
                  <a:solidFill>
                    <a:srgbClr val="1E2328"/>
                  </a:solidFill>
                  <a:latin typeface="Montserrat"/>
                  <a:ea typeface="Montserrat"/>
                  <a:cs typeface="Montserrat"/>
                  <a:sym typeface="Montserrat"/>
                </a:rPr>
                <a:t>Theoretical materials are available for each Training Unit constituting the Module.</a:t>
              </a:r>
            </a:p>
            <a:p>
              <a:pPr algn="l"/>
              <a:r>
                <a:rPr lang="en-US" sz="3500" dirty="0">
                  <a:solidFill>
                    <a:srgbClr val="1E2328"/>
                  </a:solidFill>
                  <a:latin typeface="Montserrat"/>
                  <a:ea typeface="Montserrat"/>
                  <a:cs typeface="Montserrat"/>
                  <a:sym typeface="Montserrat"/>
                </a:rPr>
                <a:t> </a:t>
              </a:r>
            </a:p>
            <a:p>
              <a:pPr algn="l"/>
              <a:r>
                <a:rPr lang="en-US" sz="3500" dirty="0">
                  <a:solidFill>
                    <a:srgbClr val="1E2328"/>
                  </a:solidFill>
                  <a:latin typeface="Montserrat"/>
                  <a:ea typeface="Montserrat"/>
                  <a:cs typeface="Montserrat"/>
                  <a:sym typeface="Montserrat"/>
                </a:rPr>
                <a:t>Video tutorials are available only for Modules with high performative-practical learning contents.</a:t>
              </a:r>
            </a:p>
            <a:p>
              <a:pPr algn="l">
                <a:lnSpc>
                  <a:spcPts val="3299"/>
                </a:lnSpc>
              </a:pPr>
              <a:endParaRPr lang="en-US" sz="2199" dirty="0">
                <a:solidFill>
                  <a:srgbClr val="1E2328"/>
                </a:solidFill>
                <a:latin typeface="Montserrat"/>
                <a:ea typeface="Montserrat"/>
                <a:cs typeface="Montserrat"/>
                <a:sym typeface="Montserrat"/>
              </a:endParaRPr>
            </a:p>
          </p:txBody>
        </p:sp>
        <p:sp>
          <p:nvSpPr>
            <p:cNvPr id="23" name="TextBox 23"/>
            <p:cNvSpPr txBox="1"/>
            <p:nvPr/>
          </p:nvSpPr>
          <p:spPr>
            <a:xfrm>
              <a:off x="-9193075" y="7081152"/>
              <a:ext cx="9520343" cy="1846722"/>
            </a:xfrm>
            <a:prstGeom prst="rect">
              <a:avLst/>
            </a:prstGeom>
          </p:spPr>
          <p:txBody>
            <a:bodyPr wrap="square"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Training Materials &amp; Video-Tutorials</a:t>
              </a:r>
            </a:p>
          </p:txBody>
        </p:sp>
      </p:grpSp>
      <p:sp>
        <p:nvSpPr>
          <p:cNvPr id="24" name="TextBox 24"/>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3" name="TextBox 13">
            <a:extLst>
              <a:ext uri="{FF2B5EF4-FFF2-40B4-BE49-F238E27FC236}">
                <a16:creationId xmlns:a16="http://schemas.microsoft.com/office/drawing/2014/main" id="{C1C40F9A-2D31-1CB4-682C-E0ECEEEC72CD}"/>
              </a:ext>
            </a:extLst>
          </p:cNvPr>
          <p:cNvSpPr txBox="1"/>
          <p:nvPr/>
        </p:nvSpPr>
        <p:spPr>
          <a:xfrm>
            <a:off x="7191658" y="329406"/>
            <a:ext cx="9038939" cy="367729"/>
          </a:xfrm>
          <a:prstGeom prst="rect">
            <a:avLst/>
          </a:prstGeom>
        </p:spPr>
        <p:txBody>
          <a:bodyPr wrap="square"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a:t>
            </a:r>
            <a:r>
              <a:rPr lang="en-US" sz="2499" dirty="0">
                <a:solidFill>
                  <a:srgbClr val="1E2328"/>
                </a:solidFill>
                <a:latin typeface="Montserrat"/>
                <a:sym typeface="Montserrat"/>
              </a:rPr>
              <a:t>APPROACHING 3D DESIGN FOR TAILORING</a:t>
            </a:r>
          </a:p>
        </p:txBody>
      </p:sp>
      <p:pic>
        <p:nvPicPr>
          <p:cNvPr id="26" name="Immagine 25" descr="Immagine che contiene vestiti, manichino, cappotto, statua&#10;&#10;Descrizione generata automaticamente">
            <a:extLst>
              <a:ext uri="{FF2B5EF4-FFF2-40B4-BE49-F238E27FC236}">
                <a16:creationId xmlns:a16="http://schemas.microsoft.com/office/drawing/2014/main" id="{BC155244-729E-8806-08BD-5A6A97446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28700"/>
            <a:ext cx="9290643" cy="5225987"/>
          </a:xfrm>
          <a:prstGeom prst="rect">
            <a:avLst/>
          </a:prstGeom>
        </p:spPr>
      </p:pic>
      <p:sp>
        <p:nvSpPr>
          <p:cNvPr id="16" name="TextBox 17">
            <a:extLst>
              <a:ext uri="{FF2B5EF4-FFF2-40B4-BE49-F238E27FC236}">
                <a16:creationId xmlns:a16="http://schemas.microsoft.com/office/drawing/2014/main" id="{17CF4758-45FD-2366-0D14-8415F61B3FC3}"/>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4"/>
              </a:rPr>
              <a:t>www.fashionupproject.com</a:t>
            </a:r>
            <a:endParaRPr lang="it-IT">
              <a:latin typeface="Montserrat"/>
            </a:endParaRPr>
          </a:p>
        </p:txBody>
      </p:sp>
    </p:spTree>
    <p:extLst>
      <p:ext uri="{BB962C8B-B14F-4D97-AF65-F5344CB8AC3E}">
        <p14:creationId xmlns:p14="http://schemas.microsoft.com/office/powerpoint/2010/main" val="389266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10" name="AutoShape 10"/>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grpSp>
        <p:nvGrpSpPr>
          <p:cNvPr id="11" name="Group 11"/>
          <p:cNvGrpSpPr/>
          <p:nvPr/>
        </p:nvGrpSpPr>
        <p:grpSpPr>
          <a:xfrm>
            <a:off x="-32657" y="8801100"/>
            <a:ext cx="16731663" cy="1495538"/>
            <a:chOff x="0" y="0"/>
            <a:chExt cx="6574460" cy="3678393"/>
          </a:xfrm>
        </p:grpSpPr>
        <p:sp>
          <p:nvSpPr>
            <p:cNvPr id="12" name="Freeform 12"/>
            <p:cNvSpPr/>
            <p:nvPr/>
          </p:nvSpPr>
          <p:spPr>
            <a:xfrm>
              <a:off x="0" y="0"/>
              <a:ext cx="6574461" cy="3678393"/>
            </a:xfrm>
            <a:custGeom>
              <a:avLst/>
              <a:gdLst/>
              <a:ahLst/>
              <a:cxnLst/>
              <a:rect l="l" t="t" r="r" b="b"/>
              <a:pathLst>
                <a:path w="6574461" h="3678393">
                  <a:moveTo>
                    <a:pt x="0" y="0"/>
                  </a:moveTo>
                  <a:lnTo>
                    <a:pt x="6574461" y="0"/>
                  </a:lnTo>
                  <a:lnTo>
                    <a:pt x="6574461" y="3678393"/>
                  </a:lnTo>
                  <a:lnTo>
                    <a:pt x="0" y="3678393"/>
                  </a:lnTo>
                  <a:close/>
                </a:path>
              </a:pathLst>
            </a:custGeom>
            <a:solidFill>
              <a:srgbClr val="1E2328"/>
            </a:solidFill>
          </p:spPr>
          <p:txBody>
            <a:bodyPr/>
            <a:lstStyle/>
            <a:p>
              <a:endParaRPr lang="it-IT"/>
            </a:p>
          </p:txBody>
        </p:sp>
        <p:sp>
          <p:nvSpPr>
            <p:cNvPr id="13" name="TextBox 13"/>
            <p:cNvSpPr txBox="1"/>
            <p:nvPr/>
          </p:nvSpPr>
          <p:spPr>
            <a:xfrm>
              <a:off x="0" y="0"/>
              <a:ext cx="6574460" cy="3678393"/>
            </a:xfrm>
            <a:prstGeom prst="rect">
              <a:avLst/>
            </a:prstGeom>
          </p:spPr>
          <p:txBody>
            <a:bodyPr lIns="50800" tIns="50800" rIns="50800" bIns="50800" rtlCol="0" anchor="ctr"/>
            <a:lstStyle/>
            <a:p>
              <a:pPr algn="ctr">
                <a:lnSpc>
                  <a:spcPts val="2478"/>
                </a:lnSpc>
              </a:pPr>
              <a:endParaRPr/>
            </a:p>
          </p:txBody>
        </p:sp>
      </p:grpSp>
      <p:sp>
        <p:nvSpPr>
          <p:cNvPr id="14" name="TextBox 14"/>
          <p:cNvSpPr txBox="1"/>
          <p:nvPr/>
        </p:nvSpPr>
        <p:spPr>
          <a:xfrm>
            <a:off x="381000" y="9010260"/>
            <a:ext cx="15127447" cy="1077218"/>
          </a:xfrm>
          <a:prstGeom prst="rect">
            <a:avLst/>
          </a:prstGeom>
        </p:spPr>
        <p:txBody>
          <a:bodyPr wrap="square" lIns="0" tIns="0" rIns="0" bIns="0" rtlCol="0" anchor="t">
            <a:spAutoFit/>
          </a:bodyPr>
          <a:lstStyle/>
          <a:p>
            <a:pPr algn="l"/>
            <a:r>
              <a:rPr lang="en-US" sz="3500" dirty="0">
                <a:solidFill>
                  <a:srgbClr val="FFFFFF"/>
                </a:solidFill>
                <a:latin typeface="DM Serif Display"/>
                <a:ea typeface="DM Serif Display"/>
                <a:cs typeface="DM Serif Display"/>
                <a:sym typeface="DM Serif Display"/>
              </a:rPr>
              <a:t>PROFESSIONAL FASHION DESIGNER EXPERT IN 3D DESIGN or </a:t>
            </a:r>
          </a:p>
          <a:p>
            <a:pPr algn="l"/>
            <a:r>
              <a:rPr lang="en-US" sz="3500" dirty="0">
                <a:solidFill>
                  <a:srgbClr val="FFFFFF"/>
                </a:solidFill>
                <a:latin typeface="DM Serif Display"/>
                <a:ea typeface="DM Serif Display"/>
                <a:cs typeface="DM Serif Display"/>
                <a:sym typeface="DM Serif Display"/>
              </a:rPr>
              <a:t>TRAINER FOR FASHION DESIGN &amp; MODELING  EXPERT IN 3D DESIGN</a:t>
            </a:r>
          </a:p>
        </p:txBody>
      </p:sp>
      <p:sp>
        <p:nvSpPr>
          <p:cNvPr id="17" name="TextBox 17"/>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pic>
        <p:nvPicPr>
          <p:cNvPr id="21" name="Immagine 20" descr="Immagine che contiene persona, interno, vestiti, forniture per ufficio&#10;&#10;Descrizione generata automaticamente">
            <a:extLst>
              <a:ext uri="{FF2B5EF4-FFF2-40B4-BE49-F238E27FC236}">
                <a16:creationId xmlns:a16="http://schemas.microsoft.com/office/drawing/2014/main" id="{1299757F-4CEC-22A5-11BE-DD9656D6A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4" y="2306770"/>
            <a:ext cx="8930210" cy="6494329"/>
          </a:xfrm>
          <a:prstGeom prst="rect">
            <a:avLst/>
          </a:prstGeom>
        </p:spPr>
      </p:pic>
      <p:sp>
        <p:nvSpPr>
          <p:cNvPr id="22" name="TextBox 16">
            <a:extLst>
              <a:ext uri="{FF2B5EF4-FFF2-40B4-BE49-F238E27FC236}">
                <a16:creationId xmlns:a16="http://schemas.microsoft.com/office/drawing/2014/main" id="{79315A6F-FBAE-680F-E103-4763F5643FCD}"/>
              </a:ext>
            </a:extLst>
          </p:cNvPr>
          <p:cNvSpPr txBox="1"/>
          <p:nvPr/>
        </p:nvSpPr>
        <p:spPr>
          <a:xfrm>
            <a:off x="9110851" y="2317522"/>
            <a:ext cx="7588155" cy="8434104"/>
          </a:xfrm>
          <a:prstGeom prst="rect">
            <a:avLst/>
          </a:prstGeom>
        </p:spPr>
        <p:txBody>
          <a:bodyPr wrap="square" lIns="0" tIns="0" rIns="0" bIns="0" rtlCol="0" anchor="t">
            <a:spAutoFit/>
          </a:bodyPr>
          <a:lstStyle/>
          <a:p>
            <a:pPr algn="l">
              <a:lnSpc>
                <a:spcPts val="3299"/>
              </a:lnSpc>
            </a:pPr>
            <a:r>
              <a:rPr lang="en-US" sz="2400" b="1" dirty="0">
                <a:solidFill>
                  <a:srgbClr val="1E2328"/>
                </a:solidFill>
                <a:latin typeface="Montserrat"/>
                <a:ea typeface="Montserrat"/>
                <a:cs typeface="Montserrat"/>
                <a:sym typeface="Montserrat"/>
              </a:rPr>
              <a:t>Technical competences</a:t>
            </a:r>
          </a:p>
          <a:p>
            <a:pPr marL="342900" indent="-342900" algn="l">
              <a:lnSpc>
                <a:spcPts val="3299"/>
              </a:lnSpc>
              <a:buFont typeface="Wingdings" panose="05000000000000000000" pitchFamily="2" charset="2"/>
              <a:buChar char="Ø"/>
            </a:pPr>
            <a:r>
              <a:rPr lang="en-US" sz="2400" dirty="0">
                <a:solidFill>
                  <a:srgbClr val="1E2328"/>
                </a:solidFill>
                <a:latin typeface="Montserrat"/>
                <a:ea typeface="Montserrat"/>
                <a:cs typeface="Montserrat"/>
                <a:sym typeface="Montserrat"/>
              </a:rPr>
              <a:t>Understanding of sewing, pattern making, textile manipulation, and garment construction techniques</a:t>
            </a:r>
          </a:p>
          <a:p>
            <a:pPr marL="342900" indent="-342900" algn="l">
              <a:lnSpc>
                <a:spcPts val="3299"/>
              </a:lnSpc>
              <a:buFont typeface="Wingdings" panose="05000000000000000000" pitchFamily="2" charset="2"/>
              <a:buChar char="Ø"/>
            </a:pPr>
            <a:r>
              <a:rPr lang="en-US" sz="2400" dirty="0">
                <a:solidFill>
                  <a:srgbClr val="1E2328"/>
                </a:solidFill>
                <a:latin typeface="Montserrat"/>
                <a:ea typeface="Montserrat"/>
                <a:cs typeface="Montserrat"/>
                <a:sym typeface="Montserrat"/>
              </a:rPr>
              <a:t>Familiarity with various textiles, and their properties and suitability for upcycling</a:t>
            </a:r>
          </a:p>
          <a:p>
            <a:pPr marL="342900" indent="-342900" algn="l">
              <a:lnSpc>
                <a:spcPts val="3299"/>
              </a:lnSpc>
              <a:buFont typeface="Wingdings" panose="05000000000000000000" pitchFamily="2" charset="2"/>
              <a:buChar char="Ø"/>
            </a:pPr>
            <a:r>
              <a:rPr lang="en-US" sz="2400" dirty="0">
                <a:solidFill>
                  <a:srgbClr val="1E2328"/>
                </a:solidFill>
                <a:latin typeface="Montserrat"/>
                <a:ea typeface="Montserrat"/>
                <a:cs typeface="Montserrat"/>
                <a:sym typeface="Montserrat"/>
              </a:rPr>
              <a:t>Mastering knowledge and techniques for garment construction through 3D design programs</a:t>
            </a:r>
          </a:p>
          <a:p>
            <a:pPr marL="342900" indent="-342900" algn="l">
              <a:lnSpc>
                <a:spcPts val="3299"/>
              </a:lnSpc>
              <a:buFont typeface="Wingdings" panose="05000000000000000000" pitchFamily="2" charset="2"/>
              <a:buChar char="Ø"/>
            </a:pPr>
            <a:endParaRPr lang="en-US" sz="2400" dirty="0">
              <a:solidFill>
                <a:srgbClr val="1E2328"/>
              </a:solidFill>
              <a:latin typeface="Montserrat"/>
              <a:ea typeface="Montserrat"/>
              <a:cs typeface="Montserrat"/>
              <a:sym typeface="Montserrat"/>
            </a:endParaRPr>
          </a:p>
          <a:p>
            <a:pPr>
              <a:lnSpc>
                <a:spcPts val="3299"/>
              </a:lnSpc>
            </a:pPr>
            <a:r>
              <a:rPr lang="en-US" sz="2400" b="1" dirty="0">
                <a:solidFill>
                  <a:srgbClr val="1E2328"/>
                </a:solidFill>
                <a:latin typeface="Montserrat"/>
                <a:ea typeface="Montserrat"/>
                <a:cs typeface="Montserrat"/>
                <a:sym typeface="Montserrat"/>
              </a:rPr>
              <a:t>Pedagogical competences</a:t>
            </a:r>
          </a:p>
          <a:p>
            <a:pPr marL="342900" indent="-342900">
              <a:lnSpc>
                <a:spcPts val="3299"/>
              </a:lnSpc>
              <a:buFont typeface="Wingdings" panose="05000000000000000000" pitchFamily="2" charset="2"/>
              <a:buChar char="Ø"/>
            </a:pPr>
            <a:r>
              <a:rPr lang="en-US" sz="2400" dirty="0">
                <a:solidFill>
                  <a:srgbClr val="1E2328"/>
                </a:solidFill>
                <a:latin typeface="Montserrat"/>
                <a:ea typeface="Montserrat"/>
                <a:cs typeface="Montserrat"/>
                <a:sym typeface="Montserrat"/>
              </a:rPr>
              <a:t>Experience in teaching adult learners and understanding their learning styles</a:t>
            </a:r>
          </a:p>
          <a:p>
            <a:pPr marL="342900" indent="-342900">
              <a:lnSpc>
                <a:spcPts val="3299"/>
              </a:lnSpc>
              <a:buFont typeface="Wingdings" panose="05000000000000000000" pitchFamily="2" charset="2"/>
              <a:buChar char="Ø"/>
            </a:pPr>
            <a:r>
              <a:rPr lang="en-US" sz="2400" dirty="0">
                <a:solidFill>
                  <a:srgbClr val="1E2328"/>
                </a:solidFill>
                <a:latin typeface="Montserrat"/>
                <a:ea typeface="Montserrat"/>
                <a:cs typeface="Montserrat"/>
                <a:sym typeface="Montserrat"/>
              </a:rPr>
              <a:t>Strong communication and presentation skills to engage learners</a:t>
            </a:r>
          </a:p>
          <a:p>
            <a:pPr algn="r">
              <a:lnSpc>
                <a:spcPts val="3299"/>
              </a:lnSpc>
            </a:pPr>
            <a:r>
              <a:rPr lang="en-US" sz="2400" dirty="0">
                <a:solidFill>
                  <a:srgbClr val="1E2328"/>
                </a:solidFill>
                <a:latin typeface="Montserrat"/>
                <a:ea typeface="Montserrat"/>
                <a:cs typeface="Montserrat"/>
                <a:sym typeface="Montserrat"/>
              </a:rPr>
              <a:t> </a:t>
            </a:r>
          </a:p>
          <a:p>
            <a:pPr algn="l">
              <a:lnSpc>
                <a:spcPts val="3299"/>
              </a:lnSpc>
            </a:pPr>
            <a:endParaRPr lang="en-US" sz="2400" dirty="0">
              <a:solidFill>
                <a:srgbClr val="1E2328"/>
              </a:solidFill>
              <a:latin typeface="Montserrat"/>
              <a:ea typeface="Montserrat"/>
              <a:cs typeface="Montserrat"/>
              <a:sym typeface="Montserrat"/>
            </a:endParaRPr>
          </a:p>
          <a:p>
            <a:pPr algn="l">
              <a:lnSpc>
                <a:spcPts val="3299"/>
              </a:lnSpc>
            </a:pPr>
            <a:endParaRPr lang="en-US" sz="2400" dirty="0">
              <a:solidFill>
                <a:srgbClr val="1E2328"/>
              </a:solidFill>
              <a:latin typeface="Montserrat"/>
              <a:ea typeface="Montserrat"/>
              <a:cs typeface="Montserrat"/>
              <a:sym typeface="Montserrat"/>
            </a:endParaRPr>
          </a:p>
          <a:p>
            <a:pPr algn="l">
              <a:lnSpc>
                <a:spcPts val="3299"/>
              </a:lnSpc>
            </a:pPr>
            <a:endParaRPr lang="en-US" sz="2400" dirty="0">
              <a:solidFill>
                <a:srgbClr val="1E2328"/>
              </a:solidFill>
              <a:latin typeface="Montserrat"/>
              <a:ea typeface="Montserrat"/>
              <a:cs typeface="Montserrat"/>
              <a:sym typeface="Montserrat"/>
            </a:endParaRPr>
          </a:p>
          <a:p>
            <a:pPr algn="l">
              <a:lnSpc>
                <a:spcPts val="3299"/>
              </a:lnSpc>
            </a:pPr>
            <a:endParaRPr lang="en-US" sz="2400" dirty="0">
              <a:solidFill>
                <a:srgbClr val="1E2328"/>
              </a:solidFill>
              <a:latin typeface="Montserrat"/>
              <a:ea typeface="Montserrat"/>
              <a:cs typeface="Montserrat"/>
              <a:sym typeface="Montserrat"/>
            </a:endParaRPr>
          </a:p>
        </p:txBody>
      </p:sp>
      <p:sp>
        <p:nvSpPr>
          <p:cNvPr id="6" name="TextBox 13">
            <a:extLst>
              <a:ext uri="{FF2B5EF4-FFF2-40B4-BE49-F238E27FC236}">
                <a16:creationId xmlns:a16="http://schemas.microsoft.com/office/drawing/2014/main" id="{7680894A-4797-E4FC-DB10-24FC32F5BE28}"/>
              </a:ext>
            </a:extLst>
          </p:cNvPr>
          <p:cNvSpPr txBox="1"/>
          <p:nvPr/>
        </p:nvSpPr>
        <p:spPr>
          <a:xfrm>
            <a:off x="7191658" y="329406"/>
            <a:ext cx="9038939" cy="367729"/>
          </a:xfrm>
          <a:prstGeom prst="rect">
            <a:avLst/>
          </a:prstGeom>
        </p:spPr>
        <p:txBody>
          <a:bodyPr wrap="square"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a:t>
            </a:r>
            <a:r>
              <a:rPr lang="en-US" sz="2499" dirty="0">
                <a:solidFill>
                  <a:srgbClr val="1E2328"/>
                </a:solidFill>
                <a:latin typeface="Montserrat"/>
                <a:sym typeface="Montserrat"/>
              </a:rPr>
              <a:t>APPROACHING 3D DESIGN FOR TAILORING</a:t>
            </a:r>
          </a:p>
        </p:txBody>
      </p:sp>
      <p:sp>
        <p:nvSpPr>
          <p:cNvPr id="8" name="TextBox 23">
            <a:extLst>
              <a:ext uri="{FF2B5EF4-FFF2-40B4-BE49-F238E27FC236}">
                <a16:creationId xmlns:a16="http://schemas.microsoft.com/office/drawing/2014/main" id="{C190DC57-1411-DDB7-7770-7F09DCD95744}"/>
              </a:ext>
            </a:extLst>
          </p:cNvPr>
          <p:cNvSpPr txBox="1"/>
          <p:nvPr/>
        </p:nvSpPr>
        <p:spPr>
          <a:xfrm>
            <a:off x="3559076" y="1226098"/>
            <a:ext cx="11503586" cy="802720"/>
          </a:xfrm>
          <a:prstGeom prst="rect">
            <a:avLst/>
          </a:prstGeom>
        </p:spPr>
        <p:txBody>
          <a:bodyPr wrap="square"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Trainer(s) competence profile</a:t>
            </a:r>
          </a:p>
        </p:txBody>
      </p:sp>
      <p:sp>
        <p:nvSpPr>
          <p:cNvPr id="15" name="TextBox 17">
            <a:extLst>
              <a:ext uri="{FF2B5EF4-FFF2-40B4-BE49-F238E27FC236}">
                <a16:creationId xmlns:a16="http://schemas.microsoft.com/office/drawing/2014/main" id="{0346942C-9501-1CE2-45FB-BBF9E66D6DF6}"/>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4"/>
              </a:rPr>
              <a:t>www.fashionupproject.com</a:t>
            </a:r>
            <a:endParaRPr lang="it-IT">
              <a:latin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txBody>
            <a:bodyPr/>
            <a:lstStyle/>
            <a:p>
              <a:endParaRPr lang="it-IT"/>
            </a:p>
          </p:txBody>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txBody>
            <a:bodyPr/>
            <a:lstStyle/>
            <a:p>
              <a:endParaRPr lang="it-IT"/>
            </a:p>
          </p:txBody>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txBody>
            <a:bodyPr/>
            <a:lstStyle/>
            <a:p>
              <a:endParaRPr lang="it-IT"/>
            </a:p>
          </p:txBody>
        </p:sp>
      </p:grpSp>
      <p:sp>
        <p:nvSpPr>
          <p:cNvPr id="8" name="AutoShape 8"/>
          <p:cNvSpPr/>
          <p:nvPr/>
        </p:nvSpPr>
        <p:spPr>
          <a:xfrm rot="-10800000">
            <a:off x="0" y="1023937"/>
            <a:ext cx="18288000" cy="0"/>
          </a:xfrm>
          <a:prstGeom prst="line">
            <a:avLst/>
          </a:prstGeom>
          <a:ln w="9525" cap="flat">
            <a:solidFill>
              <a:srgbClr val="1E2328"/>
            </a:solidFill>
            <a:prstDash val="solid"/>
            <a:headEnd type="none" w="sm" len="sm"/>
            <a:tailEnd type="none" w="sm" len="sm"/>
          </a:ln>
        </p:spPr>
        <p:txBody>
          <a:bodyPr/>
          <a:lstStyle/>
          <a:p>
            <a:endParaRPr lang="it-IT"/>
          </a:p>
        </p:txBody>
      </p:sp>
      <p:sp>
        <p:nvSpPr>
          <p:cNvPr id="11" name="TextBox 11"/>
          <p:cNvSpPr txBox="1"/>
          <p:nvPr/>
        </p:nvSpPr>
        <p:spPr>
          <a:xfrm>
            <a:off x="0" y="5485084"/>
            <a:ext cx="16221075" cy="4745461"/>
          </a:xfrm>
          <a:prstGeom prst="rect">
            <a:avLst/>
          </a:prstGeom>
        </p:spPr>
        <p:txBody>
          <a:bodyPr lIns="50800" tIns="50800" rIns="50800" bIns="50800" rtlCol="0" anchor="ctr"/>
          <a:lstStyle/>
          <a:p>
            <a:pPr algn="ctr">
              <a:lnSpc>
                <a:spcPts val="2196"/>
              </a:lnSpc>
            </a:pPr>
            <a:endParaRPr/>
          </a:p>
        </p:txBody>
      </p:sp>
      <p:sp>
        <p:nvSpPr>
          <p:cNvPr id="17" name="AutoShape 17"/>
          <p:cNvSpPr/>
          <p:nvPr/>
        </p:nvSpPr>
        <p:spPr>
          <a:xfrm rot="22765">
            <a:off x="12984061" y="8238948"/>
            <a:ext cx="719057" cy="0"/>
          </a:xfrm>
          <a:prstGeom prst="line">
            <a:avLst/>
          </a:prstGeom>
          <a:ln w="9525" cap="flat">
            <a:solidFill>
              <a:srgbClr val="FFFFFF"/>
            </a:solidFill>
            <a:prstDash val="solid"/>
            <a:headEnd type="none" w="sm" len="sm"/>
            <a:tailEnd type="none" w="sm" len="sm"/>
          </a:ln>
        </p:spPr>
        <p:txBody>
          <a:bodyPr/>
          <a:lstStyle/>
          <a:p>
            <a:endParaRPr lang="it-IT"/>
          </a:p>
        </p:txBody>
      </p:sp>
      <p:sp>
        <p:nvSpPr>
          <p:cNvPr id="19" name="TextBox 19"/>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25" name="Freeform 4">
            <a:extLst>
              <a:ext uri="{FF2B5EF4-FFF2-40B4-BE49-F238E27FC236}">
                <a16:creationId xmlns:a16="http://schemas.microsoft.com/office/drawing/2014/main" id="{EBA9105D-9131-6467-5274-0D7DF7FC975C}"/>
              </a:ext>
            </a:extLst>
          </p:cNvPr>
          <p:cNvSpPr/>
          <p:nvPr/>
        </p:nvSpPr>
        <p:spPr>
          <a:xfrm>
            <a:off x="0" y="7727371"/>
            <a:ext cx="16675331" cy="2611924"/>
          </a:xfrm>
          <a:custGeom>
            <a:avLst/>
            <a:gdLst/>
            <a:ahLst/>
            <a:cxnLst/>
            <a:rect l="l" t="t" r="r" b="b"/>
            <a:pathLst>
              <a:path w="7391041" h="2041451">
                <a:moveTo>
                  <a:pt x="0" y="0"/>
                </a:moveTo>
                <a:lnTo>
                  <a:pt x="7391041" y="0"/>
                </a:lnTo>
                <a:lnTo>
                  <a:pt x="7391041" y="2041451"/>
                </a:lnTo>
                <a:lnTo>
                  <a:pt x="0" y="2041451"/>
                </a:lnTo>
                <a:close/>
              </a:path>
            </a:pathLst>
          </a:custGeom>
          <a:solidFill>
            <a:srgbClr val="CFCF5A"/>
          </a:solidFill>
        </p:spPr>
        <p:txBody>
          <a:bodyPr/>
          <a:lstStyle/>
          <a:p>
            <a:endParaRPr lang="it-IT"/>
          </a:p>
        </p:txBody>
      </p:sp>
      <p:sp>
        <p:nvSpPr>
          <p:cNvPr id="33" name="Freeform 12">
            <a:extLst>
              <a:ext uri="{FF2B5EF4-FFF2-40B4-BE49-F238E27FC236}">
                <a16:creationId xmlns:a16="http://schemas.microsoft.com/office/drawing/2014/main" id="{325ABAA5-5E63-B372-53DC-272DF2FD53A0}"/>
              </a:ext>
            </a:extLst>
          </p:cNvPr>
          <p:cNvSpPr/>
          <p:nvPr/>
        </p:nvSpPr>
        <p:spPr>
          <a:xfrm>
            <a:off x="5867400" y="8653058"/>
            <a:ext cx="10807931" cy="1672885"/>
          </a:xfrm>
          <a:custGeom>
            <a:avLst/>
            <a:gdLst/>
            <a:ahLst/>
            <a:cxnLst/>
            <a:rect l="l" t="t" r="r" b="b"/>
            <a:pathLst>
              <a:path w="6574461" h="3678393">
                <a:moveTo>
                  <a:pt x="0" y="0"/>
                </a:moveTo>
                <a:lnTo>
                  <a:pt x="6574461" y="0"/>
                </a:lnTo>
                <a:lnTo>
                  <a:pt x="6574461" y="3678393"/>
                </a:lnTo>
                <a:lnTo>
                  <a:pt x="0" y="3678393"/>
                </a:lnTo>
                <a:close/>
              </a:path>
            </a:pathLst>
          </a:custGeom>
          <a:solidFill>
            <a:srgbClr val="1E2328"/>
          </a:solidFill>
        </p:spPr>
        <p:txBody>
          <a:bodyPr/>
          <a:lstStyle/>
          <a:p>
            <a:endParaRPr lang="it-IT"/>
          </a:p>
        </p:txBody>
      </p:sp>
      <p:sp>
        <p:nvSpPr>
          <p:cNvPr id="34" name="TextBox 14">
            <a:extLst>
              <a:ext uri="{FF2B5EF4-FFF2-40B4-BE49-F238E27FC236}">
                <a16:creationId xmlns:a16="http://schemas.microsoft.com/office/drawing/2014/main" id="{67977942-B613-CB28-C18C-B742D6BDAB99}"/>
              </a:ext>
            </a:extLst>
          </p:cNvPr>
          <p:cNvSpPr txBox="1"/>
          <p:nvPr/>
        </p:nvSpPr>
        <p:spPr>
          <a:xfrm>
            <a:off x="7266936" y="9229913"/>
            <a:ext cx="9743650" cy="915507"/>
          </a:xfrm>
          <a:prstGeom prst="rect">
            <a:avLst/>
          </a:prstGeom>
        </p:spPr>
        <p:txBody>
          <a:bodyPr wrap="square" lIns="0" tIns="0" rIns="0" bIns="0" rtlCol="0" anchor="t">
            <a:spAutoFit/>
          </a:bodyPr>
          <a:lstStyle/>
          <a:p>
            <a:pPr algn="l">
              <a:lnSpc>
                <a:spcPts val="6000"/>
              </a:lnSpc>
            </a:pPr>
            <a:r>
              <a:rPr lang="en-US" sz="9000" dirty="0">
                <a:solidFill>
                  <a:srgbClr val="FFFFFF"/>
                </a:solidFill>
                <a:latin typeface="DM Serif Display"/>
                <a:ea typeface="DM Serif Display"/>
                <a:cs typeface="DM Serif Display"/>
                <a:sym typeface="DM Serif Display"/>
              </a:rPr>
              <a:t>TRAINING UNITS</a:t>
            </a:r>
          </a:p>
        </p:txBody>
      </p:sp>
      <p:sp>
        <p:nvSpPr>
          <p:cNvPr id="35" name="TextBox 14">
            <a:extLst>
              <a:ext uri="{FF2B5EF4-FFF2-40B4-BE49-F238E27FC236}">
                <a16:creationId xmlns:a16="http://schemas.microsoft.com/office/drawing/2014/main" id="{AA3CCBE4-BDFD-E3E6-FCE0-699CD264C2EC}"/>
              </a:ext>
            </a:extLst>
          </p:cNvPr>
          <p:cNvSpPr txBox="1"/>
          <p:nvPr/>
        </p:nvSpPr>
        <p:spPr>
          <a:xfrm rot="16200000">
            <a:off x="11721275" y="3200025"/>
            <a:ext cx="6682774" cy="1718310"/>
          </a:xfrm>
          <a:prstGeom prst="rect">
            <a:avLst/>
          </a:prstGeom>
        </p:spPr>
        <p:txBody>
          <a:bodyPr lIns="0" tIns="0" rIns="0" bIns="0" rtlCol="0" anchor="t">
            <a:spAutoFit/>
          </a:bodyPr>
          <a:lstStyle/>
          <a:p>
            <a:pPr algn="l">
              <a:lnSpc>
                <a:spcPts val="13320"/>
              </a:lnSpc>
            </a:pPr>
            <a:r>
              <a:rPr lang="en-US" sz="12000" dirty="0">
                <a:solidFill>
                  <a:srgbClr val="CFCF5A"/>
                </a:solidFill>
                <a:latin typeface="DM Serif Display"/>
                <a:ea typeface="DM Serif Display"/>
                <a:cs typeface="DM Serif Display"/>
                <a:sym typeface="DM Serif Display"/>
              </a:rPr>
              <a:t>Module 6</a:t>
            </a:r>
          </a:p>
        </p:txBody>
      </p:sp>
      <p:sp>
        <p:nvSpPr>
          <p:cNvPr id="6" name="TextBox 13">
            <a:extLst>
              <a:ext uri="{FF2B5EF4-FFF2-40B4-BE49-F238E27FC236}">
                <a16:creationId xmlns:a16="http://schemas.microsoft.com/office/drawing/2014/main" id="{BB624CAB-A18B-A4EE-97A6-319F2BB34C40}"/>
              </a:ext>
            </a:extLst>
          </p:cNvPr>
          <p:cNvSpPr txBox="1"/>
          <p:nvPr/>
        </p:nvSpPr>
        <p:spPr>
          <a:xfrm>
            <a:off x="7191658" y="329406"/>
            <a:ext cx="9038939" cy="367729"/>
          </a:xfrm>
          <a:prstGeom prst="rect">
            <a:avLst/>
          </a:prstGeom>
        </p:spPr>
        <p:txBody>
          <a:bodyPr wrap="square"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a:t>
            </a:r>
            <a:r>
              <a:rPr lang="en-US" sz="2499" dirty="0">
                <a:solidFill>
                  <a:srgbClr val="1E2328"/>
                </a:solidFill>
                <a:latin typeface="Montserrat"/>
                <a:sym typeface="Montserrat"/>
              </a:rPr>
              <a:t>APPROACHING 3D DESIGN FOR TAILORING</a:t>
            </a:r>
          </a:p>
        </p:txBody>
      </p:sp>
      <p:pic>
        <p:nvPicPr>
          <p:cNvPr id="22" name="Immagine 21" descr="Immagine che contiene schermata, testo, Software multimediale, Software per la grafica&#10;&#10;Descrizione generata automaticamente">
            <a:extLst>
              <a:ext uri="{FF2B5EF4-FFF2-40B4-BE49-F238E27FC236}">
                <a16:creationId xmlns:a16="http://schemas.microsoft.com/office/drawing/2014/main" id="{CF35F442-A938-50D4-DBD9-4CF199861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1" y="1076234"/>
            <a:ext cx="12564671" cy="7067628"/>
          </a:xfrm>
          <a:prstGeom prst="rect">
            <a:avLst/>
          </a:prstGeom>
        </p:spPr>
      </p:pic>
      <p:sp>
        <p:nvSpPr>
          <p:cNvPr id="10" name="TextBox 17">
            <a:extLst>
              <a:ext uri="{FF2B5EF4-FFF2-40B4-BE49-F238E27FC236}">
                <a16:creationId xmlns:a16="http://schemas.microsoft.com/office/drawing/2014/main" id="{A47254E2-0CC7-72F4-1705-E81AC983179D}"/>
              </a:ext>
            </a:extLst>
          </p:cNvPr>
          <p:cNvSpPr txBox="1"/>
          <p:nvPr/>
        </p:nvSpPr>
        <p:spPr>
          <a:xfrm rot="5400000" flipV="1">
            <a:off x="14911426" y="7757256"/>
            <a:ext cx="4105310" cy="276999"/>
          </a:xfrm>
          <a:prstGeom prst="rect">
            <a:avLst/>
          </a:prstGeom>
        </p:spPr>
        <p:txBody>
          <a:bodyPr wrap="square" lIns="0" tIns="0" rIns="0" bIns="0" rtlCol="0" anchor="t">
            <a:spAutoFit/>
          </a:bodyPr>
          <a:lstStyle/>
          <a:p>
            <a:r>
              <a:rPr lang="en-US" dirty="0">
                <a:solidFill>
                  <a:srgbClr val="1E2328"/>
                </a:solidFill>
                <a:latin typeface="Montserrat"/>
                <a:ea typeface="+mn-lt"/>
                <a:cs typeface="+mn-lt"/>
                <a:hlinkClick r:id="rId4"/>
              </a:rPr>
              <a:t>www.fashionupproject.com</a:t>
            </a:r>
            <a:endParaRPr lang="it-IT">
              <a:latin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1217</Words>
  <Application>Microsoft Office PowerPoint</Application>
  <PresentationFormat>Personalizzato</PresentationFormat>
  <Paragraphs>140</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UpTraK PPT template</dc:title>
  <dc:creator>Giulia</dc:creator>
  <cp:lastModifiedBy>pina CENTRO MACHIAVELLI SRL</cp:lastModifiedBy>
  <cp:revision>93</cp:revision>
  <dcterms:created xsi:type="dcterms:W3CDTF">2006-08-16T00:00:00Z</dcterms:created>
  <dcterms:modified xsi:type="dcterms:W3CDTF">2025-11-03T10:11:33Z</dcterms:modified>
  <dc:identifier>DAGF2R1KSC4</dc:identifier>
</cp:coreProperties>
</file>