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60" r:id="rId2"/>
  </p:sldMasterIdLst>
  <p:notesMasterIdLst>
    <p:notesMasterId r:id="rId7"/>
  </p:notesMasterIdLst>
  <p:sldIdLst>
    <p:sldId id="256" r:id="rId3"/>
    <p:sldId id="300" r:id="rId4"/>
    <p:sldId id="301" r:id="rId5"/>
    <p:sldId id="302" r:id="rId6"/>
  </p:sldIdLst>
  <p:sldSz cx="18288000" cy="10287000"/>
  <p:notesSz cx="6858000" cy="9144000"/>
  <p:embeddedFontLst>
    <p:embeddedFont>
      <p:font typeface="DM Serif Display" pitchFamily="2" charset="0"/>
      <p:regular r:id="rId8"/>
      <p:italic r:id="rId9"/>
    </p:embeddedFont>
    <p:embeddedFont>
      <p:font typeface="Montserrat" panose="00000500000000000000" pitchFamily="2" charset="0"/>
      <p:regular r:id="rId10"/>
      <p:bold r:id="rId11"/>
      <p:italic r:id="rId12"/>
      <p:boldItalic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7DA01A-E28A-6BA0-0C39-EEA80C0E838A}" v="260" dt="2025-11-17T10:13:49.9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68" d="100"/>
          <a:sy n="68" d="100"/>
        </p:scale>
        <p:origin x="81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4.fntdata"/><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font" Target="fonts/font3.fntdata"/><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font" Target="fonts/font2.fntdata"/><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oniucci Martina" userId="S::martina.antoniucci@osservatoriomestieridarte.it::32541252-b29c-4a7f-8763-04ccd7aaa38b" providerId="AD" clId="Web-{387DA01A-E28A-6BA0-0C39-EEA80C0E838A}"/>
    <pc:docChg chg="modSld">
      <pc:chgData name="Antoniucci Martina" userId="S::martina.antoniucci@osservatoriomestieridarte.it::32541252-b29c-4a7f-8763-04ccd7aaa38b" providerId="AD" clId="Web-{387DA01A-E28A-6BA0-0C39-EEA80C0E838A}" dt="2025-11-17T10:13:36.791" v="138" actId="20577"/>
      <pc:docMkLst>
        <pc:docMk/>
      </pc:docMkLst>
      <pc:sldChg chg="modSp">
        <pc:chgData name="Antoniucci Martina" userId="S::martina.antoniucci@osservatoriomestieridarte.it::32541252-b29c-4a7f-8763-04ccd7aaa38b" providerId="AD" clId="Web-{387DA01A-E28A-6BA0-0C39-EEA80C0E838A}" dt="2025-11-17T09:16:06.418" v="18" actId="20577"/>
        <pc:sldMkLst>
          <pc:docMk/>
          <pc:sldMk cId="0" sldId="256"/>
        </pc:sldMkLst>
        <pc:spChg chg="mod">
          <ac:chgData name="Antoniucci Martina" userId="S::martina.antoniucci@osservatoriomestieridarte.it::32541252-b29c-4a7f-8763-04ccd7aaa38b" providerId="AD" clId="Web-{387DA01A-E28A-6BA0-0C39-EEA80C0E838A}" dt="2025-11-17T09:16:06.418" v="18" actId="20577"/>
          <ac:spMkLst>
            <pc:docMk/>
            <pc:sldMk cId="0" sldId="256"/>
            <ac:spMk id="16" creationId="{00000000-0000-0000-0000-000000000000}"/>
          </ac:spMkLst>
        </pc:spChg>
      </pc:sldChg>
      <pc:sldChg chg="addSp delSp modSp">
        <pc:chgData name="Antoniucci Martina" userId="S::martina.antoniucci@osservatoriomestieridarte.it::32541252-b29c-4a7f-8763-04ccd7aaa38b" providerId="AD" clId="Web-{387DA01A-E28A-6BA0-0C39-EEA80C0E838A}" dt="2025-11-17T09:20:11.866" v="53" actId="20577"/>
        <pc:sldMkLst>
          <pc:docMk/>
          <pc:sldMk cId="2528718020" sldId="300"/>
        </pc:sldMkLst>
        <pc:spChg chg="mod">
          <ac:chgData name="Antoniucci Martina" userId="S::martina.antoniucci@osservatoriomestieridarte.it::32541252-b29c-4a7f-8763-04ccd7aaa38b" providerId="AD" clId="Web-{387DA01A-E28A-6BA0-0C39-EEA80C0E838A}" dt="2025-11-17T09:16:30.169" v="19"/>
          <ac:spMkLst>
            <pc:docMk/>
            <pc:sldMk cId="2528718020" sldId="300"/>
            <ac:spMk id="9" creationId="{0D3C5270-7E47-386E-6EB5-7346A9526A5C}"/>
          </ac:spMkLst>
        </pc:spChg>
        <pc:spChg chg="add del mod">
          <ac:chgData name="Antoniucci Martina" userId="S::martina.antoniucci@osservatoriomestieridarte.it::32541252-b29c-4a7f-8763-04ccd7aaa38b" providerId="AD" clId="Web-{387DA01A-E28A-6BA0-0C39-EEA80C0E838A}" dt="2025-11-17T09:20:11.866" v="53" actId="20577"/>
          <ac:spMkLst>
            <pc:docMk/>
            <pc:sldMk cId="2528718020" sldId="300"/>
            <ac:spMk id="17" creationId="{908F5B05-6ECD-73BD-ECDB-B1E567ACBF45}"/>
          </ac:spMkLst>
        </pc:spChg>
      </pc:sldChg>
      <pc:sldChg chg="modSp">
        <pc:chgData name="Antoniucci Martina" userId="S::martina.antoniucci@osservatoriomestieridarte.it::32541252-b29c-4a7f-8763-04ccd7aaa38b" providerId="AD" clId="Web-{387DA01A-E28A-6BA0-0C39-EEA80C0E838A}" dt="2025-11-17T10:11:15.484" v="110" actId="20577"/>
        <pc:sldMkLst>
          <pc:docMk/>
          <pc:sldMk cId="1894939281" sldId="301"/>
        </pc:sldMkLst>
        <pc:spChg chg="mod">
          <ac:chgData name="Antoniucci Martina" userId="S::martina.antoniucci@osservatoriomestieridarte.it::32541252-b29c-4a7f-8763-04ccd7aaa38b" providerId="AD" clId="Web-{387DA01A-E28A-6BA0-0C39-EEA80C0E838A}" dt="2025-11-17T09:16:38.014" v="20"/>
          <ac:spMkLst>
            <pc:docMk/>
            <pc:sldMk cId="1894939281" sldId="301"/>
            <ac:spMk id="9" creationId="{EF021C74-C16D-3E01-85EA-C2FC9A42211B}"/>
          </ac:spMkLst>
        </pc:spChg>
        <pc:spChg chg="mod">
          <ac:chgData name="Antoniucci Martina" userId="S::martina.antoniucci@osservatoriomestieridarte.it::32541252-b29c-4a7f-8763-04ccd7aaa38b" providerId="AD" clId="Web-{387DA01A-E28A-6BA0-0C39-EEA80C0E838A}" dt="2025-11-17T10:11:15.484" v="110" actId="20577"/>
          <ac:spMkLst>
            <pc:docMk/>
            <pc:sldMk cId="1894939281" sldId="301"/>
            <ac:spMk id="17" creationId="{9B021707-C94E-870F-4D39-141238612B60}"/>
          </ac:spMkLst>
        </pc:spChg>
      </pc:sldChg>
      <pc:sldChg chg="modSp">
        <pc:chgData name="Antoniucci Martina" userId="S::martina.antoniucci@osservatoriomestieridarte.it::32541252-b29c-4a7f-8763-04ccd7aaa38b" providerId="AD" clId="Web-{387DA01A-E28A-6BA0-0C39-EEA80C0E838A}" dt="2025-11-17T10:13:36.791" v="138" actId="20577"/>
        <pc:sldMkLst>
          <pc:docMk/>
          <pc:sldMk cId="3781958703" sldId="302"/>
        </pc:sldMkLst>
        <pc:spChg chg="mod">
          <ac:chgData name="Antoniucci Martina" userId="S::martina.antoniucci@osservatoriomestieridarte.it::32541252-b29c-4a7f-8763-04ccd7aaa38b" providerId="AD" clId="Web-{387DA01A-E28A-6BA0-0C39-EEA80C0E838A}" dt="2025-11-17T09:17:27.844" v="33" actId="14100"/>
          <ac:spMkLst>
            <pc:docMk/>
            <pc:sldMk cId="3781958703" sldId="302"/>
            <ac:spMk id="9" creationId="{AD119DB8-E214-8F0E-A6A2-8E0E952ADC62}"/>
          </ac:spMkLst>
        </pc:spChg>
        <pc:spChg chg="mod">
          <ac:chgData name="Antoniucci Martina" userId="S::martina.antoniucci@osservatoriomestieridarte.it::32541252-b29c-4a7f-8763-04ccd7aaa38b" providerId="AD" clId="Web-{387DA01A-E28A-6BA0-0C39-EEA80C0E838A}" dt="2025-11-17T10:13:36.791" v="138" actId="20577"/>
          <ac:spMkLst>
            <pc:docMk/>
            <pc:sldMk cId="3781958703" sldId="302"/>
            <ac:spMk id="17" creationId="{F6D5ADC9-730C-4893-F541-DA4DB269496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7ABC97-C94A-4E7F-AF8F-944C41D067E6}" type="datetimeFigureOut">
              <a:rPr lang="pl-PL" smtClean="0"/>
              <a:t>17.11.2025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650F11-F4FB-42A4-B394-F8AF4BF5CC01}" type="slidenum">
              <a:rPr lang="pl-PL" smtClean="0"/>
              <a:t>‹N›</a:t>
            </a:fld>
            <a:endParaRPr lang="pl-PL"/>
          </a:p>
        </p:txBody>
      </p:sp>
    </p:spTree>
    <p:extLst>
      <p:ext uri="{BB962C8B-B14F-4D97-AF65-F5344CB8AC3E}">
        <p14:creationId xmlns:p14="http://schemas.microsoft.com/office/powerpoint/2010/main" val="3321444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A65D4-3D77-CFB9-0650-6B19BBCF9C34}"/>
              </a:ext>
            </a:extLst>
          </p:cNvPr>
          <p:cNvSpPr>
            <a:spLocks noGrp="1"/>
          </p:cNvSpPr>
          <p:nvPr>
            <p:ph type="ctrTitle"/>
          </p:nvPr>
        </p:nvSpPr>
        <p:spPr>
          <a:xfrm>
            <a:off x="2286000" y="1683545"/>
            <a:ext cx="13716000" cy="3581400"/>
          </a:xfrm>
        </p:spPr>
        <p:txBody>
          <a:bodyPr anchor="b"/>
          <a:lstStyle>
            <a:lvl1pPr algn="ctr">
              <a:defRPr sz="9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58085E13-F8E4-F498-24FD-A07CD742A817}"/>
              </a:ext>
            </a:extLst>
          </p:cNvPr>
          <p:cNvSpPr>
            <a:spLocks noGrp="1"/>
          </p:cNvSpPr>
          <p:nvPr>
            <p:ph type="subTitle" idx="1"/>
          </p:nvPr>
        </p:nvSpPr>
        <p:spPr>
          <a:xfrm>
            <a:off x="2286000" y="5403057"/>
            <a:ext cx="13716000" cy="2483643"/>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3D26468-FB2D-B386-B875-8ABC42DEA345}"/>
              </a:ext>
            </a:extLst>
          </p:cNvPr>
          <p:cNvSpPr>
            <a:spLocks noGrp="1"/>
          </p:cNvSpPr>
          <p:nvPr>
            <p:ph type="dt" sz="half" idx="10"/>
          </p:nvPr>
        </p:nvSpPr>
        <p:spPr/>
        <p:txBody>
          <a:bodyPr/>
          <a:lstStyle/>
          <a:p>
            <a:fld id="{DCD97493-E940-4354-AF7E-1C3DE1CED59C}" type="datetimeFigureOut">
              <a:rPr lang="it-IT" smtClean="0"/>
              <a:t>17/11/2025</a:t>
            </a:fld>
            <a:endParaRPr lang="it-IT"/>
          </a:p>
        </p:txBody>
      </p:sp>
      <p:sp>
        <p:nvSpPr>
          <p:cNvPr id="5" name="Segnaposto piè di pagina 4">
            <a:extLst>
              <a:ext uri="{FF2B5EF4-FFF2-40B4-BE49-F238E27FC236}">
                <a16:creationId xmlns:a16="http://schemas.microsoft.com/office/drawing/2014/main" id="{32DDB624-1C2C-E4DE-F489-C3AB5B4F53D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2B321FD-C3A7-9A29-308E-083762C05036}"/>
              </a:ext>
            </a:extLst>
          </p:cNvPr>
          <p:cNvSpPr>
            <a:spLocks noGrp="1"/>
          </p:cNvSpPr>
          <p:nvPr>
            <p:ph type="sldNum" sz="quarter" idx="12"/>
          </p:nvPr>
        </p:nvSpPr>
        <p:spPr/>
        <p:txBody>
          <a:bodyPr/>
          <a:lstStyle/>
          <a:p>
            <a:fld id="{8569B302-C957-4E08-9DC1-9EB907E7A59E}" type="slidenum">
              <a:rPr lang="it-IT" smtClean="0"/>
              <a:t>‹N›</a:t>
            </a:fld>
            <a:endParaRPr lang="it-IT"/>
          </a:p>
        </p:txBody>
      </p:sp>
    </p:spTree>
    <p:extLst>
      <p:ext uri="{BB962C8B-B14F-4D97-AF65-F5344CB8AC3E}">
        <p14:creationId xmlns:p14="http://schemas.microsoft.com/office/powerpoint/2010/main" val="27832244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42EF56-E957-330C-E857-5C763F6AE24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2C62894-ECB7-ADA6-40DE-002A4A9BD25F}"/>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AB6CA47-6901-5979-3D87-03709CE38578}"/>
              </a:ext>
            </a:extLst>
          </p:cNvPr>
          <p:cNvSpPr>
            <a:spLocks noGrp="1"/>
          </p:cNvSpPr>
          <p:nvPr>
            <p:ph type="dt" sz="half" idx="10"/>
          </p:nvPr>
        </p:nvSpPr>
        <p:spPr/>
        <p:txBody>
          <a:bodyPr/>
          <a:lstStyle/>
          <a:p>
            <a:fld id="{DCD97493-E940-4354-AF7E-1C3DE1CED59C}" type="datetimeFigureOut">
              <a:rPr lang="it-IT" smtClean="0"/>
              <a:t>17/11/2025</a:t>
            </a:fld>
            <a:endParaRPr lang="it-IT"/>
          </a:p>
        </p:txBody>
      </p:sp>
      <p:sp>
        <p:nvSpPr>
          <p:cNvPr id="5" name="Segnaposto piè di pagina 4">
            <a:extLst>
              <a:ext uri="{FF2B5EF4-FFF2-40B4-BE49-F238E27FC236}">
                <a16:creationId xmlns:a16="http://schemas.microsoft.com/office/drawing/2014/main" id="{58538411-0DDF-6BC5-9EE8-B982FB7D8E1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33A5F18-931E-E8BE-7396-F1217B7F14CD}"/>
              </a:ext>
            </a:extLst>
          </p:cNvPr>
          <p:cNvSpPr>
            <a:spLocks noGrp="1"/>
          </p:cNvSpPr>
          <p:nvPr>
            <p:ph type="sldNum" sz="quarter" idx="12"/>
          </p:nvPr>
        </p:nvSpPr>
        <p:spPr/>
        <p:txBody>
          <a:bodyPr/>
          <a:lstStyle/>
          <a:p>
            <a:fld id="{8569B302-C957-4E08-9DC1-9EB907E7A59E}" type="slidenum">
              <a:rPr lang="it-IT" smtClean="0"/>
              <a:t>‹N›</a:t>
            </a:fld>
            <a:endParaRPr lang="it-IT"/>
          </a:p>
        </p:txBody>
      </p:sp>
    </p:spTree>
    <p:extLst>
      <p:ext uri="{BB962C8B-B14F-4D97-AF65-F5344CB8AC3E}">
        <p14:creationId xmlns:p14="http://schemas.microsoft.com/office/powerpoint/2010/main" val="1680523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0CF825-7AD1-6C5E-8D2D-9235EF105B0C}"/>
              </a:ext>
            </a:extLst>
          </p:cNvPr>
          <p:cNvSpPr>
            <a:spLocks noGrp="1"/>
          </p:cNvSpPr>
          <p:nvPr>
            <p:ph type="title"/>
          </p:nvPr>
        </p:nvSpPr>
        <p:spPr>
          <a:xfrm>
            <a:off x="1247775" y="2564608"/>
            <a:ext cx="15773400" cy="4279106"/>
          </a:xfrm>
        </p:spPr>
        <p:txBody>
          <a:bodyPr anchor="b"/>
          <a:lstStyle>
            <a:lvl1pPr>
              <a:defRPr sz="9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9195803-CC9F-18A7-7D2B-9EC8F35604CE}"/>
              </a:ext>
            </a:extLst>
          </p:cNvPr>
          <p:cNvSpPr>
            <a:spLocks noGrp="1"/>
          </p:cNvSpPr>
          <p:nvPr>
            <p:ph type="body" idx="1"/>
          </p:nvPr>
        </p:nvSpPr>
        <p:spPr>
          <a:xfrm>
            <a:off x="1247775" y="6884195"/>
            <a:ext cx="15773400" cy="2250281"/>
          </a:xfrm>
        </p:spPr>
        <p:txBody>
          <a:bodyPr/>
          <a:lstStyle>
            <a:lvl1pPr marL="0" indent="0">
              <a:buNone/>
              <a:defRPr sz="3600">
                <a:solidFill>
                  <a:schemeClr val="tx1">
                    <a:tint val="82000"/>
                  </a:schemeClr>
                </a:solidFill>
              </a:defRPr>
            </a:lvl1pPr>
            <a:lvl2pPr marL="685800" indent="0">
              <a:buNone/>
              <a:defRPr sz="3000">
                <a:solidFill>
                  <a:schemeClr val="tx1">
                    <a:tint val="82000"/>
                  </a:schemeClr>
                </a:solidFill>
              </a:defRPr>
            </a:lvl2pPr>
            <a:lvl3pPr marL="1371600" indent="0">
              <a:buNone/>
              <a:defRPr sz="2700">
                <a:solidFill>
                  <a:schemeClr val="tx1">
                    <a:tint val="82000"/>
                  </a:schemeClr>
                </a:solidFill>
              </a:defRPr>
            </a:lvl3pPr>
            <a:lvl4pPr marL="2057400" indent="0">
              <a:buNone/>
              <a:defRPr sz="2400">
                <a:solidFill>
                  <a:schemeClr val="tx1">
                    <a:tint val="82000"/>
                  </a:schemeClr>
                </a:solidFill>
              </a:defRPr>
            </a:lvl4pPr>
            <a:lvl5pPr marL="2743200" indent="0">
              <a:buNone/>
              <a:defRPr sz="2400">
                <a:solidFill>
                  <a:schemeClr val="tx1">
                    <a:tint val="82000"/>
                  </a:schemeClr>
                </a:solidFill>
              </a:defRPr>
            </a:lvl5pPr>
            <a:lvl6pPr marL="3429000" indent="0">
              <a:buNone/>
              <a:defRPr sz="2400">
                <a:solidFill>
                  <a:schemeClr val="tx1">
                    <a:tint val="82000"/>
                  </a:schemeClr>
                </a:solidFill>
              </a:defRPr>
            </a:lvl6pPr>
            <a:lvl7pPr marL="4114800" indent="0">
              <a:buNone/>
              <a:defRPr sz="2400">
                <a:solidFill>
                  <a:schemeClr val="tx1">
                    <a:tint val="82000"/>
                  </a:schemeClr>
                </a:solidFill>
              </a:defRPr>
            </a:lvl7pPr>
            <a:lvl8pPr marL="4800600" indent="0">
              <a:buNone/>
              <a:defRPr sz="2400">
                <a:solidFill>
                  <a:schemeClr val="tx1">
                    <a:tint val="82000"/>
                  </a:schemeClr>
                </a:solidFill>
              </a:defRPr>
            </a:lvl8pPr>
            <a:lvl9pPr marL="5486400" indent="0">
              <a:buNone/>
              <a:defRPr sz="24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21E04E2-EEBF-5E01-4AC9-FB94FA0F3121}"/>
              </a:ext>
            </a:extLst>
          </p:cNvPr>
          <p:cNvSpPr>
            <a:spLocks noGrp="1"/>
          </p:cNvSpPr>
          <p:nvPr>
            <p:ph type="dt" sz="half" idx="10"/>
          </p:nvPr>
        </p:nvSpPr>
        <p:spPr/>
        <p:txBody>
          <a:bodyPr/>
          <a:lstStyle/>
          <a:p>
            <a:fld id="{DCD97493-E940-4354-AF7E-1C3DE1CED59C}" type="datetimeFigureOut">
              <a:rPr lang="it-IT" smtClean="0"/>
              <a:t>17/11/2025</a:t>
            </a:fld>
            <a:endParaRPr lang="it-IT"/>
          </a:p>
        </p:txBody>
      </p:sp>
      <p:sp>
        <p:nvSpPr>
          <p:cNvPr id="5" name="Segnaposto piè di pagina 4">
            <a:extLst>
              <a:ext uri="{FF2B5EF4-FFF2-40B4-BE49-F238E27FC236}">
                <a16:creationId xmlns:a16="http://schemas.microsoft.com/office/drawing/2014/main" id="{CA3718A3-D09D-585B-0480-D442478C613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9F1B7F9-AC58-FFE0-D481-6CF7D4CE67A3}"/>
              </a:ext>
            </a:extLst>
          </p:cNvPr>
          <p:cNvSpPr>
            <a:spLocks noGrp="1"/>
          </p:cNvSpPr>
          <p:nvPr>
            <p:ph type="sldNum" sz="quarter" idx="12"/>
          </p:nvPr>
        </p:nvSpPr>
        <p:spPr/>
        <p:txBody>
          <a:bodyPr/>
          <a:lstStyle/>
          <a:p>
            <a:fld id="{8569B302-C957-4E08-9DC1-9EB907E7A59E}" type="slidenum">
              <a:rPr lang="it-IT" smtClean="0"/>
              <a:t>‹N›</a:t>
            </a:fld>
            <a:endParaRPr lang="it-IT"/>
          </a:p>
        </p:txBody>
      </p:sp>
    </p:spTree>
    <p:extLst>
      <p:ext uri="{BB962C8B-B14F-4D97-AF65-F5344CB8AC3E}">
        <p14:creationId xmlns:p14="http://schemas.microsoft.com/office/powerpoint/2010/main" val="81075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3CAE19-B0E5-F78D-9958-4E7E8E3DA2B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547F131-3DCF-3F08-96E8-E142D4F925F0}"/>
              </a:ext>
            </a:extLst>
          </p:cNvPr>
          <p:cNvSpPr>
            <a:spLocks noGrp="1"/>
          </p:cNvSpPr>
          <p:nvPr>
            <p:ph sz="half" idx="1"/>
          </p:nvPr>
        </p:nvSpPr>
        <p:spPr>
          <a:xfrm>
            <a:off x="1257300" y="2738438"/>
            <a:ext cx="7772400" cy="65270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AB676E12-260A-7692-95C5-6F9510122EF6}"/>
              </a:ext>
            </a:extLst>
          </p:cNvPr>
          <p:cNvSpPr>
            <a:spLocks noGrp="1"/>
          </p:cNvSpPr>
          <p:nvPr>
            <p:ph sz="half" idx="2"/>
          </p:nvPr>
        </p:nvSpPr>
        <p:spPr>
          <a:xfrm>
            <a:off x="9258300" y="2738438"/>
            <a:ext cx="7772400" cy="652700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196B0AE-8550-B024-766D-D1F46543ACB3}"/>
              </a:ext>
            </a:extLst>
          </p:cNvPr>
          <p:cNvSpPr>
            <a:spLocks noGrp="1"/>
          </p:cNvSpPr>
          <p:nvPr>
            <p:ph type="dt" sz="half" idx="10"/>
          </p:nvPr>
        </p:nvSpPr>
        <p:spPr/>
        <p:txBody>
          <a:bodyPr/>
          <a:lstStyle/>
          <a:p>
            <a:fld id="{DCD97493-E940-4354-AF7E-1C3DE1CED59C}" type="datetimeFigureOut">
              <a:rPr lang="it-IT" smtClean="0"/>
              <a:t>17/11/2025</a:t>
            </a:fld>
            <a:endParaRPr lang="it-IT"/>
          </a:p>
        </p:txBody>
      </p:sp>
      <p:sp>
        <p:nvSpPr>
          <p:cNvPr id="6" name="Segnaposto piè di pagina 5">
            <a:extLst>
              <a:ext uri="{FF2B5EF4-FFF2-40B4-BE49-F238E27FC236}">
                <a16:creationId xmlns:a16="http://schemas.microsoft.com/office/drawing/2014/main" id="{352F5DD2-4443-05DF-D6B2-1C9954B44BF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A45788F-8348-8A57-E52D-7780651ED2B6}"/>
              </a:ext>
            </a:extLst>
          </p:cNvPr>
          <p:cNvSpPr>
            <a:spLocks noGrp="1"/>
          </p:cNvSpPr>
          <p:nvPr>
            <p:ph type="sldNum" sz="quarter" idx="12"/>
          </p:nvPr>
        </p:nvSpPr>
        <p:spPr/>
        <p:txBody>
          <a:bodyPr/>
          <a:lstStyle/>
          <a:p>
            <a:fld id="{8569B302-C957-4E08-9DC1-9EB907E7A59E}" type="slidenum">
              <a:rPr lang="it-IT" smtClean="0"/>
              <a:t>‹N›</a:t>
            </a:fld>
            <a:endParaRPr lang="it-IT"/>
          </a:p>
        </p:txBody>
      </p:sp>
    </p:spTree>
    <p:extLst>
      <p:ext uri="{BB962C8B-B14F-4D97-AF65-F5344CB8AC3E}">
        <p14:creationId xmlns:p14="http://schemas.microsoft.com/office/powerpoint/2010/main" val="1794742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BD3984-234F-5711-A8C4-583FE8C58B89}"/>
              </a:ext>
            </a:extLst>
          </p:cNvPr>
          <p:cNvSpPr>
            <a:spLocks noGrp="1"/>
          </p:cNvSpPr>
          <p:nvPr>
            <p:ph type="title"/>
          </p:nvPr>
        </p:nvSpPr>
        <p:spPr>
          <a:xfrm>
            <a:off x="1259682" y="547688"/>
            <a:ext cx="15773400" cy="1988345"/>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B694F8E-B0C6-DB09-3686-F376ADFFEADD}"/>
              </a:ext>
            </a:extLst>
          </p:cNvPr>
          <p:cNvSpPr>
            <a:spLocks noGrp="1"/>
          </p:cNvSpPr>
          <p:nvPr>
            <p:ph type="body" idx="1"/>
          </p:nvPr>
        </p:nvSpPr>
        <p:spPr>
          <a:xfrm>
            <a:off x="1259683" y="2521745"/>
            <a:ext cx="7736681"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99F8992-D578-E09C-4C73-FBF6076C7FC2}"/>
              </a:ext>
            </a:extLst>
          </p:cNvPr>
          <p:cNvSpPr>
            <a:spLocks noGrp="1"/>
          </p:cNvSpPr>
          <p:nvPr>
            <p:ph sz="half" idx="2"/>
          </p:nvPr>
        </p:nvSpPr>
        <p:spPr>
          <a:xfrm>
            <a:off x="1259683" y="3757613"/>
            <a:ext cx="7736681" cy="552688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59EA12D-49FA-96F0-1E2E-19C2E1E4D995}"/>
              </a:ext>
            </a:extLst>
          </p:cNvPr>
          <p:cNvSpPr>
            <a:spLocks noGrp="1"/>
          </p:cNvSpPr>
          <p:nvPr>
            <p:ph type="body" sz="quarter" idx="3"/>
          </p:nvPr>
        </p:nvSpPr>
        <p:spPr>
          <a:xfrm>
            <a:off x="9258300" y="2521745"/>
            <a:ext cx="7774782"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A5855B9-D218-B31A-E57A-B2C1EE4E3170}"/>
              </a:ext>
            </a:extLst>
          </p:cNvPr>
          <p:cNvSpPr>
            <a:spLocks noGrp="1"/>
          </p:cNvSpPr>
          <p:nvPr>
            <p:ph sz="quarter" idx="4"/>
          </p:nvPr>
        </p:nvSpPr>
        <p:spPr>
          <a:xfrm>
            <a:off x="9258300" y="3757613"/>
            <a:ext cx="7774782" cy="552688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41B6B4EA-CEDA-F818-69F8-101874348F36}"/>
              </a:ext>
            </a:extLst>
          </p:cNvPr>
          <p:cNvSpPr>
            <a:spLocks noGrp="1"/>
          </p:cNvSpPr>
          <p:nvPr>
            <p:ph type="dt" sz="half" idx="10"/>
          </p:nvPr>
        </p:nvSpPr>
        <p:spPr/>
        <p:txBody>
          <a:bodyPr/>
          <a:lstStyle/>
          <a:p>
            <a:fld id="{DCD97493-E940-4354-AF7E-1C3DE1CED59C}" type="datetimeFigureOut">
              <a:rPr lang="it-IT" smtClean="0"/>
              <a:t>17/11/2025</a:t>
            </a:fld>
            <a:endParaRPr lang="it-IT"/>
          </a:p>
        </p:txBody>
      </p:sp>
      <p:sp>
        <p:nvSpPr>
          <p:cNvPr id="8" name="Segnaposto piè di pagina 7">
            <a:extLst>
              <a:ext uri="{FF2B5EF4-FFF2-40B4-BE49-F238E27FC236}">
                <a16:creationId xmlns:a16="http://schemas.microsoft.com/office/drawing/2014/main" id="{3980F713-FAA5-4D68-A2D5-5716629D8875}"/>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881BC1BD-12F0-E9CA-A46F-8CCC6B4173DB}"/>
              </a:ext>
            </a:extLst>
          </p:cNvPr>
          <p:cNvSpPr>
            <a:spLocks noGrp="1"/>
          </p:cNvSpPr>
          <p:nvPr>
            <p:ph type="sldNum" sz="quarter" idx="12"/>
          </p:nvPr>
        </p:nvSpPr>
        <p:spPr/>
        <p:txBody>
          <a:bodyPr/>
          <a:lstStyle/>
          <a:p>
            <a:fld id="{8569B302-C957-4E08-9DC1-9EB907E7A59E}" type="slidenum">
              <a:rPr lang="it-IT" smtClean="0"/>
              <a:t>‹N›</a:t>
            </a:fld>
            <a:endParaRPr lang="it-IT"/>
          </a:p>
        </p:txBody>
      </p:sp>
    </p:spTree>
    <p:extLst>
      <p:ext uri="{BB962C8B-B14F-4D97-AF65-F5344CB8AC3E}">
        <p14:creationId xmlns:p14="http://schemas.microsoft.com/office/powerpoint/2010/main" val="38430822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413F07-94BF-ED87-32A2-64230B59AFDC}"/>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2516E83-09CB-431E-7092-40F87FBF4CF3}"/>
              </a:ext>
            </a:extLst>
          </p:cNvPr>
          <p:cNvSpPr>
            <a:spLocks noGrp="1"/>
          </p:cNvSpPr>
          <p:nvPr>
            <p:ph type="dt" sz="half" idx="10"/>
          </p:nvPr>
        </p:nvSpPr>
        <p:spPr/>
        <p:txBody>
          <a:bodyPr/>
          <a:lstStyle/>
          <a:p>
            <a:fld id="{DCD97493-E940-4354-AF7E-1C3DE1CED59C}" type="datetimeFigureOut">
              <a:rPr lang="it-IT" smtClean="0"/>
              <a:t>17/11/2025</a:t>
            </a:fld>
            <a:endParaRPr lang="it-IT"/>
          </a:p>
        </p:txBody>
      </p:sp>
      <p:sp>
        <p:nvSpPr>
          <p:cNvPr id="4" name="Segnaposto piè di pagina 3">
            <a:extLst>
              <a:ext uri="{FF2B5EF4-FFF2-40B4-BE49-F238E27FC236}">
                <a16:creationId xmlns:a16="http://schemas.microsoft.com/office/drawing/2014/main" id="{C3EF336F-6948-E189-0190-46A1C82A0BD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4E1F98C-E1B2-9AD6-21A2-971A908B7637}"/>
              </a:ext>
            </a:extLst>
          </p:cNvPr>
          <p:cNvSpPr>
            <a:spLocks noGrp="1"/>
          </p:cNvSpPr>
          <p:nvPr>
            <p:ph type="sldNum" sz="quarter" idx="12"/>
          </p:nvPr>
        </p:nvSpPr>
        <p:spPr/>
        <p:txBody>
          <a:bodyPr/>
          <a:lstStyle/>
          <a:p>
            <a:fld id="{8569B302-C957-4E08-9DC1-9EB907E7A59E}" type="slidenum">
              <a:rPr lang="it-IT" smtClean="0"/>
              <a:t>‹N›</a:t>
            </a:fld>
            <a:endParaRPr lang="it-IT"/>
          </a:p>
        </p:txBody>
      </p:sp>
    </p:spTree>
    <p:extLst>
      <p:ext uri="{BB962C8B-B14F-4D97-AF65-F5344CB8AC3E}">
        <p14:creationId xmlns:p14="http://schemas.microsoft.com/office/powerpoint/2010/main" val="27795382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A83A94F-C700-54EE-DA27-BC6EEAC57C58}"/>
              </a:ext>
            </a:extLst>
          </p:cNvPr>
          <p:cNvSpPr>
            <a:spLocks noGrp="1"/>
          </p:cNvSpPr>
          <p:nvPr>
            <p:ph type="dt" sz="half" idx="10"/>
          </p:nvPr>
        </p:nvSpPr>
        <p:spPr/>
        <p:txBody>
          <a:bodyPr/>
          <a:lstStyle/>
          <a:p>
            <a:fld id="{DCD97493-E940-4354-AF7E-1C3DE1CED59C}" type="datetimeFigureOut">
              <a:rPr lang="it-IT" smtClean="0"/>
              <a:t>17/11/2025</a:t>
            </a:fld>
            <a:endParaRPr lang="it-IT"/>
          </a:p>
        </p:txBody>
      </p:sp>
      <p:sp>
        <p:nvSpPr>
          <p:cNvPr id="3" name="Segnaposto piè di pagina 2">
            <a:extLst>
              <a:ext uri="{FF2B5EF4-FFF2-40B4-BE49-F238E27FC236}">
                <a16:creationId xmlns:a16="http://schemas.microsoft.com/office/drawing/2014/main" id="{B4249378-A9B8-832B-2400-F59BEDFB26A9}"/>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7934555D-C5DE-24A6-9E7E-B5797E70329B}"/>
              </a:ext>
            </a:extLst>
          </p:cNvPr>
          <p:cNvSpPr>
            <a:spLocks noGrp="1"/>
          </p:cNvSpPr>
          <p:nvPr>
            <p:ph type="sldNum" sz="quarter" idx="12"/>
          </p:nvPr>
        </p:nvSpPr>
        <p:spPr/>
        <p:txBody>
          <a:bodyPr/>
          <a:lstStyle/>
          <a:p>
            <a:fld id="{8569B302-C957-4E08-9DC1-9EB907E7A59E}" type="slidenum">
              <a:rPr lang="it-IT" smtClean="0"/>
              <a:t>‹N›</a:t>
            </a:fld>
            <a:endParaRPr lang="it-IT"/>
          </a:p>
        </p:txBody>
      </p:sp>
    </p:spTree>
    <p:extLst>
      <p:ext uri="{BB962C8B-B14F-4D97-AF65-F5344CB8AC3E}">
        <p14:creationId xmlns:p14="http://schemas.microsoft.com/office/powerpoint/2010/main" val="10904136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B1AC02-C10E-8245-C9EE-E488F53DD00D}"/>
              </a:ext>
            </a:extLst>
          </p:cNvPr>
          <p:cNvSpPr>
            <a:spLocks noGrp="1"/>
          </p:cNvSpPr>
          <p:nvPr>
            <p:ph type="title"/>
          </p:nvPr>
        </p:nvSpPr>
        <p:spPr>
          <a:xfrm>
            <a:off x="1259683" y="685800"/>
            <a:ext cx="5898356" cy="2400300"/>
          </a:xfrm>
        </p:spPr>
        <p:txBody>
          <a:bodyPr anchor="b"/>
          <a:lstStyle>
            <a:lvl1pPr>
              <a:defRPr sz="48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08B165B-F4EB-2DAE-3C91-10E338B501C9}"/>
              </a:ext>
            </a:extLst>
          </p:cNvPr>
          <p:cNvSpPr>
            <a:spLocks noGrp="1"/>
          </p:cNvSpPr>
          <p:nvPr>
            <p:ph idx="1"/>
          </p:nvPr>
        </p:nvSpPr>
        <p:spPr>
          <a:xfrm>
            <a:off x="7774782" y="1481138"/>
            <a:ext cx="9258300" cy="7310438"/>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80AF9D1-3245-C887-B6E9-C1939D639989}"/>
              </a:ext>
            </a:extLst>
          </p:cNvPr>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F80E413-3BC7-7F92-4B01-845929138C94}"/>
              </a:ext>
            </a:extLst>
          </p:cNvPr>
          <p:cNvSpPr>
            <a:spLocks noGrp="1"/>
          </p:cNvSpPr>
          <p:nvPr>
            <p:ph type="dt" sz="half" idx="10"/>
          </p:nvPr>
        </p:nvSpPr>
        <p:spPr/>
        <p:txBody>
          <a:bodyPr/>
          <a:lstStyle/>
          <a:p>
            <a:fld id="{DCD97493-E940-4354-AF7E-1C3DE1CED59C}" type="datetimeFigureOut">
              <a:rPr lang="it-IT" smtClean="0"/>
              <a:t>17/11/2025</a:t>
            </a:fld>
            <a:endParaRPr lang="it-IT"/>
          </a:p>
        </p:txBody>
      </p:sp>
      <p:sp>
        <p:nvSpPr>
          <p:cNvPr id="6" name="Segnaposto piè di pagina 5">
            <a:extLst>
              <a:ext uri="{FF2B5EF4-FFF2-40B4-BE49-F238E27FC236}">
                <a16:creationId xmlns:a16="http://schemas.microsoft.com/office/drawing/2014/main" id="{14473DD2-5757-6161-EFCE-A7C0FF7047E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35447D2-3B44-A323-1417-F97F6354FFF1}"/>
              </a:ext>
            </a:extLst>
          </p:cNvPr>
          <p:cNvSpPr>
            <a:spLocks noGrp="1"/>
          </p:cNvSpPr>
          <p:nvPr>
            <p:ph type="sldNum" sz="quarter" idx="12"/>
          </p:nvPr>
        </p:nvSpPr>
        <p:spPr/>
        <p:txBody>
          <a:bodyPr/>
          <a:lstStyle/>
          <a:p>
            <a:fld id="{8569B302-C957-4E08-9DC1-9EB907E7A59E}" type="slidenum">
              <a:rPr lang="it-IT" smtClean="0"/>
              <a:t>‹N›</a:t>
            </a:fld>
            <a:endParaRPr lang="it-IT"/>
          </a:p>
        </p:txBody>
      </p:sp>
    </p:spTree>
    <p:extLst>
      <p:ext uri="{BB962C8B-B14F-4D97-AF65-F5344CB8AC3E}">
        <p14:creationId xmlns:p14="http://schemas.microsoft.com/office/powerpoint/2010/main" val="2423824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BC4021-FB25-7560-F41C-8A533ED5F490}"/>
              </a:ext>
            </a:extLst>
          </p:cNvPr>
          <p:cNvSpPr>
            <a:spLocks noGrp="1"/>
          </p:cNvSpPr>
          <p:nvPr>
            <p:ph type="title"/>
          </p:nvPr>
        </p:nvSpPr>
        <p:spPr>
          <a:xfrm>
            <a:off x="1259683" y="685800"/>
            <a:ext cx="5898356" cy="2400300"/>
          </a:xfrm>
        </p:spPr>
        <p:txBody>
          <a:bodyPr anchor="b"/>
          <a:lstStyle>
            <a:lvl1pPr>
              <a:defRPr sz="48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85B7840-FA61-1470-077D-B09F68E87D8B}"/>
              </a:ext>
            </a:extLst>
          </p:cNvPr>
          <p:cNvSpPr>
            <a:spLocks noGrp="1"/>
          </p:cNvSpPr>
          <p:nvPr>
            <p:ph type="pic" idx="1"/>
          </p:nvPr>
        </p:nvSpPr>
        <p:spPr>
          <a:xfrm>
            <a:off x="7774782" y="1481138"/>
            <a:ext cx="9258300" cy="7310438"/>
          </a:xfrm>
        </p:spPr>
        <p:txBody>
          <a:bodyPr/>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endParaRPr lang="it-IT"/>
          </a:p>
        </p:txBody>
      </p:sp>
      <p:sp>
        <p:nvSpPr>
          <p:cNvPr id="4" name="Segnaposto testo 3">
            <a:extLst>
              <a:ext uri="{FF2B5EF4-FFF2-40B4-BE49-F238E27FC236}">
                <a16:creationId xmlns:a16="http://schemas.microsoft.com/office/drawing/2014/main" id="{BF01C33C-6851-6DAF-67C1-3A007634F2B6}"/>
              </a:ext>
            </a:extLst>
          </p:cNvPr>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9AF4631-4C36-C0EE-540A-CE6B1CA8C62D}"/>
              </a:ext>
            </a:extLst>
          </p:cNvPr>
          <p:cNvSpPr>
            <a:spLocks noGrp="1"/>
          </p:cNvSpPr>
          <p:nvPr>
            <p:ph type="dt" sz="half" idx="10"/>
          </p:nvPr>
        </p:nvSpPr>
        <p:spPr/>
        <p:txBody>
          <a:bodyPr/>
          <a:lstStyle/>
          <a:p>
            <a:fld id="{DCD97493-E940-4354-AF7E-1C3DE1CED59C}" type="datetimeFigureOut">
              <a:rPr lang="it-IT" smtClean="0"/>
              <a:t>17/11/2025</a:t>
            </a:fld>
            <a:endParaRPr lang="it-IT"/>
          </a:p>
        </p:txBody>
      </p:sp>
      <p:sp>
        <p:nvSpPr>
          <p:cNvPr id="6" name="Segnaposto piè di pagina 5">
            <a:extLst>
              <a:ext uri="{FF2B5EF4-FFF2-40B4-BE49-F238E27FC236}">
                <a16:creationId xmlns:a16="http://schemas.microsoft.com/office/drawing/2014/main" id="{7216C364-FD0F-9F45-6FC6-7910208A239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9C683BD-A688-3BB3-1288-F8A9A23C11A8}"/>
              </a:ext>
            </a:extLst>
          </p:cNvPr>
          <p:cNvSpPr>
            <a:spLocks noGrp="1"/>
          </p:cNvSpPr>
          <p:nvPr>
            <p:ph type="sldNum" sz="quarter" idx="12"/>
          </p:nvPr>
        </p:nvSpPr>
        <p:spPr/>
        <p:txBody>
          <a:bodyPr/>
          <a:lstStyle/>
          <a:p>
            <a:fld id="{8569B302-C957-4E08-9DC1-9EB907E7A59E}" type="slidenum">
              <a:rPr lang="it-IT" smtClean="0"/>
              <a:t>‹N›</a:t>
            </a:fld>
            <a:endParaRPr lang="it-IT"/>
          </a:p>
        </p:txBody>
      </p:sp>
    </p:spTree>
    <p:extLst>
      <p:ext uri="{BB962C8B-B14F-4D97-AF65-F5344CB8AC3E}">
        <p14:creationId xmlns:p14="http://schemas.microsoft.com/office/powerpoint/2010/main" val="29026806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FAF952-7034-3662-C81D-6221E164306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BC7F58A-982B-F997-ABC7-E91CB806F161}"/>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B8DF53-C6A4-2B2F-C864-6465705D6267}"/>
              </a:ext>
            </a:extLst>
          </p:cNvPr>
          <p:cNvSpPr>
            <a:spLocks noGrp="1"/>
          </p:cNvSpPr>
          <p:nvPr>
            <p:ph type="dt" sz="half" idx="10"/>
          </p:nvPr>
        </p:nvSpPr>
        <p:spPr/>
        <p:txBody>
          <a:bodyPr/>
          <a:lstStyle/>
          <a:p>
            <a:fld id="{DCD97493-E940-4354-AF7E-1C3DE1CED59C}" type="datetimeFigureOut">
              <a:rPr lang="it-IT" smtClean="0"/>
              <a:t>17/11/2025</a:t>
            </a:fld>
            <a:endParaRPr lang="it-IT"/>
          </a:p>
        </p:txBody>
      </p:sp>
      <p:sp>
        <p:nvSpPr>
          <p:cNvPr id="5" name="Segnaposto piè di pagina 4">
            <a:extLst>
              <a:ext uri="{FF2B5EF4-FFF2-40B4-BE49-F238E27FC236}">
                <a16:creationId xmlns:a16="http://schemas.microsoft.com/office/drawing/2014/main" id="{2D2398C9-16B1-D85D-B035-D4BC931AC25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A7EDCBE-A24E-466D-1006-B012336FC698}"/>
              </a:ext>
            </a:extLst>
          </p:cNvPr>
          <p:cNvSpPr>
            <a:spLocks noGrp="1"/>
          </p:cNvSpPr>
          <p:nvPr>
            <p:ph type="sldNum" sz="quarter" idx="12"/>
          </p:nvPr>
        </p:nvSpPr>
        <p:spPr/>
        <p:txBody>
          <a:bodyPr/>
          <a:lstStyle/>
          <a:p>
            <a:fld id="{8569B302-C957-4E08-9DC1-9EB907E7A59E}" type="slidenum">
              <a:rPr lang="it-IT" smtClean="0"/>
              <a:t>‹N›</a:t>
            </a:fld>
            <a:endParaRPr lang="it-IT"/>
          </a:p>
        </p:txBody>
      </p:sp>
    </p:spTree>
    <p:extLst>
      <p:ext uri="{BB962C8B-B14F-4D97-AF65-F5344CB8AC3E}">
        <p14:creationId xmlns:p14="http://schemas.microsoft.com/office/powerpoint/2010/main" val="30042427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856197D-96C2-201C-5A3D-258B5DA79187}"/>
              </a:ext>
            </a:extLst>
          </p:cNvPr>
          <p:cNvSpPr>
            <a:spLocks noGrp="1"/>
          </p:cNvSpPr>
          <p:nvPr>
            <p:ph type="title" orient="vert"/>
          </p:nvPr>
        </p:nvSpPr>
        <p:spPr>
          <a:xfrm>
            <a:off x="13087350" y="547688"/>
            <a:ext cx="3943350" cy="8717757"/>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376D409-D81C-F96F-B26E-57A77FCE82CB}"/>
              </a:ext>
            </a:extLst>
          </p:cNvPr>
          <p:cNvSpPr>
            <a:spLocks noGrp="1"/>
          </p:cNvSpPr>
          <p:nvPr>
            <p:ph type="body" orient="vert" idx="1"/>
          </p:nvPr>
        </p:nvSpPr>
        <p:spPr>
          <a:xfrm>
            <a:off x="1257300" y="547688"/>
            <a:ext cx="11601450" cy="871775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C024DE9-CC04-B6C6-4B36-AF4EFE7B69C7}"/>
              </a:ext>
            </a:extLst>
          </p:cNvPr>
          <p:cNvSpPr>
            <a:spLocks noGrp="1"/>
          </p:cNvSpPr>
          <p:nvPr>
            <p:ph type="dt" sz="half" idx="10"/>
          </p:nvPr>
        </p:nvSpPr>
        <p:spPr/>
        <p:txBody>
          <a:bodyPr/>
          <a:lstStyle/>
          <a:p>
            <a:fld id="{DCD97493-E940-4354-AF7E-1C3DE1CED59C}" type="datetimeFigureOut">
              <a:rPr lang="it-IT" smtClean="0"/>
              <a:t>17/11/2025</a:t>
            </a:fld>
            <a:endParaRPr lang="it-IT"/>
          </a:p>
        </p:txBody>
      </p:sp>
      <p:sp>
        <p:nvSpPr>
          <p:cNvPr id="5" name="Segnaposto piè di pagina 4">
            <a:extLst>
              <a:ext uri="{FF2B5EF4-FFF2-40B4-BE49-F238E27FC236}">
                <a16:creationId xmlns:a16="http://schemas.microsoft.com/office/drawing/2014/main" id="{7A5B11E6-F907-9C7A-E0FB-B6BD0BAC4D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AB635CC-AB86-F611-B4EA-F6A0E75FA89B}"/>
              </a:ext>
            </a:extLst>
          </p:cNvPr>
          <p:cNvSpPr>
            <a:spLocks noGrp="1"/>
          </p:cNvSpPr>
          <p:nvPr>
            <p:ph type="sldNum" sz="quarter" idx="12"/>
          </p:nvPr>
        </p:nvSpPr>
        <p:spPr/>
        <p:txBody>
          <a:bodyPr/>
          <a:lstStyle/>
          <a:p>
            <a:fld id="{8569B302-C957-4E08-9DC1-9EB907E7A59E}" type="slidenum">
              <a:rPr lang="it-IT" smtClean="0"/>
              <a:t>‹N›</a:t>
            </a:fld>
            <a:endParaRPr lang="it-IT"/>
          </a:p>
        </p:txBody>
      </p:sp>
    </p:spTree>
    <p:extLst>
      <p:ext uri="{BB962C8B-B14F-4D97-AF65-F5344CB8AC3E}">
        <p14:creationId xmlns:p14="http://schemas.microsoft.com/office/powerpoint/2010/main" val="1068717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661EFA1-C9A9-9466-352D-E5E076642025}"/>
              </a:ext>
            </a:extLst>
          </p:cNvPr>
          <p:cNvSpPr>
            <a:spLocks noGrp="1"/>
          </p:cNvSpPr>
          <p:nvPr>
            <p:ph type="title"/>
          </p:nvPr>
        </p:nvSpPr>
        <p:spPr>
          <a:xfrm>
            <a:off x="1257300" y="547688"/>
            <a:ext cx="15773400" cy="1988345"/>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937EC0A-3908-CBDF-2DCC-84F34A93FBB1}"/>
              </a:ext>
            </a:extLst>
          </p:cNvPr>
          <p:cNvSpPr>
            <a:spLocks noGrp="1"/>
          </p:cNvSpPr>
          <p:nvPr>
            <p:ph type="body" idx="1"/>
          </p:nvPr>
        </p:nvSpPr>
        <p:spPr>
          <a:xfrm>
            <a:off x="1257300" y="2738438"/>
            <a:ext cx="15773400" cy="6527007"/>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8BA93CE-FD07-E649-0A10-A28AB8F34558}"/>
              </a:ext>
            </a:extLst>
          </p:cNvPr>
          <p:cNvSpPr>
            <a:spLocks noGrp="1"/>
          </p:cNvSpPr>
          <p:nvPr>
            <p:ph type="dt" sz="half" idx="2"/>
          </p:nvPr>
        </p:nvSpPr>
        <p:spPr>
          <a:xfrm>
            <a:off x="1257300" y="9534526"/>
            <a:ext cx="4114800" cy="547688"/>
          </a:xfrm>
          <a:prstGeom prst="rect">
            <a:avLst/>
          </a:prstGeom>
        </p:spPr>
        <p:txBody>
          <a:bodyPr vert="horz" lIns="91440" tIns="45720" rIns="91440" bIns="45720" rtlCol="0" anchor="ctr"/>
          <a:lstStyle>
            <a:lvl1pPr algn="l">
              <a:defRPr sz="1800">
                <a:solidFill>
                  <a:schemeClr val="tx1">
                    <a:tint val="82000"/>
                  </a:schemeClr>
                </a:solidFill>
              </a:defRPr>
            </a:lvl1pPr>
          </a:lstStyle>
          <a:p>
            <a:fld id="{DCD97493-E940-4354-AF7E-1C3DE1CED59C}" type="datetimeFigureOut">
              <a:rPr lang="it-IT" smtClean="0"/>
              <a:t>17/11/2025</a:t>
            </a:fld>
            <a:endParaRPr lang="it-IT"/>
          </a:p>
        </p:txBody>
      </p:sp>
      <p:sp>
        <p:nvSpPr>
          <p:cNvPr id="5" name="Segnaposto piè di pagina 4">
            <a:extLst>
              <a:ext uri="{FF2B5EF4-FFF2-40B4-BE49-F238E27FC236}">
                <a16:creationId xmlns:a16="http://schemas.microsoft.com/office/drawing/2014/main" id="{F9B3879D-9754-4EEB-9A86-2AD592AF0F18}"/>
              </a:ext>
            </a:extLst>
          </p:cNvPr>
          <p:cNvSpPr>
            <a:spLocks noGrp="1"/>
          </p:cNvSpPr>
          <p:nvPr>
            <p:ph type="ftr" sz="quarter" idx="3"/>
          </p:nvPr>
        </p:nvSpPr>
        <p:spPr>
          <a:xfrm>
            <a:off x="6057900" y="9534526"/>
            <a:ext cx="6172200" cy="547688"/>
          </a:xfrm>
          <a:prstGeom prst="rect">
            <a:avLst/>
          </a:prstGeom>
        </p:spPr>
        <p:txBody>
          <a:bodyPr vert="horz" lIns="91440" tIns="45720" rIns="91440" bIns="45720" rtlCol="0" anchor="ctr"/>
          <a:lstStyle>
            <a:lvl1pPr algn="ctr">
              <a:defRPr sz="18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8E65A3F4-97BC-7E9E-5474-C4A32E0DCF49}"/>
              </a:ext>
            </a:extLst>
          </p:cNvPr>
          <p:cNvSpPr>
            <a:spLocks noGrp="1"/>
          </p:cNvSpPr>
          <p:nvPr>
            <p:ph type="sldNum" sz="quarter" idx="4"/>
          </p:nvPr>
        </p:nvSpPr>
        <p:spPr>
          <a:xfrm>
            <a:off x="12915900" y="9534526"/>
            <a:ext cx="4114800" cy="547688"/>
          </a:xfrm>
          <a:prstGeom prst="rect">
            <a:avLst/>
          </a:prstGeom>
        </p:spPr>
        <p:txBody>
          <a:bodyPr vert="horz" lIns="91440" tIns="45720" rIns="91440" bIns="45720" rtlCol="0" anchor="ctr"/>
          <a:lstStyle>
            <a:lvl1pPr algn="r">
              <a:defRPr sz="1800">
                <a:solidFill>
                  <a:schemeClr val="tx1">
                    <a:tint val="82000"/>
                  </a:schemeClr>
                </a:solidFill>
              </a:defRPr>
            </a:lvl1pPr>
          </a:lstStyle>
          <a:p>
            <a:fld id="{8569B302-C957-4E08-9DC1-9EB907E7A59E}" type="slidenum">
              <a:rPr lang="it-IT" smtClean="0"/>
              <a:t>‹N›</a:t>
            </a:fld>
            <a:endParaRPr lang="it-IT"/>
          </a:p>
        </p:txBody>
      </p:sp>
    </p:spTree>
    <p:extLst>
      <p:ext uri="{BB962C8B-B14F-4D97-AF65-F5344CB8AC3E}">
        <p14:creationId xmlns:p14="http://schemas.microsoft.com/office/powerpoint/2010/main" val="2909624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it-IT"/>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fashionupproject.com/" TargetMode="External"/><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8.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2" y="1019175"/>
            <a:ext cx="18288000" cy="9525"/>
            <a:chOff x="0" y="0"/>
            <a:chExt cx="24384000" cy="12700"/>
          </a:xfrm>
        </p:grpSpPr>
        <p:sp>
          <p:nvSpPr>
            <p:cNvPr id="3" name="Freeform 3"/>
            <p:cNvSpPr/>
            <p:nvPr/>
          </p:nvSpPr>
          <p:spPr>
            <a:xfrm>
              <a:off x="0" y="0"/>
              <a:ext cx="24384000" cy="12700"/>
            </a:xfrm>
            <a:custGeom>
              <a:avLst/>
              <a:gdLst/>
              <a:ahLst/>
              <a:cxnLst/>
              <a:rect l="l" t="t" r="r" b="b"/>
              <a:pathLst>
                <a:path w="24384000" h="12700">
                  <a:moveTo>
                    <a:pt x="0" y="0"/>
                  </a:moveTo>
                  <a:lnTo>
                    <a:pt x="24384000" y="0"/>
                  </a:lnTo>
                  <a:lnTo>
                    <a:pt x="24384000" y="12700"/>
                  </a:lnTo>
                  <a:lnTo>
                    <a:pt x="0" y="12700"/>
                  </a:lnTo>
                  <a:close/>
                </a:path>
              </a:pathLst>
            </a:custGeom>
            <a:solidFill>
              <a:srgbClr val="1E2328"/>
            </a:solidFill>
          </p:spPr>
          <p:txBody>
            <a:bodyPr/>
            <a:lstStyle/>
            <a:p>
              <a:pPr defTabSz="1371600"/>
              <a:endParaRPr lang="it-IT">
                <a:solidFill>
                  <a:prstClr val="black"/>
                </a:solidFill>
                <a:latin typeface="Aptos" panose="02110004020202020204"/>
              </a:endParaRPr>
            </a:p>
          </p:txBody>
        </p:sp>
      </p:grpSp>
      <p:sp>
        <p:nvSpPr>
          <p:cNvPr id="4" name="Freeform 4"/>
          <p:cNvSpPr/>
          <p:nvPr/>
        </p:nvSpPr>
        <p:spPr>
          <a:xfrm>
            <a:off x="1" y="9263065"/>
            <a:ext cx="12735071" cy="1023938"/>
          </a:xfrm>
          <a:custGeom>
            <a:avLst/>
            <a:gdLst/>
            <a:ahLst/>
            <a:cxnLst/>
            <a:rect l="l" t="t" r="r" b="b"/>
            <a:pathLst>
              <a:path w="12735070" h="1023937">
                <a:moveTo>
                  <a:pt x="0" y="0"/>
                </a:moveTo>
                <a:lnTo>
                  <a:pt x="12735070" y="0"/>
                </a:lnTo>
                <a:lnTo>
                  <a:pt x="12735070" y="1023937"/>
                </a:lnTo>
                <a:lnTo>
                  <a:pt x="0" y="1023937"/>
                </a:lnTo>
                <a:lnTo>
                  <a:pt x="0" y="0"/>
                </a:lnTo>
                <a:close/>
              </a:path>
            </a:pathLst>
          </a:custGeom>
          <a:blipFill>
            <a:blip r:embed="rId2">
              <a:extLst>
                <a:ext uri="{96DAC541-7B7A-43D3-8B79-37D633B846F1}">
                  <asvg:svgBlip xmlns:asvg="http://schemas.microsoft.com/office/drawing/2016/SVG/main" r:embed="rId3"/>
                </a:ext>
              </a:extLst>
            </a:blip>
            <a:stretch>
              <a:fillRect t="-195" b="-195"/>
            </a:stretch>
          </a:blipFill>
        </p:spPr>
        <p:txBody>
          <a:bodyPr/>
          <a:lstStyle/>
          <a:p>
            <a:pPr defTabSz="1371600"/>
            <a:endParaRPr lang="it-IT">
              <a:solidFill>
                <a:prstClr val="black"/>
              </a:solidFill>
              <a:latin typeface="Aptos" panose="02110004020202020204"/>
            </a:endParaRPr>
          </a:p>
        </p:txBody>
      </p:sp>
      <p:sp>
        <p:nvSpPr>
          <p:cNvPr id="5" name="Freeform 5"/>
          <p:cNvSpPr/>
          <p:nvPr/>
        </p:nvSpPr>
        <p:spPr>
          <a:xfrm>
            <a:off x="7751896" y="5657850"/>
            <a:ext cx="5296403" cy="5008320"/>
          </a:xfrm>
          <a:custGeom>
            <a:avLst/>
            <a:gdLst/>
            <a:ahLst/>
            <a:cxnLst/>
            <a:rect l="l" t="t" r="r" b="b"/>
            <a:pathLst>
              <a:path w="5296402" h="5008320">
                <a:moveTo>
                  <a:pt x="0" y="0"/>
                </a:moveTo>
                <a:lnTo>
                  <a:pt x="5296402" y="0"/>
                </a:lnTo>
                <a:lnTo>
                  <a:pt x="5296402" y="5008320"/>
                </a:lnTo>
                <a:lnTo>
                  <a:pt x="0" y="5008320"/>
                </a:lnTo>
                <a:lnTo>
                  <a:pt x="0" y="0"/>
                </a:lnTo>
                <a:close/>
              </a:path>
            </a:pathLst>
          </a:custGeom>
          <a:blipFill>
            <a:blip r:embed="rId4">
              <a:extLst>
                <a:ext uri="{96DAC541-7B7A-43D3-8B79-37D633B846F1}">
                  <asvg:svgBlip xmlns:asvg="http://schemas.microsoft.com/office/drawing/2016/SVG/main" r:embed="rId5"/>
                </a:ext>
              </a:extLst>
            </a:blip>
            <a:stretch>
              <a:fillRect l="-66" r="-66"/>
            </a:stretch>
          </a:blipFill>
        </p:spPr>
        <p:txBody>
          <a:bodyPr/>
          <a:lstStyle/>
          <a:p>
            <a:pPr defTabSz="1371600"/>
            <a:endParaRPr lang="it-IT">
              <a:solidFill>
                <a:prstClr val="black"/>
              </a:solidFill>
              <a:latin typeface="Aptos" panose="02110004020202020204"/>
            </a:endParaRPr>
          </a:p>
        </p:txBody>
      </p:sp>
      <p:grpSp>
        <p:nvGrpSpPr>
          <p:cNvPr id="6" name="Group 6"/>
          <p:cNvGrpSpPr/>
          <p:nvPr/>
        </p:nvGrpSpPr>
        <p:grpSpPr>
          <a:xfrm>
            <a:off x="7751896" y="1028700"/>
            <a:ext cx="9482624" cy="9258300"/>
            <a:chOff x="0" y="0"/>
            <a:chExt cx="12643497" cy="12344400"/>
          </a:xfrm>
        </p:grpSpPr>
        <p:sp>
          <p:nvSpPr>
            <p:cNvPr id="7" name="Freeform 7"/>
            <p:cNvSpPr/>
            <p:nvPr/>
          </p:nvSpPr>
          <p:spPr>
            <a:xfrm>
              <a:off x="0" y="0"/>
              <a:ext cx="12643485" cy="12344400"/>
            </a:xfrm>
            <a:custGeom>
              <a:avLst/>
              <a:gdLst/>
              <a:ahLst/>
              <a:cxnLst/>
              <a:rect l="l" t="t" r="r" b="b"/>
              <a:pathLst>
                <a:path w="12643485" h="12344400">
                  <a:moveTo>
                    <a:pt x="0" y="0"/>
                  </a:moveTo>
                  <a:lnTo>
                    <a:pt x="12643485" y="0"/>
                  </a:lnTo>
                  <a:lnTo>
                    <a:pt x="12643485" y="12344400"/>
                  </a:lnTo>
                  <a:lnTo>
                    <a:pt x="0" y="12344400"/>
                  </a:lnTo>
                  <a:lnTo>
                    <a:pt x="0" y="0"/>
                  </a:lnTo>
                  <a:close/>
                </a:path>
              </a:pathLst>
            </a:custGeom>
            <a:blipFill>
              <a:blip r:embed="rId6"/>
              <a:stretch>
                <a:fillRect t="-1211" b="-1211"/>
              </a:stretch>
            </a:blipFill>
          </p:spPr>
          <p:txBody>
            <a:bodyPr/>
            <a:lstStyle/>
            <a:p>
              <a:pPr defTabSz="1371600"/>
              <a:endParaRPr lang="it-IT">
                <a:solidFill>
                  <a:prstClr val="black"/>
                </a:solidFill>
                <a:latin typeface="Aptos" panose="02110004020202020204"/>
              </a:endParaRPr>
            </a:p>
          </p:txBody>
        </p:sp>
      </p:grpSp>
      <p:grpSp>
        <p:nvGrpSpPr>
          <p:cNvPr id="8" name="Group 8"/>
          <p:cNvGrpSpPr/>
          <p:nvPr/>
        </p:nvGrpSpPr>
        <p:grpSpPr>
          <a:xfrm>
            <a:off x="13662190" y="268370"/>
            <a:ext cx="2675477" cy="559118"/>
            <a:chOff x="0" y="0"/>
            <a:chExt cx="3567303" cy="745490"/>
          </a:xfrm>
        </p:grpSpPr>
        <p:sp>
          <p:nvSpPr>
            <p:cNvPr id="9" name="Freeform 9"/>
            <p:cNvSpPr/>
            <p:nvPr/>
          </p:nvSpPr>
          <p:spPr>
            <a:xfrm>
              <a:off x="0" y="0"/>
              <a:ext cx="3567303" cy="745490"/>
            </a:xfrm>
            <a:custGeom>
              <a:avLst/>
              <a:gdLst/>
              <a:ahLst/>
              <a:cxnLst/>
              <a:rect l="l" t="t" r="r" b="b"/>
              <a:pathLst>
                <a:path w="3567303" h="745490">
                  <a:moveTo>
                    <a:pt x="0" y="0"/>
                  </a:moveTo>
                  <a:lnTo>
                    <a:pt x="3567303" y="0"/>
                  </a:lnTo>
                  <a:lnTo>
                    <a:pt x="3567303" y="745490"/>
                  </a:lnTo>
                  <a:lnTo>
                    <a:pt x="0" y="745490"/>
                  </a:lnTo>
                  <a:lnTo>
                    <a:pt x="0" y="0"/>
                  </a:lnTo>
                  <a:close/>
                </a:path>
              </a:pathLst>
            </a:custGeom>
            <a:blipFill>
              <a:blip r:embed="rId7"/>
              <a:stretch>
                <a:fillRect t="-26" b="-26"/>
              </a:stretch>
            </a:blipFill>
          </p:spPr>
          <p:txBody>
            <a:bodyPr/>
            <a:lstStyle/>
            <a:p>
              <a:pPr defTabSz="1371600"/>
              <a:endParaRPr lang="it-IT">
                <a:solidFill>
                  <a:prstClr val="black"/>
                </a:solidFill>
                <a:latin typeface="Aptos" panose="02110004020202020204"/>
              </a:endParaRPr>
            </a:p>
          </p:txBody>
        </p:sp>
      </p:grpSp>
      <p:sp>
        <p:nvSpPr>
          <p:cNvPr id="10" name="TextBox 10"/>
          <p:cNvSpPr txBox="1"/>
          <p:nvPr/>
        </p:nvSpPr>
        <p:spPr>
          <a:xfrm>
            <a:off x="1031567" y="332045"/>
            <a:ext cx="4506489" cy="392095"/>
          </a:xfrm>
          <a:prstGeom prst="rect">
            <a:avLst/>
          </a:prstGeom>
        </p:spPr>
        <p:txBody>
          <a:bodyPr lIns="0" tIns="0" rIns="0" bIns="0" rtlCol="0" anchor="t">
            <a:spAutoFit/>
          </a:bodyPr>
          <a:lstStyle/>
          <a:p>
            <a:pPr defTabSz="1371600">
              <a:lnSpc>
                <a:spcPts val="3050"/>
              </a:lnSpc>
            </a:pPr>
            <a:r>
              <a:rPr lang="en-US" sz="2499">
                <a:solidFill>
                  <a:srgbClr val="1E2328"/>
                </a:solidFill>
                <a:latin typeface="DM Serif Display"/>
                <a:ea typeface="DM Serif Display"/>
                <a:cs typeface="DM Serif Display"/>
                <a:sym typeface="DM Serif Display"/>
              </a:rPr>
              <a:t>UpTraK Training Programme</a:t>
            </a:r>
          </a:p>
        </p:txBody>
      </p:sp>
      <p:sp>
        <p:nvSpPr>
          <p:cNvPr id="11" name="TextBox 11"/>
          <p:cNvSpPr txBox="1"/>
          <p:nvPr/>
        </p:nvSpPr>
        <p:spPr>
          <a:xfrm>
            <a:off x="1028701" y="5036650"/>
            <a:ext cx="6774164" cy="1390124"/>
          </a:xfrm>
          <a:prstGeom prst="rect">
            <a:avLst/>
          </a:prstGeom>
        </p:spPr>
        <p:txBody>
          <a:bodyPr lIns="0" tIns="0" rIns="0" bIns="0" rtlCol="0" anchor="t">
            <a:spAutoFit/>
          </a:bodyPr>
          <a:lstStyle/>
          <a:p>
            <a:pPr defTabSz="1371600">
              <a:lnSpc>
                <a:spcPts val="10656"/>
              </a:lnSpc>
            </a:pPr>
            <a:r>
              <a:rPr lang="en-US" sz="9600" dirty="0">
                <a:solidFill>
                  <a:srgbClr val="1E2328"/>
                </a:solidFill>
                <a:latin typeface="DM Serif Display"/>
                <a:ea typeface="DM Serif Display"/>
                <a:cs typeface="DM Serif Display"/>
                <a:sym typeface="DM Serif Display"/>
              </a:rPr>
              <a:t>GLOSSARY</a:t>
            </a:r>
          </a:p>
        </p:txBody>
      </p:sp>
      <p:sp>
        <p:nvSpPr>
          <p:cNvPr id="12" name="TextBox 12"/>
          <p:cNvSpPr txBox="1"/>
          <p:nvPr/>
        </p:nvSpPr>
        <p:spPr>
          <a:xfrm>
            <a:off x="1028701" y="2869136"/>
            <a:ext cx="6682775" cy="1730410"/>
          </a:xfrm>
          <a:prstGeom prst="rect">
            <a:avLst/>
          </a:prstGeom>
        </p:spPr>
        <p:txBody>
          <a:bodyPr lIns="0" tIns="0" rIns="0" bIns="0" rtlCol="0" anchor="t">
            <a:spAutoFit/>
          </a:bodyPr>
          <a:lstStyle/>
          <a:p>
            <a:pPr defTabSz="1371600">
              <a:lnSpc>
                <a:spcPts val="13320"/>
              </a:lnSpc>
            </a:pPr>
            <a:r>
              <a:rPr lang="en-US" sz="12000" dirty="0">
                <a:solidFill>
                  <a:srgbClr val="CFCF5A"/>
                </a:solidFill>
                <a:latin typeface="DM Serif Display"/>
                <a:ea typeface="DM Serif Display"/>
                <a:cs typeface="DM Serif Display"/>
                <a:sym typeface="DM Serif Display"/>
              </a:rPr>
              <a:t>Module 1</a:t>
            </a:r>
          </a:p>
        </p:txBody>
      </p:sp>
      <p:grpSp>
        <p:nvGrpSpPr>
          <p:cNvPr id="14" name="Group 14"/>
          <p:cNvGrpSpPr/>
          <p:nvPr/>
        </p:nvGrpSpPr>
        <p:grpSpPr>
          <a:xfrm>
            <a:off x="16670570" y="2"/>
            <a:ext cx="9525" cy="10287000"/>
            <a:chOff x="0" y="0"/>
            <a:chExt cx="12700" cy="13716000"/>
          </a:xfrm>
        </p:grpSpPr>
        <p:sp>
          <p:nvSpPr>
            <p:cNvPr id="15" name="Freeform 15"/>
            <p:cNvSpPr/>
            <p:nvPr/>
          </p:nvSpPr>
          <p:spPr>
            <a:xfrm>
              <a:off x="0" y="0"/>
              <a:ext cx="12700" cy="13716000"/>
            </a:xfrm>
            <a:custGeom>
              <a:avLst/>
              <a:gdLst/>
              <a:ahLst/>
              <a:cxnLst/>
              <a:rect l="l" t="t" r="r" b="b"/>
              <a:pathLst>
                <a:path w="12700" h="13716000">
                  <a:moveTo>
                    <a:pt x="0" y="13716000"/>
                  </a:moveTo>
                  <a:lnTo>
                    <a:pt x="0" y="0"/>
                  </a:lnTo>
                  <a:lnTo>
                    <a:pt x="12700" y="0"/>
                  </a:lnTo>
                  <a:lnTo>
                    <a:pt x="12700" y="13716000"/>
                  </a:lnTo>
                  <a:close/>
                </a:path>
              </a:pathLst>
            </a:custGeom>
            <a:solidFill>
              <a:srgbClr val="1E2328"/>
            </a:solidFill>
          </p:spPr>
          <p:txBody>
            <a:bodyPr/>
            <a:lstStyle/>
            <a:p>
              <a:pPr defTabSz="1371600"/>
              <a:endParaRPr lang="it-IT">
                <a:solidFill>
                  <a:prstClr val="black"/>
                </a:solidFill>
                <a:latin typeface="Aptos" panose="02110004020202020204"/>
              </a:endParaRPr>
            </a:p>
          </p:txBody>
        </p:sp>
      </p:grpSp>
      <p:sp>
        <p:nvSpPr>
          <p:cNvPr id="16" name="TextBox 16"/>
          <p:cNvSpPr txBox="1"/>
          <p:nvPr/>
        </p:nvSpPr>
        <p:spPr>
          <a:xfrm rot="16200000">
            <a:off x="15808141" y="7534264"/>
            <a:ext cx="3331811" cy="268663"/>
          </a:xfrm>
          <a:prstGeom prst="rect">
            <a:avLst/>
          </a:prstGeom>
        </p:spPr>
        <p:txBody>
          <a:bodyPr wrap="square" lIns="0" tIns="0" rIns="0" bIns="0" rtlCol="0" anchor="t">
            <a:spAutoFit/>
          </a:bodyPr>
          <a:lstStyle/>
          <a:p>
            <a:pPr defTabSz="1371600">
              <a:lnSpc>
                <a:spcPts val="2196"/>
              </a:lnSpc>
            </a:pPr>
            <a:r>
              <a:rPr lang="en-US" u="sng" dirty="0">
                <a:solidFill>
                  <a:prstClr val="black"/>
                </a:solidFill>
                <a:latin typeface="Montserrat"/>
                <a:ea typeface="Montserrat"/>
                <a:cs typeface="Montserrat"/>
                <a:sym typeface="Montserrat"/>
                <a:hlinkClick r:id="rId8" tooltip="https://www.fashionupproject.com">
                  <a:extLst>
                    <a:ext uri="{A12FA001-AC4F-418D-AE19-62706E023703}">
                      <ahyp:hlinkClr xmlns:ahyp="http://schemas.microsoft.com/office/drawing/2018/hyperlinkcolor" val="tx"/>
                    </a:ext>
                  </a:extLst>
                </a:hlinkClick>
              </a:rPr>
              <a:t>w</a:t>
            </a:r>
            <a:r>
              <a:rPr lang="en-US" dirty="0">
                <a:solidFill>
                  <a:prstClr val="black"/>
                </a:solidFill>
                <a:latin typeface="Montserrat"/>
                <a:ea typeface="Montserrat"/>
                <a:cs typeface="Montserrat"/>
                <a:sym typeface="Montserrat"/>
                <a:hlinkClick r:id="rId8" tooltip="https://www.fashionupproject.com">
                  <a:extLst>
                    <a:ext uri="{A12FA001-AC4F-418D-AE19-62706E023703}">
                      <ahyp:hlinkClr xmlns:ahyp="http://schemas.microsoft.com/office/drawing/2018/hyperlinkcolor" val="tx"/>
                    </a:ext>
                  </a:extLst>
                </a:hlinkClick>
              </a:rPr>
              <a:t>ww.fashionuppr</a:t>
            </a:r>
            <a:r>
              <a:rPr lang="en-US" u="sng" dirty="0">
                <a:solidFill>
                  <a:prstClr val="black"/>
                </a:solidFill>
                <a:latin typeface="Montserrat"/>
                <a:ea typeface="Montserrat"/>
                <a:cs typeface="Montserrat"/>
                <a:sym typeface="Montserrat"/>
                <a:hlinkClick r:id="rId8" tooltip="https://www.fashionupproject.com">
                  <a:extLst>
                    <a:ext uri="{A12FA001-AC4F-418D-AE19-62706E023703}">
                      <ahyp:hlinkClr xmlns:ahyp="http://schemas.microsoft.com/office/drawing/2018/hyperlinkcolor" val="tx"/>
                    </a:ext>
                  </a:extLst>
                </a:hlinkClick>
              </a:rPr>
              <a:t>oject.</a:t>
            </a:r>
            <a:r>
              <a:rPr lang="en-US" dirty="0">
                <a:solidFill>
                  <a:prstClr val="black"/>
                </a:solidFill>
                <a:latin typeface="Montserrat"/>
                <a:ea typeface="Montserrat"/>
                <a:cs typeface="Montserrat"/>
                <a:sym typeface="Montserrat"/>
                <a:hlinkClick r:id="rId8" tooltip="https://www.fashionupproject.com">
                  <a:extLst>
                    <a:ext uri="{A12FA001-AC4F-418D-AE19-62706E023703}">
                      <ahyp:hlinkClr xmlns:ahyp="http://schemas.microsoft.com/office/drawing/2018/hyperlinkcolor" val="tx"/>
                    </a:ext>
                  </a:extLst>
                </a:hlinkClick>
              </a:rPr>
              <a:t>com</a:t>
            </a:r>
            <a:r>
              <a:rPr lang="el-GR" u="sng" dirty="0">
                <a:solidFill>
                  <a:prstClr val="black"/>
                </a:solidFill>
                <a:latin typeface="Montserrat"/>
                <a:ea typeface="Montserrat"/>
                <a:cs typeface="Montserrat"/>
                <a:sym typeface="Montserrat"/>
                <a:hlinkClick r:id="rId8" tooltip="https://www.fashionupproject.com">
                  <a:extLst>
                    <a:ext uri="{A12FA001-AC4F-418D-AE19-62706E023703}">
                      <ahyp:hlinkClr xmlns:ahyp="http://schemas.microsoft.com/office/drawing/2018/hyperlinkcolor" val="tx"/>
                    </a:ext>
                  </a:extLst>
                </a:hlinkClick>
              </a:rPr>
              <a:t> </a:t>
            </a:r>
            <a:endParaRPr lang="en-US" u="sng" dirty="0">
              <a:solidFill>
                <a:prstClr val="black"/>
              </a:solidFill>
              <a:latin typeface="Montserrat"/>
              <a:ea typeface="Montserrat"/>
              <a:cs typeface="Montserrat"/>
              <a:sym typeface="Montserrat"/>
              <a:hlinkClick r:id="rId8" tooltip="https://www.fashionupproject.com">
                <a:extLst>
                  <a:ext uri="{A12FA001-AC4F-418D-AE19-62706E023703}">
                    <ahyp:hlinkClr xmlns:ahyp="http://schemas.microsoft.com/office/drawing/2018/hyperlinkcolor" val="tx"/>
                  </a:ext>
                </a:extLst>
              </a:hlinkClick>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B504E-A440-D291-4636-5333CA24BD46}"/>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2F712572-4ED3-35F9-5D73-69323D4FC37C}"/>
              </a:ext>
            </a:extLst>
          </p:cNvPr>
          <p:cNvGrpSpPr/>
          <p:nvPr/>
        </p:nvGrpSpPr>
        <p:grpSpPr>
          <a:xfrm>
            <a:off x="0" y="1033462"/>
            <a:ext cx="1028700" cy="9253538"/>
            <a:chOff x="0" y="0"/>
            <a:chExt cx="222487" cy="2001355"/>
          </a:xfrm>
        </p:grpSpPr>
        <p:sp>
          <p:nvSpPr>
            <p:cNvPr id="3" name="Freeform 3">
              <a:extLst>
                <a:ext uri="{FF2B5EF4-FFF2-40B4-BE49-F238E27FC236}">
                  <a16:creationId xmlns:a16="http://schemas.microsoft.com/office/drawing/2014/main" id="{8C8729D5-65FE-59EA-8476-42DAC57DE591}"/>
                </a:ext>
              </a:extLst>
            </p:cNvPr>
            <p:cNvSpPr/>
            <p:nvPr/>
          </p:nvSpPr>
          <p:spPr>
            <a:xfrm>
              <a:off x="0" y="0"/>
              <a:ext cx="222487" cy="2001355"/>
            </a:xfrm>
            <a:custGeom>
              <a:avLst/>
              <a:gdLst/>
              <a:ahLst/>
              <a:cxnLst/>
              <a:rect l="l" t="t" r="r" b="b"/>
              <a:pathLst>
                <a:path w="222487" h="2001355">
                  <a:moveTo>
                    <a:pt x="0" y="0"/>
                  </a:moveTo>
                  <a:lnTo>
                    <a:pt x="222487" y="0"/>
                  </a:lnTo>
                  <a:lnTo>
                    <a:pt x="222487" y="2001355"/>
                  </a:lnTo>
                  <a:lnTo>
                    <a:pt x="0" y="2001355"/>
                  </a:lnTo>
                  <a:close/>
                </a:path>
              </a:pathLst>
            </a:custGeom>
            <a:solidFill>
              <a:srgbClr val="CFCF5A"/>
            </a:solidFill>
          </p:spPr>
          <p:txBody>
            <a:bodyPr/>
            <a:lstStyle/>
            <a:p>
              <a:endParaRPr lang="pl-PL"/>
            </a:p>
          </p:txBody>
        </p:sp>
        <p:sp>
          <p:nvSpPr>
            <p:cNvPr id="4" name="TextBox 4">
              <a:extLst>
                <a:ext uri="{FF2B5EF4-FFF2-40B4-BE49-F238E27FC236}">
                  <a16:creationId xmlns:a16="http://schemas.microsoft.com/office/drawing/2014/main" id="{554A692E-6E00-A3D5-C926-9D4A0C0ADC27}"/>
                </a:ext>
              </a:extLst>
            </p:cNvPr>
            <p:cNvSpPr txBox="1"/>
            <p:nvPr/>
          </p:nvSpPr>
          <p:spPr>
            <a:xfrm>
              <a:off x="0" y="0"/>
              <a:ext cx="222487" cy="2001355"/>
            </a:xfrm>
            <a:prstGeom prst="rect">
              <a:avLst/>
            </a:prstGeom>
          </p:spPr>
          <p:txBody>
            <a:bodyPr lIns="50800" tIns="50800" rIns="50800" bIns="50800" rtlCol="0" anchor="ctr"/>
            <a:lstStyle/>
            <a:p>
              <a:pPr algn="ctr">
                <a:lnSpc>
                  <a:spcPts val="2196"/>
                </a:lnSpc>
              </a:pPr>
              <a:endParaRPr/>
            </a:p>
          </p:txBody>
        </p:sp>
      </p:grpSp>
      <p:grpSp>
        <p:nvGrpSpPr>
          <p:cNvPr id="5" name="Group 5">
            <a:extLst>
              <a:ext uri="{FF2B5EF4-FFF2-40B4-BE49-F238E27FC236}">
                <a16:creationId xmlns:a16="http://schemas.microsoft.com/office/drawing/2014/main" id="{40FA5354-DE18-04D7-ED69-36780AD172E0}"/>
              </a:ext>
            </a:extLst>
          </p:cNvPr>
          <p:cNvGrpSpPr/>
          <p:nvPr/>
        </p:nvGrpSpPr>
        <p:grpSpPr>
          <a:xfrm>
            <a:off x="0" y="0"/>
            <a:ext cx="18288000" cy="10287000"/>
            <a:chOff x="0" y="0"/>
            <a:chExt cx="24384000" cy="13716000"/>
          </a:xfrm>
        </p:grpSpPr>
        <p:sp>
          <p:nvSpPr>
            <p:cNvPr id="6" name="AutoShape 6">
              <a:extLst>
                <a:ext uri="{FF2B5EF4-FFF2-40B4-BE49-F238E27FC236}">
                  <a16:creationId xmlns:a16="http://schemas.microsoft.com/office/drawing/2014/main" id="{6D3E9B43-4F29-7BC3-04F7-092A531FE13D}"/>
                </a:ext>
              </a:extLst>
            </p:cNvPr>
            <p:cNvSpPr/>
            <p:nvPr/>
          </p:nvSpPr>
          <p:spPr>
            <a:xfrm flipV="1">
              <a:off x="22233774" y="0"/>
              <a:ext cx="0" cy="13716000"/>
            </a:xfrm>
            <a:prstGeom prst="line">
              <a:avLst/>
            </a:prstGeom>
            <a:ln w="12700" cap="flat">
              <a:solidFill>
                <a:srgbClr val="1E2328"/>
              </a:solidFill>
              <a:prstDash val="solid"/>
              <a:headEnd type="none" w="sm" len="sm"/>
              <a:tailEnd type="none" w="sm" len="sm"/>
            </a:ln>
          </p:spPr>
          <p:txBody>
            <a:bodyPr/>
            <a:lstStyle/>
            <a:p>
              <a:endParaRPr lang="pl-PL"/>
            </a:p>
          </p:txBody>
        </p:sp>
        <p:sp>
          <p:nvSpPr>
            <p:cNvPr id="7" name="AutoShape 7">
              <a:extLst>
                <a:ext uri="{FF2B5EF4-FFF2-40B4-BE49-F238E27FC236}">
                  <a16:creationId xmlns:a16="http://schemas.microsoft.com/office/drawing/2014/main" id="{4F3847C6-D378-CA23-76C2-3F8B22E02D46}"/>
                </a:ext>
              </a:extLst>
            </p:cNvPr>
            <p:cNvSpPr/>
            <p:nvPr/>
          </p:nvSpPr>
          <p:spPr>
            <a:xfrm rot="-10800000">
              <a:off x="0" y="1365250"/>
              <a:ext cx="24384000" cy="0"/>
            </a:xfrm>
            <a:prstGeom prst="line">
              <a:avLst/>
            </a:prstGeom>
            <a:ln w="12700" cap="flat">
              <a:solidFill>
                <a:srgbClr val="1E2328"/>
              </a:solidFill>
              <a:prstDash val="solid"/>
              <a:headEnd type="none" w="sm" len="sm"/>
              <a:tailEnd type="none" w="sm" len="sm"/>
            </a:ln>
          </p:spPr>
          <p:txBody>
            <a:bodyPr/>
            <a:lstStyle/>
            <a:p>
              <a:endParaRPr lang="pl-PL"/>
            </a:p>
          </p:txBody>
        </p:sp>
        <p:sp>
          <p:nvSpPr>
            <p:cNvPr id="8" name="Freeform 8">
              <a:extLst>
                <a:ext uri="{FF2B5EF4-FFF2-40B4-BE49-F238E27FC236}">
                  <a16:creationId xmlns:a16="http://schemas.microsoft.com/office/drawing/2014/main" id="{A6AA69C1-50A0-5E8A-F837-08ABA905109C}"/>
                </a:ext>
              </a:extLst>
            </p:cNvPr>
            <p:cNvSpPr/>
            <p:nvPr/>
          </p:nvSpPr>
          <p:spPr>
            <a:xfrm>
              <a:off x="22233774" y="1371600"/>
              <a:ext cx="2150226" cy="2150226"/>
            </a:xfrm>
            <a:custGeom>
              <a:avLst/>
              <a:gdLst/>
              <a:ahLst/>
              <a:cxnLst/>
              <a:rect l="l" t="t" r="r" b="b"/>
              <a:pathLst>
                <a:path w="2150226" h="2150226">
                  <a:moveTo>
                    <a:pt x="0" y="0"/>
                  </a:moveTo>
                  <a:lnTo>
                    <a:pt x="2150226" y="0"/>
                  </a:lnTo>
                  <a:lnTo>
                    <a:pt x="2150226" y="2150226"/>
                  </a:lnTo>
                  <a:lnTo>
                    <a:pt x="0" y="2150226"/>
                  </a:lnTo>
                  <a:lnTo>
                    <a:pt x="0" y="0"/>
                  </a:lnTo>
                  <a:close/>
                </a:path>
              </a:pathLst>
            </a:custGeom>
            <a:blipFill>
              <a:blip r:embed="rId2"/>
              <a:stretch>
                <a:fillRect/>
              </a:stretch>
            </a:blipFill>
          </p:spPr>
          <p:txBody>
            <a:bodyPr/>
            <a:lstStyle/>
            <a:p>
              <a:endParaRPr lang="pl-PL"/>
            </a:p>
          </p:txBody>
        </p:sp>
        <p:sp>
          <p:nvSpPr>
            <p:cNvPr id="9" name="TextBox 9">
              <a:extLst>
                <a:ext uri="{FF2B5EF4-FFF2-40B4-BE49-F238E27FC236}">
                  <a16:creationId xmlns:a16="http://schemas.microsoft.com/office/drawing/2014/main" id="{0D3C5270-7E47-386E-6EB5-7346A9526A5C}"/>
                </a:ext>
              </a:extLst>
            </p:cNvPr>
            <p:cNvSpPr txBox="1"/>
            <p:nvPr/>
          </p:nvSpPr>
          <p:spPr>
            <a:xfrm rot="16200000">
              <a:off x="20892271" y="9709979"/>
              <a:ext cx="4909775" cy="359072"/>
            </a:xfrm>
            <a:prstGeom prst="rect">
              <a:avLst/>
            </a:prstGeom>
          </p:spPr>
          <p:txBody>
            <a:bodyPr wrap="square" lIns="0" tIns="0" rIns="0" bIns="0" rtlCol="0" anchor="t">
              <a:spAutoFit/>
            </a:bodyPr>
            <a:lstStyle/>
            <a:p>
              <a:pPr algn="l">
                <a:lnSpc>
                  <a:spcPts val="2074"/>
                </a:lnSpc>
              </a:pPr>
              <a:r>
                <a:rPr lang="en-US" dirty="0">
                  <a:solidFill>
                    <a:srgbClr val="1E2328"/>
                  </a:solidFill>
                  <a:latin typeface="Montserrat"/>
                  <a:ea typeface="Montserrat"/>
                  <a:cs typeface="Montserrat"/>
                  <a:sym typeface="Montserrat"/>
                </a:rPr>
                <a:t>www.fashionupproject.com</a:t>
              </a:r>
            </a:p>
          </p:txBody>
        </p:sp>
      </p:grpSp>
      <p:sp>
        <p:nvSpPr>
          <p:cNvPr id="10" name="AutoShape 10">
            <a:extLst>
              <a:ext uri="{FF2B5EF4-FFF2-40B4-BE49-F238E27FC236}">
                <a16:creationId xmlns:a16="http://schemas.microsoft.com/office/drawing/2014/main" id="{4A427999-DE36-5171-4300-7EADC252DB84}"/>
              </a:ext>
            </a:extLst>
          </p:cNvPr>
          <p:cNvSpPr/>
          <p:nvPr/>
        </p:nvSpPr>
        <p:spPr>
          <a:xfrm rot="-10800000">
            <a:off x="0" y="1023937"/>
            <a:ext cx="18288000" cy="0"/>
          </a:xfrm>
          <a:prstGeom prst="line">
            <a:avLst/>
          </a:prstGeom>
          <a:ln w="9525" cap="flat">
            <a:solidFill>
              <a:srgbClr val="1E2328"/>
            </a:solidFill>
            <a:prstDash val="solid"/>
            <a:headEnd type="none" w="sm" len="sm"/>
            <a:tailEnd type="none" w="sm" len="sm"/>
          </a:ln>
        </p:spPr>
        <p:txBody>
          <a:bodyPr/>
          <a:lstStyle/>
          <a:p>
            <a:endParaRPr lang="pl-PL"/>
          </a:p>
        </p:txBody>
      </p:sp>
      <p:grpSp>
        <p:nvGrpSpPr>
          <p:cNvPr id="11" name="Group 11">
            <a:extLst>
              <a:ext uri="{FF2B5EF4-FFF2-40B4-BE49-F238E27FC236}">
                <a16:creationId xmlns:a16="http://schemas.microsoft.com/office/drawing/2014/main" id="{439899C4-B439-7926-0118-BC206FE82D84}"/>
              </a:ext>
            </a:extLst>
          </p:cNvPr>
          <p:cNvGrpSpPr/>
          <p:nvPr/>
        </p:nvGrpSpPr>
        <p:grpSpPr>
          <a:xfrm>
            <a:off x="0" y="4067054"/>
            <a:ext cx="3933182" cy="2152892"/>
            <a:chOff x="0" y="0"/>
            <a:chExt cx="5244242" cy="2870523"/>
          </a:xfrm>
        </p:grpSpPr>
        <p:grpSp>
          <p:nvGrpSpPr>
            <p:cNvPr id="12" name="Group 12">
              <a:extLst>
                <a:ext uri="{FF2B5EF4-FFF2-40B4-BE49-F238E27FC236}">
                  <a16:creationId xmlns:a16="http://schemas.microsoft.com/office/drawing/2014/main" id="{4B127D09-90E2-254A-3E0F-BB0717C5B0B8}"/>
                </a:ext>
              </a:extLst>
            </p:cNvPr>
            <p:cNvGrpSpPr/>
            <p:nvPr/>
          </p:nvGrpSpPr>
          <p:grpSpPr>
            <a:xfrm>
              <a:off x="0" y="0"/>
              <a:ext cx="5244242" cy="2870523"/>
              <a:chOff x="0" y="0"/>
              <a:chExt cx="1980673" cy="1084155"/>
            </a:xfrm>
          </p:grpSpPr>
          <p:sp>
            <p:nvSpPr>
              <p:cNvPr id="13" name="Freeform 13">
                <a:extLst>
                  <a:ext uri="{FF2B5EF4-FFF2-40B4-BE49-F238E27FC236}">
                    <a16:creationId xmlns:a16="http://schemas.microsoft.com/office/drawing/2014/main" id="{C867A753-099E-6E63-5F2D-643DA4A67ECD}"/>
                  </a:ext>
                </a:extLst>
              </p:cNvPr>
              <p:cNvSpPr/>
              <p:nvPr/>
            </p:nvSpPr>
            <p:spPr>
              <a:xfrm>
                <a:off x="0" y="0"/>
                <a:ext cx="1980673" cy="1084155"/>
              </a:xfrm>
              <a:custGeom>
                <a:avLst/>
                <a:gdLst/>
                <a:ahLst/>
                <a:cxnLst/>
                <a:rect l="l" t="t" r="r" b="b"/>
                <a:pathLst>
                  <a:path w="1980673" h="1084155">
                    <a:moveTo>
                      <a:pt x="0" y="0"/>
                    </a:moveTo>
                    <a:lnTo>
                      <a:pt x="1980673" y="0"/>
                    </a:lnTo>
                    <a:lnTo>
                      <a:pt x="1980673" y="1084155"/>
                    </a:lnTo>
                    <a:lnTo>
                      <a:pt x="0" y="1084155"/>
                    </a:lnTo>
                    <a:close/>
                  </a:path>
                </a:pathLst>
              </a:custGeom>
              <a:solidFill>
                <a:srgbClr val="1E2328"/>
              </a:solidFill>
            </p:spPr>
            <p:txBody>
              <a:bodyPr/>
              <a:lstStyle/>
              <a:p>
                <a:endParaRPr lang="pl-PL"/>
              </a:p>
            </p:txBody>
          </p:sp>
          <p:sp>
            <p:nvSpPr>
              <p:cNvPr id="14" name="TextBox 14">
                <a:extLst>
                  <a:ext uri="{FF2B5EF4-FFF2-40B4-BE49-F238E27FC236}">
                    <a16:creationId xmlns:a16="http://schemas.microsoft.com/office/drawing/2014/main" id="{C19D09B8-2BB0-BEBE-AF22-1229CEEEEE78}"/>
                  </a:ext>
                </a:extLst>
              </p:cNvPr>
              <p:cNvSpPr txBox="1"/>
              <p:nvPr/>
            </p:nvSpPr>
            <p:spPr>
              <a:xfrm>
                <a:off x="0" y="0"/>
                <a:ext cx="1980673" cy="1084155"/>
              </a:xfrm>
              <a:prstGeom prst="rect">
                <a:avLst/>
              </a:prstGeom>
            </p:spPr>
            <p:txBody>
              <a:bodyPr lIns="50800" tIns="50800" rIns="50800" bIns="50800" rtlCol="0" anchor="ctr"/>
              <a:lstStyle/>
              <a:p>
                <a:pPr algn="ctr">
                  <a:lnSpc>
                    <a:spcPts val="2196"/>
                  </a:lnSpc>
                </a:pPr>
                <a:endParaRPr/>
              </a:p>
            </p:txBody>
          </p:sp>
        </p:grpSp>
        <p:sp>
          <p:nvSpPr>
            <p:cNvPr id="15" name="TextBox 15">
              <a:extLst>
                <a:ext uri="{FF2B5EF4-FFF2-40B4-BE49-F238E27FC236}">
                  <a16:creationId xmlns:a16="http://schemas.microsoft.com/office/drawing/2014/main" id="{4EDFB9FA-2E0B-DC66-0D40-77B971FE7BFB}"/>
                </a:ext>
              </a:extLst>
            </p:cNvPr>
            <p:cNvSpPr txBox="1"/>
            <p:nvPr/>
          </p:nvSpPr>
          <p:spPr>
            <a:xfrm>
              <a:off x="594936" y="1078965"/>
              <a:ext cx="3453894" cy="712332"/>
            </a:xfrm>
            <a:prstGeom prst="rect">
              <a:avLst/>
            </a:prstGeom>
          </p:spPr>
          <p:txBody>
            <a:bodyPr lIns="0" tIns="0" rIns="0" bIns="0" rtlCol="0" anchor="t">
              <a:spAutoFit/>
            </a:bodyPr>
            <a:lstStyle/>
            <a:p>
              <a:pPr algn="l">
                <a:lnSpc>
                  <a:spcPts val="4227"/>
                </a:lnSpc>
              </a:pPr>
              <a:r>
                <a:rPr lang="pl-PL" sz="3465" dirty="0" err="1">
                  <a:solidFill>
                    <a:srgbClr val="FFFFFF"/>
                  </a:solidFill>
                  <a:latin typeface="DM Serif Display"/>
                  <a:ea typeface="DM Serif Display"/>
                  <a:cs typeface="DM Serif Display"/>
                  <a:sym typeface="DM Serif Display"/>
                </a:rPr>
                <a:t>Glossary</a:t>
              </a:r>
              <a:endParaRPr lang="en-US" sz="3465" dirty="0">
                <a:solidFill>
                  <a:srgbClr val="FFFFFF"/>
                </a:solidFill>
                <a:latin typeface="DM Serif Display"/>
                <a:ea typeface="DM Serif Display"/>
                <a:cs typeface="DM Serif Display"/>
                <a:sym typeface="DM Serif Display"/>
              </a:endParaRPr>
            </a:p>
          </p:txBody>
        </p:sp>
      </p:grpSp>
      <p:sp>
        <p:nvSpPr>
          <p:cNvPr id="16" name="AutoShape 16">
            <a:extLst>
              <a:ext uri="{FF2B5EF4-FFF2-40B4-BE49-F238E27FC236}">
                <a16:creationId xmlns:a16="http://schemas.microsoft.com/office/drawing/2014/main" id="{C405121D-FC1E-4D5E-3B00-E5F399AEC872}"/>
              </a:ext>
            </a:extLst>
          </p:cNvPr>
          <p:cNvSpPr/>
          <p:nvPr/>
        </p:nvSpPr>
        <p:spPr>
          <a:xfrm rot="22765">
            <a:off x="10111530" y="4988719"/>
            <a:ext cx="719057" cy="0"/>
          </a:xfrm>
          <a:prstGeom prst="line">
            <a:avLst/>
          </a:prstGeom>
          <a:ln w="9525" cap="flat">
            <a:solidFill>
              <a:srgbClr val="CFCF5A"/>
            </a:solidFill>
            <a:prstDash val="solid"/>
            <a:headEnd type="none" w="sm" len="sm"/>
            <a:tailEnd type="none" w="sm" len="sm"/>
          </a:ln>
        </p:spPr>
        <p:txBody>
          <a:bodyPr/>
          <a:lstStyle/>
          <a:p>
            <a:endParaRPr lang="pl-PL"/>
          </a:p>
        </p:txBody>
      </p:sp>
      <p:sp>
        <p:nvSpPr>
          <p:cNvPr id="17" name="TextBox 17">
            <a:extLst>
              <a:ext uri="{FF2B5EF4-FFF2-40B4-BE49-F238E27FC236}">
                <a16:creationId xmlns:a16="http://schemas.microsoft.com/office/drawing/2014/main" id="{908F5B05-6ECD-73BD-ECDB-B1E567ACBF45}"/>
              </a:ext>
            </a:extLst>
          </p:cNvPr>
          <p:cNvSpPr txBox="1"/>
          <p:nvPr/>
        </p:nvSpPr>
        <p:spPr>
          <a:xfrm>
            <a:off x="4135768" y="1126966"/>
            <a:ext cx="11951541" cy="7440498"/>
          </a:xfrm>
          <a:prstGeom prst="rect">
            <a:avLst/>
          </a:prstGeom>
        </p:spPr>
        <p:txBody>
          <a:bodyPr lIns="0" tIns="0" rIns="0" bIns="0" rtlCol="0" anchor="t">
            <a:spAutoFit/>
          </a:bodyPr>
          <a:lstStyle/>
          <a:p>
            <a:endParaRPr lang="pl-PL" sz="2400" b="1" dirty="0">
              <a:solidFill>
                <a:srgbClr val="1E2328"/>
              </a:solidFill>
              <a:latin typeface="Montserrat"/>
            </a:endParaRPr>
          </a:p>
          <a:p>
            <a:pPr algn="just"/>
            <a:r>
              <a:rPr lang="en-US" sz="2400" b="1" dirty="0">
                <a:solidFill>
                  <a:srgbClr val="1E2328"/>
                </a:solidFill>
                <a:latin typeface="Montserrat"/>
              </a:rPr>
              <a:t>Upcycling</a:t>
            </a:r>
            <a:endParaRPr lang="pl-PL" sz="2000" dirty="0">
              <a:solidFill>
                <a:srgbClr val="1E2328"/>
              </a:solidFill>
              <a:latin typeface="Montserrat"/>
            </a:endParaRPr>
          </a:p>
          <a:p>
            <a:pPr algn="just"/>
            <a:r>
              <a:rPr lang="en-US" sz="2000" dirty="0">
                <a:solidFill>
                  <a:srgbClr val="1E2328"/>
                </a:solidFill>
                <a:latin typeface="Montserrat"/>
              </a:rPr>
              <a:t>is the process of creatively transforming waste or unwanted materials into new items of higher utility or aesthetic value.</a:t>
            </a:r>
            <a:endParaRPr lang="pl-PL" sz="2000">
              <a:solidFill>
                <a:srgbClr val="1E2328"/>
              </a:solidFill>
              <a:latin typeface="Montserrat"/>
            </a:endParaRPr>
          </a:p>
          <a:p>
            <a:pPr>
              <a:buFont typeface="Arial" panose="020B0604020202020204" pitchFamily="34" charset="0"/>
              <a:buChar char="•"/>
            </a:pPr>
            <a:endParaRPr lang="pl-PL" sz="2000" dirty="0">
              <a:solidFill>
                <a:srgbClr val="1E2328"/>
              </a:solidFill>
              <a:latin typeface="Montserrat"/>
            </a:endParaRPr>
          </a:p>
          <a:p>
            <a:pPr algn="just"/>
            <a:r>
              <a:rPr lang="en-US" sz="2400" b="1" dirty="0">
                <a:solidFill>
                  <a:srgbClr val="1E2328"/>
                </a:solidFill>
                <a:latin typeface="Montserrat"/>
              </a:rPr>
              <a:t>Recycling</a:t>
            </a:r>
            <a:br>
              <a:rPr lang="pl-PL" sz="2400" b="1" dirty="0">
                <a:solidFill>
                  <a:srgbClr val="1E2328"/>
                </a:solidFill>
                <a:latin typeface="Montserrat"/>
              </a:rPr>
            </a:br>
            <a:r>
              <a:rPr lang="en-US" sz="2000" dirty="0">
                <a:solidFill>
                  <a:srgbClr val="1E2328"/>
                </a:solidFill>
                <a:latin typeface="Montserrat"/>
              </a:rPr>
              <a:t>is the process of collecting and processing waste materials and used products to create new products.</a:t>
            </a:r>
            <a:r>
              <a:rPr lang="pl-PL" sz="2000" dirty="0">
                <a:solidFill>
                  <a:srgbClr val="1E2328"/>
                </a:solidFill>
                <a:latin typeface="Montserrat"/>
              </a:rPr>
              <a:t> </a:t>
            </a:r>
            <a:r>
              <a:rPr lang="en-US" sz="2000" dirty="0">
                <a:solidFill>
                  <a:srgbClr val="1E2328"/>
                </a:solidFill>
                <a:latin typeface="Montserrat"/>
              </a:rPr>
              <a:t>The goal of recycling is to reduce the consumption of raw materials, energy, and water, as well as to minimize pollution and greenhouse gas emissions.</a:t>
            </a:r>
            <a:endParaRPr lang="pl-PL" sz="2000" dirty="0">
              <a:solidFill>
                <a:srgbClr val="1E2328"/>
              </a:solidFill>
              <a:latin typeface="Montserrat"/>
            </a:endParaRPr>
          </a:p>
          <a:p>
            <a:endParaRPr lang="pl-PL" sz="2000" dirty="0">
              <a:solidFill>
                <a:srgbClr val="1E2328"/>
              </a:solidFill>
              <a:latin typeface="Montserrat"/>
            </a:endParaRPr>
          </a:p>
          <a:p>
            <a:pPr algn="l">
              <a:lnSpc>
                <a:spcPts val="3299"/>
              </a:lnSpc>
            </a:pPr>
            <a:r>
              <a:rPr lang="pl-PL" sz="2400" b="1" dirty="0">
                <a:solidFill>
                  <a:srgbClr val="1E2328"/>
                </a:solidFill>
                <a:latin typeface="Montserrat"/>
                <a:sym typeface="Montserrat"/>
              </a:rPr>
              <a:t>Down</a:t>
            </a:r>
            <a:r>
              <a:rPr lang="en-US" sz="2400" b="1" dirty="0">
                <a:solidFill>
                  <a:srgbClr val="1E2328"/>
                </a:solidFill>
                <a:latin typeface="Montserrat"/>
                <a:sym typeface="Montserrat"/>
              </a:rPr>
              <a:t>cycling</a:t>
            </a:r>
            <a:endParaRPr lang="pl-PL" sz="2400" b="1" dirty="0">
              <a:solidFill>
                <a:srgbClr val="1E2328"/>
              </a:solidFill>
              <a:latin typeface="Montserrat"/>
              <a:sym typeface="Montserrat"/>
            </a:endParaRPr>
          </a:p>
          <a:p>
            <a:pPr algn="just"/>
            <a:r>
              <a:rPr lang="en-US" sz="2000" dirty="0">
                <a:solidFill>
                  <a:srgbClr val="1E2328"/>
                </a:solidFill>
                <a:latin typeface="Montserrat"/>
              </a:rPr>
              <a:t>is the process of recycling materials into new products of lower quality or functionality than the original. This often happens because the materials degrade or become contaminated during the recycling process, making them unsuitable for higher-quality applications.</a:t>
            </a:r>
            <a:endParaRPr lang="pl-PL" sz="2000" dirty="0">
              <a:solidFill>
                <a:srgbClr val="1E2328"/>
              </a:solidFill>
              <a:latin typeface="Montserrat"/>
            </a:endParaRPr>
          </a:p>
          <a:p>
            <a:endParaRPr lang="pl-PL" sz="2000" dirty="0">
              <a:solidFill>
                <a:srgbClr val="1E2328"/>
              </a:solidFill>
              <a:latin typeface="Montserrat"/>
            </a:endParaRPr>
          </a:p>
          <a:p>
            <a:pPr algn="just"/>
            <a:r>
              <a:rPr lang="en-US" sz="2400" b="1" dirty="0">
                <a:solidFill>
                  <a:srgbClr val="1E2328"/>
                </a:solidFill>
                <a:latin typeface="Montserrat"/>
              </a:rPr>
              <a:t>Sustainability</a:t>
            </a:r>
            <a:br>
              <a:rPr lang="pl-PL" sz="2400" b="1" dirty="0">
                <a:solidFill>
                  <a:srgbClr val="1E2328"/>
                </a:solidFill>
                <a:latin typeface="Montserrat"/>
              </a:rPr>
            </a:br>
            <a:r>
              <a:rPr lang="en-US" sz="2000" dirty="0">
                <a:solidFill>
                  <a:srgbClr val="1E2328"/>
                </a:solidFill>
                <a:latin typeface="Montserrat"/>
              </a:rPr>
              <a:t>refers to the ability to meet the needs of the present without compromising the ability of future generations to meet their own needs. It emphasizes a balance among the exploitation of resources, directions of social development, investments, and environmental aspects, as well as the preservation of the environment. Sustainability involves responsibility and a long-term perspective aimed at integrating economic, social, and ecological considerations into decision-making processes at all levels.</a:t>
            </a:r>
            <a:endParaRPr lang="pl-PL" sz="2000" dirty="0">
              <a:solidFill>
                <a:srgbClr val="1E2328"/>
              </a:solidFill>
              <a:latin typeface="Montserrat"/>
            </a:endParaRPr>
          </a:p>
          <a:p>
            <a:endParaRPr lang="pl-PL" sz="2000" dirty="0">
              <a:solidFill>
                <a:srgbClr val="1E2328"/>
              </a:solidFill>
              <a:latin typeface="Montserrat"/>
            </a:endParaRPr>
          </a:p>
        </p:txBody>
      </p:sp>
      <p:sp>
        <p:nvSpPr>
          <p:cNvPr id="18" name="TextBox 18">
            <a:extLst>
              <a:ext uri="{FF2B5EF4-FFF2-40B4-BE49-F238E27FC236}">
                <a16:creationId xmlns:a16="http://schemas.microsoft.com/office/drawing/2014/main" id="{B946F3F3-A116-0A10-885E-DBBCDB29EFEB}"/>
              </a:ext>
            </a:extLst>
          </p:cNvPr>
          <p:cNvSpPr txBox="1"/>
          <p:nvPr/>
        </p:nvSpPr>
        <p:spPr>
          <a:xfrm>
            <a:off x="1031566" y="351095"/>
            <a:ext cx="4506489" cy="384175"/>
          </a:xfrm>
          <a:prstGeom prst="rect">
            <a:avLst/>
          </a:prstGeom>
        </p:spPr>
        <p:txBody>
          <a:bodyPr lIns="0" tIns="0" rIns="0" bIns="0" rtlCol="0" anchor="t">
            <a:spAutoFit/>
          </a:bodyPr>
          <a:lstStyle/>
          <a:p>
            <a:pPr algn="l">
              <a:lnSpc>
                <a:spcPts val="3049"/>
              </a:lnSpc>
            </a:pPr>
            <a:r>
              <a:rPr lang="en-US" sz="2499">
                <a:solidFill>
                  <a:srgbClr val="1E2328"/>
                </a:solidFill>
                <a:latin typeface="DM Serif Display"/>
                <a:ea typeface="DM Serif Display"/>
                <a:cs typeface="DM Serif Display"/>
                <a:sym typeface="DM Serif Display"/>
              </a:rPr>
              <a:t>UpTraK Training Programme</a:t>
            </a:r>
          </a:p>
        </p:txBody>
      </p:sp>
    </p:spTree>
    <p:extLst>
      <p:ext uri="{BB962C8B-B14F-4D97-AF65-F5344CB8AC3E}">
        <p14:creationId xmlns:p14="http://schemas.microsoft.com/office/powerpoint/2010/main" val="252871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3B9CE-315E-14EA-CDB3-BFB6DCC0CB57}"/>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7150F8A9-9BCF-C10C-D58A-81472D20B9E0}"/>
              </a:ext>
            </a:extLst>
          </p:cNvPr>
          <p:cNvGrpSpPr/>
          <p:nvPr/>
        </p:nvGrpSpPr>
        <p:grpSpPr>
          <a:xfrm>
            <a:off x="0" y="1033462"/>
            <a:ext cx="1028700" cy="9253538"/>
            <a:chOff x="0" y="0"/>
            <a:chExt cx="222487" cy="2001355"/>
          </a:xfrm>
        </p:grpSpPr>
        <p:sp>
          <p:nvSpPr>
            <p:cNvPr id="3" name="Freeform 3">
              <a:extLst>
                <a:ext uri="{FF2B5EF4-FFF2-40B4-BE49-F238E27FC236}">
                  <a16:creationId xmlns:a16="http://schemas.microsoft.com/office/drawing/2014/main" id="{B36579E3-0152-010D-5740-81B274637D29}"/>
                </a:ext>
              </a:extLst>
            </p:cNvPr>
            <p:cNvSpPr/>
            <p:nvPr/>
          </p:nvSpPr>
          <p:spPr>
            <a:xfrm>
              <a:off x="0" y="0"/>
              <a:ext cx="222487" cy="2001355"/>
            </a:xfrm>
            <a:custGeom>
              <a:avLst/>
              <a:gdLst/>
              <a:ahLst/>
              <a:cxnLst/>
              <a:rect l="l" t="t" r="r" b="b"/>
              <a:pathLst>
                <a:path w="222487" h="2001355">
                  <a:moveTo>
                    <a:pt x="0" y="0"/>
                  </a:moveTo>
                  <a:lnTo>
                    <a:pt x="222487" y="0"/>
                  </a:lnTo>
                  <a:lnTo>
                    <a:pt x="222487" y="2001355"/>
                  </a:lnTo>
                  <a:lnTo>
                    <a:pt x="0" y="2001355"/>
                  </a:lnTo>
                  <a:close/>
                </a:path>
              </a:pathLst>
            </a:custGeom>
            <a:solidFill>
              <a:srgbClr val="CFCF5A"/>
            </a:solidFill>
          </p:spPr>
          <p:txBody>
            <a:bodyPr/>
            <a:lstStyle/>
            <a:p>
              <a:endParaRPr lang="pl-PL"/>
            </a:p>
          </p:txBody>
        </p:sp>
        <p:sp>
          <p:nvSpPr>
            <p:cNvPr id="4" name="TextBox 4">
              <a:extLst>
                <a:ext uri="{FF2B5EF4-FFF2-40B4-BE49-F238E27FC236}">
                  <a16:creationId xmlns:a16="http://schemas.microsoft.com/office/drawing/2014/main" id="{113E66D3-3C9C-594E-EB1C-87D143200FAD}"/>
                </a:ext>
              </a:extLst>
            </p:cNvPr>
            <p:cNvSpPr txBox="1"/>
            <p:nvPr/>
          </p:nvSpPr>
          <p:spPr>
            <a:xfrm>
              <a:off x="0" y="0"/>
              <a:ext cx="222487" cy="2001355"/>
            </a:xfrm>
            <a:prstGeom prst="rect">
              <a:avLst/>
            </a:prstGeom>
          </p:spPr>
          <p:txBody>
            <a:bodyPr lIns="50800" tIns="50800" rIns="50800" bIns="50800" rtlCol="0" anchor="ctr"/>
            <a:lstStyle/>
            <a:p>
              <a:pPr algn="ctr">
                <a:lnSpc>
                  <a:spcPts val="2196"/>
                </a:lnSpc>
              </a:pPr>
              <a:endParaRPr/>
            </a:p>
          </p:txBody>
        </p:sp>
      </p:grpSp>
      <p:grpSp>
        <p:nvGrpSpPr>
          <p:cNvPr id="5" name="Group 5">
            <a:extLst>
              <a:ext uri="{FF2B5EF4-FFF2-40B4-BE49-F238E27FC236}">
                <a16:creationId xmlns:a16="http://schemas.microsoft.com/office/drawing/2014/main" id="{0831C768-BFD7-5882-5364-6213653FDFD1}"/>
              </a:ext>
            </a:extLst>
          </p:cNvPr>
          <p:cNvGrpSpPr/>
          <p:nvPr/>
        </p:nvGrpSpPr>
        <p:grpSpPr>
          <a:xfrm>
            <a:off x="0" y="0"/>
            <a:ext cx="18288000" cy="10287000"/>
            <a:chOff x="0" y="0"/>
            <a:chExt cx="24384000" cy="13716000"/>
          </a:xfrm>
        </p:grpSpPr>
        <p:sp>
          <p:nvSpPr>
            <p:cNvPr id="6" name="AutoShape 6">
              <a:extLst>
                <a:ext uri="{FF2B5EF4-FFF2-40B4-BE49-F238E27FC236}">
                  <a16:creationId xmlns:a16="http://schemas.microsoft.com/office/drawing/2014/main" id="{6ED7F3DE-9D7F-5617-27DB-FD81B8A76F37}"/>
                </a:ext>
              </a:extLst>
            </p:cNvPr>
            <p:cNvSpPr/>
            <p:nvPr/>
          </p:nvSpPr>
          <p:spPr>
            <a:xfrm flipV="1">
              <a:off x="22233774" y="0"/>
              <a:ext cx="0" cy="13716000"/>
            </a:xfrm>
            <a:prstGeom prst="line">
              <a:avLst/>
            </a:prstGeom>
            <a:ln w="12700" cap="flat">
              <a:solidFill>
                <a:srgbClr val="1E2328"/>
              </a:solidFill>
              <a:prstDash val="solid"/>
              <a:headEnd type="none" w="sm" len="sm"/>
              <a:tailEnd type="none" w="sm" len="sm"/>
            </a:ln>
          </p:spPr>
          <p:txBody>
            <a:bodyPr/>
            <a:lstStyle/>
            <a:p>
              <a:endParaRPr lang="pl-PL"/>
            </a:p>
          </p:txBody>
        </p:sp>
        <p:sp>
          <p:nvSpPr>
            <p:cNvPr id="7" name="AutoShape 7">
              <a:extLst>
                <a:ext uri="{FF2B5EF4-FFF2-40B4-BE49-F238E27FC236}">
                  <a16:creationId xmlns:a16="http://schemas.microsoft.com/office/drawing/2014/main" id="{D4BBAFC7-E37F-39FC-884B-98635EF553C9}"/>
                </a:ext>
              </a:extLst>
            </p:cNvPr>
            <p:cNvSpPr/>
            <p:nvPr/>
          </p:nvSpPr>
          <p:spPr>
            <a:xfrm rot="-10800000">
              <a:off x="0" y="1365250"/>
              <a:ext cx="24384000" cy="0"/>
            </a:xfrm>
            <a:prstGeom prst="line">
              <a:avLst/>
            </a:prstGeom>
            <a:ln w="12700" cap="flat">
              <a:solidFill>
                <a:srgbClr val="1E2328"/>
              </a:solidFill>
              <a:prstDash val="solid"/>
              <a:headEnd type="none" w="sm" len="sm"/>
              <a:tailEnd type="none" w="sm" len="sm"/>
            </a:ln>
          </p:spPr>
          <p:txBody>
            <a:bodyPr/>
            <a:lstStyle/>
            <a:p>
              <a:endParaRPr lang="pl-PL"/>
            </a:p>
          </p:txBody>
        </p:sp>
        <p:sp>
          <p:nvSpPr>
            <p:cNvPr id="8" name="Freeform 8">
              <a:extLst>
                <a:ext uri="{FF2B5EF4-FFF2-40B4-BE49-F238E27FC236}">
                  <a16:creationId xmlns:a16="http://schemas.microsoft.com/office/drawing/2014/main" id="{1B45DF9A-C7E2-7A4A-83E1-FE3A55A24508}"/>
                </a:ext>
              </a:extLst>
            </p:cNvPr>
            <p:cNvSpPr/>
            <p:nvPr/>
          </p:nvSpPr>
          <p:spPr>
            <a:xfrm>
              <a:off x="22233774" y="1371600"/>
              <a:ext cx="2150226" cy="2150226"/>
            </a:xfrm>
            <a:custGeom>
              <a:avLst/>
              <a:gdLst/>
              <a:ahLst/>
              <a:cxnLst/>
              <a:rect l="l" t="t" r="r" b="b"/>
              <a:pathLst>
                <a:path w="2150226" h="2150226">
                  <a:moveTo>
                    <a:pt x="0" y="0"/>
                  </a:moveTo>
                  <a:lnTo>
                    <a:pt x="2150226" y="0"/>
                  </a:lnTo>
                  <a:lnTo>
                    <a:pt x="2150226" y="2150226"/>
                  </a:lnTo>
                  <a:lnTo>
                    <a:pt x="0" y="2150226"/>
                  </a:lnTo>
                  <a:lnTo>
                    <a:pt x="0" y="0"/>
                  </a:lnTo>
                  <a:close/>
                </a:path>
              </a:pathLst>
            </a:custGeom>
            <a:blipFill>
              <a:blip r:embed="rId2"/>
              <a:stretch>
                <a:fillRect/>
              </a:stretch>
            </a:blipFill>
          </p:spPr>
          <p:txBody>
            <a:bodyPr/>
            <a:lstStyle/>
            <a:p>
              <a:endParaRPr lang="pl-PL"/>
            </a:p>
          </p:txBody>
        </p:sp>
        <p:sp>
          <p:nvSpPr>
            <p:cNvPr id="9" name="TextBox 9">
              <a:extLst>
                <a:ext uri="{FF2B5EF4-FFF2-40B4-BE49-F238E27FC236}">
                  <a16:creationId xmlns:a16="http://schemas.microsoft.com/office/drawing/2014/main" id="{EF021C74-C16D-3E01-85EA-C2FC9A42211B}"/>
                </a:ext>
              </a:extLst>
            </p:cNvPr>
            <p:cNvSpPr txBox="1"/>
            <p:nvPr/>
          </p:nvSpPr>
          <p:spPr>
            <a:xfrm rot="16200000">
              <a:off x="20912591" y="9760779"/>
              <a:ext cx="4808175" cy="359072"/>
            </a:xfrm>
            <a:prstGeom prst="rect">
              <a:avLst/>
            </a:prstGeom>
          </p:spPr>
          <p:txBody>
            <a:bodyPr wrap="square" lIns="0" tIns="0" rIns="0" bIns="0" rtlCol="0" anchor="t">
              <a:spAutoFit/>
            </a:bodyPr>
            <a:lstStyle/>
            <a:p>
              <a:pPr algn="l">
                <a:lnSpc>
                  <a:spcPts val="2074"/>
                </a:lnSpc>
              </a:pPr>
              <a:r>
                <a:rPr lang="en-US" dirty="0">
                  <a:solidFill>
                    <a:srgbClr val="1E2328"/>
                  </a:solidFill>
                  <a:latin typeface="Montserrat"/>
                  <a:ea typeface="Montserrat"/>
                  <a:cs typeface="Montserrat"/>
                  <a:sym typeface="Montserrat"/>
                </a:rPr>
                <a:t>www.fashionupproject.com</a:t>
              </a:r>
            </a:p>
          </p:txBody>
        </p:sp>
      </p:grpSp>
      <p:sp>
        <p:nvSpPr>
          <p:cNvPr id="10" name="AutoShape 10">
            <a:extLst>
              <a:ext uri="{FF2B5EF4-FFF2-40B4-BE49-F238E27FC236}">
                <a16:creationId xmlns:a16="http://schemas.microsoft.com/office/drawing/2014/main" id="{CE986323-1E57-E042-8446-B109BBF4973F}"/>
              </a:ext>
            </a:extLst>
          </p:cNvPr>
          <p:cNvSpPr/>
          <p:nvPr/>
        </p:nvSpPr>
        <p:spPr>
          <a:xfrm rot="-10800000">
            <a:off x="0" y="1023937"/>
            <a:ext cx="18288000" cy="0"/>
          </a:xfrm>
          <a:prstGeom prst="line">
            <a:avLst/>
          </a:prstGeom>
          <a:ln w="9525" cap="flat">
            <a:solidFill>
              <a:srgbClr val="1E2328"/>
            </a:solidFill>
            <a:prstDash val="solid"/>
            <a:headEnd type="none" w="sm" len="sm"/>
            <a:tailEnd type="none" w="sm" len="sm"/>
          </a:ln>
        </p:spPr>
        <p:txBody>
          <a:bodyPr/>
          <a:lstStyle/>
          <a:p>
            <a:endParaRPr lang="pl-PL"/>
          </a:p>
        </p:txBody>
      </p:sp>
      <p:grpSp>
        <p:nvGrpSpPr>
          <p:cNvPr id="11" name="Group 11">
            <a:extLst>
              <a:ext uri="{FF2B5EF4-FFF2-40B4-BE49-F238E27FC236}">
                <a16:creationId xmlns:a16="http://schemas.microsoft.com/office/drawing/2014/main" id="{FFF37BC6-7A07-AF15-1DA2-90BF2210E22B}"/>
              </a:ext>
            </a:extLst>
          </p:cNvPr>
          <p:cNvGrpSpPr/>
          <p:nvPr/>
        </p:nvGrpSpPr>
        <p:grpSpPr>
          <a:xfrm>
            <a:off x="0" y="4067054"/>
            <a:ext cx="3933182" cy="2152892"/>
            <a:chOff x="0" y="0"/>
            <a:chExt cx="5244242" cy="2870523"/>
          </a:xfrm>
        </p:grpSpPr>
        <p:grpSp>
          <p:nvGrpSpPr>
            <p:cNvPr id="12" name="Group 12">
              <a:extLst>
                <a:ext uri="{FF2B5EF4-FFF2-40B4-BE49-F238E27FC236}">
                  <a16:creationId xmlns:a16="http://schemas.microsoft.com/office/drawing/2014/main" id="{F89659A1-570F-FA07-0231-E4E12AC4B650}"/>
                </a:ext>
              </a:extLst>
            </p:cNvPr>
            <p:cNvGrpSpPr/>
            <p:nvPr/>
          </p:nvGrpSpPr>
          <p:grpSpPr>
            <a:xfrm>
              <a:off x="0" y="0"/>
              <a:ext cx="5244242" cy="2870523"/>
              <a:chOff x="0" y="0"/>
              <a:chExt cx="1980673" cy="1084155"/>
            </a:xfrm>
          </p:grpSpPr>
          <p:sp>
            <p:nvSpPr>
              <p:cNvPr id="13" name="Freeform 13">
                <a:extLst>
                  <a:ext uri="{FF2B5EF4-FFF2-40B4-BE49-F238E27FC236}">
                    <a16:creationId xmlns:a16="http://schemas.microsoft.com/office/drawing/2014/main" id="{0C39185A-6EDC-284B-EC0C-51254E0FCC9C}"/>
                  </a:ext>
                </a:extLst>
              </p:cNvPr>
              <p:cNvSpPr/>
              <p:nvPr/>
            </p:nvSpPr>
            <p:spPr>
              <a:xfrm>
                <a:off x="0" y="0"/>
                <a:ext cx="1980673" cy="1084155"/>
              </a:xfrm>
              <a:custGeom>
                <a:avLst/>
                <a:gdLst/>
                <a:ahLst/>
                <a:cxnLst/>
                <a:rect l="l" t="t" r="r" b="b"/>
                <a:pathLst>
                  <a:path w="1980673" h="1084155">
                    <a:moveTo>
                      <a:pt x="0" y="0"/>
                    </a:moveTo>
                    <a:lnTo>
                      <a:pt x="1980673" y="0"/>
                    </a:lnTo>
                    <a:lnTo>
                      <a:pt x="1980673" y="1084155"/>
                    </a:lnTo>
                    <a:lnTo>
                      <a:pt x="0" y="1084155"/>
                    </a:lnTo>
                    <a:close/>
                  </a:path>
                </a:pathLst>
              </a:custGeom>
              <a:solidFill>
                <a:srgbClr val="1E2328"/>
              </a:solidFill>
            </p:spPr>
            <p:txBody>
              <a:bodyPr/>
              <a:lstStyle/>
              <a:p>
                <a:endParaRPr lang="pl-PL"/>
              </a:p>
            </p:txBody>
          </p:sp>
          <p:sp>
            <p:nvSpPr>
              <p:cNvPr id="14" name="TextBox 14">
                <a:extLst>
                  <a:ext uri="{FF2B5EF4-FFF2-40B4-BE49-F238E27FC236}">
                    <a16:creationId xmlns:a16="http://schemas.microsoft.com/office/drawing/2014/main" id="{E0395541-6127-8F93-F032-6CEDDE79F4B0}"/>
                  </a:ext>
                </a:extLst>
              </p:cNvPr>
              <p:cNvSpPr txBox="1"/>
              <p:nvPr/>
            </p:nvSpPr>
            <p:spPr>
              <a:xfrm>
                <a:off x="0" y="0"/>
                <a:ext cx="1980673" cy="1084155"/>
              </a:xfrm>
              <a:prstGeom prst="rect">
                <a:avLst/>
              </a:prstGeom>
            </p:spPr>
            <p:txBody>
              <a:bodyPr lIns="50800" tIns="50800" rIns="50800" bIns="50800" rtlCol="0" anchor="ctr"/>
              <a:lstStyle/>
              <a:p>
                <a:pPr algn="ctr">
                  <a:lnSpc>
                    <a:spcPts val="2196"/>
                  </a:lnSpc>
                </a:pPr>
                <a:endParaRPr/>
              </a:p>
            </p:txBody>
          </p:sp>
        </p:grpSp>
        <p:sp>
          <p:nvSpPr>
            <p:cNvPr id="15" name="TextBox 15">
              <a:extLst>
                <a:ext uri="{FF2B5EF4-FFF2-40B4-BE49-F238E27FC236}">
                  <a16:creationId xmlns:a16="http://schemas.microsoft.com/office/drawing/2014/main" id="{60418EBB-062E-69C5-0C6C-45E3D81E2D14}"/>
                </a:ext>
              </a:extLst>
            </p:cNvPr>
            <p:cNvSpPr txBox="1"/>
            <p:nvPr/>
          </p:nvSpPr>
          <p:spPr>
            <a:xfrm>
              <a:off x="594936" y="1078965"/>
              <a:ext cx="3453894" cy="712332"/>
            </a:xfrm>
            <a:prstGeom prst="rect">
              <a:avLst/>
            </a:prstGeom>
          </p:spPr>
          <p:txBody>
            <a:bodyPr lIns="0" tIns="0" rIns="0" bIns="0" rtlCol="0" anchor="t">
              <a:spAutoFit/>
            </a:bodyPr>
            <a:lstStyle/>
            <a:p>
              <a:pPr algn="l">
                <a:lnSpc>
                  <a:spcPts val="4227"/>
                </a:lnSpc>
              </a:pPr>
              <a:r>
                <a:rPr lang="pl-PL" sz="3465" dirty="0" err="1">
                  <a:solidFill>
                    <a:srgbClr val="FFFFFF"/>
                  </a:solidFill>
                  <a:latin typeface="DM Serif Display"/>
                  <a:ea typeface="DM Serif Display"/>
                  <a:cs typeface="DM Serif Display"/>
                  <a:sym typeface="DM Serif Display"/>
                </a:rPr>
                <a:t>Glossary</a:t>
              </a:r>
              <a:endParaRPr lang="en-US" sz="3465" dirty="0">
                <a:solidFill>
                  <a:srgbClr val="FFFFFF"/>
                </a:solidFill>
                <a:latin typeface="DM Serif Display"/>
                <a:ea typeface="DM Serif Display"/>
                <a:cs typeface="DM Serif Display"/>
                <a:sym typeface="DM Serif Display"/>
              </a:endParaRPr>
            </a:p>
          </p:txBody>
        </p:sp>
      </p:grpSp>
      <p:sp>
        <p:nvSpPr>
          <p:cNvPr id="16" name="AutoShape 16">
            <a:extLst>
              <a:ext uri="{FF2B5EF4-FFF2-40B4-BE49-F238E27FC236}">
                <a16:creationId xmlns:a16="http://schemas.microsoft.com/office/drawing/2014/main" id="{B300F69B-27EF-99E1-CCE3-DB09EFF469F0}"/>
              </a:ext>
            </a:extLst>
          </p:cNvPr>
          <p:cNvSpPr/>
          <p:nvPr/>
        </p:nvSpPr>
        <p:spPr>
          <a:xfrm rot="22765">
            <a:off x="10111530" y="4988719"/>
            <a:ext cx="719057" cy="0"/>
          </a:xfrm>
          <a:prstGeom prst="line">
            <a:avLst/>
          </a:prstGeom>
          <a:ln w="9525" cap="flat">
            <a:solidFill>
              <a:srgbClr val="CFCF5A"/>
            </a:solidFill>
            <a:prstDash val="solid"/>
            <a:headEnd type="none" w="sm" len="sm"/>
            <a:tailEnd type="none" w="sm" len="sm"/>
          </a:ln>
        </p:spPr>
        <p:txBody>
          <a:bodyPr/>
          <a:lstStyle/>
          <a:p>
            <a:endParaRPr lang="pl-PL"/>
          </a:p>
        </p:txBody>
      </p:sp>
      <p:sp>
        <p:nvSpPr>
          <p:cNvPr id="17" name="TextBox 17">
            <a:extLst>
              <a:ext uri="{FF2B5EF4-FFF2-40B4-BE49-F238E27FC236}">
                <a16:creationId xmlns:a16="http://schemas.microsoft.com/office/drawing/2014/main" id="{9B021707-C94E-870F-4D39-141238612B60}"/>
              </a:ext>
            </a:extLst>
          </p:cNvPr>
          <p:cNvSpPr txBox="1"/>
          <p:nvPr/>
        </p:nvSpPr>
        <p:spPr>
          <a:xfrm>
            <a:off x="4135768" y="1126966"/>
            <a:ext cx="11951541" cy="8217634"/>
          </a:xfrm>
          <a:prstGeom prst="rect">
            <a:avLst/>
          </a:prstGeom>
        </p:spPr>
        <p:txBody>
          <a:bodyPr lIns="0" tIns="0" rIns="0" bIns="0" rtlCol="0" anchor="t">
            <a:spAutoFit/>
          </a:bodyPr>
          <a:lstStyle/>
          <a:p>
            <a:endParaRPr lang="pl-PL" sz="2000" dirty="0">
              <a:solidFill>
                <a:srgbClr val="1E2328"/>
              </a:solidFill>
              <a:latin typeface="Montserrat"/>
            </a:endParaRPr>
          </a:p>
          <a:p>
            <a:r>
              <a:rPr lang="en-US" sz="2400" b="1" dirty="0">
                <a:solidFill>
                  <a:srgbClr val="1E2328"/>
                </a:solidFill>
                <a:latin typeface="Montserrat"/>
                <a:ea typeface="+mn-lt"/>
                <a:cs typeface="+mn-lt"/>
              </a:rPr>
              <a:t>Circular boutiques </a:t>
            </a:r>
            <a:endParaRPr lang="pl-PL" dirty="0">
              <a:latin typeface="Montserrat"/>
            </a:endParaRPr>
          </a:p>
          <a:p>
            <a:pPr algn="just"/>
            <a:r>
              <a:rPr lang="en-US" sz="2000" dirty="0">
                <a:solidFill>
                  <a:srgbClr val="1E2328"/>
                </a:solidFill>
                <a:latin typeface="Montserrat"/>
                <a:ea typeface="+mn-lt"/>
                <a:cs typeface="+mn-lt"/>
              </a:rPr>
              <a:t>are stores that operate on a closed-loop system. This means that clothing and other items that come into these stores are not treated as waste, but as resources that can be reused.</a:t>
            </a:r>
            <a:endParaRPr lang="pl-PL" sz="2000" dirty="0">
              <a:latin typeface="Montserrat"/>
            </a:endParaRPr>
          </a:p>
          <a:p>
            <a:pPr algn="l">
              <a:lnSpc>
                <a:spcPts val="3000"/>
              </a:lnSpc>
            </a:pPr>
            <a:endParaRPr lang="pl-PL" sz="2400" b="1" dirty="0">
              <a:solidFill>
                <a:srgbClr val="1E2328"/>
              </a:solidFill>
              <a:latin typeface="Montserrat"/>
            </a:endParaRPr>
          </a:p>
          <a:p>
            <a:pPr algn="l">
              <a:lnSpc>
                <a:spcPts val="3000"/>
              </a:lnSpc>
            </a:pPr>
            <a:r>
              <a:rPr lang="pl-PL" sz="2400" b="1" dirty="0">
                <a:solidFill>
                  <a:srgbClr val="1E2328"/>
                </a:solidFill>
                <a:latin typeface="Montserrat"/>
              </a:rPr>
              <a:t>Second-</a:t>
            </a:r>
            <a:r>
              <a:rPr lang="pl-PL" sz="2400" b="1" dirty="0" err="1">
                <a:solidFill>
                  <a:srgbClr val="1E2328"/>
                </a:solidFill>
                <a:latin typeface="Montserrat"/>
              </a:rPr>
              <a:t>hand</a:t>
            </a:r>
            <a:r>
              <a:rPr lang="pl-PL" sz="2400" b="1" dirty="0">
                <a:solidFill>
                  <a:srgbClr val="1E2328"/>
                </a:solidFill>
                <a:latin typeface="Montserrat"/>
              </a:rPr>
              <a:t> stores</a:t>
            </a:r>
            <a:endParaRPr lang="en-US" sz="2400" b="1" dirty="0">
              <a:solidFill>
                <a:srgbClr val="1E2328"/>
              </a:solidFill>
              <a:latin typeface="Montserrat"/>
              <a:sym typeface="Montserrat"/>
            </a:endParaRPr>
          </a:p>
          <a:p>
            <a:pPr algn="l"/>
            <a:r>
              <a:rPr lang="en-US" sz="2000" dirty="0">
                <a:solidFill>
                  <a:srgbClr val="1E2328"/>
                </a:solidFill>
                <a:latin typeface="Montserrat"/>
              </a:rPr>
              <a:t>are retail outlets that sell pre-owned clothing and accessories, offering an affordable and sustainable alternative to fast fashion. These stores are excellent sources for upcycling materials, providing unique and diverse pieces that can be repurposed into new designs while reducing textile waste.</a:t>
            </a:r>
            <a:endParaRPr lang="en-US" sz="2000" dirty="0">
              <a:solidFill>
                <a:srgbClr val="1E2328"/>
              </a:solidFill>
              <a:latin typeface="Montserrat"/>
              <a:sym typeface="Montserrat"/>
            </a:endParaRPr>
          </a:p>
          <a:p>
            <a:pPr algn="l">
              <a:lnSpc>
                <a:spcPts val="3000"/>
              </a:lnSpc>
            </a:pPr>
            <a:endParaRPr lang="pl-PL" sz="2000" b="1" dirty="0">
              <a:solidFill>
                <a:srgbClr val="1E2328"/>
              </a:solidFill>
              <a:latin typeface="Montserrat"/>
              <a:ea typeface="Montserrat"/>
              <a:cs typeface="Montserrat"/>
              <a:sym typeface="Montserrat"/>
            </a:endParaRPr>
          </a:p>
          <a:p>
            <a:pPr algn="l">
              <a:lnSpc>
                <a:spcPts val="3000"/>
              </a:lnSpc>
            </a:pPr>
            <a:r>
              <a:rPr lang="pl-PL" sz="2400" b="1" dirty="0" err="1">
                <a:solidFill>
                  <a:srgbClr val="1E2328"/>
                </a:solidFill>
                <a:latin typeface="Montserrat"/>
              </a:rPr>
              <a:t>Textile</a:t>
            </a:r>
            <a:r>
              <a:rPr lang="pl-PL" sz="2400" b="1" dirty="0">
                <a:solidFill>
                  <a:srgbClr val="1E2328"/>
                </a:solidFill>
                <a:latin typeface="Montserrat"/>
              </a:rPr>
              <a:t> </a:t>
            </a:r>
            <a:r>
              <a:rPr lang="pl-PL" sz="2400" b="1" dirty="0" err="1">
                <a:solidFill>
                  <a:srgbClr val="1E2328"/>
                </a:solidFill>
                <a:latin typeface="Montserrat"/>
              </a:rPr>
              <a:t>scraps</a:t>
            </a:r>
            <a:endParaRPr lang="en-US" sz="2400" b="1" dirty="0">
              <a:solidFill>
                <a:srgbClr val="1E2328"/>
              </a:solidFill>
              <a:latin typeface="Montserrat"/>
              <a:sym typeface="Montserrat"/>
            </a:endParaRPr>
          </a:p>
          <a:p>
            <a:pPr algn="l"/>
            <a:r>
              <a:rPr lang="en-US" sz="2000" dirty="0">
                <a:solidFill>
                  <a:srgbClr val="1E2328"/>
                </a:solidFill>
                <a:latin typeface="Montserrat"/>
              </a:rPr>
              <a:t>are leftover fabric pieces from garment production or other textile-related processes, often discarded as waste. These scraps are ideal for upcycling projects, as they can be transformed into patchwork designs, accessories, or other creative products, contributing to a zero-waste approach in fashion.</a:t>
            </a:r>
            <a:endParaRPr lang="en-US" sz="2000" dirty="0">
              <a:solidFill>
                <a:srgbClr val="1E2328"/>
              </a:solidFill>
              <a:latin typeface="Montserrat"/>
              <a:sym typeface="Montserrat"/>
            </a:endParaRPr>
          </a:p>
          <a:p>
            <a:pPr algn="l">
              <a:lnSpc>
                <a:spcPts val="3000"/>
              </a:lnSpc>
            </a:pPr>
            <a:endParaRPr lang="pl-PL" sz="2000" b="1" dirty="0">
              <a:solidFill>
                <a:srgbClr val="1E2328"/>
              </a:solidFill>
              <a:latin typeface="Montserrat"/>
              <a:ea typeface="Montserrat"/>
              <a:cs typeface="Montserrat"/>
              <a:sym typeface="Montserrat"/>
            </a:endParaRPr>
          </a:p>
          <a:p>
            <a:pPr>
              <a:lnSpc>
                <a:spcPts val="3000"/>
              </a:lnSpc>
            </a:pPr>
            <a:r>
              <a:rPr lang="pl-PL" sz="2400" b="1" dirty="0" err="1">
                <a:solidFill>
                  <a:srgbClr val="1E2328"/>
                </a:solidFill>
                <a:latin typeface="Montserrat"/>
              </a:rPr>
              <a:t>Deadstock</a:t>
            </a:r>
            <a:r>
              <a:rPr lang="pl-PL" sz="2400" b="1" dirty="0">
                <a:solidFill>
                  <a:srgbClr val="1E2328"/>
                </a:solidFill>
                <a:latin typeface="Montserrat"/>
              </a:rPr>
              <a:t> </a:t>
            </a:r>
            <a:r>
              <a:rPr lang="pl-PL" sz="2400" b="1" dirty="0" err="1">
                <a:solidFill>
                  <a:srgbClr val="1E2328"/>
                </a:solidFill>
                <a:latin typeface="Montserrat"/>
              </a:rPr>
              <a:t>fabrics</a:t>
            </a:r>
            <a:endParaRPr lang="en-US" sz="2400" b="1" dirty="0">
              <a:solidFill>
                <a:srgbClr val="1E2328"/>
              </a:solidFill>
              <a:latin typeface="Montserrat"/>
              <a:sym typeface="Montserrat"/>
            </a:endParaRPr>
          </a:p>
          <a:p>
            <a:pPr algn="l"/>
            <a:r>
              <a:rPr lang="en-US" sz="2000" dirty="0">
                <a:solidFill>
                  <a:srgbClr val="1E2328"/>
                </a:solidFill>
                <a:latin typeface="Montserrat"/>
              </a:rPr>
              <a:t>are unused textile materials that were produced in excess or deemed unfit for sale, often stored by manufacturers or designers. Upcycling these fabrics helps prevent them from going to waste, offering an eco-friendly option to create unique, limited-edition garments or accessories.</a:t>
            </a:r>
            <a:endParaRPr lang="en-US" sz="2000" dirty="0">
              <a:solidFill>
                <a:srgbClr val="1E2328"/>
              </a:solidFill>
              <a:latin typeface="Montserrat"/>
              <a:sym typeface="Montserrat"/>
            </a:endParaRPr>
          </a:p>
          <a:p>
            <a:endParaRPr lang="pl-PL" sz="2000" dirty="0">
              <a:solidFill>
                <a:srgbClr val="1E2328"/>
              </a:solidFill>
              <a:latin typeface="Montserrat"/>
            </a:endParaRPr>
          </a:p>
          <a:p>
            <a:endParaRPr lang="pl-PL" sz="2000" dirty="0">
              <a:solidFill>
                <a:srgbClr val="1E2328"/>
              </a:solidFill>
              <a:latin typeface="Montserrat"/>
            </a:endParaRPr>
          </a:p>
        </p:txBody>
      </p:sp>
      <p:sp>
        <p:nvSpPr>
          <p:cNvPr id="18" name="TextBox 18">
            <a:extLst>
              <a:ext uri="{FF2B5EF4-FFF2-40B4-BE49-F238E27FC236}">
                <a16:creationId xmlns:a16="http://schemas.microsoft.com/office/drawing/2014/main" id="{BB0161BF-2C5B-BF3F-A0D7-833D3A03B3C3}"/>
              </a:ext>
            </a:extLst>
          </p:cNvPr>
          <p:cNvSpPr txBox="1"/>
          <p:nvPr/>
        </p:nvSpPr>
        <p:spPr>
          <a:xfrm>
            <a:off x="1031566" y="351095"/>
            <a:ext cx="4506489" cy="384175"/>
          </a:xfrm>
          <a:prstGeom prst="rect">
            <a:avLst/>
          </a:prstGeom>
        </p:spPr>
        <p:txBody>
          <a:bodyPr lIns="0" tIns="0" rIns="0" bIns="0" rtlCol="0" anchor="t">
            <a:spAutoFit/>
          </a:bodyPr>
          <a:lstStyle/>
          <a:p>
            <a:pPr algn="l">
              <a:lnSpc>
                <a:spcPts val="3049"/>
              </a:lnSpc>
            </a:pPr>
            <a:r>
              <a:rPr lang="en-US" sz="2499">
                <a:solidFill>
                  <a:srgbClr val="1E2328"/>
                </a:solidFill>
                <a:latin typeface="DM Serif Display"/>
                <a:ea typeface="DM Serif Display"/>
                <a:cs typeface="DM Serif Display"/>
                <a:sym typeface="DM Serif Display"/>
              </a:rPr>
              <a:t>UpTraK Training Programme</a:t>
            </a:r>
          </a:p>
        </p:txBody>
      </p:sp>
    </p:spTree>
    <p:extLst>
      <p:ext uri="{BB962C8B-B14F-4D97-AF65-F5344CB8AC3E}">
        <p14:creationId xmlns:p14="http://schemas.microsoft.com/office/powerpoint/2010/main" val="1894939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86AE1F10-983D-0EB3-A3EB-C2A16CFE896A}"/>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6EA672E9-B20F-6A60-9771-DED4E6AD0809}"/>
              </a:ext>
            </a:extLst>
          </p:cNvPr>
          <p:cNvGrpSpPr/>
          <p:nvPr/>
        </p:nvGrpSpPr>
        <p:grpSpPr>
          <a:xfrm>
            <a:off x="0" y="1033462"/>
            <a:ext cx="1028700" cy="9253538"/>
            <a:chOff x="0" y="0"/>
            <a:chExt cx="222487" cy="2001355"/>
          </a:xfrm>
        </p:grpSpPr>
        <p:sp>
          <p:nvSpPr>
            <p:cNvPr id="3" name="Freeform 3">
              <a:extLst>
                <a:ext uri="{FF2B5EF4-FFF2-40B4-BE49-F238E27FC236}">
                  <a16:creationId xmlns:a16="http://schemas.microsoft.com/office/drawing/2014/main" id="{C8B403CA-0CEF-BD5C-0B0D-AA377CC0673F}"/>
                </a:ext>
              </a:extLst>
            </p:cNvPr>
            <p:cNvSpPr/>
            <p:nvPr/>
          </p:nvSpPr>
          <p:spPr>
            <a:xfrm>
              <a:off x="0" y="0"/>
              <a:ext cx="222487" cy="2001355"/>
            </a:xfrm>
            <a:custGeom>
              <a:avLst/>
              <a:gdLst/>
              <a:ahLst/>
              <a:cxnLst/>
              <a:rect l="l" t="t" r="r" b="b"/>
              <a:pathLst>
                <a:path w="222487" h="2001355">
                  <a:moveTo>
                    <a:pt x="0" y="0"/>
                  </a:moveTo>
                  <a:lnTo>
                    <a:pt x="222487" y="0"/>
                  </a:lnTo>
                  <a:lnTo>
                    <a:pt x="222487" y="2001355"/>
                  </a:lnTo>
                  <a:lnTo>
                    <a:pt x="0" y="2001355"/>
                  </a:lnTo>
                  <a:close/>
                </a:path>
              </a:pathLst>
            </a:custGeom>
            <a:solidFill>
              <a:srgbClr val="CFCF5A"/>
            </a:solidFill>
          </p:spPr>
          <p:txBody>
            <a:bodyPr/>
            <a:lstStyle/>
            <a:p>
              <a:endParaRPr lang="pl-PL"/>
            </a:p>
          </p:txBody>
        </p:sp>
        <p:sp>
          <p:nvSpPr>
            <p:cNvPr id="4" name="TextBox 4">
              <a:extLst>
                <a:ext uri="{FF2B5EF4-FFF2-40B4-BE49-F238E27FC236}">
                  <a16:creationId xmlns:a16="http://schemas.microsoft.com/office/drawing/2014/main" id="{29ABCE66-B89D-A39A-BC73-20BAB82871AC}"/>
                </a:ext>
              </a:extLst>
            </p:cNvPr>
            <p:cNvSpPr txBox="1"/>
            <p:nvPr/>
          </p:nvSpPr>
          <p:spPr>
            <a:xfrm>
              <a:off x="0" y="0"/>
              <a:ext cx="222487" cy="2001355"/>
            </a:xfrm>
            <a:prstGeom prst="rect">
              <a:avLst/>
            </a:prstGeom>
          </p:spPr>
          <p:txBody>
            <a:bodyPr lIns="50800" tIns="50800" rIns="50800" bIns="50800" rtlCol="0" anchor="ctr"/>
            <a:lstStyle/>
            <a:p>
              <a:pPr algn="ctr">
                <a:lnSpc>
                  <a:spcPts val="2196"/>
                </a:lnSpc>
              </a:pPr>
              <a:endParaRPr/>
            </a:p>
          </p:txBody>
        </p:sp>
      </p:grpSp>
      <p:grpSp>
        <p:nvGrpSpPr>
          <p:cNvPr id="5" name="Group 5">
            <a:extLst>
              <a:ext uri="{FF2B5EF4-FFF2-40B4-BE49-F238E27FC236}">
                <a16:creationId xmlns:a16="http://schemas.microsoft.com/office/drawing/2014/main" id="{85BFA50B-40EF-8327-C08F-8C4598E0F956}"/>
              </a:ext>
            </a:extLst>
          </p:cNvPr>
          <p:cNvGrpSpPr/>
          <p:nvPr/>
        </p:nvGrpSpPr>
        <p:grpSpPr>
          <a:xfrm>
            <a:off x="0" y="0"/>
            <a:ext cx="18288000" cy="10287000"/>
            <a:chOff x="0" y="0"/>
            <a:chExt cx="24384000" cy="13716000"/>
          </a:xfrm>
        </p:grpSpPr>
        <p:sp>
          <p:nvSpPr>
            <p:cNvPr id="6" name="AutoShape 6">
              <a:extLst>
                <a:ext uri="{FF2B5EF4-FFF2-40B4-BE49-F238E27FC236}">
                  <a16:creationId xmlns:a16="http://schemas.microsoft.com/office/drawing/2014/main" id="{D1382733-74F6-6BCB-5722-555C260FDF28}"/>
                </a:ext>
              </a:extLst>
            </p:cNvPr>
            <p:cNvSpPr/>
            <p:nvPr/>
          </p:nvSpPr>
          <p:spPr>
            <a:xfrm flipV="1">
              <a:off x="22233774" y="0"/>
              <a:ext cx="0" cy="13716000"/>
            </a:xfrm>
            <a:prstGeom prst="line">
              <a:avLst/>
            </a:prstGeom>
            <a:ln w="12700" cap="flat">
              <a:solidFill>
                <a:srgbClr val="1E2328"/>
              </a:solidFill>
              <a:prstDash val="solid"/>
              <a:headEnd type="none" w="sm" len="sm"/>
              <a:tailEnd type="none" w="sm" len="sm"/>
            </a:ln>
          </p:spPr>
          <p:txBody>
            <a:bodyPr/>
            <a:lstStyle/>
            <a:p>
              <a:endParaRPr lang="pl-PL"/>
            </a:p>
          </p:txBody>
        </p:sp>
        <p:sp>
          <p:nvSpPr>
            <p:cNvPr id="7" name="AutoShape 7">
              <a:extLst>
                <a:ext uri="{FF2B5EF4-FFF2-40B4-BE49-F238E27FC236}">
                  <a16:creationId xmlns:a16="http://schemas.microsoft.com/office/drawing/2014/main" id="{49CE7F67-061D-E71A-F603-2F470DD1E51E}"/>
                </a:ext>
              </a:extLst>
            </p:cNvPr>
            <p:cNvSpPr/>
            <p:nvPr/>
          </p:nvSpPr>
          <p:spPr>
            <a:xfrm rot="-10800000">
              <a:off x="0" y="1365250"/>
              <a:ext cx="24384000" cy="0"/>
            </a:xfrm>
            <a:prstGeom prst="line">
              <a:avLst/>
            </a:prstGeom>
            <a:ln w="12700" cap="flat">
              <a:solidFill>
                <a:srgbClr val="1E2328"/>
              </a:solidFill>
              <a:prstDash val="solid"/>
              <a:headEnd type="none" w="sm" len="sm"/>
              <a:tailEnd type="none" w="sm" len="sm"/>
            </a:ln>
          </p:spPr>
          <p:txBody>
            <a:bodyPr/>
            <a:lstStyle/>
            <a:p>
              <a:endParaRPr lang="pl-PL"/>
            </a:p>
          </p:txBody>
        </p:sp>
        <p:sp>
          <p:nvSpPr>
            <p:cNvPr id="8" name="Freeform 8">
              <a:extLst>
                <a:ext uri="{FF2B5EF4-FFF2-40B4-BE49-F238E27FC236}">
                  <a16:creationId xmlns:a16="http://schemas.microsoft.com/office/drawing/2014/main" id="{D268F004-0A43-EF94-B7BB-2728719329FF}"/>
                </a:ext>
              </a:extLst>
            </p:cNvPr>
            <p:cNvSpPr/>
            <p:nvPr/>
          </p:nvSpPr>
          <p:spPr>
            <a:xfrm>
              <a:off x="22233774" y="1371600"/>
              <a:ext cx="2150226" cy="2150226"/>
            </a:xfrm>
            <a:custGeom>
              <a:avLst/>
              <a:gdLst/>
              <a:ahLst/>
              <a:cxnLst/>
              <a:rect l="l" t="t" r="r" b="b"/>
              <a:pathLst>
                <a:path w="2150226" h="2150226">
                  <a:moveTo>
                    <a:pt x="0" y="0"/>
                  </a:moveTo>
                  <a:lnTo>
                    <a:pt x="2150226" y="0"/>
                  </a:lnTo>
                  <a:lnTo>
                    <a:pt x="2150226" y="2150226"/>
                  </a:lnTo>
                  <a:lnTo>
                    <a:pt x="0" y="2150226"/>
                  </a:lnTo>
                  <a:lnTo>
                    <a:pt x="0" y="0"/>
                  </a:lnTo>
                  <a:close/>
                </a:path>
              </a:pathLst>
            </a:custGeom>
            <a:blipFill>
              <a:blip r:embed="rId3"/>
              <a:stretch>
                <a:fillRect/>
              </a:stretch>
            </a:blipFill>
          </p:spPr>
          <p:txBody>
            <a:bodyPr/>
            <a:lstStyle/>
            <a:p>
              <a:endParaRPr lang="pl-PL"/>
            </a:p>
          </p:txBody>
        </p:sp>
        <p:sp>
          <p:nvSpPr>
            <p:cNvPr id="9" name="TextBox 9">
              <a:extLst>
                <a:ext uri="{FF2B5EF4-FFF2-40B4-BE49-F238E27FC236}">
                  <a16:creationId xmlns:a16="http://schemas.microsoft.com/office/drawing/2014/main" id="{AD119DB8-E214-8F0E-A6A2-8E0E952ADC62}"/>
                </a:ext>
              </a:extLst>
            </p:cNvPr>
            <p:cNvSpPr txBox="1"/>
            <p:nvPr/>
          </p:nvSpPr>
          <p:spPr>
            <a:xfrm rot="16200000">
              <a:off x="21034511" y="10014779"/>
              <a:ext cx="4300175" cy="359072"/>
            </a:xfrm>
            <a:prstGeom prst="rect">
              <a:avLst/>
            </a:prstGeom>
          </p:spPr>
          <p:txBody>
            <a:bodyPr wrap="square" lIns="0" tIns="0" rIns="0" bIns="0" rtlCol="0" anchor="t">
              <a:spAutoFit/>
            </a:bodyPr>
            <a:lstStyle/>
            <a:p>
              <a:pPr algn="l">
                <a:lnSpc>
                  <a:spcPts val="2074"/>
                </a:lnSpc>
              </a:pPr>
              <a:r>
                <a:rPr lang="en-US" sz="1700" dirty="0">
                  <a:solidFill>
                    <a:srgbClr val="1E2328"/>
                  </a:solidFill>
                  <a:latin typeface="Montserrat"/>
                  <a:ea typeface="Montserrat"/>
                  <a:cs typeface="Montserrat"/>
                  <a:sym typeface="Montserrat"/>
                </a:rPr>
                <a:t>www.</a:t>
              </a:r>
              <a:r>
                <a:rPr lang="en-US" dirty="0">
                  <a:solidFill>
                    <a:srgbClr val="1E2328"/>
                  </a:solidFill>
                  <a:latin typeface="Montserrat"/>
                  <a:ea typeface="Montserrat"/>
                  <a:cs typeface="Montserrat"/>
                  <a:sym typeface="Montserrat"/>
                </a:rPr>
                <a:t>fashionupproject</a:t>
              </a:r>
              <a:r>
                <a:rPr lang="en-US" sz="1700" dirty="0">
                  <a:solidFill>
                    <a:srgbClr val="1E2328"/>
                  </a:solidFill>
                  <a:latin typeface="Montserrat"/>
                  <a:ea typeface="Montserrat"/>
                  <a:cs typeface="Montserrat"/>
                  <a:sym typeface="Montserrat"/>
                </a:rPr>
                <a:t>.com</a:t>
              </a:r>
            </a:p>
          </p:txBody>
        </p:sp>
      </p:grpSp>
      <p:sp>
        <p:nvSpPr>
          <p:cNvPr id="10" name="AutoShape 10">
            <a:extLst>
              <a:ext uri="{FF2B5EF4-FFF2-40B4-BE49-F238E27FC236}">
                <a16:creationId xmlns:a16="http://schemas.microsoft.com/office/drawing/2014/main" id="{C444327F-7329-157C-1EA7-AB01284A65F3}"/>
              </a:ext>
            </a:extLst>
          </p:cNvPr>
          <p:cNvSpPr/>
          <p:nvPr/>
        </p:nvSpPr>
        <p:spPr>
          <a:xfrm rot="-10800000">
            <a:off x="0" y="1023937"/>
            <a:ext cx="18288000" cy="0"/>
          </a:xfrm>
          <a:prstGeom prst="line">
            <a:avLst/>
          </a:prstGeom>
          <a:ln w="9525" cap="flat">
            <a:solidFill>
              <a:srgbClr val="1E2328"/>
            </a:solidFill>
            <a:prstDash val="solid"/>
            <a:headEnd type="none" w="sm" len="sm"/>
            <a:tailEnd type="none" w="sm" len="sm"/>
          </a:ln>
        </p:spPr>
        <p:txBody>
          <a:bodyPr/>
          <a:lstStyle/>
          <a:p>
            <a:endParaRPr lang="pl-PL"/>
          </a:p>
        </p:txBody>
      </p:sp>
      <p:grpSp>
        <p:nvGrpSpPr>
          <p:cNvPr id="11" name="Group 11">
            <a:extLst>
              <a:ext uri="{FF2B5EF4-FFF2-40B4-BE49-F238E27FC236}">
                <a16:creationId xmlns:a16="http://schemas.microsoft.com/office/drawing/2014/main" id="{5FD4A0D9-3C68-C158-EB4B-05BC64DD8EEC}"/>
              </a:ext>
            </a:extLst>
          </p:cNvPr>
          <p:cNvGrpSpPr/>
          <p:nvPr/>
        </p:nvGrpSpPr>
        <p:grpSpPr>
          <a:xfrm>
            <a:off x="0" y="4067054"/>
            <a:ext cx="3933182" cy="2152892"/>
            <a:chOff x="0" y="0"/>
            <a:chExt cx="5244242" cy="2870523"/>
          </a:xfrm>
        </p:grpSpPr>
        <p:grpSp>
          <p:nvGrpSpPr>
            <p:cNvPr id="12" name="Group 12">
              <a:extLst>
                <a:ext uri="{FF2B5EF4-FFF2-40B4-BE49-F238E27FC236}">
                  <a16:creationId xmlns:a16="http://schemas.microsoft.com/office/drawing/2014/main" id="{93CB5DD0-346E-0DCB-77D2-3D8BE9EE2845}"/>
                </a:ext>
              </a:extLst>
            </p:cNvPr>
            <p:cNvGrpSpPr/>
            <p:nvPr/>
          </p:nvGrpSpPr>
          <p:grpSpPr>
            <a:xfrm>
              <a:off x="0" y="0"/>
              <a:ext cx="5244242" cy="2870523"/>
              <a:chOff x="0" y="0"/>
              <a:chExt cx="1980673" cy="1084155"/>
            </a:xfrm>
          </p:grpSpPr>
          <p:sp>
            <p:nvSpPr>
              <p:cNvPr id="13" name="Freeform 13">
                <a:extLst>
                  <a:ext uri="{FF2B5EF4-FFF2-40B4-BE49-F238E27FC236}">
                    <a16:creationId xmlns:a16="http://schemas.microsoft.com/office/drawing/2014/main" id="{9E838B90-0172-3EF0-3685-D0632779DEE2}"/>
                  </a:ext>
                </a:extLst>
              </p:cNvPr>
              <p:cNvSpPr/>
              <p:nvPr/>
            </p:nvSpPr>
            <p:spPr>
              <a:xfrm>
                <a:off x="0" y="0"/>
                <a:ext cx="1980673" cy="1084155"/>
              </a:xfrm>
              <a:custGeom>
                <a:avLst/>
                <a:gdLst/>
                <a:ahLst/>
                <a:cxnLst/>
                <a:rect l="l" t="t" r="r" b="b"/>
                <a:pathLst>
                  <a:path w="1980673" h="1084155">
                    <a:moveTo>
                      <a:pt x="0" y="0"/>
                    </a:moveTo>
                    <a:lnTo>
                      <a:pt x="1980673" y="0"/>
                    </a:lnTo>
                    <a:lnTo>
                      <a:pt x="1980673" y="1084155"/>
                    </a:lnTo>
                    <a:lnTo>
                      <a:pt x="0" y="1084155"/>
                    </a:lnTo>
                    <a:close/>
                  </a:path>
                </a:pathLst>
              </a:custGeom>
              <a:solidFill>
                <a:srgbClr val="1E2328"/>
              </a:solidFill>
            </p:spPr>
            <p:txBody>
              <a:bodyPr/>
              <a:lstStyle/>
              <a:p>
                <a:endParaRPr lang="pl-PL"/>
              </a:p>
            </p:txBody>
          </p:sp>
          <p:sp>
            <p:nvSpPr>
              <p:cNvPr id="14" name="TextBox 14">
                <a:extLst>
                  <a:ext uri="{FF2B5EF4-FFF2-40B4-BE49-F238E27FC236}">
                    <a16:creationId xmlns:a16="http://schemas.microsoft.com/office/drawing/2014/main" id="{3AF68CD1-DE4F-0C61-D5FE-B7D462DEF550}"/>
                  </a:ext>
                </a:extLst>
              </p:cNvPr>
              <p:cNvSpPr txBox="1"/>
              <p:nvPr/>
            </p:nvSpPr>
            <p:spPr>
              <a:xfrm>
                <a:off x="0" y="0"/>
                <a:ext cx="1980673" cy="1084155"/>
              </a:xfrm>
              <a:prstGeom prst="rect">
                <a:avLst/>
              </a:prstGeom>
            </p:spPr>
            <p:txBody>
              <a:bodyPr lIns="50800" tIns="50800" rIns="50800" bIns="50800" rtlCol="0" anchor="ctr"/>
              <a:lstStyle/>
              <a:p>
                <a:pPr algn="ctr">
                  <a:lnSpc>
                    <a:spcPts val="2196"/>
                  </a:lnSpc>
                </a:pPr>
                <a:endParaRPr/>
              </a:p>
            </p:txBody>
          </p:sp>
        </p:grpSp>
        <p:sp>
          <p:nvSpPr>
            <p:cNvPr id="15" name="TextBox 15">
              <a:extLst>
                <a:ext uri="{FF2B5EF4-FFF2-40B4-BE49-F238E27FC236}">
                  <a16:creationId xmlns:a16="http://schemas.microsoft.com/office/drawing/2014/main" id="{B83F726A-B64D-4AE4-D7D9-197B26311341}"/>
                </a:ext>
              </a:extLst>
            </p:cNvPr>
            <p:cNvSpPr txBox="1"/>
            <p:nvPr/>
          </p:nvSpPr>
          <p:spPr>
            <a:xfrm>
              <a:off x="594936" y="1078965"/>
              <a:ext cx="3453894" cy="712332"/>
            </a:xfrm>
            <a:prstGeom prst="rect">
              <a:avLst/>
            </a:prstGeom>
          </p:spPr>
          <p:txBody>
            <a:bodyPr lIns="0" tIns="0" rIns="0" bIns="0" rtlCol="0" anchor="t">
              <a:spAutoFit/>
            </a:bodyPr>
            <a:lstStyle/>
            <a:p>
              <a:pPr algn="l">
                <a:lnSpc>
                  <a:spcPts val="4227"/>
                </a:lnSpc>
              </a:pPr>
              <a:r>
                <a:rPr lang="pl-PL" sz="3465" dirty="0" err="1">
                  <a:solidFill>
                    <a:srgbClr val="FFFFFF"/>
                  </a:solidFill>
                  <a:latin typeface="DM Serif Display"/>
                  <a:ea typeface="DM Serif Display"/>
                  <a:cs typeface="DM Serif Display"/>
                  <a:sym typeface="DM Serif Display"/>
                </a:rPr>
                <a:t>Glossary</a:t>
              </a:r>
              <a:endParaRPr lang="en-US" sz="3465" dirty="0">
                <a:solidFill>
                  <a:srgbClr val="FFFFFF"/>
                </a:solidFill>
                <a:latin typeface="DM Serif Display"/>
                <a:ea typeface="DM Serif Display"/>
                <a:cs typeface="DM Serif Display"/>
                <a:sym typeface="DM Serif Display"/>
              </a:endParaRPr>
            </a:p>
          </p:txBody>
        </p:sp>
      </p:grpSp>
      <p:sp>
        <p:nvSpPr>
          <p:cNvPr id="16" name="AutoShape 16">
            <a:extLst>
              <a:ext uri="{FF2B5EF4-FFF2-40B4-BE49-F238E27FC236}">
                <a16:creationId xmlns:a16="http://schemas.microsoft.com/office/drawing/2014/main" id="{E5697CF9-9A84-6D92-5621-32657BC6E45A}"/>
              </a:ext>
            </a:extLst>
          </p:cNvPr>
          <p:cNvSpPr/>
          <p:nvPr/>
        </p:nvSpPr>
        <p:spPr>
          <a:xfrm rot="22765">
            <a:off x="10111530" y="4988719"/>
            <a:ext cx="719057" cy="0"/>
          </a:xfrm>
          <a:prstGeom prst="line">
            <a:avLst/>
          </a:prstGeom>
          <a:ln w="9525" cap="flat">
            <a:solidFill>
              <a:srgbClr val="CFCF5A"/>
            </a:solidFill>
            <a:prstDash val="solid"/>
            <a:headEnd type="none" w="sm" len="sm"/>
            <a:tailEnd type="none" w="sm" len="sm"/>
          </a:ln>
        </p:spPr>
        <p:txBody>
          <a:bodyPr/>
          <a:lstStyle/>
          <a:p>
            <a:endParaRPr lang="pl-PL"/>
          </a:p>
        </p:txBody>
      </p:sp>
      <p:sp>
        <p:nvSpPr>
          <p:cNvPr id="17" name="TextBox 17">
            <a:extLst>
              <a:ext uri="{FF2B5EF4-FFF2-40B4-BE49-F238E27FC236}">
                <a16:creationId xmlns:a16="http://schemas.microsoft.com/office/drawing/2014/main" id="{F6D5ADC9-730C-4893-F541-DA4DB2694962}"/>
              </a:ext>
            </a:extLst>
          </p:cNvPr>
          <p:cNvSpPr txBox="1"/>
          <p:nvPr/>
        </p:nvSpPr>
        <p:spPr>
          <a:xfrm>
            <a:off x="4135768" y="1111726"/>
            <a:ext cx="12073461" cy="7201972"/>
          </a:xfrm>
          <a:prstGeom prst="rect">
            <a:avLst/>
          </a:prstGeom>
        </p:spPr>
        <p:txBody>
          <a:bodyPr wrap="square" lIns="0" tIns="0" rIns="0" bIns="0" rtlCol="0" anchor="t">
            <a:spAutoFit/>
          </a:bodyPr>
          <a:lstStyle/>
          <a:p>
            <a:pPr algn="just"/>
            <a:endParaRPr lang="pl-PL" sz="2000" b="1" dirty="0">
              <a:solidFill>
                <a:srgbClr val="1E2328"/>
              </a:solidFill>
              <a:latin typeface="Montserrat"/>
            </a:endParaRPr>
          </a:p>
          <a:p>
            <a:pPr algn="just"/>
            <a:r>
              <a:rPr lang="en-US" sz="2400" b="1" dirty="0">
                <a:solidFill>
                  <a:srgbClr val="1E2328"/>
                </a:solidFill>
                <a:latin typeface="Montserrat"/>
                <a:ea typeface="Calibri"/>
                <a:cs typeface="Calibri"/>
              </a:rPr>
              <a:t>Pricing</a:t>
            </a:r>
            <a:r>
              <a:rPr lang="en-US" sz="2400" b="1" dirty="0">
                <a:solidFill>
                  <a:srgbClr val="1E2328"/>
                </a:solidFill>
                <a:latin typeface="Montserrat"/>
                <a:ea typeface="+mn-lt"/>
                <a:cs typeface="+mn-lt"/>
              </a:rPr>
              <a:t> strategy   </a:t>
            </a:r>
            <a:endParaRPr lang="pl-PL" sz="2400" b="1" dirty="0">
              <a:solidFill>
                <a:srgbClr val="000000"/>
              </a:solidFill>
              <a:latin typeface="Montserrat"/>
            </a:endParaRPr>
          </a:p>
          <a:p>
            <a:pPr algn="just"/>
            <a:r>
              <a:rPr lang="en-US" sz="2000" dirty="0">
                <a:solidFill>
                  <a:srgbClr val="1E2328"/>
                </a:solidFill>
                <a:latin typeface="Montserrat"/>
                <a:ea typeface="+mn-lt"/>
                <a:cs typeface="+mn-lt"/>
              </a:rPr>
              <a:t>the method a company uses to price its products or services. It is a critical component of marketing and sales management that considers factors such as market conditions, competitor pricing, production costs, and consumer demand to determine the optimal price to maximize profit while maintaining competitive advantage. </a:t>
            </a:r>
            <a:endParaRPr lang="en-US" sz="2000" dirty="0">
              <a:latin typeface="Montserrat"/>
            </a:endParaRPr>
          </a:p>
          <a:p>
            <a:pPr algn="just"/>
            <a:endParaRPr lang="en-US"/>
          </a:p>
          <a:p>
            <a:pPr algn="just"/>
            <a:endParaRPr lang="en-US"/>
          </a:p>
          <a:p>
            <a:pPr algn="just"/>
            <a:r>
              <a:rPr lang="en-US" sz="2400" b="1" dirty="0">
                <a:solidFill>
                  <a:srgbClr val="1E2328"/>
                </a:solidFill>
                <a:latin typeface="Montserrat"/>
                <a:ea typeface="+mn-lt"/>
                <a:cs typeface="+mn-lt"/>
              </a:rPr>
              <a:t>Scalability </a:t>
            </a:r>
            <a:endParaRPr lang="en-US" b="1" dirty="0">
              <a:latin typeface="Montserrat"/>
            </a:endParaRPr>
          </a:p>
          <a:p>
            <a:pPr algn="just"/>
            <a:r>
              <a:rPr lang="en-US" sz="2000" dirty="0">
                <a:solidFill>
                  <a:srgbClr val="1E2328"/>
                </a:solidFill>
                <a:latin typeface="Montserrat"/>
                <a:ea typeface="+mn-lt"/>
                <a:cs typeface="+mn-lt"/>
              </a:rPr>
              <a:t>this concept describes the capability of a system, network, or process to handle a growing amount of work, or its potential to be enlarged to accommodate that growth. In business, scalability often refers to a company's ability to increase its production and manage increased demand without compromising performance or quality. </a:t>
            </a:r>
            <a:endParaRPr lang="en-US" sz="2000" dirty="0">
              <a:latin typeface="Montserrat"/>
            </a:endParaRPr>
          </a:p>
          <a:p>
            <a:pPr algn="just"/>
            <a:endParaRPr lang="en-US"/>
          </a:p>
          <a:p>
            <a:pPr algn="just"/>
            <a:endParaRPr lang="en-US"/>
          </a:p>
          <a:p>
            <a:pPr algn="just"/>
            <a:r>
              <a:rPr lang="en-US" sz="2400" b="1" dirty="0">
                <a:solidFill>
                  <a:srgbClr val="1E2328"/>
                </a:solidFill>
                <a:latin typeface="Montserrat"/>
                <a:ea typeface="+mn-lt"/>
                <a:cs typeface="+mn-lt"/>
              </a:rPr>
              <a:t>Marketing channel </a:t>
            </a:r>
            <a:endParaRPr lang="en-US" b="1" dirty="0">
              <a:latin typeface="Montserrat"/>
            </a:endParaRPr>
          </a:p>
          <a:p>
            <a:pPr algn="just"/>
            <a:r>
              <a:rPr lang="en-US" sz="2000" dirty="0">
                <a:solidFill>
                  <a:srgbClr val="1E2328"/>
                </a:solidFill>
                <a:latin typeface="Montserrat"/>
                <a:ea typeface="+mn-lt"/>
                <a:cs typeface="+mn-lt"/>
              </a:rPr>
              <a:t>a marketing channel is a set of practices or activities necessary to transfer the ownership of goods, and to move goods, from the point of production to the point of consumption. It includes organizations such as distributors, wholesalers, and retailers that facilitate the distribution and sale of goods to the final buyer.</a:t>
            </a:r>
            <a:endParaRPr lang="en-US" sz="2000" dirty="0">
              <a:latin typeface="Montserrat"/>
            </a:endParaRPr>
          </a:p>
          <a:p>
            <a:endParaRPr lang="en-US" sz="2400" b="1" dirty="0">
              <a:solidFill>
                <a:srgbClr val="1E2328"/>
              </a:solidFill>
              <a:latin typeface="Montserrat"/>
            </a:endParaRPr>
          </a:p>
          <a:p>
            <a:pPr algn="just"/>
            <a:endParaRPr lang="pl-PL" sz="2000" dirty="0">
              <a:solidFill>
                <a:srgbClr val="1E2328"/>
              </a:solidFill>
              <a:latin typeface="Montserrat"/>
            </a:endParaRPr>
          </a:p>
          <a:p>
            <a:pPr algn="just"/>
            <a:endParaRPr lang="pl-PL" sz="2000" dirty="0">
              <a:solidFill>
                <a:srgbClr val="1E2328"/>
              </a:solidFill>
              <a:latin typeface="Montserrat"/>
            </a:endParaRPr>
          </a:p>
        </p:txBody>
      </p:sp>
      <p:sp>
        <p:nvSpPr>
          <p:cNvPr id="18" name="TextBox 18">
            <a:extLst>
              <a:ext uri="{FF2B5EF4-FFF2-40B4-BE49-F238E27FC236}">
                <a16:creationId xmlns:a16="http://schemas.microsoft.com/office/drawing/2014/main" id="{AD37BD9C-0671-AC47-0F02-7024110DA8BA}"/>
              </a:ext>
            </a:extLst>
          </p:cNvPr>
          <p:cNvSpPr txBox="1"/>
          <p:nvPr/>
        </p:nvSpPr>
        <p:spPr>
          <a:xfrm>
            <a:off x="1031566" y="351095"/>
            <a:ext cx="4506489" cy="384175"/>
          </a:xfrm>
          <a:prstGeom prst="rect">
            <a:avLst/>
          </a:prstGeom>
        </p:spPr>
        <p:txBody>
          <a:bodyPr lIns="0" tIns="0" rIns="0" bIns="0" rtlCol="0" anchor="t">
            <a:spAutoFit/>
          </a:bodyPr>
          <a:lstStyle/>
          <a:p>
            <a:pPr algn="l">
              <a:lnSpc>
                <a:spcPts val="3049"/>
              </a:lnSpc>
            </a:pPr>
            <a:r>
              <a:rPr lang="en-US" sz="2499">
                <a:solidFill>
                  <a:srgbClr val="1E2328"/>
                </a:solidFill>
                <a:latin typeface="DM Serif Display"/>
                <a:ea typeface="DM Serif Display"/>
                <a:cs typeface="DM Serif Display"/>
                <a:sym typeface="DM Serif Display"/>
              </a:rPr>
              <a:t>UpTraK Training Programme</a:t>
            </a:r>
          </a:p>
        </p:txBody>
      </p:sp>
    </p:spTree>
    <p:extLst>
      <p:ext uri="{BB962C8B-B14F-4D97-AF65-F5344CB8AC3E}">
        <p14:creationId xmlns:p14="http://schemas.microsoft.com/office/powerpoint/2010/main" val="3781958703"/>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1316</TotalTime>
  <Words>591</Words>
  <Application>Microsoft Office PowerPoint</Application>
  <PresentationFormat>Personalizzato</PresentationFormat>
  <Paragraphs>37</Paragraphs>
  <Slides>4</Slides>
  <Notes>0</Notes>
  <HiddenSlides>0</HiddenSlides>
  <MMClips>0</MMClips>
  <ScaleCrop>false</ScaleCrop>
  <HeadingPairs>
    <vt:vector size="4" baseType="variant">
      <vt:variant>
        <vt:lpstr>Tema</vt:lpstr>
      </vt:variant>
      <vt:variant>
        <vt:i4>2</vt:i4>
      </vt:variant>
      <vt:variant>
        <vt:lpstr>Titoli diapositive</vt:lpstr>
      </vt:variant>
      <vt:variant>
        <vt:i4>4</vt:i4>
      </vt:variant>
    </vt:vector>
  </HeadingPairs>
  <TitlesOfParts>
    <vt:vector size="6" baseType="lpstr">
      <vt:lpstr>Office Theme</vt:lpstr>
      <vt:lpstr>Tema di Office</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Kopia – MODE UpTraK PPT template</dc:title>
  <dc:creator>Paulina BM</dc:creator>
  <cp:lastModifiedBy>My-PC</cp:lastModifiedBy>
  <cp:revision>99</cp:revision>
  <dcterms:created xsi:type="dcterms:W3CDTF">2006-08-16T00:00:00Z</dcterms:created>
  <dcterms:modified xsi:type="dcterms:W3CDTF">2025-11-17T10:13:55Z</dcterms:modified>
  <dc:identifier>DAGVDvzof7k</dc:identifier>
</cp:coreProperties>
</file>