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8288000" cy="10287000"/>
  <p:notesSz cx="6858000" cy="9144000"/>
  <p:embeddedFontLst>
    <p:embeddedFont>
      <p:font typeface="Arimo" panose="020B0604020202020204" charset="0"/>
      <p:regular r:id="rId21"/>
    </p:embeddedFont>
    <p:embeddedFont>
      <p:font typeface="Arimo Bold Italics" panose="020B0604020202020204" charset="0"/>
      <p:regular r:id="rId22"/>
    </p:embeddedFont>
    <p:embeddedFont>
      <p:font typeface="DM Serif Display" pitchFamily="2" charset="0"/>
      <p:regular r:id="rId23"/>
      <p:italic r:id="rId24"/>
    </p:embeddedFont>
    <p:embeddedFont>
      <p:font typeface="Montserrat" panose="00000500000000000000" pitchFamily="2" charset="-18"/>
      <p:regular r:id="rId25"/>
      <p:bold r:id="rId26"/>
      <p:italic r:id="rId27"/>
      <p:boldItalic r:id="rId28"/>
    </p:embeddedFont>
    <p:embeddedFont>
      <p:font typeface="Montserrat Bold" panose="00000800000000000000" charset="-18"/>
      <p:regular r:id="rId29"/>
      <p:bold r:id="rId30"/>
    </p:embeddedFont>
    <p:embeddedFont>
      <p:font typeface="Montserrat Italics" panose="020B0604020202020204" charset="-1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20A9A-6FEB-B637-60A1-884C78E1F8F6}" v="84" dt="2025-11-07T10:07:49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52" y="9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5A4B0-0E02-43D1-A812-30415AC7AAF9}" type="datetimeFigureOut">
              <a:rPr lang="pl-PL" smtClean="0"/>
              <a:t>09.03.2026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E79ED-1D42-4A4E-8D02-AA9C131AC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26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79ED-1D42-4A4E-8D02-AA9C131ACBB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77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79ED-1D42-4A4E-8D02-AA9C131ACBB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38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79ED-1D42-4A4E-8D02-AA9C131ACBB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86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fashionupprojec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hyperlink" Target="https://www.fashionupproject.com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12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4.jpeg"/><Relationship Id="rId5" Type="http://schemas.openxmlformats.org/officeDocument/2006/relationships/image" Target="../media/image40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ws.climate.columbia.edu/2021/06/10/why-fashion-needs-to-be-more-sustainable/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hyperlink" Target="https://www.fashionupproject.com" TargetMode="External"/><Relationship Id="rId5" Type="http://schemas.openxmlformats.org/officeDocument/2006/relationships/image" Target="../media/image50.svg"/><Relationship Id="rId10" Type="http://schemas.openxmlformats.org/officeDocument/2006/relationships/image" Target="../media/image55.sv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8.jpeg"/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Relationship Id="rId14" Type="http://schemas.openxmlformats.org/officeDocument/2006/relationships/hyperlink" Target="https://www.fashionupproject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59.jpeg"/><Relationship Id="rId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16.svg"/><Relationship Id="rId3" Type="http://schemas.openxmlformats.org/officeDocument/2006/relationships/image" Target="../media/image60.png"/><Relationship Id="rId7" Type="http://schemas.openxmlformats.org/officeDocument/2006/relationships/image" Target="../media/image51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55.svg"/><Relationship Id="rId5" Type="http://schemas.openxmlformats.org/officeDocument/2006/relationships/image" Target="../media/image62.png"/><Relationship Id="rId10" Type="http://schemas.openxmlformats.org/officeDocument/2006/relationships/image" Target="../media/image54.png"/><Relationship Id="rId4" Type="http://schemas.openxmlformats.org/officeDocument/2006/relationships/image" Target="../media/image61.svg"/><Relationship Id="rId9" Type="http://schemas.openxmlformats.org/officeDocument/2006/relationships/image" Target="../media/image64.jpeg"/><Relationship Id="rId14" Type="http://schemas.openxmlformats.org/officeDocument/2006/relationships/hyperlink" Target="https://www.fashionupproject.co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p.org/resources/report/sustainability-and-circularity-fashion" TargetMode="External"/><Relationship Id="rId13" Type="http://schemas.openxmlformats.org/officeDocument/2006/relationships/hyperlink" Target="https://globalfashionagenda.com" TargetMode="External"/><Relationship Id="rId3" Type="http://schemas.openxmlformats.org/officeDocument/2006/relationships/image" Target="../media/image66.svg"/><Relationship Id="rId7" Type="http://schemas.openxmlformats.org/officeDocument/2006/relationships/hyperlink" Target="https://news.climate.columbia.edu/2021/06/10/why-fashion-needs-to-be-more-sustainable/" TargetMode="External"/><Relationship Id="rId12" Type="http://schemas.openxmlformats.org/officeDocument/2006/relationships/hyperlink" Target="https://www.businessoffashion.com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hyperlink" Target="https://www.statista.com/topics/5091/sustainability-in-the-fashion-industry/" TargetMode="External"/><Relationship Id="rId5" Type="http://schemas.openxmlformats.org/officeDocument/2006/relationships/image" Target="../media/image67.png"/><Relationship Id="rId15" Type="http://schemas.openxmlformats.org/officeDocument/2006/relationships/hyperlink" Target="https://www.fashionupproject.com" TargetMode="External"/><Relationship Id="rId10" Type="http://schemas.openxmlformats.org/officeDocument/2006/relationships/hyperlink" Target="https://ellenmacarthurfoundation.org/fashion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clo3d.com" TargetMode="External"/><Relationship Id="rId14" Type="http://schemas.openxmlformats.org/officeDocument/2006/relationships/hyperlink" Target="https://www.wgsn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hyperlink" Target="https://www.fashionupproject.com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IhHaOnNoa6Y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sv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5" b="-19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6" r="-66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43485" cy="12344400"/>
            </a:xfrm>
            <a:custGeom>
              <a:avLst/>
              <a:gdLst/>
              <a:ahLst/>
              <a:cxnLst/>
              <a:rect l="l" t="t" r="r" b="b"/>
              <a:pathLst>
                <a:path w="12643485" h="12344400">
                  <a:moveTo>
                    <a:pt x="0" y="0"/>
                  </a:moveTo>
                  <a:lnTo>
                    <a:pt x="12643485" y="0"/>
                  </a:lnTo>
                  <a:lnTo>
                    <a:pt x="12643485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211" b="-121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62188" y="268369"/>
            <a:ext cx="2675477" cy="559118"/>
            <a:chOff x="0" y="0"/>
            <a:chExt cx="3567303" cy="7454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6" b="-2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036648"/>
            <a:ext cx="6774163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6"/>
              </a:lnSpc>
            </a:pPr>
            <a:r>
              <a:rPr lang="pl-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Rozdział</a:t>
            </a:r>
            <a:r>
              <a:rPr lang="en-US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869136"/>
            <a:ext cx="6682774" cy="173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3491" y="6474194"/>
            <a:ext cx="6385185" cy="2409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pl-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3D JAKO WAŻNE WSPARCIE DLA ZRÓWNOWAŻONEGO I</a:t>
            </a:r>
          </a:p>
          <a:p>
            <a:pPr>
              <a:lnSpc>
                <a:spcPts val="4800"/>
              </a:lnSpc>
            </a:pPr>
            <a:r>
              <a:rPr lang="pl-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EKOLOGICZNEGO MODELU</a:t>
            </a:r>
          </a:p>
          <a:p>
            <a:pPr>
              <a:lnSpc>
                <a:spcPts val="4800"/>
              </a:lnSpc>
            </a:pPr>
            <a:r>
              <a:rPr lang="pl-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PROJEKTOWANIA MODY</a:t>
            </a:r>
            <a:endParaRPr lang="en-US" sz="32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670569" y="1"/>
            <a:ext cx="9525" cy="10287000"/>
            <a:chOff x="0" y="0"/>
            <a:chExt cx="127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 rot="16200000">
            <a:off x="15869100" y="7549503"/>
            <a:ext cx="33013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6CCEEA17-BDC0-A81B-A25E-15DEECB98128}"/>
              </a:ext>
            </a:extLst>
          </p:cNvPr>
          <p:cNvSpPr txBox="1"/>
          <p:nvPr/>
        </p:nvSpPr>
        <p:spPr>
          <a:xfrm>
            <a:off x="1284653" y="9604358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r>
              <a:rPr lang="en-US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1 </a:t>
            </a:r>
            <a:r>
              <a:rPr lang="pl-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godzina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10168" y="2482603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" r="-6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1603627" y="5561638"/>
            <a:ext cx="4724816" cy="4725362"/>
            <a:chOff x="0" y="0"/>
            <a:chExt cx="6074931" cy="60749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74918" cy="6074918"/>
            </a:xfrm>
            <a:custGeom>
              <a:avLst/>
              <a:gdLst/>
              <a:ahLst/>
              <a:cxnLst/>
              <a:rect l="l" t="t" r="r" b="b"/>
              <a:pathLst>
                <a:path w="6074918" h="6074918">
                  <a:moveTo>
                    <a:pt x="0" y="0"/>
                  </a:moveTo>
                  <a:lnTo>
                    <a:pt x="6074918" y="0"/>
                  </a:lnTo>
                  <a:lnTo>
                    <a:pt x="6074918" y="6074918"/>
                  </a:lnTo>
                  <a:lnTo>
                    <a:pt x="0" y="6074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61047" y="2482603"/>
            <a:ext cx="9766812" cy="757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2691" lvl="2" indent="-167564" algn="just">
              <a:lnSpc>
                <a:spcPts val="3298"/>
              </a:lnSpc>
              <a:buFont typeface="Arial"/>
              <a:buChar char="⚬"/>
            </a:pPr>
            <a:r>
              <a:rPr lang="pl-PL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Brak odpadów materiałowych: </a:t>
            </a: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przeciwieństwie do klasycznego projektowania, które często eliminuje materiał podczas prototypowania, projektowanie 3D eliminuje ten etap.</a:t>
            </a:r>
          </a:p>
          <a:p>
            <a:pPr marL="502691" lvl="2" indent="-167564" algn="just">
              <a:lnSpc>
                <a:spcPts val="3298"/>
              </a:lnSpc>
              <a:buFont typeface="Arial"/>
              <a:buChar char="⚬"/>
            </a:pPr>
            <a:r>
              <a:rPr lang="pl-PL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Mniej próbek: </a:t>
            </a: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Tradycyjne metody wymagają wielu fizycznych prototypów w celu uzyskania opinii i zatwierdzenia. Próbki 3D całkowicie je zastępują, zmniejszając ilość odpadów produkcyjnych.</a:t>
            </a:r>
          </a:p>
          <a:p>
            <a:pPr marL="502691" lvl="2" indent="-167564" algn="just">
              <a:lnSpc>
                <a:spcPts val="3298"/>
              </a:lnSpc>
              <a:buFont typeface="Arial"/>
              <a:buChar char="⚬"/>
            </a:pPr>
            <a:r>
              <a:rPr lang="pl-PL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Uproszczone modyfikacje: </a:t>
            </a: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Zmiany w projektach, wzorach lub kolorach można wprowadzać natychmiast w oprogramowaniu, co pozwala uniknąć czasu i materiałów poświęcanych na przerabianie próbek fizycznych.</a:t>
            </a:r>
          </a:p>
          <a:p>
            <a:pPr marL="502691" lvl="2" indent="-167564" algn="just">
              <a:lnSpc>
                <a:spcPts val="3298"/>
              </a:lnSpc>
              <a:buFont typeface="Arial"/>
              <a:buChar char="⚬"/>
            </a:pPr>
            <a:r>
              <a:rPr lang="pl-PL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Mniejszy ślad transportowy: </a:t>
            </a: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Cyfrowe prototypy można udostępniać globalnie bez konieczności transportu próbek fizycznych.</a:t>
            </a:r>
            <a:endParaRPr lang="en-US" sz="20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2691" lvl="2" indent="-167564"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2691" lvl="2" indent="-167564" algn="ctr">
              <a:lnSpc>
                <a:spcPts val="3298"/>
              </a:lnSpc>
            </a:pPr>
            <a:r>
              <a:rPr lang="pl-PL" sz="2000" b="1" i="1" dirty="0">
                <a:solidFill>
                  <a:srgbClr val="1E2328"/>
                </a:solidFill>
                <a:latin typeface="Montserrat" panose="00000500000000000000" pitchFamily="2" charset="0"/>
                <a:ea typeface="Arimo Bold Italics"/>
                <a:cs typeface="Arimo Bold Italics"/>
                <a:sym typeface="Arimo Bold Italics"/>
              </a:rPr>
              <a:t>Projektowanie 3D przyspiesza realizację produkcji, usprawnia współpracę między zespołami i zmniejsza liczbę błędów, a jednocześnie promuje zrównoważony rozwój poprzez ograniczenie zużycia zasobów.</a:t>
            </a:r>
            <a:endParaRPr lang="en-US" sz="2000" b="1" i="1" dirty="0">
              <a:solidFill>
                <a:srgbClr val="1E2328"/>
              </a:solidFill>
              <a:latin typeface="Arimo Bold Italics"/>
              <a:ea typeface="Arimo Bold Italics"/>
              <a:cs typeface="Arimo Bold Italics"/>
              <a:sym typeface="Arimo Bold Italics"/>
            </a:endParaRPr>
          </a:p>
          <a:p>
            <a:pPr marL="502691" lvl="2" indent="-167564" algn="l">
              <a:lnSpc>
                <a:spcPts val="3298"/>
              </a:lnSpc>
            </a:pPr>
            <a:endParaRPr lang="en-US" sz="2199" b="1" i="1" dirty="0">
              <a:solidFill>
                <a:srgbClr val="1E2328"/>
              </a:solidFill>
              <a:latin typeface="Arimo Bold Italics"/>
              <a:ea typeface="Arimo Bold Italics"/>
              <a:cs typeface="Arimo Bold Italics"/>
              <a:sym typeface="Arimo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411201" y="329406"/>
            <a:ext cx="31355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2091" y="3067551"/>
            <a:ext cx="3747747" cy="1657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7"/>
              </a:lnSpc>
            </a:pPr>
            <a:r>
              <a:rPr lang="pl-PL" sz="35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Przykłady redukcji odpadów i ulepszeń</a:t>
            </a:r>
            <a:endParaRPr lang="en-US" sz="3563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7" name="TextBox 17"/>
          <p:cNvSpPr txBox="1"/>
          <p:nvPr/>
        </p:nvSpPr>
        <p:spPr>
          <a:xfrm rot="16200000">
            <a:off x="15846240" y="74809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 rot="22765">
            <a:off x="8784470" y="3319872"/>
            <a:ext cx="719042" cy="9525"/>
            <a:chOff x="0" y="0"/>
            <a:chExt cx="958723" cy="127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20857" y="4692127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5" r="-5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4981747" y="4692127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5" r="-5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2612025" y="4253930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15"/>
          <p:cNvSpPr/>
          <p:nvPr/>
        </p:nvSpPr>
        <p:spPr>
          <a:xfrm>
            <a:off x="6272915" y="4253930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6" name="Group 16"/>
          <p:cNvGrpSpPr/>
          <p:nvPr/>
        </p:nvGrpSpPr>
        <p:grpSpPr>
          <a:xfrm rot="22765">
            <a:off x="2690701" y="6359774"/>
            <a:ext cx="719042" cy="9525"/>
            <a:chOff x="0" y="0"/>
            <a:chExt cx="958723" cy="127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 rot="22765">
            <a:off x="6419604" y="6345488"/>
            <a:ext cx="719042" cy="9525"/>
            <a:chOff x="0" y="0"/>
            <a:chExt cx="958723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642637" y="4692127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5" r="-5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Freeform 21"/>
          <p:cNvSpPr/>
          <p:nvPr/>
        </p:nvSpPr>
        <p:spPr>
          <a:xfrm>
            <a:off x="9933805" y="4253930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22"/>
          <p:cNvGrpSpPr/>
          <p:nvPr/>
        </p:nvGrpSpPr>
        <p:grpSpPr>
          <a:xfrm rot="22765">
            <a:off x="10012473" y="6441261"/>
            <a:ext cx="719042" cy="9525"/>
            <a:chOff x="0" y="0"/>
            <a:chExt cx="958723" cy="127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303527" y="4692127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5" r="-5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5" name="Freeform 25"/>
          <p:cNvSpPr/>
          <p:nvPr/>
        </p:nvSpPr>
        <p:spPr>
          <a:xfrm>
            <a:off x="13594695" y="4253930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6" name="Group 26"/>
          <p:cNvGrpSpPr/>
          <p:nvPr/>
        </p:nvGrpSpPr>
        <p:grpSpPr>
          <a:xfrm rot="22765">
            <a:off x="13673363" y="6426911"/>
            <a:ext cx="719042" cy="9525"/>
            <a:chOff x="0" y="0"/>
            <a:chExt cx="958723" cy="127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389516" y="1466897"/>
            <a:ext cx="2404586" cy="2263997"/>
            <a:chOff x="-621712" y="-68312"/>
            <a:chExt cx="3206115" cy="3018662"/>
          </a:xfrm>
        </p:grpSpPr>
        <p:sp>
          <p:nvSpPr>
            <p:cNvPr id="29" name="Freeform 29"/>
            <p:cNvSpPr/>
            <p:nvPr/>
          </p:nvSpPr>
          <p:spPr>
            <a:xfrm>
              <a:off x="-621712" y="-68312"/>
              <a:ext cx="3206115" cy="3018662"/>
            </a:xfrm>
            <a:custGeom>
              <a:avLst/>
              <a:gdLst/>
              <a:ahLst/>
              <a:cxnLst/>
              <a:rect l="l" t="t" r="r" b="b"/>
              <a:pathLst>
                <a:path w="3206115" h="3018663">
                  <a:moveTo>
                    <a:pt x="0" y="0"/>
                  </a:moveTo>
                  <a:lnTo>
                    <a:pt x="3206115" y="0"/>
                  </a:lnTo>
                  <a:lnTo>
                    <a:pt x="3206115" y="3018663"/>
                  </a:lnTo>
                  <a:lnTo>
                    <a:pt x="0" y="3018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105" r="-1" b="-3105"/>
              </a:stretch>
            </a:blip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44741" y="1518131"/>
            <a:ext cx="2264014" cy="2264014"/>
            <a:chOff x="0" y="0"/>
            <a:chExt cx="3018685" cy="301868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018663" cy="3018663"/>
            </a:xfrm>
            <a:custGeom>
              <a:avLst/>
              <a:gdLst/>
              <a:ahLst/>
              <a:cxnLst/>
              <a:rect l="l" t="t" r="r" b="b"/>
              <a:pathLst>
                <a:path w="3018663" h="3018663">
                  <a:moveTo>
                    <a:pt x="0" y="0"/>
                  </a:moveTo>
                  <a:lnTo>
                    <a:pt x="3018663" y="0"/>
                  </a:lnTo>
                  <a:lnTo>
                    <a:pt x="3018663" y="3018663"/>
                  </a:lnTo>
                  <a:lnTo>
                    <a:pt x="0" y="3018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258801" y="329406"/>
            <a:ext cx="32879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56857" y="2216647"/>
            <a:ext cx="10598943" cy="80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Korzyści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z </a:t>
            </a:r>
            <a:r>
              <a:rPr lang="en-US" sz="600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projektowania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3D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26778" y="5305508"/>
            <a:ext cx="3250169" cy="879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Szybsze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iteracje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projektu</a:t>
            </a:r>
            <a:endParaRPr lang="en-US" sz="24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612025" y="4333401"/>
            <a:ext cx="876394" cy="5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272915" y="4333401"/>
            <a:ext cx="876394" cy="5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86028" y="5416074"/>
            <a:ext cx="3250169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Zwiększona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precyzja</a:t>
            </a:r>
            <a:endParaRPr lang="en-US" sz="24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426778" y="6445342"/>
            <a:ext cx="3260593" cy="239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Narzędzia cyfrowe pozwalają na natychmiastowe wprowadzanie zmian, przyspieszając proces twórczy bez fizycznych odpadów.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20756" y="6457819"/>
            <a:ext cx="3164770" cy="204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Narzędzia 3D ułatwiają dokonywanie dokładnych pomiarów i wizualizację dopasowania odzieży, redukując liczbę błędów i niepotrzebnych poprawek.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746918" y="5305508"/>
            <a:ext cx="3250169" cy="879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Usprawniona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współpraca</a:t>
            </a:r>
            <a:endParaRPr lang="en-US" sz="24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882733" y="6490673"/>
            <a:ext cx="3101686" cy="1701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Zespoły mogą pracować zdalnie nad tym samym cyfrowym prototypem, co eliminuje konieczność transportowania próbek.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2407807" y="5384324"/>
            <a:ext cx="3250169" cy="879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Innowacyjne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możliwości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recyklingu</a:t>
            </a:r>
            <a:endParaRPr lang="en-US" sz="24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296716" y="6441699"/>
            <a:ext cx="3458729" cy="239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Projekty cyfrowe można ponownie wykorzystywać, zmieniać ich przeznaczenie lub modyfikować w przyszłych projektach, nie generując przy tym nowych odpadów.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933805" y="4333401"/>
            <a:ext cx="876394" cy="5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594695" y="4333401"/>
            <a:ext cx="876394" cy="5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089244" y="9254631"/>
            <a:ext cx="10106276" cy="66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i="1" u="sng" dirty="0">
                <a:solidFill>
                  <a:srgbClr val="000000"/>
                </a:solidFill>
                <a:latin typeface="Montserrat" panose="00000500000000000000" pitchFamily="2" charset="0"/>
                <a:ea typeface="Arimo Italics"/>
                <a:cs typeface="Arimo Italics"/>
                <a:sym typeface="Arimo Italics"/>
              </a:rPr>
              <a:t>Korzyści te pomagają osiągnąć cele proekologiczne poprzez optymalizację zasobów, redukcję obciążenia środowiska i wspieranie innowacyjności w projektowaniu mody.</a:t>
            </a:r>
            <a:endParaRPr lang="en-US" sz="1800" i="1" u="sng" dirty="0">
              <a:solidFill>
                <a:srgbClr val="000000"/>
              </a:solidFill>
              <a:latin typeface="Montserrat" panose="00000500000000000000" pitchFamily="2" charset="0"/>
              <a:ea typeface="Arimo Italics"/>
              <a:cs typeface="Arimo Italics"/>
              <a:sym typeface="Arimo Italics"/>
            </a:endParaRPr>
          </a:p>
        </p:txBody>
      </p:sp>
      <p:sp>
        <p:nvSpPr>
          <p:cNvPr id="48" name="TextBox 48"/>
          <p:cNvSpPr txBox="1"/>
          <p:nvPr/>
        </p:nvSpPr>
        <p:spPr>
          <a:xfrm rot="16200000">
            <a:off x="1584624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3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3" b="-43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813001" y="4927225"/>
            <a:ext cx="4943619" cy="4943619"/>
            <a:chOff x="0" y="0"/>
            <a:chExt cx="6591492" cy="6591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91554" cy="6591554"/>
            </a:xfrm>
            <a:custGeom>
              <a:avLst/>
              <a:gdLst/>
              <a:ahLst/>
              <a:cxnLst/>
              <a:rect l="l" t="t" r="r" b="b"/>
              <a:pathLst>
                <a:path w="6591554" h="6591554">
                  <a:moveTo>
                    <a:pt x="0" y="0"/>
                  </a:moveTo>
                  <a:lnTo>
                    <a:pt x="6591554" y="0"/>
                  </a:lnTo>
                  <a:lnTo>
                    <a:pt x="6591554" y="6591554"/>
                  </a:lnTo>
                  <a:lnTo>
                    <a:pt x="0" y="6591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411201" y="329406"/>
            <a:ext cx="31355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1591640"/>
            <a:ext cx="15654536" cy="531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pl-PL" sz="34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Wpływ projektowania 3D na środowisko w porównaniu z metodami tradycyjnymi</a:t>
            </a:r>
            <a:endParaRPr lang="en-US" sz="34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2378418"/>
            <a:ext cx="15258511" cy="268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Tradycyjne prototypowanie mody często wymaga wielu fizycznych próbek, co prowadzi do znacznych </a:t>
            </a:r>
            <a:r>
              <a:rPr lang="pl-PL" sz="19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strat materiałowych</a:t>
            </a: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Natomiast projektowanie 3D umożliwia </a:t>
            </a:r>
            <a:r>
              <a:rPr lang="pl-PL" sz="19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wirtualne próbkowanie</a:t>
            </a: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eliminując potrzebę tworzenia fizycznych prototypów i tym samym redukując straty materiałowe.</a:t>
            </a:r>
          </a:p>
          <a:p>
            <a:pPr>
              <a:lnSpc>
                <a:spcPts val="2997"/>
              </a:lnSpc>
            </a:pPr>
            <a:endParaRPr lang="pl-PL" sz="19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Tradycyjny proces produkcyjny zużywa </a:t>
            </a:r>
            <a:r>
              <a:rPr lang="pl-PL" sz="19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znaczną ilość energii </a:t>
            </a: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ze względu na produkcję i transport fizycznych próbek. Projektowanie 3D minimalizuje to zjawisko, umożliwiając cyfrowe prototypowanie, które zużywa mniej energii.</a:t>
            </a:r>
            <a:endParaRPr lang="en-US" sz="19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19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68783" y="5202220"/>
            <a:ext cx="9062273" cy="3814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Konwencjonalna produkcja tekstyliów jest wodochłonna i odpowiada za </a:t>
            </a:r>
            <a:r>
              <a:rPr lang="pl-PL" sz="19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20% globalnych ścieków</a:t>
            </a: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Projektowanie 3D, redukując zapotrzebowanie na próbki fizyczne, pomaga zmniejszyć zużycie wody w fazie prototypowania.</a:t>
            </a:r>
          </a:p>
          <a:p>
            <a:pPr>
              <a:lnSpc>
                <a:spcPts val="2997"/>
              </a:lnSpc>
            </a:pPr>
            <a:endParaRPr lang="pl-PL" sz="19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Branża modowa odpowiada za </a:t>
            </a:r>
            <a:r>
              <a:rPr lang="pl-PL" sz="19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10% emisji gazów cieplarnianych spowodowanych działalnością człowieka</a:t>
            </a: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Wdrożenie projektowania 3D może zmniejszyć te emisje poprzez ograniczenie zapotrzebowania na próbki fizyczne i związany z tym transport.</a:t>
            </a:r>
            <a:endParaRPr lang="en-US" sz="19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97"/>
              </a:lnSpc>
            </a:pPr>
            <a:endParaRPr lang="en-US" sz="19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83371" y="9424120"/>
            <a:ext cx="8687638" cy="51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8"/>
              </a:lnSpc>
            </a:pPr>
            <a:r>
              <a:rPr lang="pl-PL" sz="1399" dirty="0">
                <a:solidFill>
                  <a:srgbClr val="1E2328"/>
                </a:solidFill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ŹRÓDŁO</a:t>
            </a:r>
            <a:r>
              <a:rPr lang="en-US" sz="1399" dirty="0">
                <a:solidFill>
                  <a:srgbClr val="1E2328"/>
                </a:solidFill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: Columbia Climate School. Climate, Earth, Society. </a:t>
            </a:r>
            <a:r>
              <a:rPr lang="en-US" sz="1399" dirty="0">
                <a:solidFill>
                  <a:srgbClr val="1E2328"/>
                </a:solidFill>
                <a:latin typeface="Montserrat" panose="00000500000000000000" pitchFamily="2" charset="0"/>
                <a:ea typeface="Montserrat Bold"/>
                <a:cs typeface="Montserrat Bold"/>
                <a:sym typeface="Montserrat Bold"/>
                <a:hlinkClick r:id="rId6"/>
              </a:rPr>
              <a:t>https://news.climate.columbia.edu/2021/06/10/why-fashion-needs-to-be-more-sustainable/</a:t>
            </a:r>
            <a:r>
              <a:rPr lang="en-US" sz="1399" dirty="0">
                <a:solidFill>
                  <a:srgbClr val="1E2328"/>
                </a:solidFill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 rot="16200000">
            <a:off x="15846240" y="7465683"/>
            <a:ext cx="33165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3" r="-6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4" y="0"/>
                </a:lnTo>
                <a:lnTo>
                  <a:pt x="3474574" y="7094874"/>
                </a:lnTo>
                <a:lnTo>
                  <a:pt x="0" y="70948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" r="-2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11204784" y="2307395"/>
            <a:ext cx="3112866" cy="6741890"/>
            <a:chOff x="0" y="0"/>
            <a:chExt cx="4150488" cy="89891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8"/>
              <a:stretch>
                <a:fillRect l="-10919" r="-10977"/>
              </a:stretch>
            </a:blip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12" cy="59722"/>
            <a:chOff x="0" y="0"/>
            <a:chExt cx="641350" cy="796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202" cy="88011"/>
            <a:chOff x="0" y="0"/>
            <a:chExt cx="122936" cy="1173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72" cy="294989"/>
            <a:chOff x="0" y="0"/>
            <a:chExt cx="51562" cy="39331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72" cy="532067"/>
            <a:chOff x="0" y="0"/>
            <a:chExt cx="51562" cy="70942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72" cy="533781"/>
            <a:chOff x="0" y="0"/>
            <a:chExt cx="51562" cy="71170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72" cy="855060"/>
            <a:chOff x="0" y="0"/>
            <a:chExt cx="51562" cy="114007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0987075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3544803" h="7165103">
                <a:moveTo>
                  <a:pt x="0" y="0"/>
                </a:moveTo>
                <a:lnTo>
                  <a:pt x="3544803" y="0"/>
                </a:lnTo>
                <a:lnTo>
                  <a:pt x="3544803" y="7165103"/>
                </a:lnTo>
                <a:lnTo>
                  <a:pt x="0" y="71651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2" r="-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TextBox 27"/>
          <p:cNvSpPr txBox="1"/>
          <p:nvPr/>
        </p:nvSpPr>
        <p:spPr>
          <a:xfrm>
            <a:off x="13335001" y="329406"/>
            <a:ext cx="32117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7133" y="1453786"/>
            <a:ext cx="9755049" cy="1231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00"/>
              </a:lnSpc>
            </a:pPr>
            <a:r>
              <a:rPr lang="pl-PL" sz="47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Główne etapy procesu prototypowania 3D</a:t>
            </a:r>
            <a:endParaRPr lang="en-US" sz="47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30839" y="2973111"/>
            <a:ext cx="10117563" cy="7241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Projekt wstępny: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Zacznij od koncepcji lub szkicu, definiując strukturę, materiały i przeznaczenie ubrania.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Użyj szkiców 2D lub od razu zacznij od cyfrowego rysunku w oprogramowaniu do projektowania.</a:t>
            </a:r>
          </a:p>
          <a:p>
            <a:pPr>
              <a:lnSpc>
                <a:spcPts val="2700"/>
              </a:lnSpc>
            </a:pPr>
            <a:endParaRPr lang="pl-PL" b="1" dirty="0">
              <a:solidFill>
                <a:srgbClr val="1E2328"/>
              </a:solidFill>
              <a:latin typeface="Montserrat" panose="00000500000000000000" pitchFamily="2" charset="0"/>
              <a:ea typeface="Arimo Bold"/>
              <a:cs typeface="Arimo Bold"/>
              <a:sym typeface="Arimo Bold"/>
            </a:endParaRPr>
          </a:p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Modelowanie cyfrowe: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Stwórz trójwymiarową reprezentację ubrania za pomocą specjalistycznego oprogramowania.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Dodaj szczegóły, takie jak przeszycia, tekstury i realistyczne wymiary, aby symulować produkt końcowy.</a:t>
            </a:r>
          </a:p>
          <a:p>
            <a:pPr>
              <a:lnSpc>
                <a:spcPts val="2700"/>
              </a:lnSpc>
            </a:pPr>
            <a:endParaRPr lang="pl-PL" b="1" dirty="0">
              <a:solidFill>
                <a:srgbClr val="1E2328"/>
              </a:solidFill>
              <a:latin typeface="Montserrat" panose="00000500000000000000" pitchFamily="2" charset="0"/>
              <a:ea typeface="Arimo Bold"/>
              <a:cs typeface="Arimo Bold"/>
              <a:sym typeface="Arimo Bold"/>
            </a:endParaRPr>
          </a:p>
          <a:p>
            <a:pPr>
              <a:lnSpc>
                <a:spcPts val="2700"/>
              </a:lnSpc>
            </a:pPr>
            <a:r>
              <a:rPr lang="pl-PL" b="1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Renderowanie</a:t>
            </a:r>
            <a:r>
              <a:rPr lang="pl-PL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: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Zastosuj oświetlenie, materiały i tekstury, aby stworzyć </a:t>
            </a:r>
            <a:r>
              <a:rPr lang="pl-PL" dirty="0" err="1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fotorealistyczną</a:t>
            </a: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 wizualizację projektu.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Renderowanie</a:t>
            </a: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 pomaga określić, jak ubranie będzie wyglądać w różnych warunkach.</a:t>
            </a:r>
          </a:p>
          <a:p>
            <a:pPr>
              <a:lnSpc>
                <a:spcPts val="2700"/>
              </a:lnSpc>
            </a:pPr>
            <a:endParaRPr lang="pl-PL" b="1" dirty="0">
              <a:solidFill>
                <a:srgbClr val="1E2328"/>
              </a:solidFill>
              <a:latin typeface="Montserrat" panose="00000500000000000000" pitchFamily="2" charset="0"/>
              <a:ea typeface="Arimo Bold"/>
              <a:cs typeface="Arimo Bold"/>
              <a:sym typeface="Arimo Bold"/>
            </a:endParaRPr>
          </a:p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Przegląd i opinia: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Współpracuj z zespołem w celu udoskonalenia i ulepszenia projektu.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E2328"/>
                </a:solidFill>
                <a:latin typeface="Montserrat" panose="00000500000000000000" pitchFamily="2" charset="0"/>
                <a:sym typeface="Arimo Bold"/>
              </a:rPr>
              <a:t>Wprowadź niezbędne zmiany w środowisku cyfrowym, eliminując fizyczne próby i błędy.</a:t>
            </a:r>
            <a:endParaRPr lang="en-US" dirty="0">
              <a:solidFill>
                <a:srgbClr val="1E2328"/>
              </a:solidFill>
              <a:latin typeface="Montserrat" panose="00000500000000000000" pitchFamily="2" charset="0"/>
              <a:sym typeface="Montserra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1" name="TextBox 31"/>
          <p:cNvSpPr txBox="1"/>
          <p:nvPr/>
        </p:nvSpPr>
        <p:spPr>
          <a:xfrm rot="16200000">
            <a:off x="15838620" y="7465683"/>
            <a:ext cx="33165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10168" y="2482603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" r="-6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1498150" y="5569511"/>
            <a:ext cx="4657415" cy="4720872"/>
            <a:chOff x="0" y="0"/>
            <a:chExt cx="6084468" cy="60844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84443" cy="6084443"/>
            </a:xfrm>
            <a:custGeom>
              <a:avLst/>
              <a:gdLst/>
              <a:ahLst/>
              <a:cxnLst/>
              <a:rect l="l" t="t" r="r" b="b"/>
              <a:pathLst>
                <a:path w="6084443" h="6084443">
                  <a:moveTo>
                    <a:pt x="0" y="0"/>
                  </a:moveTo>
                  <a:lnTo>
                    <a:pt x="6084443" y="0"/>
                  </a:lnTo>
                  <a:lnTo>
                    <a:pt x="6084443" y="6084443"/>
                  </a:lnTo>
                  <a:lnTo>
                    <a:pt x="0" y="6084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64947" y="2377828"/>
            <a:ext cx="10005621" cy="7648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6971" lvl="2" indent="-152324">
              <a:lnSpc>
                <a:spcPts val="2997"/>
              </a:lnSpc>
              <a:buAutoNum type="arabicPeriod"/>
            </a:pPr>
            <a:r>
              <a:rPr lang="pl-PL" sz="19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Podstawowa wiedza z zakresu konstrukcji odzieży:</a:t>
            </a:r>
          </a:p>
          <a:p>
            <a:pPr marL="761847" lvl="3"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Zrozumienie struktury odzieży, tworzenia wykrojów i drapowania jest kluczowe dla tworzenia dokładnych trójwymiarowych reprezentacji odzieży.</a:t>
            </a:r>
          </a:p>
          <a:p>
            <a:pPr marL="456971" lvl="2" indent="-152324">
              <a:lnSpc>
                <a:spcPts val="2997"/>
              </a:lnSpc>
              <a:buAutoNum type="arabicPeriod"/>
            </a:pPr>
            <a:r>
              <a:rPr lang="pl-PL" sz="19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Znajomość oprogramowania 3D:</a:t>
            </a:r>
          </a:p>
          <a:p>
            <a:pPr marL="761847" lvl="3"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Znajomość narzędzi takich jak CLO 3D, </a:t>
            </a:r>
            <a:r>
              <a:rPr lang="pl-PL" sz="1999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Marvelous</a:t>
            </a:r>
            <a:r>
              <a:rPr lang="pl-PL" sz="1999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Designer i </a:t>
            </a:r>
            <a:r>
              <a:rPr lang="pl-PL" sz="1999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Blender</a:t>
            </a:r>
            <a:r>
              <a:rPr lang="pl-PL" sz="1999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do tworzenia, obróbki i wizualizacji cyfrowych ubrań.</a:t>
            </a:r>
          </a:p>
          <a:p>
            <a:pPr marL="456971" lvl="2" indent="-152324">
              <a:lnSpc>
                <a:spcPts val="2997"/>
              </a:lnSpc>
              <a:buAutoNum type="arabicPeriod"/>
            </a:pPr>
            <a:r>
              <a:rPr lang="pl-PL" sz="19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Zrozumienie tekstur cyfrowych:</a:t>
            </a:r>
          </a:p>
          <a:p>
            <a:pPr marL="761847" lvl="3"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Umiejętność stosowania i obróbki tekstur, tkanin i materiałów w przestrzeni wirtualnej w celu symulacji rzeczywistych ubrań.</a:t>
            </a:r>
            <a:endParaRPr lang="en-US" sz="1999" dirty="0">
              <a:solidFill>
                <a:srgbClr val="1E2328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816626" lvl="3" indent="-204157">
              <a:lnSpc>
                <a:spcPts val="2997"/>
              </a:lnSpc>
            </a:pPr>
            <a:br>
              <a:rPr lang="pl-PL" sz="1999" i="1" u="sng" dirty="0">
                <a:solidFill>
                  <a:srgbClr val="1E2328"/>
                </a:solidFill>
                <a:latin typeface="Montserrat" panose="00000500000000000000" pitchFamily="2" charset="0"/>
                <a:ea typeface="Arimo Italics"/>
                <a:cs typeface="Arimo Italics"/>
                <a:sym typeface="Arimo Italics"/>
              </a:rPr>
            </a:br>
            <a:r>
              <a:rPr lang="pl-PL" sz="1999" i="1" u="sng" dirty="0">
                <a:solidFill>
                  <a:srgbClr val="1E2328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Znaczenie kompetencji cyfrowych w modzie współczesnej:</a:t>
            </a:r>
            <a:br>
              <a:rPr lang="pl-PL" sz="1999" dirty="0">
                <a:solidFill>
                  <a:srgbClr val="1E2328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</a:br>
            <a:endParaRPr lang="en-US" sz="1999" dirty="0">
              <a:solidFill>
                <a:srgbClr val="1E2328"/>
              </a:solidFill>
              <a:latin typeface="Montserrat" panose="00000500000000000000" pitchFamily="2" charset="0"/>
              <a:ea typeface="Arimo"/>
              <a:cs typeface="Arimo"/>
              <a:sym typeface="Arimo"/>
            </a:endParaRPr>
          </a:p>
          <a:p>
            <a:pPr marL="456971" lvl="2" indent="-152324">
              <a:lnSpc>
                <a:spcPts val="2997"/>
              </a:lnSpc>
              <a:buFont typeface="Arial"/>
              <a:buChar char="⚬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Przejście na narzędzia cyfrowe wymaga od projektantów swobodnego korzystania z interfejsów oprogramowania i cyfrowych przepływów pracy.</a:t>
            </a:r>
          </a:p>
          <a:p>
            <a:pPr marL="456971" lvl="2" indent="-152324">
              <a:lnSpc>
                <a:spcPts val="2997"/>
              </a:lnSpc>
              <a:buFont typeface="Arial"/>
              <a:buChar char="⚬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Umiejętności cyfrowe umożliwiają efektywną współpracę, pracę zdalną i szybsze prototypowanie, co jest kluczowe we współczesnej, dynamicznie rozwijającej się branży modowej.</a:t>
            </a:r>
          </a:p>
          <a:p>
            <a:pPr marL="456971" lvl="2" indent="-152324">
              <a:lnSpc>
                <a:spcPts val="2997"/>
              </a:lnSpc>
              <a:buFont typeface="Arial"/>
              <a:buChar char="⚬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Wraz ze wzrostem popularności mody wirtualnej, projektanci posiadający umiejętności cyfrowe są lepiej przygotowani do innowacji i rozwoju na konkurencyjnym rynku.</a:t>
            </a:r>
            <a:endParaRPr lang="en-US" sz="1600" dirty="0">
              <a:solidFill>
                <a:srgbClr val="1E2328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284137" y="329406"/>
            <a:ext cx="3262661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566" y="2892993"/>
            <a:ext cx="5611983" cy="230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-PL" sz="4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Umiejętności wymagane do projektowania mody 3D</a:t>
            </a:r>
            <a:endParaRPr lang="en-US" sz="4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7" name="TextBox 17"/>
          <p:cNvSpPr txBox="1"/>
          <p:nvPr/>
        </p:nvSpPr>
        <p:spPr>
          <a:xfrm rot="16200000">
            <a:off x="15853860" y="7435203"/>
            <a:ext cx="33775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 rot="22765">
            <a:off x="8784470" y="3319872"/>
            <a:ext cx="719042" cy="9525"/>
            <a:chOff x="0" y="0"/>
            <a:chExt cx="958723" cy="127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025" y="4469422"/>
            <a:ext cx="3182855" cy="3816650"/>
          </a:xfrm>
          <a:custGeom>
            <a:avLst/>
            <a:gdLst/>
            <a:ahLst/>
            <a:cxnLst/>
            <a:rect l="l" t="t" r="r" b="b"/>
            <a:pathLst>
              <a:path w="3182855" h="3816650">
                <a:moveTo>
                  <a:pt x="0" y="0"/>
                </a:moveTo>
                <a:lnTo>
                  <a:pt x="3182855" y="0"/>
                </a:lnTo>
                <a:lnTo>
                  <a:pt x="3182855" y="3816650"/>
                </a:lnTo>
                <a:lnTo>
                  <a:pt x="0" y="3816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" r="-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1338207" y="4067895"/>
            <a:ext cx="806491" cy="806491"/>
          </a:xfrm>
          <a:custGeom>
            <a:avLst/>
            <a:gdLst/>
            <a:ahLst/>
            <a:cxnLst/>
            <a:rect l="l" t="t" r="r" b="b"/>
            <a:pathLst>
              <a:path w="806491" h="806491">
                <a:moveTo>
                  <a:pt x="0" y="0"/>
                </a:moveTo>
                <a:lnTo>
                  <a:pt x="806491" y="0"/>
                </a:lnTo>
                <a:lnTo>
                  <a:pt x="806491" y="806491"/>
                </a:lnTo>
                <a:lnTo>
                  <a:pt x="0" y="8064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 rot="22765">
            <a:off x="1412111" y="6059234"/>
            <a:ext cx="661690" cy="8765"/>
            <a:chOff x="0" y="0"/>
            <a:chExt cx="882253" cy="116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2269" cy="11684"/>
            </a:xfrm>
            <a:custGeom>
              <a:avLst/>
              <a:gdLst/>
              <a:ahLst/>
              <a:cxnLst/>
              <a:rect l="l" t="t" r="r" b="b"/>
              <a:pathLst>
                <a:path w="882269" h="11684">
                  <a:moveTo>
                    <a:pt x="0" y="0"/>
                  </a:moveTo>
                  <a:lnTo>
                    <a:pt x="882269" y="0"/>
                  </a:lnTo>
                  <a:lnTo>
                    <a:pt x="882269" y="11684"/>
                  </a:lnTo>
                  <a:lnTo>
                    <a:pt x="0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7497" y="5055718"/>
            <a:ext cx="2990929" cy="8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Wysoka</a:t>
            </a:r>
            <a:r>
              <a:rPr lang="en-US" sz="23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krzywa</a:t>
            </a:r>
            <a:r>
              <a:rPr lang="en-US" sz="23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uczenia</a:t>
            </a:r>
            <a:r>
              <a:rPr lang="en-US" sz="23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się</a:t>
            </a:r>
            <a:endParaRPr lang="en-US" sz="23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38207" y="4271055"/>
            <a:ext cx="806491" cy="48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4200" y="6117066"/>
            <a:ext cx="3021686" cy="2171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169" lvl="2" indent="-95723" algn="ctr">
              <a:lnSpc>
                <a:spcPts val="1883"/>
              </a:lnSpc>
              <a:buFont typeface="Arial"/>
              <a:buChar char="⚬"/>
            </a:pP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Opanowanie oprogramowania do projektowania 3D, takiego jak CLO 3D, </a:t>
            </a:r>
            <a:r>
              <a:rPr lang="pl-PL" sz="1255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Marvelous</a:t>
            </a: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Designer czy </a:t>
            </a:r>
            <a:r>
              <a:rPr lang="pl-PL" sz="1255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Blender</a:t>
            </a: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wymaga czasu, szkoleń i cierpliwości.</a:t>
            </a:r>
          </a:p>
          <a:p>
            <a:pPr marL="287169" lvl="2" indent="-95723" algn="ctr">
              <a:lnSpc>
                <a:spcPts val="1883"/>
              </a:lnSpc>
              <a:buFont typeface="Arial"/>
              <a:buChar char="⚬"/>
            </a:pP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Projektanci mogą mieć trudności z przejściem z tradycyjnych metod na cyfrowe procesy pracy</a:t>
            </a:r>
            <a:r>
              <a:rPr lang="en-US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287169" lvl="2" indent="-95723" algn="ctr">
              <a:lnSpc>
                <a:spcPts val="1883"/>
              </a:lnSpc>
            </a:pPr>
            <a:endParaRPr lang="en-US" sz="125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480213" y="4470920"/>
            <a:ext cx="3181117" cy="3814567"/>
          </a:xfrm>
          <a:custGeom>
            <a:avLst/>
            <a:gdLst/>
            <a:ahLst/>
            <a:cxnLst/>
            <a:rect l="l" t="t" r="r" b="b"/>
            <a:pathLst>
              <a:path w="3181117" h="3814567">
                <a:moveTo>
                  <a:pt x="0" y="0"/>
                </a:moveTo>
                <a:lnTo>
                  <a:pt x="3181117" y="0"/>
                </a:lnTo>
                <a:lnTo>
                  <a:pt x="3181117" y="3814567"/>
                </a:lnTo>
                <a:lnTo>
                  <a:pt x="0" y="3814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8" r="-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4667746" y="4067895"/>
            <a:ext cx="806050" cy="806050"/>
          </a:xfrm>
          <a:custGeom>
            <a:avLst/>
            <a:gdLst/>
            <a:ahLst/>
            <a:cxnLst/>
            <a:rect l="l" t="t" r="r" b="b"/>
            <a:pathLst>
              <a:path w="806050" h="806050">
                <a:moveTo>
                  <a:pt x="0" y="0"/>
                </a:moveTo>
                <a:lnTo>
                  <a:pt x="806051" y="0"/>
                </a:lnTo>
                <a:lnTo>
                  <a:pt x="806051" y="806050"/>
                </a:lnTo>
                <a:lnTo>
                  <a:pt x="0" y="806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 rot="22765">
            <a:off x="4740101" y="6066463"/>
            <a:ext cx="661328" cy="8761"/>
            <a:chOff x="0" y="0"/>
            <a:chExt cx="881771" cy="116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81761" cy="11684"/>
            </a:xfrm>
            <a:custGeom>
              <a:avLst/>
              <a:gdLst/>
              <a:ahLst/>
              <a:cxnLst/>
              <a:rect l="l" t="t" r="r" b="b"/>
              <a:pathLst>
                <a:path w="881761" h="11684">
                  <a:moveTo>
                    <a:pt x="0" y="0"/>
                  </a:moveTo>
                  <a:lnTo>
                    <a:pt x="881761" y="0"/>
                  </a:lnTo>
                  <a:lnTo>
                    <a:pt x="881761" y="11684"/>
                  </a:lnTo>
                  <a:lnTo>
                    <a:pt x="0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667746" y="4271530"/>
            <a:ext cx="806050" cy="480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76124" y="5158542"/>
            <a:ext cx="2989296" cy="80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Koszty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oprogramowania</a:t>
            </a:r>
            <a:endParaRPr lang="en-US" sz="22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653216" y="6148003"/>
            <a:ext cx="2908891" cy="144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</a:pP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Wiele narzędzi do projektowania 3D wiąże się z kosztownymi licencjami lub opłatami abonamentowymi, co może stanowić barierę dla mniejszych zespołów projektowych lub niezależnych projektantów.</a:t>
            </a:r>
            <a:endParaRPr lang="en-US" sz="125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6804206" y="4470920"/>
            <a:ext cx="3181117" cy="3814567"/>
          </a:xfrm>
          <a:custGeom>
            <a:avLst/>
            <a:gdLst/>
            <a:ahLst/>
            <a:cxnLst/>
            <a:rect l="l" t="t" r="r" b="b"/>
            <a:pathLst>
              <a:path w="3181117" h="3814567">
                <a:moveTo>
                  <a:pt x="0" y="0"/>
                </a:moveTo>
                <a:lnTo>
                  <a:pt x="3181117" y="0"/>
                </a:lnTo>
                <a:lnTo>
                  <a:pt x="3181117" y="3814567"/>
                </a:lnTo>
                <a:lnTo>
                  <a:pt x="0" y="3814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" r="-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7991739" y="4067895"/>
            <a:ext cx="806051" cy="806051"/>
          </a:xfrm>
          <a:custGeom>
            <a:avLst/>
            <a:gdLst/>
            <a:ahLst/>
            <a:cxnLst/>
            <a:rect l="l" t="t" r="r" b="b"/>
            <a:pathLst>
              <a:path w="806051" h="806051">
                <a:moveTo>
                  <a:pt x="0" y="0"/>
                </a:moveTo>
                <a:lnTo>
                  <a:pt x="806051" y="0"/>
                </a:lnTo>
                <a:lnTo>
                  <a:pt x="806051" y="806051"/>
                </a:lnTo>
                <a:lnTo>
                  <a:pt x="0" y="806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8" name="Group 28"/>
          <p:cNvGrpSpPr/>
          <p:nvPr/>
        </p:nvGrpSpPr>
        <p:grpSpPr>
          <a:xfrm rot="22765">
            <a:off x="8064093" y="6079661"/>
            <a:ext cx="661329" cy="8760"/>
            <a:chOff x="0" y="0"/>
            <a:chExt cx="881772" cy="116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81761" cy="11684"/>
            </a:xfrm>
            <a:custGeom>
              <a:avLst/>
              <a:gdLst/>
              <a:ahLst/>
              <a:cxnLst/>
              <a:rect l="l" t="t" r="r" b="b"/>
              <a:pathLst>
                <a:path w="881761" h="11684">
                  <a:moveTo>
                    <a:pt x="0" y="0"/>
                  </a:moveTo>
                  <a:lnTo>
                    <a:pt x="881761" y="0"/>
                  </a:lnTo>
                  <a:lnTo>
                    <a:pt x="881761" y="11684"/>
                  </a:lnTo>
                  <a:lnTo>
                    <a:pt x="0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128198" y="4470920"/>
            <a:ext cx="3181117" cy="3814567"/>
          </a:xfrm>
          <a:custGeom>
            <a:avLst/>
            <a:gdLst/>
            <a:ahLst/>
            <a:cxnLst/>
            <a:rect l="l" t="t" r="r" b="b"/>
            <a:pathLst>
              <a:path w="3181117" h="3814567">
                <a:moveTo>
                  <a:pt x="0" y="0"/>
                </a:moveTo>
                <a:lnTo>
                  <a:pt x="3181117" y="0"/>
                </a:lnTo>
                <a:lnTo>
                  <a:pt x="3181117" y="3814567"/>
                </a:lnTo>
                <a:lnTo>
                  <a:pt x="0" y="3814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8" r="-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1" name="Freeform 31"/>
          <p:cNvSpPr/>
          <p:nvPr/>
        </p:nvSpPr>
        <p:spPr>
          <a:xfrm>
            <a:off x="11315731" y="4067895"/>
            <a:ext cx="806051" cy="806051"/>
          </a:xfrm>
          <a:custGeom>
            <a:avLst/>
            <a:gdLst/>
            <a:ahLst/>
            <a:cxnLst/>
            <a:rect l="l" t="t" r="r" b="b"/>
            <a:pathLst>
              <a:path w="806051" h="806051">
                <a:moveTo>
                  <a:pt x="0" y="0"/>
                </a:moveTo>
                <a:lnTo>
                  <a:pt x="806051" y="0"/>
                </a:lnTo>
                <a:lnTo>
                  <a:pt x="806051" y="806051"/>
                </a:lnTo>
                <a:lnTo>
                  <a:pt x="0" y="8060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2" name="Group 32"/>
          <p:cNvGrpSpPr/>
          <p:nvPr/>
        </p:nvGrpSpPr>
        <p:grpSpPr>
          <a:xfrm rot="22765">
            <a:off x="11388085" y="6066463"/>
            <a:ext cx="661329" cy="8760"/>
            <a:chOff x="0" y="0"/>
            <a:chExt cx="881772" cy="116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81761" cy="11684"/>
            </a:xfrm>
            <a:custGeom>
              <a:avLst/>
              <a:gdLst/>
              <a:ahLst/>
              <a:cxnLst/>
              <a:rect l="l" t="t" r="r" b="b"/>
              <a:pathLst>
                <a:path w="881761" h="11684">
                  <a:moveTo>
                    <a:pt x="0" y="0"/>
                  </a:moveTo>
                  <a:lnTo>
                    <a:pt x="881761" y="0"/>
                  </a:lnTo>
                  <a:lnTo>
                    <a:pt x="881761" y="11684"/>
                  </a:lnTo>
                  <a:lnTo>
                    <a:pt x="0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" name="Freeform 34"/>
          <p:cNvSpPr/>
          <p:nvPr/>
        </p:nvSpPr>
        <p:spPr>
          <a:xfrm>
            <a:off x="13452190" y="4471506"/>
            <a:ext cx="3181117" cy="3814567"/>
          </a:xfrm>
          <a:custGeom>
            <a:avLst/>
            <a:gdLst/>
            <a:ahLst/>
            <a:cxnLst/>
            <a:rect l="l" t="t" r="r" b="b"/>
            <a:pathLst>
              <a:path w="3181117" h="3814567">
                <a:moveTo>
                  <a:pt x="0" y="0"/>
                </a:moveTo>
                <a:lnTo>
                  <a:pt x="3181117" y="0"/>
                </a:lnTo>
                <a:lnTo>
                  <a:pt x="3181117" y="3814567"/>
                </a:lnTo>
                <a:lnTo>
                  <a:pt x="0" y="3814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" r="-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5" name="Freeform 35"/>
          <p:cNvSpPr/>
          <p:nvPr/>
        </p:nvSpPr>
        <p:spPr>
          <a:xfrm>
            <a:off x="14639723" y="4068480"/>
            <a:ext cx="806051" cy="806051"/>
          </a:xfrm>
          <a:custGeom>
            <a:avLst/>
            <a:gdLst/>
            <a:ahLst/>
            <a:cxnLst/>
            <a:rect l="l" t="t" r="r" b="b"/>
            <a:pathLst>
              <a:path w="806051" h="806051">
                <a:moveTo>
                  <a:pt x="0" y="0"/>
                </a:moveTo>
                <a:lnTo>
                  <a:pt x="806051" y="0"/>
                </a:lnTo>
                <a:lnTo>
                  <a:pt x="806051" y="806051"/>
                </a:lnTo>
                <a:lnTo>
                  <a:pt x="0" y="806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6" name="Group 36"/>
          <p:cNvGrpSpPr/>
          <p:nvPr/>
        </p:nvGrpSpPr>
        <p:grpSpPr>
          <a:xfrm rot="22765">
            <a:off x="14712077" y="6080247"/>
            <a:ext cx="661329" cy="8760"/>
            <a:chOff x="0" y="0"/>
            <a:chExt cx="881772" cy="116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81761" cy="11684"/>
            </a:xfrm>
            <a:custGeom>
              <a:avLst/>
              <a:gdLst/>
              <a:ahLst/>
              <a:cxnLst/>
              <a:rect l="l" t="t" r="r" b="b"/>
              <a:pathLst>
                <a:path w="881761" h="11684">
                  <a:moveTo>
                    <a:pt x="0" y="0"/>
                  </a:moveTo>
                  <a:lnTo>
                    <a:pt x="881761" y="0"/>
                  </a:lnTo>
                  <a:lnTo>
                    <a:pt x="881761" y="11684"/>
                  </a:lnTo>
                  <a:lnTo>
                    <a:pt x="0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68907" y="1314037"/>
            <a:ext cx="2467251" cy="2467251"/>
            <a:chOff x="0" y="0"/>
            <a:chExt cx="3289668" cy="32896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89681" cy="3289681"/>
            </a:xfrm>
            <a:custGeom>
              <a:avLst/>
              <a:gdLst/>
              <a:ahLst/>
              <a:cxnLst/>
              <a:rect l="l" t="t" r="r" b="b"/>
              <a:pathLst>
                <a:path w="3289681" h="3289681">
                  <a:moveTo>
                    <a:pt x="0" y="0"/>
                  </a:moveTo>
                  <a:lnTo>
                    <a:pt x="3289681" y="0"/>
                  </a:lnTo>
                  <a:lnTo>
                    <a:pt x="3289681" y="3289681"/>
                  </a:lnTo>
                  <a:lnTo>
                    <a:pt x="0" y="3289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035183" y="1342673"/>
            <a:ext cx="2411572" cy="2411572"/>
            <a:chOff x="0" y="0"/>
            <a:chExt cx="3215429" cy="321542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215386" cy="3215386"/>
            </a:xfrm>
            <a:custGeom>
              <a:avLst/>
              <a:gdLst/>
              <a:ahLst/>
              <a:cxnLst/>
              <a:rect l="l" t="t" r="r" b="b"/>
              <a:pathLst>
                <a:path w="3215386" h="3215386">
                  <a:moveTo>
                    <a:pt x="0" y="0"/>
                  </a:moveTo>
                  <a:lnTo>
                    <a:pt x="3215386" y="0"/>
                  </a:lnTo>
                  <a:lnTo>
                    <a:pt x="3215386" y="3215386"/>
                  </a:lnTo>
                  <a:lnTo>
                    <a:pt x="0" y="321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" b="-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3309315" y="329406"/>
            <a:ext cx="3237483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673429" y="2173452"/>
            <a:ext cx="11361754" cy="1283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49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Kluczowe wyzwania w projektowaniu mody 3D</a:t>
            </a:r>
            <a:endParaRPr lang="en-US" sz="49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00116" y="5044945"/>
            <a:ext cx="2989296" cy="39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Wymagania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sprzętowe</a:t>
            </a:r>
            <a:endParaRPr lang="en-US" sz="22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900115" y="6333398"/>
            <a:ext cx="2985983" cy="144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</a:pP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Wiele narzędzi do projektowania 3D obejmuje koszty licencji lub opłat abonamentowych, co może stanowić barierę dla mniejszych rozwiązań projektowych lub różnych projektantów.</a:t>
            </a:r>
            <a:endParaRPr lang="en-US" sz="125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91739" y="4230354"/>
            <a:ext cx="806051" cy="49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193126" y="4973774"/>
            <a:ext cx="2989296" cy="12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Opór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przed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prototypowaniem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cyfrowym</a:t>
            </a:r>
            <a:endParaRPr lang="en-US" sz="22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292857" y="6333398"/>
            <a:ext cx="2889565" cy="144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</a:pP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Wiele narzędzi do projektowania 3D obejmuje koszty licencji lub opłat abonamentowych, co może stanowić barierę dla mniejszych alternatywnych projektów lub różnych projektantów.</a:t>
            </a:r>
            <a:endParaRPr lang="en-US" sz="125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1315731" y="4259365"/>
            <a:ext cx="806051" cy="49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82252" y="8430163"/>
            <a:ext cx="15621708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</a:pP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Pokonywanie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wyzwań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:</a:t>
            </a:r>
            <a:endParaRPr lang="pl-PL" b="1" dirty="0">
              <a:solidFill>
                <a:srgbClr val="000000"/>
              </a:solidFill>
              <a:latin typeface="Montserrat" panose="00000500000000000000" pitchFamily="2" charset="0"/>
              <a:ea typeface="Arimo Bold"/>
              <a:cs typeface="Arimo Bold"/>
              <a:sym typeface="Arimo Bold"/>
            </a:endParaRPr>
          </a:p>
          <a:p>
            <a:pPr marL="285750" indent="-285750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Programy szkoleniowe i zasoby dla projektantów rozwijające biegłość w obsłudze narzędzi 3D.</a:t>
            </a:r>
          </a:p>
          <a:p>
            <a:pPr marL="285750" indent="-285750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Ekonomiczne alternatywy, takie jak oprogramowanie </a:t>
            </a:r>
            <a:r>
              <a:rPr lang="pl-PL" i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open </a:t>
            </a:r>
            <a:r>
              <a:rPr lang="pl-PL" i="1" dirty="0" err="1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source</a:t>
            </a:r>
            <a:r>
              <a:rPr lang="pl-PL" i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pl-PL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lub zniżki edukacyjne.</a:t>
            </a:r>
          </a:p>
          <a:p>
            <a:pPr marL="285750" indent="-285750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Prezentowanie korzyści płynących z projektowania 3D interesariuszom poprzez wskaźniki efektywności i zrównoważonego rozwoju.</a:t>
            </a:r>
            <a:br>
              <a:rPr lang="pl-PL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endParaRPr lang="en-US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297182" lvl="2" indent="-99061" algn="ctr">
              <a:lnSpc>
                <a:spcPts val="1950"/>
              </a:lnSpc>
            </a:pPr>
            <a:r>
              <a:rPr lang="pl-PL" i="1" u="sng" dirty="0">
                <a:solidFill>
                  <a:srgbClr val="000000"/>
                </a:solidFill>
                <a:latin typeface="Montserrat" panose="00000500000000000000" pitchFamily="2" charset="0"/>
                <a:ea typeface="Arimo Italics"/>
                <a:cs typeface="Arimo Italics"/>
                <a:sym typeface="Arimo Italics"/>
              </a:rPr>
              <a:t>Projektowanie 3D nie jest pozbawione wyzwań, ale pokonanie tych barier jest niezbędne dla zrównoważonej i innowacyjnej przyszłości mody</a:t>
            </a:r>
            <a:endParaRPr lang="en-US" i="1" u="sng" dirty="0">
              <a:solidFill>
                <a:srgbClr val="000000"/>
              </a:solidFill>
              <a:latin typeface="Montserrat" panose="00000500000000000000" pitchFamily="2" charset="0"/>
              <a:ea typeface="Arimo Italics"/>
              <a:cs typeface="Arimo Italics"/>
              <a:sym typeface="Arimo Italic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3519357" y="4984350"/>
            <a:ext cx="2989296" cy="12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Ograniczone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doświadczenie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praktyczne</a:t>
            </a: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599752" y="6333984"/>
            <a:ext cx="2846971" cy="144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</a:pPr>
            <a:r>
              <a:rPr lang="pl-PL" sz="125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 przeciwieństwie do prototypów fizycznych, praca wyłącznie w środowisku wirtualnym może utrudniać ocenę aspektów dotykowych, takich jak dotyk materiału czy ruch.</a:t>
            </a:r>
            <a:endParaRPr lang="en-US" sz="125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612468" y="4275555"/>
            <a:ext cx="806051" cy="43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05</a:t>
            </a:r>
          </a:p>
        </p:txBody>
      </p:sp>
      <p:sp>
        <p:nvSpPr>
          <p:cNvPr id="55" name="TextBox 55"/>
          <p:cNvSpPr txBox="1"/>
          <p:nvPr/>
        </p:nvSpPr>
        <p:spPr>
          <a:xfrm rot="16200000">
            <a:off x="15861480" y="7519023"/>
            <a:ext cx="32098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048375" y="7479555"/>
            <a:ext cx="1028700" cy="2807445"/>
          </a:xfrm>
          <a:custGeom>
            <a:avLst/>
            <a:gdLst/>
            <a:ahLst/>
            <a:cxnLst/>
            <a:rect l="l" t="t" r="r" b="b"/>
            <a:pathLst>
              <a:path w="1028700" h="2807445">
                <a:moveTo>
                  <a:pt x="0" y="0"/>
                </a:moveTo>
                <a:lnTo>
                  <a:pt x="1028700" y="0"/>
                </a:lnTo>
                <a:lnTo>
                  <a:pt x="1028700" y="2807445"/>
                </a:lnTo>
                <a:lnTo>
                  <a:pt x="0" y="280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3" b="-43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1031566" y="4810413"/>
            <a:ext cx="4595124" cy="4595124"/>
            <a:chOff x="0" y="0"/>
            <a:chExt cx="6126832" cy="61268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26861" cy="6126861"/>
            </a:xfrm>
            <a:custGeom>
              <a:avLst/>
              <a:gdLst/>
              <a:ahLst/>
              <a:cxnLst/>
              <a:rect l="l" t="t" r="r" b="b"/>
              <a:pathLst>
                <a:path w="6126861" h="6126861">
                  <a:moveTo>
                    <a:pt x="0" y="0"/>
                  </a:moveTo>
                  <a:lnTo>
                    <a:pt x="6126861" y="0"/>
                  </a:lnTo>
                  <a:lnTo>
                    <a:pt x="6126861" y="6126861"/>
                  </a:lnTo>
                  <a:lnTo>
                    <a:pt x="0" y="612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487401" y="329406"/>
            <a:ext cx="30593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1566" y="1375435"/>
            <a:ext cx="14130760" cy="56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pl-PL" sz="42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Przyszłość 3D w zrównoważonej modzie</a:t>
            </a:r>
            <a:endParaRPr lang="en-US" sz="42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7099" y="2037096"/>
            <a:ext cx="15819700" cy="3086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1480" lvl="2" indent="-137160" algn="just">
              <a:lnSpc>
                <a:spcPts val="2700"/>
              </a:lnSpc>
              <a:buFont typeface="Arial"/>
              <a:buChar char="⚬"/>
            </a:pP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Marki coraz częściej wykorzystują technologię 3D do tworzenia </a:t>
            </a:r>
            <a:r>
              <a:rPr lang="pl-PL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pełni cyfrowych pokazów mody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zmniejszając wpływ tradycyjnych wydarzeń na środowisko.</a:t>
            </a:r>
          </a:p>
          <a:p>
            <a:pPr marL="411480" lvl="2" indent="-137160" algn="just">
              <a:lnSpc>
                <a:spcPts val="2700"/>
              </a:lnSpc>
              <a:buFont typeface="Arial"/>
              <a:buChar char="⚬"/>
            </a:pP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Pokazy cyfrowe </a:t>
            </a:r>
            <a:r>
              <a:rPr lang="pl-PL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eliminują potrzebę fizycznej scenografii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podróży i logistyki, prezentując jednocześnie ubrania w innowacyjny, immersyjny sposób.</a:t>
            </a:r>
          </a:p>
          <a:p>
            <a:pPr marL="411480" lvl="2" indent="-137160" algn="just">
              <a:lnSpc>
                <a:spcPts val="2700"/>
              </a:lnSpc>
              <a:buFont typeface="Arial"/>
              <a:buChar char="⚬"/>
            </a:pP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Moda wyłącznie cyfrowa </a:t>
            </a:r>
            <a:r>
              <a:rPr lang="pl-PL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zyskuje na popularności w przestrzeniach wirtualnych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takich jak media społecznościowe, gry i </a:t>
            </a:r>
            <a:r>
              <a:rPr lang="pl-PL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metawersum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411480" lvl="2" indent="-137160" algn="just">
              <a:lnSpc>
                <a:spcPts val="2700"/>
              </a:lnSpc>
              <a:buFont typeface="Arial"/>
              <a:buChar char="⚬"/>
            </a:pP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Ten trend </a:t>
            </a:r>
            <a:r>
              <a:rPr lang="pl-PL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ogranicza produkcję tekstyliów i ilość odpadów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jednocześnie odpowiadając na rosnące zapotrzebowanie na wirtualną ekspresję siebie.</a:t>
            </a:r>
            <a:endParaRPr lang="en-US" sz="18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1480" lvl="2" indent="-137160" algn="l">
              <a:lnSpc>
                <a:spcPts val="2700"/>
              </a:lnSpc>
            </a:pPr>
            <a:endParaRPr lang="en-US" sz="18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68857" y="4855738"/>
            <a:ext cx="9217950" cy="5164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845" lvl="2" indent="-136525" algn="just">
              <a:lnSpc>
                <a:spcPts val="2697"/>
              </a:lnSpc>
              <a:buFont typeface="Arial"/>
              <a:buChar char="⚬"/>
            </a:pPr>
            <a:r>
              <a:rPr lang="pl-PL" sz="1799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AR pozwala klientom „</a:t>
            </a:r>
            <a:r>
              <a:rPr lang="pl-PL" sz="1799" b="1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przymierzać” cyfrowe ubrania za pomocą urządzeń</a:t>
            </a:r>
            <a:r>
              <a:rPr lang="pl-PL" sz="1799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, umożliwiając świadome podejmowanie decyzji zakupowych bez konieczności posiadania fizycznych próbek.</a:t>
            </a:r>
          </a:p>
          <a:p>
            <a:pPr marL="410845" lvl="2" indent="-136525" algn="just">
              <a:lnSpc>
                <a:spcPts val="2697"/>
              </a:lnSpc>
              <a:buFont typeface="Arial"/>
              <a:buChar char="⚬"/>
            </a:pPr>
            <a:r>
              <a:rPr lang="pl-PL" sz="1799" b="1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Zmniejsza to liczbę zwrotów i koszty środowiskowe </a:t>
            </a:r>
            <a:r>
              <a:rPr lang="pl-PL" sz="1799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związane z wysyłką niechcianych produktów.</a:t>
            </a:r>
          </a:p>
          <a:p>
            <a:pPr marL="410845" lvl="2" indent="-136525" algn="just">
              <a:lnSpc>
                <a:spcPts val="2697"/>
              </a:lnSpc>
              <a:buFont typeface="Arial"/>
              <a:buChar char="⚬"/>
            </a:pPr>
            <a:r>
              <a:rPr lang="pl-PL" sz="1799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Technologia 3D umożliwia projektantom eksperymentowanie z ekologicznymi materiałami, </a:t>
            </a:r>
            <a:r>
              <a:rPr lang="pl-PL" sz="1799" b="1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wzorami zero waste i modelami mody w środowisku cyfrowym.</a:t>
            </a:r>
          </a:p>
          <a:p>
            <a:pPr marL="410845" lvl="2" indent="-136525" algn="just">
              <a:lnSpc>
                <a:spcPts val="2697"/>
              </a:lnSpc>
              <a:buFont typeface="Arial"/>
              <a:buChar char="⚬"/>
            </a:pPr>
            <a:r>
              <a:rPr lang="pl-PL" sz="1799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Integrując narzędzia 3D, branża modowa może napędzać innowacje, jednocześnie dostosowując się do </a:t>
            </a:r>
            <a:r>
              <a:rPr lang="pl-PL" sz="1799" b="1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wartości ekologicznych </a:t>
            </a:r>
            <a:r>
              <a:rPr lang="pl-PL" sz="1799" dirty="0">
                <a:solidFill>
                  <a:srgbClr val="1E2328"/>
                </a:solidFill>
                <a:latin typeface="Montserrat" panose="00000500000000000000" pitchFamily="2" charset="0"/>
                <a:ea typeface="Montserrat"/>
                <a:cs typeface="Montserrat"/>
              </a:rPr>
              <a:t>i oczekiwań konsumentów.</a:t>
            </a:r>
          </a:p>
          <a:p>
            <a:pPr marL="274320" lvl="2" algn="just">
              <a:lnSpc>
                <a:spcPts val="2697"/>
              </a:lnSpc>
            </a:pPr>
            <a:endParaRPr lang="en-US" sz="1799" dirty="0">
              <a:solidFill>
                <a:srgbClr val="1E2328"/>
              </a:solidFill>
              <a:latin typeface="Montserrat" panose="00000500000000000000" pitchFamily="2" charset="0"/>
              <a:ea typeface="Montserrat"/>
              <a:cs typeface="Montserrat"/>
            </a:endParaRPr>
          </a:p>
          <a:p>
            <a:pPr marL="273050" lvl="2" indent="1270">
              <a:lnSpc>
                <a:spcPts val="2697"/>
              </a:lnSpc>
            </a:pPr>
            <a:r>
              <a:rPr lang="pl-PL" sz="1799" b="1" i="1" u="sng" dirty="0">
                <a:solidFill>
                  <a:srgbClr val="1E2328"/>
                </a:solidFill>
                <a:latin typeface="Montserrat" panose="00000500000000000000" pitchFamily="2" charset="0"/>
                <a:ea typeface="Arimo Italics"/>
                <a:cs typeface="Arimo Italics"/>
                <a:sym typeface="Arimo Italics"/>
              </a:rPr>
              <a:t>Przyszłość projektowania 3D w modzie leży w jego potencjale zrewolucjonizowania zrównoważonego rozwoju poprzez innowacyjność, redukcję odpadów i wciągające doświadczenia klientów.</a:t>
            </a:r>
            <a:endParaRPr lang="en-US" sz="1799" i="1" u="sng" dirty="0">
              <a:solidFill>
                <a:srgbClr val="1E2328"/>
              </a:solidFill>
              <a:latin typeface="Montserrat" panose="00000500000000000000" pitchFamily="2" charset="0"/>
              <a:ea typeface="Arimo Italics"/>
              <a:cs typeface="Arimo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31000" y="7471808"/>
            <a:ext cx="3301330" cy="27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258801" y="329406"/>
            <a:ext cx="32879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3" r="-6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0" y="1033462"/>
            <a:ext cx="16672328" cy="4745461"/>
          </a:xfrm>
          <a:custGeom>
            <a:avLst/>
            <a:gdLst/>
            <a:ahLst/>
            <a:cxnLst/>
            <a:rect l="l" t="t" r="r" b="b"/>
            <a:pathLst>
              <a:path w="16672328" h="4745461">
                <a:moveTo>
                  <a:pt x="0" y="0"/>
                </a:moveTo>
                <a:lnTo>
                  <a:pt x="16672328" y="0"/>
                </a:lnTo>
                <a:lnTo>
                  <a:pt x="16672328" y="4745461"/>
                </a:lnTo>
                <a:lnTo>
                  <a:pt x="0" y="474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1" b="-61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28287" y="2912397"/>
            <a:ext cx="583142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rozdziału</a:t>
            </a:r>
            <a:endParaRPr lang="en-US" sz="6000" dirty="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286779" y="4686870"/>
            <a:ext cx="719042" cy="14288"/>
            <a:chOff x="0" y="0"/>
            <a:chExt cx="958723" cy="19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873075" y="6334601"/>
            <a:ext cx="10673724" cy="3814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97"/>
              </a:lnSpc>
            </a:pP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module zgłębiałeś/</a:t>
            </a:r>
            <a:r>
              <a:rPr lang="pl-PL" sz="19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aś</a:t>
            </a: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jak projektowanie 3D rewolucjonizuje zrównoważoną modę poprzez redukcję odpadów, oszczędzanie zasobów i zwiększanie efektywności. Poznałeś/</a:t>
            </a:r>
            <a:r>
              <a:rPr lang="pl-PL" sz="19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aś</a:t>
            </a:r>
            <a:r>
              <a:rPr lang="pl-PL" sz="19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kluczowe funkcje narzędzi 3D, ich korzyści środowiskowe oraz ich zgodność z celami proekologicznymi. Moduł omawiał pojawiające się trendy, takie jak wirtualne pokazy mody, cyfrowa odzież i rzeczywistość rozszerzona, prezentując ich potencjał do redefiniowania branży modowej. Ponadto, przeanalizowano umiejętności, wyzwania i przyszłe możliwości związane z wdrażaniem projektowania 3D, podkreślając znaczenie innowacji i kompetencji cyfrowych w budowaniu bardziej zrównoważonego i przyszłościowego ekosystemu mody.</a:t>
            </a:r>
            <a:endParaRPr lang="en-US" sz="19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4" y="0"/>
                </a:lnTo>
                <a:lnTo>
                  <a:pt x="3474574" y="7094874"/>
                </a:lnTo>
                <a:lnTo>
                  <a:pt x="0" y="7094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0" r="-2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8" name="Group 18"/>
          <p:cNvGrpSpPr/>
          <p:nvPr/>
        </p:nvGrpSpPr>
        <p:grpSpPr>
          <a:xfrm>
            <a:off x="1129083" y="2307395"/>
            <a:ext cx="3112866" cy="6741890"/>
            <a:chOff x="0" y="0"/>
            <a:chExt cx="4150488" cy="89891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9"/>
              <a:stretch>
                <a:fillRect l="-22206" r="-22264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23051" y="2365334"/>
            <a:ext cx="481012" cy="59722"/>
            <a:chOff x="0" y="0"/>
            <a:chExt cx="641350" cy="796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054699" y="2351217"/>
            <a:ext cx="92202" cy="88011"/>
            <a:chOff x="0" y="0"/>
            <a:chExt cx="122936" cy="1173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72748" y="3039531"/>
            <a:ext cx="38672" cy="294989"/>
            <a:chOff x="0" y="0"/>
            <a:chExt cx="51562" cy="3933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2748" y="3553958"/>
            <a:ext cx="38672" cy="532067"/>
            <a:chOff x="0" y="0"/>
            <a:chExt cx="51562" cy="70942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72748" y="4201819"/>
            <a:ext cx="38672" cy="533781"/>
            <a:chOff x="0" y="0"/>
            <a:chExt cx="51562" cy="7117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456177" y="3729530"/>
            <a:ext cx="38672" cy="855060"/>
            <a:chOff x="0" y="0"/>
            <a:chExt cx="51562" cy="114007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" name="Freeform 32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3544803" h="7165103">
                <a:moveTo>
                  <a:pt x="0" y="0"/>
                </a:moveTo>
                <a:lnTo>
                  <a:pt x="3544803" y="0"/>
                </a:lnTo>
                <a:lnTo>
                  <a:pt x="3544803" y="7165103"/>
                </a:lnTo>
                <a:lnTo>
                  <a:pt x="0" y="71651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62" r="-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3" name="Freeform 33"/>
          <p:cNvSpPr/>
          <p:nvPr/>
        </p:nvSpPr>
        <p:spPr>
          <a:xfrm>
            <a:off x="5011788" y="630012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4" name="TextBox 34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5" name="TextBox 35"/>
          <p:cNvSpPr txBox="1"/>
          <p:nvPr/>
        </p:nvSpPr>
        <p:spPr>
          <a:xfrm rot="16200000">
            <a:off x="15884340" y="7400819"/>
            <a:ext cx="3164170" cy="55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33462"/>
            <a:ext cx="1028700" cy="9253538"/>
          </a:xfrm>
          <a:custGeom>
            <a:avLst/>
            <a:gdLst/>
            <a:ahLst/>
            <a:cxnLst/>
            <a:rect l="l" t="t" r="r" b="b"/>
            <a:pathLst>
              <a:path w="1028700" h="9253538">
                <a:moveTo>
                  <a:pt x="0" y="0"/>
                </a:moveTo>
                <a:lnTo>
                  <a:pt x="1028700" y="0"/>
                </a:lnTo>
                <a:lnTo>
                  <a:pt x="1028700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5" b="-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563601" y="329406"/>
            <a:ext cx="29831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067054"/>
            <a:ext cx="3933182" cy="2152892"/>
          </a:xfrm>
          <a:custGeom>
            <a:avLst/>
            <a:gdLst/>
            <a:ahLst/>
            <a:cxnLst/>
            <a:rect l="l" t="t" r="r" b="b"/>
            <a:pathLst>
              <a:path w="3933182" h="2152892">
                <a:moveTo>
                  <a:pt x="0" y="0"/>
                </a:moveTo>
                <a:lnTo>
                  <a:pt x="3933182" y="0"/>
                </a:lnTo>
                <a:lnTo>
                  <a:pt x="3933182" y="2152892"/>
                </a:lnTo>
                <a:lnTo>
                  <a:pt x="0" y="2152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07" b="-20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446202" y="4857228"/>
            <a:ext cx="2590421" cy="1072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7"/>
              </a:lnSpc>
            </a:pPr>
            <a:r>
              <a:rPr lang="pl-PL" sz="3465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Materiały źródłowe</a:t>
            </a:r>
            <a:endParaRPr lang="en-US" sz="3465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26104" y="2037994"/>
            <a:ext cx="11951541" cy="715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Columbia 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Climate School - Why Fashion Needs to Be More Sustainable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u="sng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news.climate.columbia.edu/2021/06/10/why-fashion-needs-to-be-more-sustainable/"/>
              </a:rPr>
              <a:t>https://news.climate.columbia.edu/2021/06/10/why-fashion-needs-to-be-more-sustainable/</a:t>
            </a:r>
          </a:p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United Nations Environment Programme (UNEP) - Sustainability in Fashion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https://www.unep.org/resources/report/sustainability-and-circularity-fashion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CLO Virtual Fashion - CLO 3D Software for Sustainable Design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u="sng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9" tooltip="https://www.clo3d.com"/>
              </a:rPr>
              <a:t>https://www.clo3d.com</a:t>
            </a:r>
          </a:p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Ellen MacArthur Foundation - The Circular Economy in Fashion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https://ellenmacarthurfoundation.org/fashion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Statista - Environmental Impact of the Fashion Industry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https://www.statista.com/topics/5091/sustainability-in-the-fashion-industry/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Business of Fashion - The Future of Digital Fashion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u="sng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12" tooltip="https://www.businessoffashion.com"/>
              </a:rPr>
              <a:t>https://www.businessoffashion.com</a:t>
            </a:r>
          </a:p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The Fashion Industry and Sustainability - Report by Global Fashion Agenda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u="sng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13" tooltip="https://globalfashionagenda.com"/>
              </a:rPr>
              <a:t>https://globalfashionagenda.com</a:t>
            </a:r>
          </a:p>
          <a:p>
            <a:pPr marL="600436" lvl="3" indent="-150109" algn="l">
              <a:lnSpc>
                <a:spcPts val="3298"/>
              </a:lnSpc>
              <a:buFont typeface="Arial"/>
              <a:buChar char="￭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Augmented Reality in Fashion - Case Studies and Industry Insights</a:t>
            </a:r>
          </a:p>
          <a:p>
            <a:pPr marL="600436" lvl="3" indent="-150109" algn="l">
              <a:lnSpc>
                <a:spcPts val="3298"/>
              </a:lnSpc>
            </a:pPr>
            <a:r>
              <a:rPr lang="en-US" sz="2199" u="sng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wgsn.com"/>
              </a:rPr>
              <a:t>https://www.wgsn.com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15760" y="7450443"/>
            <a:ext cx="33470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5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5" b="-19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6" r="-66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43485" cy="12344400"/>
            </a:xfrm>
            <a:custGeom>
              <a:avLst/>
              <a:gdLst/>
              <a:ahLst/>
              <a:cxnLst/>
              <a:rect l="l" t="t" r="r" b="b"/>
              <a:pathLst>
                <a:path w="12643485" h="12344400">
                  <a:moveTo>
                    <a:pt x="0" y="0"/>
                  </a:moveTo>
                  <a:lnTo>
                    <a:pt x="12643485" y="0"/>
                  </a:lnTo>
                  <a:lnTo>
                    <a:pt x="12643485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211" b="-121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670569" y="1"/>
            <a:ext cx="9525" cy="10287000"/>
            <a:chOff x="0" y="0"/>
            <a:chExt cx="127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1566" y="2889885"/>
            <a:ext cx="5445434" cy="419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pl-PL" sz="2200" dirty="0">
                <a:solidFill>
                  <a:srgbClr val="000000"/>
                </a:solidFill>
                <a:latin typeface="Montserrat"/>
              </a:rPr>
              <a:t>Sfinansowane przez Unię Europejską. Wyrażone poglądy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opinie są jednak wyłącznie poglądami autora/autorów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niekoniecznie odzwierciedlają stanowisko Unii Europejskiej ani Europejskiej Agencji Wykonawczej ds. Edukacji i Kultury (EACEA). Ani Unia Europejska, ani EACEA nie ponoszą za nie odpowiedzialności.</a:t>
            </a:r>
            <a:endParaRPr lang="en-US" sz="2200" dirty="0">
              <a:solidFill>
                <a:srgbClr val="000000"/>
              </a:solidFill>
              <a:latin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3662188" y="268369"/>
            <a:ext cx="2675477" cy="559118"/>
            <a:chOff x="0" y="0"/>
            <a:chExt cx="3567303" cy="7454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6" b="-2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TextBox 14"/>
          <p:cNvSpPr txBox="1"/>
          <p:nvPr/>
        </p:nvSpPr>
        <p:spPr>
          <a:xfrm rot="16200000">
            <a:off x="15821203" y="7553313"/>
            <a:ext cx="3337252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9717692" y="2708859"/>
            <a:ext cx="6348470" cy="4290075"/>
          </a:xfrm>
          <a:custGeom>
            <a:avLst/>
            <a:gdLst/>
            <a:ahLst/>
            <a:cxnLst/>
            <a:rect l="l" t="t" r="r" b="b"/>
            <a:pathLst>
              <a:path w="6348470" h="4290075">
                <a:moveTo>
                  <a:pt x="0" y="0"/>
                </a:moveTo>
                <a:lnTo>
                  <a:pt x="6348470" y="0"/>
                </a:lnTo>
                <a:lnTo>
                  <a:pt x="6348470" y="4290075"/>
                </a:lnTo>
                <a:lnTo>
                  <a:pt x="0" y="4290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9" b="-29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10691068" y="6098288"/>
            <a:ext cx="719137" cy="17431"/>
            <a:chOff x="0" y="0"/>
            <a:chExt cx="958849" cy="232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8850" cy="23241"/>
            </a:xfrm>
            <a:custGeom>
              <a:avLst/>
              <a:gdLst/>
              <a:ahLst/>
              <a:cxnLst/>
              <a:rect l="l" t="t" r="r" b="b"/>
              <a:pathLst>
                <a:path w="958850" h="23241">
                  <a:moveTo>
                    <a:pt x="127" y="0"/>
                  </a:moveTo>
                  <a:lnTo>
                    <a:pt x="958850" y="6350"/>
                  </a:lnTo>
                  <a:lnTo>
                    <a:pt x="958723" y="2324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749681"/>
            <a:ext cx="8252496" cy="4498320"/>
            <a:chOff x="0" y="0"/>
            <a:chExt cx="11003328" cy="59977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03280" cy="5997702"/>
            </a:xfrm>
            <a:custGeom>
              <a:avLst/>
              <a:gdLst/>
              <a:ahLst/>
              <a:cxnLst/>
              <a:rect l="l" t="t" r="r" b="b"/>
              <a:pathLst>
                <a:path w="11003280" h="5997702">
                  <a:moveTo>
                    <a:pt x="0" y="0"/>
                  </a:moveTo>
                  <a:lnTo>
                    <a:pt x="11003280" y="0"/>
                  </a:lnTo>
                  <a:lnTo>
                    <a:pt x="11003280" y="5997702"/>
                  </a:lnTo>
                  <a:lnTo>
                    <a:pt x="0" y="5997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1729" b="-4173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436537" y="329406"/>
            <a:ext cx="3110261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89513" y="3748360"/>
            <a:ext cx="3490990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Przegląd modułu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24402" y="7532370"/>
            <a:ext cx="13690732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pl-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 tym module dowiesz się, jak projektowanie 3D wspiera zrównoważoną modę poprzez redukcję odpadów, minimalizację zużycia zasobów i usprawnienie procesu projektowania. Poznasz korzyści dla środowiska, kluczowe narzędzia i umiejętności, a także to, jak wpisuje się ono </a:t>
            </a:r>
            <a:br>
              <a:rPr lang="pl-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 nowoczesne trendy, takie jak moda wirtualna i praktyki proekologiczne.</a:t>
            </a:r>
            <a:endParaRPr lang="en-US" sz="2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7" name="TextBox 17"/>
          <p:cNvSpPr txBox="1"/>
          <p:nvPr/>
        </p:nvSpPr>
        <p:spPr>
          <a:xfrm rot="16200000">
            <a:off x="15922440" y="7519023"/>
            <a:ext cx="32098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91312"/>
            <a:ext cx="9310979" cy="3595688"/>
          </a:xfrm>
          <a:custGeom>
            <a:avLst/>
            <a:gdLst/>
            <a:ahLst/>
            <a:cxnLst/>
            <a:rect l="l" t="t" r="r" b="b"/>
            <a:pathLst>
              <a:path w="9310979" h="3595688">
                <a:moveTo>
                  <a:pt x="0" y="0"/>
                </a:moveTo>
                <a:lnTo>
                  <a:pt x="9310979" y="0"/>
                </a:lnTo>
                <a:lnTo>
                  <a:pt x="9310979" y="3595688"/>
                </a:lnTo>
                <a:lnTo>
                  <a:pt x="0" y="359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" b="-4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311437" y="329406"/>
            <a:ext cx="3235361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10979" y="7562075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Wymagana wiedza wstępna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34749" y="8108925"/>
            <a:ext cx="7112049" cy="2079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Jednostka ta zakłada podstawową wiedzę z zakresu projektowania mody, w tym konstrukcji odzieży i procesów projektowania, znajomość podstawowych umiejętności komputerowych oraz zainteresowanie zrównoważonym rozwojem.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31566" y="1835035"/>
            <a:ext cx="5356508" cy="7200900"/>
            <a:chOff x="0" y="0"/>
            <a:chExt cx="7142011" cy="960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41972" cy="9601200"/>
            </a:xfrm>
            <a:custGeom>
              <a:avLst/>
              <a:gdLst/>
              <a:ahLst/>
              <a:cxnLst/>
              <a:rect l="l" t="t" r="r" b="b"/>
              <a:pathLst>
                <a:path w="7141972" h="9601200">
                  <a:moveTo>
                    <a:pt x="0" y="0"/>
                  </a:moveTo>
                  <a:lnTo>
                    <a:pt x="7141972" y="0"/>
                  </a:lnTo>
                  <a:lnTo>
                    <a:pt x="7141972" y="9601200"/>
                  </a:lnTo>
                  <a:lnTo>
                    <a:pt x="0" y="960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814" b="-5814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51042" y="3053728"/>
            <a:ext cx="10119526" cy="4189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 zakończeniu tej jednostki będziesz w stanie:</a:t>
            </a:r>
          </a:p>
          <a:p>
            <a:pPr marL="457200" indent="-457200">
              <a:lnSpc>
                <a:spcPts val="3299"/>
              </a:lnSpc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Wyjaśnić zasady zrównoważonej mody.</a:t>
            </a:r>
          </a:p>
          <a:p>
            <a:pPr marL="457200" indent="-457200">
              <a:lnSpc>
                <a:spcPts val="3299"/>
              </a:lnSpc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Opisać, w jaki sposób projektowanie 3D wspiera zrównoważony rozwój.</a:t>
            </a:r>
          </a:p>
          <a:p>
            <a:pPr marL="457200" indent="-457200">
              <a:lnSpc>
                <a:spcPts val="3299"/>
              </a:lnSpc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Zidentyfikować zalety prototypowania 3D w porównaniu z metodami tradycyjnymi.</a:t>
            </a:r>
          </a:p>
          <a:p>
            <a:pPr marL="457200" indent="-457200">
              <a:lnSpc>
                <a:spcPts val="3299"/>
              </a:lnSpc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Opisać etapy procesu prototypowania 3D.</a:t>
            </a:r>
          </a:p>
          <a:p>
            <a:pPr marL="457200" indent="-457200">
              <a:lnSpc>
                <a:spcPts val="3299"/>
              </a:lnSpc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Porównać wpływ prototypowania 3D na środowisko z tradycyjnymi procesami pracy.</a:t>
            </a:r>
          </a:p>
          <a:p>
            <a:pPr marL="457200" indent="-457200">
              <a:lnSpc>
                <a:spcPts val="3299"/>
              </a:lnSpc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Rozpoznać kluczowe umiejętności i narzędzia w projektowaniu mody 3D.</a:t>
            </a:r>
          </a:p>
          <a:p>
            <a:pPr marL="457200" indent="-457200">
              <a:lnSpc>
                <a:spcPts val="3299"/>
              </a:lnSpc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Omówić wyzwania i możliwości związane z wdrażaniem projektowania 3D.</a:t>
            </a:r>
            <a:endParaRPr lang="en-US" sz="20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84319" y="1490663"/>
            <a:ext cx="6727118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Oczekiwane efekty uczenia się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9" name="TextBox 19"/>
          <p:cNvSpPr txBox="1"/>
          <p:nvPr/>
        </p:nvSpPr>
        <p:spPr>
          <a:xfrm rot="16200000">
            <a:off x="15907200" y="7526643"/>
            <a:ext cx="31946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FAB7DD2E-A7E5-22F1-6128-1A36365BA3B9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Estimated Reading Time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364C96D6-8697-85DE-96EA-510C4869205E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10 minutes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0" y="1033462"/>
            <a:ext cx="6051534" cy="9253538"/>
          </a:xfrm>
          <a:custGeom>
            <a:avLst/>
            <a:gdLst/>
            <a:ahLst/>
            <a:cxnLst/>
            <a:rect l="l" t="t" r="r" b="b"/>
            <a:pathLst>
              <a:path w="6051534" h="9253538">
                <a:moveTo>
                  <a:pt x="0" y="0"/>
                </a:moveTo>
                <a:lnTo>
                  <a:pt x="6051534" y="0"/>
                </a:lnTo>
                <a:lnTo>
                  <a:pt x="6051534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11201" y="329406"/>
            <a:ext cx="31355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16514" y="3409614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Edukacyjny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75007" y="5214688"/>
            <a:ext cx="719042" cy="14288"/>
            <a:chOff x="0" y="0"/>
            <a:chExt cx="958723" cy="190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74975" y="5637474"/>
            <a:ext cx="3970718" cy="377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-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Celem jednostki jest wyposażenie uczestników w wiedzę i umiejętności niezbędne do wykorzystania narzędzi projektowania 3D w celu tworzenia zrównoważonych i ekologicznych prototypów odzieży.</a:t>
            </a:r>
            <a:endParaRPr lang="en-US" sz="21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709790" y="5308903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6737396" y="3848100"/>
            <a:ext cx="9601147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Ta jednostka jest skierowana do osób, które chcą zdobyć podstawową wiedzę na temat tego, w jaki sposób oprogramowanie do projektowania 3D może przyczynić się do uczynienia projektowania mody bardziej zrównoważonym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37396" y="2828925"/>
            <a:ext cx="6832707" cy="80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Grupa Docelowa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38844" y="7386612"/>
            <a:ext cx="9601147" cy="207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pl-PL" sz="2199" dirty="0">
                <a:solidFill>
                  <a:srgbClr val="1E2328"/>
                </a:solidFill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Zasady zrównoważonej mody, narzędzia i technologie projektowania 3D, redukcja odpadów dzięki prototypowaniu 3D, kluczowe etapy procesów projektowania 3D, wpływ projektowania 3D na środowisko w porównaniu z metodami tradycyjnymi, przyszłe trendy w modzie cyfrowej</a:t>
            </a:r>
            <a:endParaRPr lang="en-US" sz="2199" dirty="0">
              <a:solidFill>
                <a:srgbClr val="1E2328"/>
              </a:solidFill>
              <a:latin typeface="Montserrat" panose="00000500000000000000" pitchFamily="2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38844" y="6367437"/>
            <a:ext cx="7650288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Zagadnienia Kluczowe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2" name="TextBox 22"/>
          <p:cNvSpPr txBox="1"/>
          <p:nvPr/>
        </p:nvSpPr>
        <p:spPr>
          <a:xfrm rot="16200000">
            <a:off x="15884340" y="7526643"/>
            <a:ext cx="31946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47669" y="329406"/>
            <a:ext cx="319912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127431" y="1028700"/>
            <a:ext cx="8545347" cy="7210425"/>
            <a:chOff x="0" y="0"/>
            <a:chExt cx="11393796" cy="96139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93805" cy="9613900"/>
            </a:xfrm>
            <a:custGeom>
              <a:avLst/>
              <a:gdLst/>
              <a:ahLst/>
              <a:cxnLst/>
              <a:rect l="l" t="t" r="r" b="b"/>
              <a:pathLst>
                <a:path w="11393805" h="9613900">
                  <a:moveTo>
                    <a:pt x="0" y="0"/>
                  </a:moveTo>
                  <a:lnTo>
                    <a:pt x="11393805" y="0"/>
                  </a:lnTo>
                  <a:lnTo>
                    <a:pt x="11393805" y="9613900"/>
                  </a:lnTo>
                  <a:lnTo>
                    <a:pt x="0" y="961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3135" b="-23135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5653088"/>
            <a:ext cx="8282280" cy="4633913"/>
          </a:xfrm>
          <a:custGeom>
            <a:avLst/>
            <a:gdLst/>
            <a:ahLst/>
            <a:cxnLst/>
            <a:rect l="l" t="t" r="r" b="b"/>
            <a:pathLst>
              <a:path w="8282280" h="4633913">
                <a:moveTo>
                  <a:pt x="0" y="0"/>
                </a:moveTo>
                <a:lnTo>
                  <a:pt x="8282280" y="0"/>
                </a:lnTo>
                <a:lnTo>
                  <a:pt x="8282280" y="4633913"/>
                </a:lnTo>
                <a:lnTo>
                  <a:pt x="0" y="463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" b="-2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2315212" y="6736774"/>
            <a:ext cx="4923788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Niezbędne Wyposażenie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315245" y="8607468"/>
            <a:ext cx="719042" cy="14288"/>
            <a:chOff x="0" y="0"/>
            <a:chExt cx="958723" cy="190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2478775"/>
            <a:ext cx="6413126" cy="25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200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Jest to </a:t>
            </a:r>
            <a:r>
              <a:rPr lang="pl-PL" sz="2200" b="1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rozdział teoretyczny </a:t>
            </a:r>
            <a:r>
              <a:rPr lang="pl-PL" sz="2200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bez części praktycznej, więc nie jest potrzebny żaden konkretny sprzęt poza tym, który jest potrzebny do prowadzenia tradycyjnych zajęć stacjonarnych (</a:t>
            </a:r>
            <a:r>
              <a:rPr lang="pl-PL" sz="2200" i="1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komputer, połączenie internetowe, projektor itp</a:t>
            </a:r>
            <a:r>
              <a:rPr lang="pl-PL" sz="2200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.)</a:t>
            </a:r>
            <a:endParaRPr lang="en-US" sz="2200" i="1" dirty="0">
              <a:solidFill>
                <a:srgbClr val="262626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9" name="TextBox 19"/>
          <p:cNvSpPr txBox="1"/>
          <p:nvPr/>
        </p:nvSpPr>
        <p:spPr>
          <a:xfrm rot="16200000">
            <a:off x="15922440" y="7400819"/>
            <a:ext cx="3164170" cy="55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11201" y="329406"/>
            <a:ext cx="31355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47984" y="2458189"/>
            <a:ext cx="5601865" cy="4147460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" r="-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3039151" y="2019992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4181153" y="3926517"/>
            <a:ext cx="719042" cy="14288"/>
            <a:chOff x="0" y="0"/>
            <a:chExt cx="958723" cy="190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78630" y="3116970"/>
            <a:ext cx="5360333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</a:t>
            </a:r>
            <a:r>
              <a:rPr lang="pl-PL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Nauczyciela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9151" y="2253439"/>
            <a:ext cx="876394" cy="5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8856" y="4082344"/>
            <a:ext cx="5360333" cy="249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pl-PL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PROFESJONALNY PROJEKTANT MODY, EKSPERT W PROJEKTOWANIU 3D</a:t>
            </a:r>
          </a:p>
          <a:p>
            <a:pPr algn="ctr">
              <a:lnSpc>
                <a:spcPts val="3299"/>
              </a:lnSpc>
            </a:pPr>
            <a:r>
              <a:rPr lang="pl-PL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lub</a:t>
            </a:r>
          </a:p>
          <a:p>
            <a:pPr algn="ctr">
              <a:lnSpc>
                <a:spcPts val="3299"/>
              </a:lnSpc>
            </a:pPr>
            <a:r>
              <a:rPr lang="pl-PL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SZKOLENIOWCA PROJEKTOWANIA MODY I MODELOWANIA, EKSPERT W PROJEKTOWANIU 3D</a:t>
            </a:r>
            <a:endParaRPr lang="en-US"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269471" y="4706272"/>
            <a:ext cx="5601865" cy="4147460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" r="-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12885116" y="4377408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2885116" y="4571746"/>
            <a:ext cx="876394" cy="48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710883" y="6648423"/>
            <a:ext cx="719042" cy="14288"/>
            <a:chOff x="0" y="0"/>
            <a:chExt cx="958723" cy="190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390237" y="5575946"/>
            <a:ext cx="5360333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>
                <a:solidFill>
                  <a:srgbClr val="26262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</a:t>
            </a:r>
            <a:r>
              <a:rPr lang="pl-PL" sz="2499" dirty="0" err="1">
                <a:solidFill>
                  <a:srgbClr val="26262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odologia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28212" y="6716343"/>
            <a:ext cx="4700868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pl-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Tradycyjne nauczanie twarzą w twarz (nauka formalna)</a:t>
            </a:r>
            <a:endParaRPr lang="en-US" sz="22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6" name="TextBox 26"/>
          <p:cNvSpPr txBox="1"/>
          <p:nvPr/>
        </p:nvSpPr>
        <p:spPr>
          <a:xfrm rot="16200000">
            <a:off x="15907200" y="74809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572242" y="1038227"/>
            <a:ext cx="8098326" cy="9259920"/>
          </a:xfrm>
          <a:custGeom>
            <a:avLst/>
            <a:gdLst/>
            <a:ahLst/>
            <a:cxnLst/>
            <a:rect l="l" t="t" r="r" b="b"/>
            <a:pathLst>
              <a:path w="7111176" h="11610524">
                <a:moveTo>
                  <a:pt x="0" y="0"/>
                </a:moveTo>
                <a:lnTo>
                  <a:pt x="7111176" y="0"/>
                </a:lnTo>
                <a:lnTo>
                  <a:pt x="7111176" y="11610524"/>
                </a:lnTo>
                <a:lnTo>
                  <a:pt x="0" y="11610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3" r="-93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1016568" y="5143500"/>
            <a:ext cx="5435096" cy="5143500"/>
            <a:chOff x="0" y="0"/>
            <a:chExt cx="8475944" cy="847594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475980" cy="8475980"/>
            </a:xfrm>
            <a:custGeom>
              <a:avLst/>
              <a:gdLst/>
              <a:ahLst/>
              <a:cxnLst/>
              <a:rect l="l" t="t" r="r" b="b"/>
              <a:pathLst>
                <a:path w="8475980" h="8475980">
                  <a:moveTo>
                    <a:pt x="0" y="0"/>
                  </a:moveTo>
                  <a:lnTo>
                    <a:pt x="8475980" y="0"/>
                  </a:lnTo>
                  <a:lnTo>
                    <a:pt x="8475980" y="8475980"/>
                  </a:lnTo>
                  <a:lnTo>
                    <a:pt x="0" y="8475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411201" y="329406"/>
            <a:ext cx="31355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6804" y="1286590"/>
            <a:ext cx="6882835" cy="1238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72"/>
              </a:lnSpc>
            </a:pPr>
            <a:r>
              <a:rPr lang="en-US" sz="42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CZYM JEST ZRÓWNOWAŻONA MODA?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6804" y="2524973"/>
            <a:ext cx="6882836" cy="2508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8"/>
              </a:lnSpc>
            </a:pPr>
            <a:r>
              <a:rPr lang="pl-PL" sz="18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Moda zrównoważona odnosi się do ruchu i procesu tworzenia odzieży, akcesoriów i tekstyliów w sposób minimalizujący ich wpływ na środowisko i wspierający etyczne praktyki. Koncentruje się na redukcji odpadów, oszczędzaniu zasobów, ponownym wykorzystywaniu starych ubrań i promowaniu ekologicznych metod produkcji w całym cyklu życia produktu.</a:t>
            </a:r>
            <a:endParaRPr lang="en-US" sz="18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95312" y="1185544"/>
            <a:ext cx="6882836" cy="894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8"/>
              </a:lnSpc>
            </a:pPr>
            <a:r>
              <a:rPr lang="en-US" sz="1899" b="1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Kluczowe</a:t>
            </a:r>
            <a:r>
              <a:rPr lang="en-US" sz="18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1899" b="1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zasady</a:t>
            </a:r>
            <a:r>
              <a:rPr lang="en-US" sz="18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1899" b="1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zrównoważonej</a:t>
            </a:r>
            <a:r>
              <a:rPr lang="en-US" sz="18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</a:t>
            </a:r>
            <a:r>
              <a:rPr lang="en-US" sz="1899" b="1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mody</a:t>
            </a:r>
            <a:r>
              <a:rPr lang="en-US" sz="18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:</a:t>
            </a:r>
            <a:br>
              <a:rPr lang="pl-PL" sz="18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</a:br>
            <a:endParaRPr lang="en-US" sz="1899" dirty="0">
              <a:solidFill>
                <a:srgbClr val="1E232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34112" lvl="2" indent="-144704" algn="just">
              <a:lnSpc>
                <a:spcPts val="2848"/>
              </a:lnSpc>
              <a:buFont typeface="Arial"/>
              <a:buChar char="⚬"/>
            </a:pPr>
            <a:r>
              <a:rPr lang="pl-PL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Materiały ekologiczne: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Wykorzystanie tkanin organicznych, pochodzących z recyklingu lub biodegradowalnych w celu zmniejszenia wpływu na środowisko.</a:t>
            </a:r>
          </a:p>
          <a:p>
            <a:pPr marL="434112" lvl="2" indent="-144704" algn="just">
              <a:lnSpc>
                <a:spcPts val="2848"/>
              </a:lnSpc>
              <a:buFont typeface="Arial"/>
              <a:buChar char="⚬"/>
            </a:pPr>
            <a:r>
              <a:rPr lang="pl-PL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Redukcja odpadów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Zachęcanie do minimalizacji odpadów tekstylnych poprzez innowacyjne metody projektowania i produkcji.</a:t>
            </a:r>
          </a:p>
          <a:p>
            <a:pPr marL="434112" lvl="2" indent="-144704" algn="just">
              <a:lnSpc>
                <a:spcPts val="2848"/>
              </a:lnSpc>
              <a:buFont typeface="Arial"/>
              <a:buChar char="⚬"/>
            </a:pPr>
            <a:r>
              <a:rPr lang="pl-PL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Etyczne praktyki pracownicze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Zapewnienie godziwych wynagrodzeń, bezpiecznych warunków pracy i poszanowania praw pracowniczych.</a:t>
            </a:r>
          </a:p>
          <a:p>
            <a:pPr marL="434112" lvl="2" indent="-144704" algn="just">
              <a:lnSpc>
                <a:spcPts val="2848"/>
              </a:lnSpc>
              <a:buFont typeface="Arial"/>
              <a:buChar char="⚬"/>
            </a:pPr>
            <a:r>
              <a:rPr lang="pl-PL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Moda cyrkularna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Promowanie recyklingu, </a:t>
            </a:r>
            <a:r>
              <a:rPr lang="pl-PL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upcyklingu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i projektowania z myślą o wydłużeniu cyklu życia produktów.</a:t>
            </a:r>
          </a:p>
          <a:p>
            <a:pPr marL="434112" lvl="2" indent="-144704" algn="just">
              <a:lnSpc>
                <a:spcPts val="2848"/>
              </a:lnSpc>
              <a:buFont typeface="Arial"/>
              <a:buChar char="⚬"/>
            </a:pPr>
            <a:r>
              <a:rPr lang="pl-PL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Efektywność energetyczna</a:t>
            </a: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Wdrażanie odnawialnych źródeł energii i procesów o niskim wpływie na środowisko w produkcji.</a:t>
            </a:r>
            <a:b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3050" lvl="2" indent="15875" algn="just">
              <a:lnSpc>
                <a:spcPts val="2848"/>
              </a:lnSpc>
            </a:pP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Zrównoważona moda dąży do znalezienia równowagi między kreatywnością a odpowiedzialnością, starając się zaspokoić dzisiejsze potrzeby, nie szkodząc przy tym przyszłości planety.</a:t>
            </a:r>
            <a:endParaRPr lang="en-US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4112" lvl="2" indent="-144704" algn="just">
              <a:lnSpc>
                <a:spcPts val="2848"/>
              </a:lnSpc>
            </a:pPr>
            <a:endParaRPr lang="en-US" sz="18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4112" lvl="2" indent="-144704" algn="just">
              <a:lnSpc>
                <a:spcPts val="2848"/>
              </a:lnSpc>
            </a:pPr>
            <a:r>
              <a:rPr lang="pl-PL" sz="18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Więcej szczegółów znajdziesz w MODULE 1.</a:t>
            </a:r>
            <a:endParaRPr lang="en-US" sz="1899" b="1" dirty="0">
              <a:solidFill>
                <a:srgbClr val="1E232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0" name="TextBox 20"/>
          <p:cNvSpPr txBox="1"/>
          <p:nvPr/>
        </p:nvSpPr>
        <p:spPr>
          <a:xfrm rot="16200000">
            <a:off x="15869100" y="7458063"/>
            <a:ext cx="33318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1620"/>
            <a:ext cx="12668" cy="10287001"/>
            <a:chOff x="0" y="0"/>
            <a:chExt cx="16891" cy="13716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1" cy="13716000"/>
            </a:xfrm>
            <a:custGeom>
              <a:avLst/>
              <a:gdLst/>
              <a:ahLst/>
              <a:cxnLst/>
              <a:rect l="l" t="t" r="r" b="b"/>
              <a:pathLst>
                <a:path w="16891" h="13716000">
                  <a:moveTo>
                    <a:pt x="0" y="13716000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1619" y="1016032"/>
            <a:ext cx="18288001" cy="12668"/>
            <a:chOff x="0" y="0"/>
            <a:chExt cx="24384001" cy="168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6891"/>
            </a:xfrm>
            <a:custGeom>
              <a:avLst/>
              <a:gdLst/>
              <a:ahLst/>
              <a:cxnLst/>
              <a:rect l="l" t="t" r="r" b="b"/>
              <a:pathLst>
                <a:path w="24384000" h="16891">
                  <a:moveTo>
                    <a:pt x="0" y="0"/>
                  </a:moveTo>
                  <a:lnTo>
                    <a:pt x="24384000" y="0"/>
                  </a:lnTo>
                  <a:lnTo>
                    <a:pt x="24384000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77" cy="1612678"/>
            <a:chOff x="0" y="0"/>
            <a:chExt cx="2150236" cy="21502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" y="1019174"/>
            <a:ext cx="18288000" cy="9525"/>
            <a:chOff x="0" y="0"/>
            <a:chExt cx="2438400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4836" y="2489885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" r="-6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1039649" y="5556761"/>
            <a:ext cx="4883754" cy="4720872"/>
            <a:chOff x="0" y="0"/>
            <a:chExt cx="6195671" cy="61956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95695" cy="6195695"/>
            </a:xfrm>
            <a:custGeom>
              <a:avLst/>
              <a:gdLst/>
              <a:ahLst/>
              <a:cxnLst/>
              <a:rect l="l" t="t" r="r" b="b"/>
              <a:pathLst>
                <a:path w="6195695" h="6195695">
                  <a:moveTo>
                    <a:pt x="0" y="0"/>
                  </a:moveTo>
                  <a:lnTo>
                    <a:pt x="6195695" y="0"/>
                  </a:lnTo>
                  <a:lnTo>
                    <a:pt x="6195695" y="6195695"/>
                  </a:lnTo>
                  <a:lnTo>
                    <a:pt x="0" y="6195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595140" y="1957040"/>
            <a:ext cx="10073048" cy="6734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endParaRPr dirty="0"/>
          </a:p>
          <a:p>
            <a:pPr>
              <a:lnSpc>
                <a:spcPts val="3298"/>
              </a:lnSpc>
            </a:pPr>
            <a:r>
              <a:rPr lang="pl-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Projektowanie 3D w modzie odnosi się do wykorzystania cyfrowych narzędzi i oprogramowania do </a:t>
            </a:r>
            <a:r>
              <a:rPr lang="pl-PL" sz="215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tworzenia, wizualizacji i testowania odzieży w środowisku wirtualnym</a:t>
            </a:r>
            <a:r>
              <a:rPr lang="pl-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Pozwala projektantom tworzyć realistyczne prototypy bez konieczności stosowania fizycznych materiałów, usprawniając cały proces projektowania.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298"/>
              </a:lnSpc>
            </a:pPr>
            <a:br>
              <a:rPr lang="pl-PL" sz="21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</a:br>
            <a:r>
              <a:rPr lang="en-US" sz="2199" b="1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Kluczowe</a:t>
            </a:r>
            <a:r>
              <a:rPr lang="en-US" sz="21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role </a:t>
            </a:r>
            <a:r>
              <a:rPr lang="en-US" sz="2199" b="1" dirty="0" err="1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projektowania</a:t>
            </a:r>
            <a:r>
              <a:rPr lang="en-US" sz="2199" b="1" dirty="0">
                <a:solidFill>
                  <a:srgbClr val="1E2328"/>
                </a:solidFill>
                <a:latin typeface="Montserrat" panose="00000500000000000000" pitchFamily="2" charset="0"/>
                <a:ea typeface="Arimo Bold"/>
                <a:cs typeface="Arimo Bold"/>
                <a:sym typeface="Arimo Bold"/>
              </a:rPr>
              <a:t> 3D </a:t>
            </a:r>
            <a:r>
              <a:rPr lang="en-US" sz="2199" dirty="0">
                <a:solidFill>
                  <a:srgbClr val="1E2328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:</a:t>
            </a: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02285" lvl="2" indent="-167005">
              <a:lnSpc>
                <a:spcPts val="3298"/>
              </a:lnSpc>
              <a:buFont typeface="Arial"/>
              <a:buChar char="⚬"/>
            </a:pPr>
            <a:r>
              <a:rPr lang="pl-PL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</a:rPr>
              <a:t>Wizualizacja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</a:rPr>
              <a:t>: Umożliwia projektantom oglądanie szczegółowych, realistycznych modeli odzieży, uwzględniających faktury, drapowanie i dopasowanie.</a:t>
            </a:r>
          </a:p>
          <a:p>
            <a:pPr marL="502285" lvl="2" indent="-167005">
              <a:lnSpc>
                <a:spcPts val="3298"/>
              </a:lnSpc>
              <a:buFont typeface="Arial"/>
              <a:buChar char="⚬"/>
            </a:pPr>
            <a:r>
              <a:rPr lang="pl-PL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</a:rPr>
              <a:t>Prototypowanie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</a:rPr>
              <a:t>: Umożliwia tworzenie wirtualnych próbek do wglądu, eliminując potrzebę tworzenia wielu fizycznych prototypów.</a:t>
            </a:r>
          </a:p>
          <a:p>
            <a:pPr marL="502285" lvl="2" indent="-167005">
              <a:lnSpc>
                <a:spcPts val="3298"/>
              </a:lnSpc>
              <a:buFont typeface="Arial"/>
              <a:buChar char="⚬"/>
            </a:pPr>
            <a:r>
              <a:rPr lang="pl-PL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</a:rPr>
              <a:t>Testowanie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</a:rPr>
              <a:t>: Umożliwia eksperymentowanie z projektami, wzorami i modyfikacjami bez marnowania zasobów.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258801" y="329406"/>
            <a:ext cx="32879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9649" y="2900275"/>
            <a:ext cx="4751551" cy="233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-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Czym jest projektowanie 3D w modzie?</a:t>
            </a:r>
            <a:endParaRPr lang="en-US" sz="4963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1566" y="332045"/>
            <a:ext cx="450648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91800" y="9029700"/>
            <a:ext cx="5828726" cy="792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youtube.com/watch?v=IhHaOnNoa6Y"/>
              </a:rPr>
              <a:t>https://www.youtube.com/watch?v=IhHaOnNoa6Y</a:t>
            </a:r>
          </a:p>
        </p:txBody>
      </p:sp>
      <p:sp>
        <p:nvSpPr>
          <p:cNvPr id="19" name="TextBox 19"/>
          <p:cNvSpPr txBox="1"/>
          <p:nvPr/>
        </p:nvSpPr>
        <p:spPr>
          <a:xfrm rot="16200000">
            <a:off x="15884340" y="7519023"/>
            <a:ext cx="32098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DBC53724-4A7C-1B06-1133-E1F8EE1E8642}"/>
              </a:ext>
            </a:extLst>
          </p:cNvPr>
          <p:cNvSpPr/>
          <p:nvPr/>
        </p:nvSpPr>
        <p:spPr>
          <a:xfrm>
            <a:off x="9380573" y="9047037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6BA77FD7-91B0-A108-46E4-08B4FE524A25}"/>
              </a:ext>
            </a:extLst>
          </p:cNvPr>
          <p:cNvGrpSpPr/>
          <p:nvPr/>
        </p:nvGrpSpPr>
        <p:grpSpPr>
          <a:xfrm>
            <a:off x="7363191" y="9115219"/>
            <a:ext cx="1676946" cy="563150"/>
            <a:chOff x="0" y="0"/>
            <a:chExt cx="2235927" cy="750867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C3C40C06-872A-6AE8-6822-747CA04B4F00}"/>
                </a:ext>
              </a:extLst>
            </p:cNvPr>
            <p:cNvGrpSpPr/>
            <p:nvPr/>
          </p:nvGrpSpPr>
          <p:grpSpPr>
            <a:xfrm>
              <a:off x="0" y="0"/>
              <a:ext cx="2235927" cy="750867"/>
              <a:chOff x="0" y="0"/>
              <a:chExt cx="742713" cy="249417"/>
            </a:xfrm>
          </p:grpSpPr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9B2C5AB8-5E8A-F34A-B11C-921DA892B56E}"/>
                  </a:ext>
                </a:extLst>
              </p:cNvPr>
              <p:cNvSpPr/>
              <p:nvPr/>
            </p:nvSpPr>
            <p:spPr>
              <a:xfrm>
                <a:off x="0" y="0"/>
                <a:ext cx="742713" cy="249417"/>
              </a:xfrm>
              <a:custGeom>
                <a:avLst/>
                <a:gdLst/>
                <a:ahLst/>
                <a:cxnLst/>
                <a:rect l="l" t="t" r="r" b="b"/>
                <a:pathLst>
                  <a:path w="742713" h="249417">
                    <a:moveTo>
                      <a:pt x="0" y="0"/>
                    </a:moveTo>
                    <a:lnTo>
                      <a:pt x="742713" y="0"/>
                    </a:lnTo>
                    <a:lnTo>
                      <a:pt x="742713" y="249417"/>
                    </a:lnTo>
                    <a:lnTo>
                      <a:pt x="0" y="2494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CFCF5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10A60298-1239-4A05-0FD8-9E7FC7E135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742713" cy="2494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E8F816C6-0EE3-5247-60FB-8D70D2678464}"/>
                </a:ext>
              </a:extLst>
            </p:cNvPr>
            <p:cNvSpPr txBox="1"/>
            <p:nvPr/>
          </p:nvSpPr>
          <p:spPr>
            <a:xfrm>
              <a:off x="0" y="199849"/>
              <a:ext cx="2235927" cy="35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pl-PL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Zobacz</a:t>
              </a:r>
              <a:endPara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2268</Words>
  <Application>Microsoft Office PowerPoint</Application>
  <PresentationFormat>Niestandardowy</PresentationFormat>
  <Paragraphs>222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Montserrat Bold</vt:lpstr>
      <vt:lpstr>Aptos</vt:lpstr>
      <vt:lpstr>Arial</vt:lpstr>
      <vt:lpstr>Calibri</vt:lpstr>
      <vt:lpstr>DM Serif Display</vt:lpstr>
      <vt:lpstr>Montserrat Italics</vt:lpstr>
      <vt:lpstr>Arimo Bold Italics</vt:lpstr>
      <vt:lpstr>Montserrat</vt:lpstr>
      <vt:lpstr>Arimo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Mod6_UNIT 1_REV2.pptx</dc:title>
  <dc:creator>P BM</dc:creator>
  <cp:lastModifiedBy>P BM</cp:lastModifiedBy>
  <cp:revision>108</cp:revision>
  <dcterms:created xsi:type="dcterms:W3CDTF">2006-08-16T00:00:00Z</dcterms:created>
  <dcterms:modified xsi:type="dcterms:W3CDTF">2026-03-09T15:41:50Z</dcterms:modified>
  <dc:identifier>DAGdw2q71to</dc:identifier>
</cp:coreProperties>
</file>