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8288000" cy="10287000"/>
  <p:notesSz cx="6858000" cy="9144000"/>
  <p:embeddedFontLst>
    <p:embeddedFont>
      <p:font typeface="DM Serif Display" pitchFamily="2" charset="0"/>
      <p:regular r:id="rId41"/>
      <p:italic r:id="rId42"/>
    </p:embeddedFont>
    <p:embeddedFont>
      <p:font typeface="Montserrat" panose="00000500000000000000" pitchFamily="2" charset="-18"/>
      <p:regular r:id="rId43"/>
      <p:bold r:id="rId44"/>
      <p:italic r:id="rId45"/>
      <p:boldItalic r:id="rId46"/>
    </p:embeddedFont>
    <p:embeddedFont>
      <p:font typeface="Montserrat Black" panose="00000A00000000000000" pitchFamily="2" charset="-18"/>
      <p:bold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hjXawp/cW5BOA0+Vg8tfTMeXQG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77CA6-41A6-A5D9-A71E-9B78A6D9A9BA}" v="1741" dt="2026-03-13T13:20:24.887"/>
  </p1510:revLst>
</p1510:revInfo>
</file>

<file path=ppt/tableStyles.xml><?xml version="1.0" encoding="utf-8"?>
<a:tblStyleLst xmlns:a="http://schemas.openxmlformats.org/drawingml/2006/main" def="{9619D3FA-8BD8-4604-8A78-C5A5CF257E32}">
  <a:tblStyle styleId="{9619D3FA-8BD8-4604-8A78-C5A5CF257E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wak.bartlomiej@zs5.mail.pl" userId="S::urn:spo:guest#nowak.bartlomiej@zs5.mail.pl::" providerId="AD" clId="Web-{92977CA6-41A6-A5D9-A71E-9B78A6D9A9BA}"/>
    <pc:docChg chg="modSld">
      <pc:chgData name="nowak.bartlomiej@zs5.mail.pl" userId="S::urn:spo:guest#nowak.bartlomiej@zs5.mail.pl::" providerId="AD" clId="Web-{92977CA6-41A6-A5D9-A71E-9B78A6D9A9BA}" dt="2026-03-13T13:20:24.887" v="1087"/>
      <pc:docMkLst>
        <pc:docMk/>
      </pc:docMkLst>
      <pc:sldChg chg="modSp">
        <pc:chgData name="nowak.bartlomiej@zs5.mail.pl" userId="S::urn:spo:guest#nowak.bartlomiej@zs5.mail.pl::" providerId="AD" clId="Web-{92977CA6-41A6-A5D9-A71E-9B78A6D9A9BA}" dt="2026-03-13T12:16:41.640" v="27" actId="20577"/>
        <pc:sldMkLst>
          <pc:docMk/>
          <pc:sldMk cId="0" sldId="256"/>
        </pc:sldMkLst>
        <pc:spChg chg="mod">
          <ac:chgData name="nowak.bartlomiej@zs5.mail.pl" userId="S::urn:spo:guest#nowak.bartlomiej@zs5.mail.pl::" providerId="AD" clId="Web-{92977CA6-41A6-A5D9-A71E-9B78A6D9A9BA}" dt="2026-03-13T12:16:41.640" v="27" actId="20577"/>
          <ac:spMkLst>
            <pc:docMk/>
            <pc:sldMk cId="0" sldId="256"/>
            <ac:spMk id="2" creationId="{A271344C-A94D-CE2C-3695-B07E60A4D40D}"/>
          </ac:spMkLst>
        </pc:spChg>
        <pc:spChg chg="mod">
          <ac:chgData name="nowak.bartlomiej@zs5.mail.pl" userId="S::urn:spo:guest#nowak.bartlomiej@zs5.mail.pl::" providerId="AD" clId="Web-{92977CA6-41A6-A5D9-A71E-9B78A6D9A9BA}" dt="2026-03-13T12:15:52.250" v="3" actId="20577"/>
          <ac:spMkLst>
            <pc:docMk/>
            <pc:sldMk cId="0" sldId="256"/>
            <ac:spMk id="95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16:27.625" v="13" actId="20577"/>
          <ac:spMkLst>
            <pc:docMk/>
            <pc:sldMk cId="0" sldId="256"/>
            <ac:spMk id="96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18:00.687" v="47" actId="20577"/>
        <pc:sldMkLst>
          <pc:docMk/>
          <pc:sldMk cId="0" sldId="257"/>
        </pc:sldMkLst>
        <pc:spChg chg="mod">
          <ac:chgData name="nowak.bartlomiej@zs5.mail.pl" userId="S::urn:spo:guest#nowak.bartlomiej@zs5.mail.pl::" providerId="AD" clId="Web-{92977CA6-41A6-A5D9-A71E-9B78A6D9A9BA}" dt="2026-03-13T12:18:00.687" v="47" actId="20577"/>
          <ac:spMkLst>
            <pc:docMk/>
            <pc:sldMk cId="0" sldId="257"/>
            <ac:spMk id="114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18:51.796" v="76" actId="20577"/>
        <pc:sldMkLst>
          <pc:docMk/>
          <pc:sldMk cId="0" sldId="258"/>
        </pc:sldMkLst>
        <pc:spChg chg="mod">
          <ac:chgData name="nowak.bartlomiej@zs5.mail.pl" userId="S::urn:spo:guest#nowak.bartlomiej@zs5.mail.pl::" providerId="AD" clId="Web-{92977CA6-41A6-A5D9-A71E-9B78A6D9A9BA}" dt="2026-03-13T12:18:10.202" v="60" actId="20577"/>
          <ac:spMkLst>
            <pc:docMk/>
            <pc:sldMk cId="0" sldId="258"/>
            <ac:spMk id="131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18:51.796" v="76" actId="20577"/>
          <ac:spMkLst>
            <pc:docMk/>
            <pc:sldMk cId="0" sldId="258"/>
            <ac:spMk id="133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19:48.248" v="129" actId="20577"/>
        <pc:sldMkLst>
          <pc:docMk/>
          <pc:sldMk cId="0" sldId="259"/>
        </pc:sldMkLst>
        <pc:spChg chg="mod">
          <ac:chgData name="nowak.bartlomiej@zs5.mail.pl" userId="S::urn:spo:guest#nowak.bartlomiej@zs5.mail.pl::" providerId="AD" clId="Web-{92977CA6-41A6-A5D9-A71E-9B78A6D9A9BA}" dt="2026-03-13T12:19:37.124" v="113" actId="20577"/>
          <ac:spMkLst>
            <pc:docMk/>
            <pc:sldMk cId="0" sldId="259"/>
            <ac:spMk id="153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19:48.248" v="129" actId="20577"/>
          <ac:spMkLst>
            <pc:docMk/>
            <pc:sldMk cId="0" sldId="259"/>
            <ac:spMk id="154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19:28.842" v="99" actId="20577"/>
          <ac:spMkLst>
            <pc:docMk/>
            <pc:sldMk cId="0" sldId="259"/>
            <ac:spMk id="157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19:01.108" v="88" actId="20577"/>
          <ac:spMkLst>
            <pc:docMk/>
            <pc:sldMk cId="0" sldId="259"/>
            <ac:spMk id="158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22:09.467" v="196" actId="20577"/>
        <pc:sldMkLst>
          <pc:docMk/>
          <pc:sldMk cId="0" sldId="260"/>
        </pc:sldMkLst>
        <pc:spChg chg="mod">
          <ac:chgData name="nowak.bartlomiej@zs5.mail.pl" userId="S::urn:spo:guest#nowak.bartlomiej@zs5.mail.pl::" providerId="AD" clId="Web-{92977CA6-41A6-A5D9-A71E-9B78A6D9A9BA}" dt="2026-03-13T12:21:34.467" v="188" actId="20577"/>
          <ac:spMkLst>
            <pc:docMk/>
            <pc:sldMk cId="0" sldId="260"/>
            <ac:spMk id="174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22:09.467" v="196" actId="20577"/>
          <ac:spMkLst>
            <pc:docMk/>
            <pc:sldMk cId="0" sldId="260"/>
            <ac:spMk id="176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20:56.826" v="162" actId="20577"/>
          <ac:spMkLst>
            <pc:docMk/>
            <pc:sldMk cId="0" sldId="260"/>
            <ac:spMk id="179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20:07.545" v="139" actId="20577"/>
          <ac:spMkLst>
            <pc:docMk/>
            <pc:sldMk cId="0" sldId="260"/>
            <ac:spMk id="180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21:24.623" v="182" actId="20577"/>
          <ac:spMkLst>
            <pc:docMk/>
            <pc:sldMk cId="0" sldId="260"/>
            <ac:spMk id="182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21:06.482" v="179" actId="14100"/>
          <ac:spMkLst>
            <pc:docMk/>
            <pc:sldMk cId="0" sldId="260"/>
            <ac:spMk id="183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23:26.091" v="221" actId="20577"/>
        <pc:sldMkLst>
          <pc:docMk/>
          <pc:sldMk cId="0" sldId="261"/>
        </pc:sldMkLst>
        <pc:spChg chg="mod">
          <ac:chgData name="nowak.bartlomiej@zs5.mail.pl" userId="S::urn:spo:guest#nowak.bartlomiej@zs5.mail.pl::" providerId="AD" clId="Web-{92977CA6-41A6-A5D9-A71E-9B78A6D9A9BA}" dt="2026-03-13T12:22:26.904" v="215" actId="20577"/>
          <ac:spMkLst>
            <pc:docMk/>
            <pc:sldMk cId="0" sldId="261"/>
            <ac:spMk id="200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23:26.091" v="221" actId="20577"/>
          <ac:spMkLst>
            <pc:docMk/>
            <pc:sldMk cId="0" sldId="261"/>
            <ac:spMk id="202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24:47.341" v="254" actId="20577"/>
        <pc:sldMkLst>
          <pc:docMk/>
          <pc:sldMk cId="0" sldId="262"/>
        </pc:sldMkLst>
        <pc:spChg chg="mod">
          <ac:chgData name="nowak.bartlomiej@zs5.mail.pl" userId="S::urn:spo:guest#nowak.bartlomiej@zs5.mail.pl::" providerId="AD" clId="Web-{92977CA6-41A6-A5D9-A71E-9B78A6D9A9BA}" dt="2026-03-13T12:23:35.576" v="226" actId="20577"/>
          <ac:spMkLst>
            <pc:docMk/>
            <pc:sldMk cId="0" sldId="262"/>
            <ac:spMk id="222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24:09.997" v="241" actId="20577"/>
          <ac:spMkLst>
            <pc:docMk/>
            <pc:sldMk cId="0" sldId="262"/>
            <ac:spMk id="224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23:41.732" v="230" actId="20577"/>
          <ac:spMkLst>
            <pc:docMk/>
            <pc:sldMk cId="0" sldId="262"/>
            <ac:spMk id="233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24:47.341" v="254" actId="20577"/>
          <ac:spMkLst>
            <pc:docMk/>
            <pc:sldMk cId="0" sldId="262"/>
            <ac:spMk id="234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26:03.684" v="287" actId="20577"/>
        <pc:sldMkLst>
          <pc:docMk/>
          <pc:sldMk cId="0" sldId="263"/>
        </pc:sldMkLst>
        <pc:spChg chg="mod">
          <ac:chgData name="nowak.bartlomiej@zs5.mail.pl" userId="S::urn:spo:guest#nowak.bartlomiej@zs5.mail.pl::" providerId="AD" clId="Web-{92977CA6-41A6-A5D9-A71E-9B78A6D9A9BA}" dt="2026-03-13T12:25:14.169" v="268" actId="14100"/>
          <ac:spMkLst>
            <pc:docMk/>
            <pc:sldMk cId="0" sldId="263"/>
            <ac:spMk id="251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26:03.684" v="287" actId="20577"/>
          <ac:spMkLst>
            <pc:docMk/>
            <pc:sldMk cId="0" sldId="263"/>
            <ac:spMk id="253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27:28.900" v="312" actId="20577"/>
        <pc:sldMkLst>
          <pc:docMk/>
          <pc:sldMk cId="0" sldId="264"/>
        </pc:sldMkLst>
        <pc:spChg chg="mod">
          <ac:chgData name="nowak.bartlomiej@zs5.mail.pl" userId="S::urn:spo:guest#nowak.bartlomiej@zs5.mail.pl::" providerId="AD" clId="Web-{92977CA6-41A6-A5D9-A71E-9B78A6D9A9BA}" dt="2026-03-13T12:27:12.901" v="306" actId="14100"/>
          <ac:spMkLst>
            <pc:docMk/>
            <pc:sldMk cId="0" sldId="264"/>
            <ac:spMk id="282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27:28.900" v="312" actId="20577"/>
          <ac:spMkLst>
            <pc:docMk/>
            <pc:sldMk cId="0" sldId="264"/>
            <ac:spMk id="283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28:57.493" v="343" actId="20577"/>
        <pc:sldMkLst>
          <pc:docMk/>
          <pc:sldMk cId="0" sldId="265"/>
        </pc:sldMkLst>
        <pc:spChg chg="mod">
          <ac:chgData name="nowak.bartlomiej@zs5.mail.pl" userId="S::urn:spo:guest#nowak.bartlomiej@zs5.mail.pl::" providerId="AD" clId="Web-{92977CA6-41A6-A5D9-A71E-9B78A6D9A9BA}" dt="2026-03-13T12:27:37.525" v="320" actId="14100"/>
          <ac:spMkLst>
            <pc:docMk/>
            <pc:sldMk cId="0" sldId="265"/>
            <ac:spMk id="312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28:57.493" v="343" actId="20577"/>
          <ac:spMkLst>
            <pc:docMk/>
            <pc:sldMk cId="0" sldId="265"/>
            <ac:spMk id="313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30:49.523" v="367" actId="20577"/>
        <pc:sldMkLst>
          <pc:docMk/>
          <pc:sldMk cId="0" sldId="266"/>
        </pc:sldMkLst>
        <pc:spChg chg="mod">
          <ac:chgData name="nowak.bartlomiej@zs5.mail.pl" userId="S::urn:spo:guest#nowak.bartlomiej@zs5.mail.pl::" providerId="AD" clId="Web-{92977CA6-41A6-A5D9-A71E-9B78A6D9A9BA}" dt="2026-03-13T12:29:09.868" v="350" actId="20577"/>
          <ac:spMkLst>
            <pc:docMk/>
            <pc:sldMk cId="0" sldId="266"/>
            <ac:spMk id="329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29:53.211" v="364" actId="20577"/>
          <ac:spMkLst>
            <pc:docMk/>
            <pc:sldMk cId="0" sldId="266"/>
            <ac:spMk id="330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29:29.524" v="357" actId="20577"/>
          <ac:spMkLst>
            <pc:docMk/>
            <pc:sldMk cId="0" sldId="266"/>
            <ac:spMk id="335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30:49.523" v="367" actId="20577"/>
          <ac:spMkLst>
            <pc:docMk/>
            <pc:sldMk cId="0" sldId="266"/>
            <ac:spMk id="336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32:03.100" v="391" actId="20577"/>
        <pc:sldMkLst>
          <pc:docMk/>
          <pc:sldMk cId="0" sldId="267"/>
        </pc:sldMkLst>
        <pc:spChg chg="mod">
          <ac:chgData name="nowak.bartlomiej@zs5.mail.pl" userId="S::urn:spo:guest#nowak.bartlomiej@zs5.mail.pl::" providerId="AD" clId="Web-{92977CA6-41A6-A5D9-A71E-9B78A6D9A9BA}" dt="2026-03-13T12:31:02.632" v="371" actId="20577"/>
          <ac:spMkLst>
            <pc:docMk/>
            <pc:sldMk cId="0" sldId="267"/>
            <ac:spMk id="351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31:32.303" v="382" actId="20577"/>
          <ac:spMkLst>
            <pc:docMk/>
            <pc:sldMk cId="0" sldId="267"/>
            <ac:spMk id="352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32:03.100" v="391" actId="20577"/>
          <ac:spMkLst>
            <pc:docMk/>
            <pc:sldMk cId="0" sldId="267"/>
            <ac:spMk id="357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31:36.210" v="384" actId="20577"/>
          <ac:spMkLst>
            <pc:docMk/>
            <pc:sldMk cId="0" sldId="267"/>
            <ac:spMk id="358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33:20.662" v="426" actId="20577"/>
        <pc:sldMkLst>
          <pc:docMk/>
          <pc:sldMk cId="0" sldId="268"/>
        </pc:sldMkLst>
        <pc:spChg chg="mod">
          <ac:chgData name="nowak.bartlomiej@zs5.mail.pl" userId="S::urn:spo:guest#nowak.bartlomiej@zs5.mail.pl::" providerId="AD" clId="Web-{92977CA6-41A6-A5D9-A71E-9B78A6D9A9BA}" dt="2026-03-13T12:32:12.100" v="401" actId="20577"/>
          <ac:spMkLst>
            <pc:docMk/>
            <pc:sldMk cId="0" sldId="268"/>
            <ac:spMk id="373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32:48.334" v="416" actId="20577"/>
          <ac:spMkLst>
            <pc:docMk/>
            <pc:sldMk cId="0" sldId="268"/>
            <ac:spMk id="374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33:20.662" v="426" actId="20577"/>
          <ac:spMkLst>
            <pc:docMk/>
            <pc:sldMk cId="0" sldId="268"/>
            <ac:spMk id="379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32:23.147" v="405" actId="20577"/>
          <ac:spMkLst>
            <pc:docMk/>
            <pc:sldMk cId="0" sldId="268"/>
            <ac:spMk id="380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34:38.521" v="442" actId="20577"/>
        <pc:sldMkLst>
          <pc:docMk/>
          <pc:sldMk cId="0" sldId="269"/>
        </pc:sldMkLst>
        <pc:spChg chg="mod">
          <ac:chgData name="nowak.bartlomiej@zs5.mail.pl" userId="S::urn:spo:guest#nowak.bartlomiej@zs5.mail.pl::" providerId="AD" clId="Web-{92977CA6-41A6-A5D9-A71E-9B78A6D9A9BA}" dt="2026-03-13T12:33:31.053" v="435" actId="20577"/>
          <ac:spMkLst>
            <pc:docMk/>
            <pc:sldMk cId="0" sldId="269"/>
            <ac:spMk id="395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34:20.943" v="438" actId="20577"/>
          <ac:spMkLst>
            <pc:docMk/>
            <pc:sldMk cId="0" sldId="269"/>
            <ac:spMk id="396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34:38.521" v="442" actId="20577"/>
          <ac:spMkLst>
            <pc:docMk/>
            <pc:sldMk cId="0" sldId="269"/>
            <ac:spMk id="401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36:11.536" v="461" actId="20577"/>
        <pc:sldMkLst>
          <pc:docMk/>
          <pc:sldMk cId="0" sldId="270"/>
        </pc:sldMkLst>
        <pc:spChg chg="mod">
          <ac:chgData name="nowak.bartlomiej@zs5.mail.pl" userId="S::urn:spo:guest#nowak.bartlomiej@zs5.mail.pl::" providerId="AD" clId="Web-{92977CA6-41A6-A5D9-A71E-9B78A6D9A9BA}" dt="2026-03-13T12:35:07.880" v="446" actId="20577"/>
          <ac:spMkLst>
            <pc:docMk/>
            <pc:sldMk cId="0" sldId="270"/>
            <ac:spMk id="417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35:42.021" v="451" actId="20577"/>
          <ac:spMkLst>
            <pc:docMk/>
            <pc:sldMk cId="0" sldId="270"/>
            <ac:spMk id="418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36:11.536" v="461" actId="20577"/>
          <ac:spMkLst>
            <pc:docMk/>
            <pc:sldMk cId="0" sldId="270"/>
            <ac:spMk id="423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35:26.849" v="448" actId="20577"/>
          <ac:spMkLst>
            <pc:docMk/>
            <pc:sldMk cId="0" sldId="270"/>
            <ac:spMk id="424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36:58.848" v="472" actId="20577"/>
        <pc:sldMkLst>
          <pc:docMk/>
          <pc:sldMk cId="0" sldId="271"/>
        </pc:sldMkLst>
        <pc:spChg chg="mod">
          <ac:chgData name="nowak.bartlomiej@zs5.mail.pl" userId="S::urn:spo:guest#nowak.bartlomiej@zs5.mail.pl::" providerId="AD" clId="Web-{92977CA6-41A6-A5D9-A71E-9B78A6D9A9BA}" dt="2026-03-13T12:36:16.833" v="463" actId="20577"/>
          <ac:spMkLst>
            <pc:docMk/>
            <pc:sldMk cId="0" sldId="271"/>
            <ac:spMk id="439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36:41.349" v="469" actId="20577"/>
          <ac:spMkLst>
            <pc:docMk/>
            <pc:sldMk cId="0" sldId="271"/>
            <ac:spMk id="440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36:58.848" v="472" actId="20577"/>
          <ac:spMkLst>
            <pc:docMk/>
            <pc:sldMk cId="0" sldId="271"/>
            <ac:spMk id="445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36:26.895" v="465" actId="20577"/>
          <ac:spMkLst>
            <pc:docMk/>
            <pc:sldMk cId="0" sldId="271"/>
            <ac:spMk id="446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38:33.129" v="486" actId="20577"/>
        <pc:sldMkLst>
          <pc:docMk/>
          <pc:sldMk cId="0" sldId="272"/>
        </pc:sldMkLst>
        <pc:spChg chg="mod">
          <ac:chgData name="nowak.bartlomiej@zs5.mail.pl" userId="S::urn:spo:guest#nowak.bartlomiej@zs5.mail.pl::" providerId="AD" clId="Web-{92977CA6-41A6-A5D9-A71E-9B78A6D9A9BA}" dt="2026-03-13T12:37:29.020" v="476" actId="14100"/>
          <ac:spMkLst>
            <pc:docMk/>
            <pc:sldMk cId="0" sldId="272"/>
            <ac:spMk id="464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38:33.129" v="486" actId="20577"/>
          <ac:spMkLst>
            <pc:docMk/>
            <pc:sldMk cId="0" sldId="272"/>
            <ac:spMk id="465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41:11.020" v="523" actId="20577"/>
        <pc:sldMkLst>
          <pc:docMk/>
          <pc:sldMk cId="0" sldId="273"/>
        </pc:sldMkLst>
        <pc:spChg chg="mod">
          <ac:chgData name="nowak.bartlomiej@zs5.mail.pl" userId="S::urn:spo:guest#nowak.bartlomiej@zs5.mail.pl::" providerId="AD" clId="Web-{92977CA6-41A6-A5D9-A71E-9B78A6D9A9BA}" dt="2026-03-13T12:39:32.942" v="497" actId="14100"/>
          <ac:spMkLst>
            <pc:docMk/>
            <pc:sldMk cId="0" sldId="273"/>
            <ac:spMk id="491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40:26.207" v="508" actId="20577"/>
          <ac:spMkLst>
            <pc:docMk/>
            <pc:sldMk cId="0" sldId="273"/>
            <ac:spMk id="492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41:11.020" v="523" actId="20577"/>
          <ac:spMkLst>
            <pc:docMk/>
            <pc:sldMk cId="0" sldId="273"/>
            <ac:spMk id="497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40:49.113" v="520" actId="14100"/>
          <ac:spMkLst>
            <pc:docMk/>
            <pc:sldMk cId="0" sldId="273"/>
            <ac:spMk id="498" creationId="{00000000-0000-0000-0000-000000000000}"/>
          </ac:spMkLst>
        </pc:spChg>
        <pc:grpChg chg="mod">
          <ac:chgData name="nowak.bartlomiej@zs5.mail.pl" userId="S::urn:spo:guest#nowak.bartlomiej@zs5.mail.pl::" providerId="AD" clId="Web-{92977CA6-41A6-A5D9-A71E-9B78A6D9A9BA}" dt="2026-03-13T12:39:39.301" v="498" actId="14100"/>
          <ac:grpSpMkLst>
            <pc:docMk/>
            <pc:sldMk cId="0" sldId="273"/>
            <ac:grpSpMk id="481" creationId="{00000000-0000-0000-0000-000000000000}"/>
          </ac:grpSpMkLst>
        </pc:grpChg>
        <pc:grpChg chg="mod">
          <ac:chgData name="nowak.bartlomiej@zs5.mail.pl" userId="S::urn:spo:guest#nowak.bartlomiej@zs5.mail.pl::" providerId="AD" clId="Web-{92977CA6-41A6-A5D9-A71E-9B78A6D9A9BA}" dt="2026-03-13T12:40:43.582" v="519" actId="14100"/>
          <ac:grpSpMkLst>
            <pc:docMk/>
            <pc:sldMk cId="0" sldId="273"/>
            <ac:grpSpMk id="494" creationId="{00000000-0000-0000-0000-000000000000}"/>
          </ac:grpSpMkLst>
        </pc:grpChg>
        <pc:picChg chg="mod">
          <ac:chgData name="nowak.bartlomiej@zs5.mail.pl" userId="S::urn:spo:guest#nowak.bartlomiej@zs5.mail.pl::" providerId="AD" clId="Web-{92977CA6-41A6-A5D9-A71E-9B78A6D9A9BA}" dt="2026-03-13T12:39:43.879" v="499" actId="1076"/>
          <ac:picMkLst>
            <pc:docMk/>
            <pc:sldMk cId="0" sldId="273"/>
            <ac:picMk id="499" creationId="{00000000-0000-0000-0000-000000000000}"/>
          </ac:picMkLst>
        </pc:picChg>
        <pc:picChg chg="mod">
          <ac:chgData name="nowak.bartlomiej@zs5.mail.pl" userId="S::urn:spo:guest#nowak.bartlomiej@zs5.mail.pl::" providerId="AD" clId="Web-{92977CA6-41A6-A5D9-A71E-9B78A6D9A9BA}" dt="2026-03-13T12:40:38.270" v="517" actId="1076"/>
          <ac:picMkLst>
            <pc:docMk/>
            <pc:sldMk cId="0" sldId="273"/>
            <ac:picMk id="500" creationId="{00000000-0000-0000-0000-000000000000}"/>
          </ac:picMkLst>
        </pc:picChg>
      </pc:sldChg>
      <pc:sldChg chg="modSp">
        <pc:chgData name="nowak.bartlomiej@zs5.mail.pl" userId="S::urn:spo:guest#nowak.bartlomiej@zs5.mail.pl::" providerId="AD" clId="Web-{92977CA6-41A6-A5D9-A71E-9B78A6D9A9BA}" dt="2026-03-13T12:42:47.972" v="543" actId="20577"/>
        <pc:sldMkLst>
          <pc:docMk/>
          <pc:sldMk cId="0" sldId="274"/>
        </pc:sldMkLst>
        <pc:spChg chg="mod">
          <ac:chgData name="nowak.bartlomiej@zs5.mail.pl" userId="S::urn:spo:guest#nowak.bartlomiej@zs5.mail.pl::" providerId="AD" clId="Web-{92977CA6-41A6-A5D9-A71E-9B78A6D9A9BA}" dt="2026-03-13T12:41:23.504" v="527" actId="20577"/>
          <ac:spMkLst>
            <pc:docMk/>
            <pc:sldMk cId="0" sldId="274"/>
            <ac:spMk id="517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41:38.582" v="531" actId="20577"/>
          <ac:spMkLst>
            <pc:docMk/>
            <pc:sldMk cId="0" sldId="274"/>
            <ac:spMk id="518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42:47.972" v="543" actId="20577"/>
          <ac:spMkLst>
            <pc:docMk/>
            <pc:sldMk cId="0" sldId="274"/>
            <ac:spMk id="523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42:11.957" v="534" actId="20577"/>
          <ac:spMkLst>
            <pc:docMk/>
            <pc:sldMk cId="0" sldId="274"/>
            <ac:spMk id="524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44:12.689" v="570" actId="20577"/>
        <pc:sldMkLst>
          <pc:docMk/>
          <pc:sldMk cId="0" sldId="275"/>
        </pc:sldMkLst>
        <pc:spChg chg="mod">
          <ac:chgData name="nowak.bartlomiej@zs5.mail.pl" userId="S::urn:spo:guest#nowak.bartlomiej@zs5.mail.pl::" providerId="AD" clId="Web-{92977CA6-41A6-A5D9-A71E-9B78A6D9A9BA}" dt="2026-03-13T12:43:01.721" v="547" actId="20577"/>
          <ac:spMkLst>
            <pc:docMk/>
            <pc:sldMk cId="0" sldId="275"/>
            <ac:spMk id="543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43:40.892" v="557" actId="20577"/>
          <ac:spMkLst>
            <pc:docMk/>
            <pc:sldMk cId="0" sldId="275"/>
            <ac:spMk id="544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44:12.689" v="570" actId="20577"/>
          <ac:spMkLst>
            <pc:docMk/>
            <pc:sldMk cId="0" sldId="275"/>
            <ac:spMk id="549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43:43.955" v="563" actId="20577"/>
          <ac:spMkLst>
            <pc:docMk/>
            <pc:sldMk cId="0" sldId="275"/>
            <ac:spMk id="550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45:19.531" v="581" actId="20577"/>
        <pc:sldMkLst>
          <pc:docMk/>
          <pc:sldMk cId="0" sldId="276"/>
        </pc:sldMkLst>
        <pc:spChg chg="mod">
          <ac:chgData name="nowak.bartlomiej@zs5.mail.pl" userId="S::urn:spo:guest#nowak.bartlomiej@zs5.mail.pl::" providerId="AD" clId="Web-{92977CA6-41A6-A5D9-A71E-9B78A6D9A9BA}" dt="2026-03-13T12:44:50.516" v="575" actId="20577"/>
          <ac:spMkLst>
            <pc:docMk/>
            <pc:sldMk cId="0" sldId="276"/>
            <ac:spMk id="570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45:19.531" v="581" actId="20577"/>
          <ac:spMkLst>
            <pc:docMk/>
            <pc:sldMk cId="0" sldId="276"/>
            <ac:spMk id="575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45:01.250" v="578" actId="20577"/>
          <ac:spMkLst>
            <pc:docMk/>
            <pc:sldMk cId="0" sldId="276"/>
            <ac:spMk id="576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47:00.936" v="604" actId="20577"/>
        <pc:sldMkLst>
          <pc:docMk/>
          <pc:sldMk cId="0" sldId="277"/>
        </pc:sldMkLst>
        <pc:spChg chg="mod">
          <ac:chgData name="nowak.bartlomiej@zs5.mail.pl" userId="S::urn:spo:guest#nowak.bartlomiej@zs5.mail.pl::" providerId="AD" clId="Web-{92977CA6-41A6-A5D9-A71E-9B78A6D9A9BA}" dt="2026-03-13T12:45:34.797" v="584" actId="20577"/>
          <ac:spMkLst>
            <pc:docMk/>
            <pc:sldMk cId="0" sldId="277"/>
            <ac:spMk id="595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45:55.562" v="588" actId="20577"/>
          <ac:spMkLst>
            <pc:docMk/>
            <pc:sldMk cId="0" sldId="277"/>
            <ac:spMk id="596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47:00.936" v="604" actId="20577"/>
          <ac:spMkLst>
            <pc:docMk/>
            <pc:sldMk cId="0" sldId="277"/>
            <ac:spMk id="601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46:08.218" v="594" actId="20577"/>
          <ac:spMkLst>
            <pc:docMk/>
            <pc:sldMk cId="0" sldId="277"/>
            <ac:spMk id="602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47:18.202" v="608" actId="20577"/>
        <pc:sldMkLst>
          <pc:docMk/>
          <pc:sldMk cId="0" sldId="278"/>
        </pc:sldMkLst>
        <pc:spChg chg="mod">
          <ac:chgData name="nowak.bartlomiej@zs5.mail.pl" userId="S::urn:spo:guest#nowak.bartlomiej@zs5.mail.pl::" providerId="AD" clId="Web-{92977CA6-41A6-A5D9-A71E-9B78A6D9A9BA}" dt="2026-03-13T12:47:18.202" v="608" actId="20577"/>
          <ac:spMkLst>
            <pc:docMk/>
            <pc:sldMk cId="0" sldId="278"/>
            <ac:spMk id="634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50:00.622" v="651" actId="20577"/>
        <pc:sldMkLst>
          <pc:docMk/>
          <pc:sldMk cId="0" sldId="279"/>
        </pc:sldMkLst>
        <pc:spChg chg="mod">
          <ac:chgData name="nowak.bartlomiej@zs5.mail.pl" userId="S::urn:spo:guest#nowak.bartlomiej@zs5.mail.pl::" providerId="AD" clId="Web-{92977CA6-41A6-A5D9-A71E-9B78A6D9A9BA}" dt="2026-03-13T12:48:17.482" v="632" actId="14100"/>
          <ac:spMkLst>
            <pc:docMk/>
            <pc:sldMk cId="0" sldId="279"/>
            <ac:spMk id="654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50:00.622" v="651" actId="20577"/>
          <ac:spMkLst>
            <pc:docMk/>
            <pc:sldMk cId="0" sldId="279"/>
            <ac:spMk id="655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51:39.872" v="679" actId="20577"/>
        <pc:sldMkLst>
          <pc:docMk/>
          <pc:sldMk cId="0" sldId="280"/>
        </pc:sldMkLst>
        <pc:spChg chg="mod">
          <ac:chgData name="nowak.bartlomiej@zs5.mail.pl" userId="S::urn:spo:guest#nowak.bartlomiej@zs5.mail.pl::" providerId="AD" clId="Web-{92977CA6-41A6-A5D9-A71E-9B78A6D9A9BA}" dt="2026-03-13T12:50:14.763" v="655" actId="14100"/>
          <ac:spMkLst>
            <pc:docMk/>
            <pc:sldMk cId="0" sldId="280"/>
            <ac:spMk id="684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51:39.872" v="679" actId="20577"/>
          <ac:spMkLst>
            <pc:docMk/>
            <pc:sldMk cId="0" sldId="280"/>
            <ac:spMk id="685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3:05:14.005" v="712" actId="20577"/>
        <pc:sldMkLst>
          <pc:docMk/>
          <pc:sldMk cId="0" sldId="281"/>
        </pc:sldMkLst>
        <pc:spChg chg="mod">
          <ac:chgData name="nowak.bartlomiej@zs5.mail.pl" userId="S::urn:spo:guest#nowak.bartlomiej@zs5.mail.pl::" providerId="AD" clId="Web-{92977CA6-41A6-A5D9-A71E-9B78A6D9A9BA}" dt="2026-03-13T12:52:00.309" v="687" actId="20577"/>
          <ac:spMkLst>
            <pc:docMk/>
            <pc:sldMk cId="0" sldId="281"/>
            <ac:spMk id="711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03:40.662" v="690" actId="20577"/>
          <ac:spMkLst>
            <pc:docMk/>
            <pc:sldMk cId="0" sldId="281"/>
            <ac:spMk id="712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05:08.708" v="709" actId="20577"/>
          <ac:spMkLst>
            <pc:docMk/>
            <pc:sldMk cId="0" sldId="281"/>
            <ac:spMk id="717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05:14.005" v="712" actId="20577"/>
          <ac:spMkLst>
            <pc:docMk/>
            <pc:sldMk cId="0" sldId="281"/>
            <ac:spMk id="718" creationId="{00000000-0000-0000-0000-000000000000}"/>
          </ac:spMkLst>
        </pc:spChg>
        <pc:grpChg chg="mod">
          <ac:chgData name="nowak.bartlomiej@zs5.mail.pl" userId="S::urn:spo:guest#nowak.bartlomiej@zs5.mail.pl::" providerId="AD" clId="Web-{92977CA6-41A6-A5D9-A71E-9B78A6D9A9BA}" dt="2026-03-13T13:04:10.646" v="702" actId="14100"/>
          <ac:grpSpMkLst>
            <pc:docMk/>
            <pc:sldMk cId="0" sldId="281"/>
            <ac:grpSpMk id="714" creationId="{00000000-0000-0000-0000-000000000000}"/>
          </ac:grpSpMkLst>
        </pc:grpChg>
      </pc:sldChg>
      <pc:sldChg chg="modSp">
        <pc:chgData name="nowak.bartlomiej@zs5.mail.pl" userId="S::urn:spo:guest#nowak.bartlomiej@zs5.mail.pl::" providerId="AD" clId="Web-{92977CA6-41A6-A5D9-A71E-9B78A6D9A9BA}" dt="2026-03-13T13:06:21.270" v="737" actId="20577"/>
        <pc:sldMkLst>
          <pc:docMk/>
          <pc:sldMk cId="0" sldId="283"/>
        </pc:sldMkLst>
        <pc:spChg chg="mod">
          <ac:chgData name="nowak.bartlomiej@zs5.mail.pl" userId="S::urn:spo:guest#nowak.bartlomiej@zs5.mail.pl::" providerId="AD" clId="Web-{92977CA6-41A6-A5D9-A71E-9B78A6D9A9BA}" dt="2026-03-13T13:05:55.473" v="722" actId="20577"/>
          <ac:spMkLst>
            <pc:docMk/>
            <pc:sldMk cId="0" sldId="283"/>
            <ac:spMk id="756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06:21.270" v="737" actId="20577"/>
          <ac:spMkLst>
            <pc:docMk/>
            <pc:sldMk cId="0" sldId="283"/>
            <ac:spMk id="761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06:02.207" v="733" actId="20577"/>
          <ac:spMkLst>
            <pc:docMk/>
            <pc:sldMk cId="0" sldId="283"/>
            <ac:spMk id="762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3:07:28.676" v="759" actId="20577"/>
        <pc:sldMkLst>
          <pc:docMk/>
          <pc:sldMk cId="0" sldId="284"/>
        </pc:sldMkLst>
        <pc:spChg chg="mod">
          <ac:chgData name="nowak.bartlomiej@zs5.mail.pl" userId="S::urn:spo:guest#nowak.bartlomiej@zs5.mail.pl::" providerId="AD" clId="Web-{92977CA6-41A6-A5D9-A71E-9B78A6D9A9BA}" dt="2026-03-13T13:06:38.801" v="739" actId="20577"/>
          <ac:spMkLst>
            <pc:docMk/>
            <pc:sldMk cId="0" sldId="284"/>
            <ac:spMk id="777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07:03.144" v="746" actId="20577"/>
          <ac:spMkLst>
            <pc:docMk/>
            <pc:sldMk cId="0" sldId="284"/>
            <ac:spMk id="778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07:28.676" v="759" actId="20577"/>
          <ac:spMkLst>
            <pc:docMk/>
            <pc:sldMk cId="0" sldId="284"/>
            <ac:spMk id="783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07:08.160" v="755" actId="20577"/>
          <ac:spMkLst>
            <pc:docMk/>
            <pc:sldMk cId="0" sldId="284"/>
            <ac:spMk id="784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3:10:18.487" v="806" actId="14100"/>
        <pc:sldMkLst>
          <pc:docMk/>
          <pc:sldMk cId="0" sldId="285"/>
        </pc:sldMkLst>
        <pc:spChg chg="mod">
          <ac:chgData name="nowak.bartlomiej@zs5.mail.pl" userId="S::urn:spo:guest#nowak.bartlomiej@zs5.mail.pl::" providerId="AD" clId="Web-{92977CA6-41A6-A5D9-A71E-9B78A6D9A9BA}" dt="2026-03-13T13:07:49.191" v="769" actId="20577"/>
          <ac:spMkLst>
            <pc:docMk/>
            <pc:sldMk cId="0" sldId="285"/>
            <ac:spMk id="799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08:05.738" v="772" actId="20577"/>
          <ac:spMkLst>
            <pc:docMk/>
            <pc:sldMk cId="0" sldId="285"/>
            <ac:spMk id="800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09:06.894" v="792" actId="14100"/>
          <ac:spMkLst>
            <pc:docMk/>
            <pc:sldMk cId="0" sldId="285"/>
            <ac:spMk id="803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10:06.440" v="803" actId="20577"/>
          <ac:spMkLst>
            <pc:docMk/>
            <pc:sldMk cId="0" sldId="285"/>
            <ac:spMk id="805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10:18.487" v="806" actId="14100"/>
          <ac:spMkLst>
            <pc:docMk/>
            <pc:sldMk cId="0" sldId="285"/>
            <ac:spMk id="806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09:21.034" v="795" actId="20577"/>
          <ac:spMkLst>
            <pc:docMk/>
            <pc:sldMk cId="0" sldId="285"/>
            <ac:spMk id="815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08:44.503" v="789" actId="14100"/>
          <ac:spMkLst>
            <pc:docMk/>
            <pc:sldMk cId="0" sldId="285"/>
            <ac:spMk id="816" creationId="{00000000-0000-0000-0000-000000000000}"/>
          </ac:spMkLst>
        </pc:spChg>
        <pc:grpChg chg="mod">
          <ac:chgData name="nowak.bartlomiej@zs5.mail.pl" userId="S::urn:spo:guest#nowak.bartlomiej@zs5.mail.pl::" providerId="AD" clId="Web-{92977CA6-41A6-A5D9-A71E-9B78A6D9A9BA}" dt="2026-03-13T13:08:54.347" v="790" actId="14100"/>
          <ac:grpSpMkLst>
            <pc:docMk/>
            <pc:sldMk cId="0" sldId="285"/>
            <ac:grpSpMk id="789" creationId="{00000000-0000-0000-0000-000000000000}"/>
          </ac:grpSpMkLst>
        </pc:grpChg>
        <pc:grpChg chg="mod">
          <ac:chgData name="nowak.bartlomiej@zs5.mail.pl" userId="S::urn:spo:guest#nowak.bartlomiej@zs5.mail.pl::" providerId="AD" clId="Web-{92977CA6-41A6-A5D9-A71E-9B78A6D9A9BA}" dt="2026-03-13T13:09:01.566" v="791" actId="14100"/>
          <ac:grpSpMkLst>
            <pc:docMk/>
            <pc:sldMk cId="0" sldId="285"/>
            <ac:grpSpMk id="812" creationId="{00000000-0000-0000-0000-000000000000}"/>
          </ac:grpSpMkLst>
        </pc:grpChg>
      </pc:sldChg>
      <pc:sldChg chg="modSp">
        <pc:chgData name="nowak.bartlomiej@zs5.mail.pl" userId="S::urn:spo:guest#nowak.bartlomiej@zs5.mail.pl::" providerId="AD" clId="Web-{92977CA6-41A6-A5D9-A71E-9B78A6D9A9BA}" dt="2026-03-13T13:11:45.549" v="828" actId="20577"/>
        <pc:sldMkLst>
          <pc:docMk/>
          <pc:sldMk cId="0" sldId="286"/>
        </pc:sldMkLst>
        <pc:spChg chg="mod">
          <ac:chgData name="nowak.bartlomiej@zs5.mail.pl" userId="S::urn:spo:guest#nowak.bartlomiej@zs5.mail.pl::" providerId="AD" clId="Web-{92977CA6-41A6-A5D9-A71E-9B78A6D9A9BA}" dt="2026-03-13T13:10:42.425" v="810" actId="20577"/>
          <ac:spMkLst>
            <pc:docMk/>
            <pc:sldMk cId="0" sldId="286"/>
            <ac:spMk id="831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11:05.128" v="813" actId="20577"/>
          <ac:spMkLst>
            <pc:docMk/>
            <pc:sldMk cId="0" sldId="286"/>
            <ac:spMk id="832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11:45.549" v="828" actId="20577"/>
          <ac:spMkLst>
            <pc:docMk/>
            <pc:sldMk cId="0" sldId="286"/>
            <ac:spMk id="837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11:26.284" v="822" actId="20577"/>
          <ac:spMkLst>
            <pc:docMk/>
            <pc:sldMk cId="0" sldId="286"/>
            <ac:spMk id="838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3:12:50.205" v="843" actId="20577"/>
        <pc:sldMkLst>
          <pc:docMk/>
          <pc:sldMk cId="0" sldId="287"/>
        </pc:sldMkLst>
        <pc:spChg chg="mod">
          <ac:chgData name="nowak.bartlomiej@zs5.mail.pl" userId="S::urn:spo:guest#nowak.bartlomiej@zs5.mail.pl::" providerId="AD" clId="Web-{92977CA6-41A6-A5D9-A71E-9B78A6D9A9BA}" dt="2026-03-13T13:12:03.581" v="836" actId="20577"/>
          <ac:spMkLst>
            <pc:docMk/>
            <pc:sldMk cId="0" sldId="287"/>
            <ac:spMk id="856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12:50.205" v="843" actId="20577"/>
          <ac:spMkLst>
            <pc:docMk/>
            <pc:sldMk cId="0" sldId="287"/>
            <ac:spMk id="857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3:14:23.846" v="876" actId="20577"/>
        <pc:sldMkLst>
          <pc:docMk/>
          <pc:sldMk cId="0" sldId="288"/>
        </pc:sldMkLst>
        <pc:spChg chg="mod">
          <ac:chgData name="nowak.bartlomiej@zs5.mail.pl" userId="S::urn:spo:guest#nowak.bartlomiej@zs5.mail.pl::" providerId="AD" clId="Web-{92977CA6-41A6-A5D9-A71E-9B78A6D9A9BA}" dt="2026-03-13T13:13:39.565" v="868" actId="20577"/>
          <ac:spMkLst>
            <pc:docMk/>
            <pc:sldMk cId="0" sldId="288"/>
            <ac:spMk id="884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14:23.846" v="876" actId="20577"/>
          <ac:spMkLst>
            <pc:docMk/>
            <pc:sldMk cId="0" sldId="288"/>
            <ac:spMk id="885" creationId="{00000000-0000-0000-0000-000000000000}"/>
          </ac:spMkLst>
        </pc:spChg>
        <pc:picChg chg="mod">
          <ac:chgData name="nowak.bartlomiej@zs5.mail.pl" userId="S::urn:spo:guest#nowak.bartlomiej@zs5.mail.pl::" providerId="AD" clId="Web-{92977CA6-41A6-A5D9-A71E-9B78A6D9A9BA}" dt="2026-03-13T13:13:20.846" v="845" actId="1076"/>
          <ac:picMkLst>
            <pc:docMk/>
            <pc:sldMk cId="0" sldId="288"/>
            <ac:picMk id="883" creationId="{00000000-0000-0000-0000-000000000000}"/>
          </ac:picMkLst>
        </pc:picChg>
      </pc:sldChg>
      <pc:sldChg chg="modSp">
        <pc:chgData name="nowak.bartlomiej@zs5.mail.pl" userId="S::urn:spo:guest#nowak.bartlomiej@zs5.mail.pl::" providerId="AD" clId="Web-{92977CA6-41A6-A5D9-A71E-9B78A6D9A9BA}" dt="2026-03-13T13:15:43.127" v="890" actId="20577"/>
        <pc:sldMkLst>
          <pc:docMk/>
          <pc:sldMk cId="0" sldId="289"/>
        </pc:sldMkLst>
        <pc:spChg chg="mod">
          <ac:chgData name="nowak.bartlomiej@zs5.mail.pl" userId="S::urn:spo:guest#nowak.bartlomiej@zs5.mail.pl::" providerId="AD" clId="Web-{92977CA6-41A6-A5D9-A71E-9B78A6D9A9BA}" dt="2026-03-13T13:15:43.127" v="890" actId="20577"/>
          <ac:spMkLst>
            <pc:docMk/>
            <pc:sldMk cId="0" sldId="289"/>
            <ac:spMk id="902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3:18:51.889" v="970" actId="20577"/>
        <pc:sldMkLst>
          <pc:docMk/>
          <pc:sldMk cId="0" sldId="290"/>
        </pc:sldMkLst>
        <pc:spChg chg="mod">
          <ac:chgData name="nowak.bartlomiej@zs5.mail.pl" userId="S::urn:spo:guest#nowak.bartlomiej@zs5.mail.pl::" providerId="AD" clId="Web-{92977CA6-41A6-A5D9-A71E-9B78A6D9A9BA}" dt="2026-03-13T13:18:51.889" v="970" actId="20577"/>
          <ac:spMkLst>
            <pc:docMk/>
            <pc:sldMk cId="0" sldId="290"/>
            <ac:spMk id="920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16:32.002" v="917" actId="20577"/>
          <ac:spMkLst>
            <pc:docMk/>
            <pc:sldMk cId="0" sldId="290"/>
            <ac:spMk id="921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17:51.031" v="953" actId="1076"/>
          <ac:spMkLst>
            <pc:docMk/>
            <pc:sldMk cId="0" sldId="290"/>
            <ac:spMk id="923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18:32.842" v="968" actId="20577"/>
          <ac:spMkLst>
            <pc:docMk/>
            <pc:sldMk cId="0" sldId="290"/>
            <ac:spMk id="924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3:20:24.887" v="1087"/>
        <pc:sldMkLst>
          <pc:docMk/>
          <pc:sldMk cId="0" sldId="291"/>
        </pc:sldMkLst>
        <pc:spChg chg="mod">
          <ac:chgData name="nowak.bartlomiej@zs5.mail.pl" userId="S::urn:spo:guest#nowak.bartlomiej@zs5.mail.pl::" providerId="AD" clId="Web-{92977CA6-41A6-A5D9-A71E-9B78A6D9A9BA}" dt="2026-03-13T13:19:03.529" v="976" actId="20577"/>
          <ac:spMkLst>
            <pc:docMk/>
            <pc:sldMk cId="0" sldId="291"/>
            <ac:spMk id="944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3:19:23.232" v="980" actId="20577"/>
          <ac:spMkLst>
            <pc:docMk/>
            <pc:sldMk cId="0" sldId="291"/>
            <ac:spMk id="945" creationId="{00000000-0000-0000-0000-000000000000}"/>
          </ac:spMkLst>
        </pc:spChg>
        <pc:graphicFrameChg chg="mod modGraphic">
          <ac:chgData name="nowak.bartlomiej@zs5.mail.pl" userId="S::urn:spo:guest#nowak.bartlomiej@zs5.mail.pl::" providerId="AD" clId="Web-{92977CA6-41A6-A5D9-A71E-9B78A6D9A9BA}" dt="2026-03-13T13:20:24.887" v="1087"/>
          <ac:graphicFrameMkLst>
            <pc:docMk/>
            <pc:sldMk cId="0" sldId="291"/>
            <ac:graphicFrameMk id="947" creationId="{00000000-0000-0000-0000-000000000000}"/>
          </ac:graphicFrameMkLst>
        </pc:graphicFrameChg>
      </pc:sldChg>
      <pc:sldChg chg="modSp">
        <pc:chgData name="nowak.bartlomiej@zs5.mail.pl" userId="S::urn:spo:guest#nowak.bartlomiej@zs5.mail.pl::" providerId="AD" clId="Web-{92977CA6-41A6-A5D9-A71E-9B78A6D9A9BA}" dt="2026-03-13T12:47:55.201" v="623" actId="20577"/>
        <pc:sldMkLst>
          <pc:docMk/>
          <pc:sldMk cId="0" sldId="292"/>
        </pc:sldMkLst>
        <pc:spChg chg="mod">
          <ac:chgData name="nowak.bartlomiej@zs5.mail.pl" userId="S::urn:spo:guest#nowak.bartlomiej@zs5.mail.pl::" providerId="AD" clId="Web-{92977CA6-41A6-A5D9-A71E-9B78A6D9A9BA}" dt="2026-03-13T12:47:36.655" v="619" actId="20577"/>
          <ac:spMkLst>
            <pc:docMk/>
            <pc:sldMk cId="0" sldId="292"/>
            <ac:spMk id="965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47:55.201" v="623" actId="20577"/>
          <ac:spMkLst>
            <pc:docMk/>
            <pc:sldMk cId="0" sldId="292"/>
            <ac:spMk id="967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92977CA6-41A6-A5D9-A71E-9B78A6D9A9BA}" dt="2026-03-13T12:47:31.155" v="615" actId="20577"/>
        <pc:sldMkLst>
          <pc:docMk/>
          <pc:sldMk cId="0" sldId="293"/>
        </pc:sldMkLst>
        <pc:spChg chg="mod">
          <ac:chgData name="nowak.bartlomiej@zs5.mail.pl" userId="S::urn:spo:guest#nowak.bartlomiej@zs5.mail.pl::" providerId="AD" clId="Web-{92977CA6-41A6-A5D9-A71E-9B78A6D9A9BA}" dt="2026-03-13T12:47:27.561" v="612" actId="20577"/>
          <ac:spMkLst>
            <pc:docMk/>
            <pc:sldMk cId="0" sldId="293"/>
            <ac:spMk id="998" creationId="{00000000-0000-0000-0000-000000000000}"/>
          </ac:spMkLst>
        </pc:spChg>
        <pc:spChg chg="mod">
          <ac:chgData name="nowak.bartlomiej@zs5.mail.pl" userId="S::urn:spo:guest#nowak.bartlomiej@zs5.mail.pl::" providerId="AD" clId="Web-{92977CA6-41A6-A5D9-A71E-9B78A6D9A9BA}" dt="2026-03-13T12:47:31.155" v="615" actId="20577"/>
          <ac:spMkLst>
            <pc:docMk/>
            <pc:sldMk cId="0" sldId="293"/>
            <ac:spMk id="100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19716d215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7" name="Google Shape;287;g319716d215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2d3ba9ed84_0_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g32d3ba9ed84_0_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2d3ba9ed84_0_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g32d3ba9ed84_0_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2d3ba9ed84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1" name="Google Shape;361;g32d3ba9ed84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2d3ba9ed84_0_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3" name="Google Shape;383;g32d3ba9ed84_0_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2d3ba9ed84_0_10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5" name="Google Shape;405;g32d3ba9ed84_0_1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2d3ba9ed84_0_1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7" name="Google Shape;427;g32d3ba9ed84_0_1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2d3ba9ed84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9" name="Google Shape;449;g32d3ba9ed84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2dbe33941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9" name="Google Shape;479;g32dbe33941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2dbe33941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5" name="Google Shape;505;g32dbe33941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2dbe33941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1" name="Google Shape;531;g32dbe33941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2dbe33941b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7" name="Google Shape;557;g32dbe33941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2dbe33941b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3" name="Google Shape;583;g32dbe33941b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2d3ba9ed84_0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9" name="Google Shape;609;g32d3ba9ed84_0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2d3ba9ed84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9" name="Google Shape;639;g32d3ba9ed84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2fa962078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9" name="Google Shape;669;g32fa962078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2d3ba9ed84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9" name="Google Shape;699;g32d3ba9ed84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2d3ba9ed84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1" name="Google Shape;721;g32d3ba9ed84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2d3ba9ed84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3" name="Google Shape;743;g32d3ba9ed84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2d3ba9ed84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5" name="Google Shape;765;g32d3ba9ed84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2d3ba9ed84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7" name="Google Shape;787;g32d3ba9ed84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2d3ba9ed84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9" name="Google Shape;819;g32d3ba9ed84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319716d215d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1" name="Google Shape;841;g319716d215d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32fd4c515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g32fd4c515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2fd4c515b1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g32fd4c515b1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7" name="Google Shape;9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32d3ba9ed84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1" name="Google Shape;931;g32d3ba9ed84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0" name="Google Shape;9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2" name="Google Shape;9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9716d215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319716d215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hyperlink" Target="http://www.fashionupproject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hyperlink" Target="http://www.fashionupproject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hyperlink" Target="http://www.fashionupprojec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fashionupproject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hyperlink" Target="http://www.fashionupproject.c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hyperlink" Target="http://www.fashionupproject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hyperlink" Target="http://www.fashionupproject.co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hyperlink" Target="http://www.fashionupproject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hyperlink" Target="http://www.fashionupproject.c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://www.fashionupproject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hyperlink" Target="http://www.fashionupproject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/" TargetMode="External"/><Relationship Id="rId4" Type="http://schemas.openxmlformats.org/officeDocument/2006/relationships/image" Target="../media/image2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shionupproject.com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results?search_query=how+to+spray+bleach+in+a+garment" TargetMode="External"/><Relationship Id="rId5" Type="http://schemas.openxmlformats.org/officeDocument/2006/relationships/image" Target="../media/image28.jpg"/><Relationship Id="rId4" Type="http://schemas.openxmlformats.org/officeDocument/2006/relationships/hyperlink" Target="http://www.fashionupproject.co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hyperlink" Target="http://www.fashionupproject.co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seamwork.com/sewing-tutorials/to-wax-or-not-to-wax-canva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5.png"/><Relationship Id="rId4" Type="http://schemas.openxmlformats.org/officeDocument/2006/relationships/hyperlink" Target="http://www.fashionupproject.co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textileschool.com/186/textile-finishing-processes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xtileschool.com/" TargetMode="External"/><Relationship Id="rId5" Type="http://schemas.openxmlformats.org/officeDocument/2006/relationships/hyperlink" Target="https://www.redressdesignaward.com/academy/resources/guide/sustainability-in-fibres" TargetMode="External"/><Relationship Id="rId4" Type="http://schemas.openxmlformats.org/officeDocument/2006/relationships/hyperlink" Target="http://www.fashionupproject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://www.fashionupproject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fashionupproject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hyperlink" Target="http://www.fashionupproject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www.fashionupproject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5" name="Google Shape;85;p1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 extrusionOk="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 extrusionOk="0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t="1182" b="1179"/>
          <a:stretch/>
        </p:blipFill>
        <p:spPr>
          <a:xfrm>
            <a:off x="7751895" y="1028700"/>
            <a:ext cx="9482623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 extrusionOk="0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93" name="Google Shape;93;p1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1028700" y="4865198"/>
            <a:ext cx="67743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UNIT </a:t>
            </a:r>
            <a:r>
              <a:rPr lang="en-US" sz="960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028700" y="2659586"/>
            <a:ext cx="6682800" cy="204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12000" dirty="0" err="1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Moduł</a:t>
            </a:r>
            <a:r>
              <a:rPr lang="en-US" sz="12000" b="0" i="0" u="none" strike="noStrike" cap="none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031566" y="6391549"/>
            <a:ext cx="569460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Montserrat"/>
                <a:sym typeface="Montserrat"/>
              </a:rPr>
              <a:t>TECHNIKI WYKOŃCZANIA TEKSTYLIÓW</a:t>
            </a:r>
            <a:endParaRPr lang="en-US" sz="4000" b="1">
              <a:latin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7" name="Google Shape;97;p1"/>
          <p:cNvCxnSpPr/>
          <p:nvPr/>
        </p:nvCxnSpPr>
        <p:spPr>
          <a:xfrm rot="10800000">
            <a:off x="16675331" y="0"/>
            <a:ext cx="0" cy="1028700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"/>
          <p:cNvSpPr txBox="1"/>
          <p:nvPr/>
        </p:nvSpPr>
        <p:spPr>
          <a:xfrm rot="-5400000">
            <a:off x="15771000" y="7406250"/>
            <a:ext cx="3426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www.fashionupproject.com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A271344C-A94D-CE2C-3695-B07E60A4D40D}"/>
              </a:ext>
            </a:extLst>
          </p:cNvPr>
          <p:cNvSpPr txBox="1"/>
          <p:nvPr/>
        </p:nvSpPr>
        <p:spPr>
          <a:xfrm>
            <a:off x="1048846" y="9581484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15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Czas</a:t>
            </a:r>
            <a:r>
              <a:rPr lang="en-US" sz="21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trwania</a:t>
            </a:r>
            <a:r>
              <a:rPr lang="en-US" sz="21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: 2 </a:t>
            </a:r>
            <a:r>
              <a:rPr lang="en-US" sz="215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godziny</a:t>
            </a:r>
            <a:endParaRPr lang="en-US" sz="2150" dirty="0" err="1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g319716d215d_0_47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290" name="Google Shape;290;g319716d215d_0_47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1" name="Google Shape;291;g319716d215d_0_47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g319716d215d_0_47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293" name="Google Shape;293;g319716d215d_0_47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4" name="Google Shape;294;g319716d215d_0_47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5" name="Google Shape;295;g319716d215d_0_47"/>
          <p:cNvPicPr preferRelativeResize="0"/>
          <p:nvPr/>
        </p:nvPicPr>
        <p:blipFill rotWithShape="1">
          <a:blip r:embed="rId3">
            <a:alphaModFix/>
          </a:blip>
          <a:srcRect l="40021" r="31085"/>
          <a:stretch/>
        </p:blipFill>
        <p:spPr>
          <a:xfrm>
            <a:off x="11132975" y="2244800"/>
            <a:ext cx="3298273" cy="6917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g319716d215d_0_47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97" name="Google Shape;297;g319716d215d_0_47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8" name="Google Shape;298;g319716d215d_0_47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9" name="Google Shape;299;g319716d215d_0_47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0" name="Google Shape;300;g319716d215d_0_47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319716d215d_0_47"/>
            <p:cNvSpPr txBox="1"/>
            <p:nvPr/>
          </p:nvSpPr>
          <p:spPr>
            <a:xfrm rot="-5400000">
              <a:off x="20721350" y="9568650"/>
              <a:ext cx="5182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02" name="Google Shape;302;g319716d215d_0_47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03" name="Google Shape;303;g319716d215d_0_47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304" name="Google Shape;304;g319716d215d_0_47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319716d215d_0_47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g319716d215d_0_47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g319716d215d_0_4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319716d215d_0_4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319716d215d_0_47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319716d215d_0_47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319716d215d_0_4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g319716d215d_0_47"/>
          <p:cNvSpPr txBox="1"/>
          <p:nvPr/>
        </p:nvSpPr>
        <p:spPr>
          <a:xfrm>
            <a:off x="2886549" y="1348600"/>
            <a:ext cx="662968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DRUKOWANIE</a:t>
            </a:r>
            <a:endParaRPr lang="en-US"/>
          </a:p>
        </p:txBody>
      </p:sp>
      <p:sp>
        <p:nvSpPr>
          <p:cNvPr id="313" name="Google Shape;313;g319716d215d_0_47"/>
          <p:cNvSpPr txBox="1"/>
          <p:nvPr/>
        </p:nvSpPr>
        <p:spPr>
          <a:xfrm>
            <a:off x="1031575" y="3102596"/>
            <a:ext cx="9231300" cy="732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Drukowanie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często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stosowane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dodawania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kolorowych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wzorów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rysunków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tkanin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odzieży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Istnieje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wiele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technik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oto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najpopularniejsze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:</a:t>
            </a:r>
            <a:endParaRPr lang="en-US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Druk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wałkowy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wzory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drukowane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pomocą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grawerowanych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metalowych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wałków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Nadruki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5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kolorów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Drukuje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tylko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rolkach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materiału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Nadaje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powtarzalnych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wzorów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Szybki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Nie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nadaje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dzianin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Sitodruk</a:t>
            </a:r>
            <a:r>
              <a:rPr lang="en-US" sz="2000" b="1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wzory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są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drukowane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poprzez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rozprowadzanie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farby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endParaRPr lang="en-US" dirty="0" err="1">
              <a:latin typeface="Montserrat"/>
            </a:endParaRPr>
          </a:p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sicie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traktowane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jako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szablon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Można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drukować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tkaninach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odzieży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Ograniczenie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12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kolorów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sz="2000" b="1" dirty="0">
                <a:solidFill>
                  <a:srgbClr val="454545"/>
                </a:solidFill>
                <a:latin typeface="Montserrat"/>
                <a:sym typeface="Montserrat"/>
              </a:rPr>
              <a:t>Druk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transferowy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wzory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są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najpierw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przenoszone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nietekstylne</a:t>
            </a:r>
            <a:endParaRPr lang="en-US" dirty="0" err="1">
              <a:latin typeface="Montserrat"/>
            </a:endParaRPr>
          </a:p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podłoże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następnie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przenoszone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pomocą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prasy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termicznej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Można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drukować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tkaninach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odzieży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Brak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ograniczeń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kolorystycznych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Druk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cyfrowy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wydruki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digitalizowane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następnie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nakładane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pomocą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specjalnej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drukarki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atramentowej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Można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drukować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tkaninach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odzieży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Brak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ograniczeń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kolorystycznych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Doskonała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ostrość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obrazu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g319716d215d_0_47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g32d3ba9ed84_0_966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320" name="Google Shape;320;g32d3ba9ed84_0_966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1" name="Google Shape;321;g32d3ba9ed84_0_966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g32d3ba9ed84_0_96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23" name="Google Shape;323;g32d3ba9ed84_0_96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" name="Google Shape;324;g32d3ba9ed84_0_96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5" name="Google Shape;325;g32d3ba9ed84_0_96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6" name="Google Shape;326;g32d3ba9ed84_0_966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g32d3ba9ed84_0_966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328" name="Google Shape;328;g32d3ba9ed84_0_96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9" name="Google Shape;329;g32d3ba9ed84_0_966"/>
          <p:cNvSpPr txBox="1"/>
          <p:nvPr/>
        </p:nvSpPr>
        <p:spPr>
          <a:xfrm>
            <a:off x="2138125" y="1449259"/>
            <a:ext cx="99537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ROZMIAROWANIE</a:t>
            </a:r>
            <a:endParaRPr sz="6000" dirty="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30" name="Google Shape;330;g32d3ba9ed84_0_966"/>
          <p:cNvSpPr txBox="1"/>
          <p:nvPr/>
        </p:nvSpPr>
        <p:spPr>
          <a:xfrm>
            <a:off x="1031575" y="2951500"/>
            <a:ext cx="12166800" cy="17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nakładaniu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powłoki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ochronnej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osnowę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zwiększenia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odporności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ścieranie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tkactwa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zminimalizowania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ryzyka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zerwania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podczas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on</a:t>
            </a:r>
            <a:endParaRPr lang="en-US" dirty="0">
              <a:latin typeface="Montserrat"/>
            </a:endParaRPr>
          </a:p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tymczasowy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Rodzaj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zastosowanych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środków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zależy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od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metody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przędzenia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grubości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przędzy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dirty="0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g32d3ba9ed84_0_966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332" name="Google Shape;332;g32d3ba9ed84_0_966"/>
          <p:cNvGrpSpPr/>
          <p:nvPr/>
        </p:nvGrpSpPr>
        <p:grpSpPr>
          <a:xfrm>
            <a:off x="932925" y="5573375"/>
            <a:ext cx="12265553" cy="1214054"/>
            <a:chOff x="0" y="0"/>
            <a:chExt cx="2254200" cy="3661200"/>
          </a:xfrm>
        </p:grpSpPr>
        <p:sp>
          <p:nvSpPr>
            <p:cNvPr id="333" name="Google Shape;333;g32d3ba9ed84_0_966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4" name="Google Shape;334;g32d3ba9ed84_0_966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g32d3ba9ed84_0_966"/>
          <p:cNvSpPr txBox="1"/>
          <p:nvPr/>
        </p:nvSpPr>
        <p:spPr>
          <a:xfrm>
            <a:off x="2143000" y="5731625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ODKLEJANIE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36" name="Google Shape;336;g32d3ba9ed84_0_966"/>
          <p:cNvSpPr txBox="1"/>
          <p:nvPr/>
        </p:nvSpPr>
        <p:spPr>
          <a:xfrm>
            <a:off x="1036450" y="7212750"/>
            <a:ext cx="12166800" cy="12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rozkłada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grubość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osnowy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etapie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produkcji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aby</a:t>
            </a:r>
            <a:endParaRPr lang="en-US" dirty="0"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zwiększyć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chłonność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zdolność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barwienia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drukowania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trwały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dirty="0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g32d3ba9ed84_0_987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342" name="Google Shape;342;g32d3ba9ed84_0_987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3" name="Google Shape;343;g32d3ba9ed84_0_987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g32d3ba9ed84_0_987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45" name="Google Shape;345;g32d3ba9ed84_0_987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6" name="Google Shape;346;g32d3ba9ed84_0_987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7" name="Google Shape;347;g32d3ba9ed84_0_987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" name="Google Shape;348;g32d3ba9ed84_0_987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g32d3ba9ed84_0_987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350" name="Google Shape;350;g32d3ba9ed84_0_987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1" name="Google Shape;351;g32d3ba9ed84_0_987"/>
          <p:cNvSpPr txBox="1"/>
          <p:nvPr/>
        </p:nvSpPr>
        <p:spPr>
          <a:xfrm>
            <a:off x="2957250" y="1457450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PRZYPALANIE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52" name="Google Shape;352;g32d3ba9ed84_0_987"/>
          <p:cNvSpPr txBox="1"/>
          <p:nvPr/>
        </p:nvSpPr>
        <p:spPr>
          <a:xfrm>
            <a:off x="1031575" y="2951500"/>
            <a:ext cx="12166800" cy="17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mechaniczny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działa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jako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wstępna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obróbka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zapewniająca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gładką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jednolitą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powierzchnię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poprzez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wypalanie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luźnych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końcówek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trwały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działa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przypadku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termoplastycznych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ponieważ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mają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one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tendencję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topienia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pod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wpływem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ciepła</a:t>
            </a:r>
            <a:r>
              <a:rPr lang="en-US" sz="2000" dirty="0">
                <a:solidFill>
                  <a:srgbClr val="454545"/>
                </a:solidFill>
                <a:ea typeface="Montserrat"/>
                <a:sym typeface="Montserrat"/>
              </a:rPr>
              <a:t>. </a:t>
            </a:r>
            <a:endParaRPr lang="en-US"/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g32d3ba9ed84_0_987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354" name="Google Shape;354;g32d3ba9ed84_0_987"/>
          <p:cNvGrpSpPr/>
          <p:nvPr/>
        </p:nvGrpSpPr>
        <p:grpSpPr>
          <a:xfrm>
            <a:off x="932925" y="5573375"/>
            <a:ext cx="12265553" cy="1214054"/>
            <a:chOff x="0" y="0"/>
            <a:chExt cx="2254200" cy="3661200"/>
          </a:xfrm>
        </p:grpSpPr>
        <p:sp>
          <p:nvSpPr>
            <p:cNvPr id="355" name="Google Shape;355;g32d3ba9ed84_0_987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6" name="Google Shape;356;g32d3ba9ed84_0_987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g32d3ba9ed84_0_987"/>
          <p:cNvSpPr txBox="1"/>
          <p:nvPr/>
        </p:nvSpPr>
        <p:spPr>
          <a:xfrm>
            <a:off x="1036450" y="7212750"/>
            <a:ext cx="12166800" cy="14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Obróbka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wstępna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która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usuwa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zanieczyszczenia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za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pomocą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alkaliów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rozpuszczalnych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substancji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zasadowych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które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neutralizują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kwasy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ten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służy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poprawy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podatności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materiału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wybielanie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barwienie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drukowanie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g32d3ba9ed84_0_987"/>
          <p:cNvSpPr txBox="1"/>
          <p:nvPr/>
        </p:nvSpPr>
        <p:spPr>
          <a:xfrm>
            <a:off x="2957250" y="5724650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CZYSZCZENIE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g32d3ba9ed84_0_1010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364" name="Google Shape;364;g32d3ba9ed84_0_1010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5" name="Google Shape;365;g32d3ba9ed84_0_1010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g32d3ba9ed84_0_1010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67" name="Google Shape;367;g32d3ba9ed84_0_1010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8" name="Google Shape;368;g32d3ba9ed84_0_1010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9" name="Google Shape;369;g32d3ba9ed84_0_1010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0" name="Google Shape;370;g32d3ba9ed84_0_1010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32d3ba9ed84_0_1010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372" name="Google Shape;372;g32d3ba9ed84_0_1010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3" name="Google Shape;373;g32d3ba9ed84_0_1010"/>
          <p:cNvSpPr txBox="1"/>
          <p:nvPr/>
        </p:nvSpPr>
        <p:spPr>
          <a:xfrm>
            <a:off x="2957250" y="1457450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WYBIELANIE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74" name="Google Shape;374;g32d3ba9ed84_0_1010"/>
          <p:cNvSpPr txBox="1"/>
          <p:nvPr/>
        </p:nvSpPr>
        <p:spPr>
          <a:xfrm>
            <a:off x="1031575" y="2951500"/>
            <a:ext cx="12166800" cy="14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usuwaniu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naturalnego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koloru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pomocą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wybielaczy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Po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obróbce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materiały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stają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białe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znacznie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jaśniejsze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niż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przedtem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co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wspomaga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barwienia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I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drukowania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trwały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endParaRPr lang="en-US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g32d3ba9ed84_0_1010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376" name="Google Shape;376;g32d3ba9ed84_0_1010"/>
          <p:cNvGrpSpPr/>
          <p:nvPr/>
        </p:nvGrpSpPr>
        <p:grpSpPr>
          <a:xfrm>
            <a:off x="932925" y="5573375"/>
            <a:ext cx="12265553" cy="1214054"/>
            <a:chOff x="0" y="0"/>
            <a:chExt cx="2254200" cy="3661200"/>
          </a:xfrm>
        </p:grpSpPr>
        <p:sp>
          <p:nvSpPr>
            <p:cNvPr id="377" name="Google Shape;377;g32d3ba9ed84_0_1010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8" name="Google Shape;378;g32d3ba9ed84_0_1010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g32d3ba9ed84_0_1010"/>
          <p:cNvSpPr txBox="1"/>
          <p:nvPr/>
        </p:nvSpPr>
        <p:spPr>
          <a:xfrm>
            <a:off x="1036450" y="7212750"/>
            <a:ext cx="12166800" cy="14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Obróbka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chemiczna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polegająca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zanurzeniu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materiału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wodorotlenku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sodu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zwiększenia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gładkości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połysku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chłonności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trwały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zazwyczaj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stosowany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przypadku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przędz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bawełnianych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endParaRPr lang="en-US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g32d3ba9ed84_0_1010"/>
          <p:cNvSpPr txBox="1"/>
          <p:nvPr/>
        </p:nvSpPr>
        <p:spPr>
          <a:xfrm>
            <a:off x="2957250" y="5724650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MERCERYZACJA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g32d3ba9ed84_0_1031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386" name="Google Shape;386;g32d3ba9ed84_0_1031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7" name="Google Shape;387;g32d3ba9ed84_0_1031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g32d3ba9ed84_0_103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89" name="Google Shape;389;g32d3ba9ed84_0_1031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0" name="Google Shape;390;g32d3ba9ed84_0_1031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1" name="Google Shape;391;g32d3ba9ed84_0_1031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2" name="Google Shape;392;g32d3ba9ed84_0_1031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32d3ba9ed84_0_1031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394" name="Google Shape;394;g32d3ba9ed84_0_103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5" name="Google Shape;395;g32d3ba9ed84_0_1031"/>
          <p:cNvSpPr txBox="1"/>
          <p:nvPr/>
        </p:nvSpPr>
        <p:spPr>
          <a:xfrm>
            <a:off x="2957250" y="1457450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ROZCIĄGANIE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96" name="Google Shape;396;g32d3ba9ed84_0_1031"/>
          <p:cNvSpPr txBox="1"/>
          <p:nvPr/>
        </p:nvSpPr>
        <p:spPr>
          <a:xfrm>
            <a:off x="1031575" y="2951500"/>
            <a:ext cx="12166800" cy="189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użyciu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rozszerzarki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ustawienia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osnowy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wątku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pod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kątem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prostym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następnie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umieszczeniu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nagrzanej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komorze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usuwa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zmarszczki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prostuje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splot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suszy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endParaRPr lang="en-US" dirty="0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g32d3ba9ed84_0_1031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398" name="Google Shape;398;g32d3ba9ed84_0_1031"/>
          <p:cNvGrpSpPr/>
          <p:nvPr/>
        </p:nvGrpSpPr>
        <p:grpSpPr>
          <a:xfrm>
            <a:off x="932925" y="5573375"/>
            <a:ext cx="12265553" cy="1214054"/>
            <a:chOff x="0" y="0"/>
            <a:chExt cx="2254200" cy="3661200"/>
          </a:xfrm>
        </p:grpSpPr>
        <p:sp>
          <p:nvSpPr>
            <p:cNvPr id="399" name="Google Shape;399;g32d3ba9ed84_0_1031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" name="Google Shape;400;g32d3ba9ed84_0_1031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" name="Google Shape;401;g32d3ba9ed84_0_1031"/>
          <p:cNvSpPr txBox="1"/>
          <p:nvPr/>
        </p:nvSpPr>
        <p:spPr>
          <a:xfrm>
            <a:off x="1036450" y="7212750"/>
            <a:ext cx="12166800" cy="189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Trwały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uderzaniu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celulozowej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drewnianymi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młotkami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tzw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„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młotkami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”,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nadania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twardości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gładkości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połysku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podobieństwa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lnu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endParaRPr lang="en-US" dirty="0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g32d3ba9ed84_0_1031"/>
          <p:cNvSpPr txBox="1"/>
          <p:nvPr/>
        </p:nvSpPr>
        <p:spPr>
          <a:xfrm>
            <a:off x="2957250" y="5724650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BEETLING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g32d3ba9ed84_0_1052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408" name="Google Shape;408;g32d3ba9ed84_0_1052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" name="Google Shape;409;g32d3ba9ed84_0_1052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g32d3ba9ed84_0_105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411" name="Google Shape;411;g32d3ba9ed84_0_1052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2" name="Google Shape;412;g32d3ba9ed84_0_1052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3" name="Google Shape;413;g32d3ba9ed84_0_105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4" name="Google Shape;414;g32d3ba9ed84_0_1052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32d3ba9ed84_0_1052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416" name="Google Shape;416;g32d3ba9ed84_0_105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7" name="Google Shape;417;g32d3ba9ed84_0_1052"/>
          <p:cNvSpPr txBox="1"/>
          <p:nvPr/>
        </p:nvSpPr>
        <p:spPr>
          <a:xfrm>
            <a:off x="2957250" y="1457450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FOLOWANIE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18" name="Google Shape;418;g32d3ba9ed84_0_1052"/>
          <p:cNvSpPr txBox="1"/>
          <p:nvPr/>
        </p:nvSpPr>
        <p:spPr>
          <a:xfrm>
            <a:off x="1031575" y="2951500"/>
            <a:ext cx="12166800" cy="14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wykorzystaniu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ciepła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wilgoci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kurczenia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wełnianych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około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10-25%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zwiększenia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grubości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zwartości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trwały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g32d3ba9ed84_0_1052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420" name="Google Shape;420;g32d3ba9ed84_0_1052"/>
          <p:cNvGrpSpPr/>
          <p:nvPr/>
        </p:nvGrpSpPr>
        <p:grpSpPr>
          <a:xfrm>
            <a:off x="932925" y="5573375"/>
            <a:ext cx="12265553" cy="1214054"/>
            <a:chOff x="0" y="0"/>
            <a:chExt cx="2254200" cy="3661200"/>
          </a:xfrm>
        </p:grpSpPr>
        <p:sp>
          <p:nvSpPr>
            <p:cNvPr id="421" name="Google Shape;421;g32d3ba9ed84_0_1052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2" name="Google Shape;422;g32d3ba9ed84_0_1052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g32d3ba9ed84_0_1052"/>
          <p:cNvSpPr txBox="1"/>
          <p:nvPr/>
        </p:nvSpPr>
        <p:spPr>
          <a:xfrm>
            <a:off x="1036450" y="7212750"/>
            <a:ext cx="12166800" cy="17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stosowany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jedwabnych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zanurzaniu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ich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solach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metalicznych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poprawy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ich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układalności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chwytu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tymczasowy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ale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przypadku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nadmiernego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stosowania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może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spowodować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pękanie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I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rozwarstwianie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podczas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użytkowania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g32d3ba9ed84_0_1052"/>
          <p:cNvSpPr txBox="1"/>
          <p:nvPr/>
        </p:nvSpPr>
        <p:spPr>
          <a:xfrm>
            <a:off x="2957250" y="5724650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OBCIĄŻANIE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g32d3ba9ed84_0_1073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430" name="Google Shape;430;g32d3ba9ed84_0_1073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1" name="Google Shape;431;g32d3ba9ed84_0_1073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g32d3ba9ed84_0_107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433" name="Google Shape;433;g32d3ba9ed84_0_1073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4" name="Google Shape;434;g32d3ba9ed84_0_1073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5" name="Google Shape;435;g32d3ba9ed84_0_1073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6" name="Google Shape;436;g32d3ba9ed84_0_1073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g32d3ba9ed84_0_1073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438" name="Google Shape;438;g32d3ba9ed84_0_1073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9" name="Google Shape;439;g32d3ba9ed84_0_1073"/>
          <p:cNvSpPr txBox="1"/>
          <p:nvPr/>
        </p:nvSpPr>
        <p:spPr>
          <a:xfrm>
            <a:off x="2957250" y="1457450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SILIKON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40" name="Google Shape;440;g32d3ba9ed84_0_1073"/>
          <p:cNvSpPr txBox="1"/>
          <p:nvPr/>
        </p:nvSpPr>
        <p:spPr>
          <a:xfrm>
            <a:off x="1031575" y="2951500"/>
            <a:ext cx="12166800" cy="189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dodaniu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silikonowej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substancji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poprawy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właściwości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ochronnych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izolacyjnych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jednocześnie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nadania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jedwabistej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tekstury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zabieg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trwały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g32d3ba9ed84_0_1073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442" name="Google Shape;442;g32d3ba9ed84_0_1073"/>
          <p:cNvGrpSpPr/>
          <p:nvPr/>
        </p:nvGrpSpPr>
        <p:grpSpPr>
          <a:xfrm>
            <a:off x="932925" y="5573375"/>
            <a:ext cx="12265553" cy="1214054"/>
            <a:chOff x="0" y="0"/>
            <a:chExt cx="2254200" cy="3661200"/>
          </a:xfrm>
        </p:grpSpPr>
        <p:sp>
          <p:nvSpPr>
            <p:cNvPr id="443" name="Google Shape;443;g32d3ba9ed84_0_1073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4" name="Google Shape;444;g32d3ba9ed84_0_1073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Google Shape;445;g32d3ba9ed84_0_1073"/>
          <p:cNvSpPr txBox="1"/>
          <p:nvPr/>
        </p:nvSpPr>
        <p:spPr>
          <a:xfrm>
            <a:off x="1036450" y="7212750"/>
            <a:ext cx="12166800" cy="12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poprawia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miękkość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poprzez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stworzenie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gładkiej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lśniącej</a:t>
            </a:r>
            <a:endParaRPr lang="en-US" dirty="0" err="1"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powierzchni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endParaRPr dirty="0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g32d3ba9ed84_0_1073"/>
          <p:cNvSpPr txBox="1"/>
          <p:nvPr/>
        </p:nvSpPr>
        <p:spPr>
          <a:xfrm>
            <a:off x="2957250" y="5724650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ZMIĘKCZANIE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g32d3ba9ed84_0_354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452" name="Google Shape;452;g32d3ba9ed84_0_354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53" name="Google Shape;453;g32d3ba9ed84_0_354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g32d3ba9ed84_0_354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455" name="Google Shape;455;g32d3ba9ed84_0_354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56" name="Google Shape;456;g32d3ba9ed84_0_354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g32d3ba9ed84_0_35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458" name="Google Shape;458;g32d3ba9ed84_0_354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9" name="Google Shape;459;g32d3ba9ed84_0_354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60" name="Google Shape;460;g32d3ba9ed84_0_354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61" name="Google Shape;461;g32d3ba9ed84_0_354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g32d3ba9ed84_0_354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463" name="Google Shape;463;g32d3ba9ed84_0_354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4" name="Google Shape;464;g32d3ba9ed84_0_354"/>
          <p:cNvSpPr txBox="1"/>
          <p:nvPr/>
        </p:nvSpPr>
        <p:spPr>
          <a:xfrm>
            <a:off x="2957250" y="1348593"/>
            <a:ext cx="8412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KALANDROWANIE</a:t>
            </a:r>
            <a:endParaRPr sz="1400" b="0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65" name="Google Shape;465;g32d3ba9ed84_0_354"/>
          <p:cNvSpPr txBox="1"/>
          <p:nvPr/>
        </p:nvSpPr>
        <p:spPr>
          <a:xfrm>
            <a:off x="1031566" y="2726715"/>
            <a:ext cx="9231300" cy="829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ściskaniu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wygładzenia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spłaszczenia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zmniejszenia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grubości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nadania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połysku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Zabieg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estetyczny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może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być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trwały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tymczasowy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Rodzaje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kalandrowania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:</a:t>
            </a:r>
            <a:endParaRPr dirty="0">
              <a:latin typeface="Montserrat"/>
            </a:endParaRPr>
          </a:p>
          <a:p>
            <a:endParaRPr lang="en-US" b="1" dirty="0">
              <a:latin typeface="Montserrat"/>
            </a:endParaRPr>
          </a:p>
          <a:p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Wytłaczanie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/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Wklęsłe</a:t>
            </a:r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tłoczeni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wykończeniowy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tworzy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obniżoną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wypukłą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powierzchnię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dekoracyjną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endParaRPr dirty="0">
              <a:latin typeface="Montserrat"/>
            </a:endParaRPr>
          </a:p>
          <a:p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Moiré 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obróbka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wykończeniowa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przepuszczeniu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złożonego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materiału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przez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wałek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żebrowany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grawerowany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wysokiej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temperaturze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tworząc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wyraźny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wodnisty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falisty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wzór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dirty="0">
              <a:latin typeface="Montserrat"/>
            </a:endParaRPr>
          </a:p>
          <a:p>
            <a:endParaRPr lang="en-US" b="1" dirty="0">
              <a:latin typeface="Montserrat"/>
            </a:endParaRPr>
          </a:p>
          <a:p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Glazing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Cire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obróbka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kalandrowaniu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roztworze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wosku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skrobi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żywicy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nadania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powierzchni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połysku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gładkości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dirty="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Schreinering</a:t>
            </a:r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obróbka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tworzeniu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cienkich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żebrowanych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linii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powierzchni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nadają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połysk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miękkość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jedwabisty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wygląd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dirty="0">
              <a:latin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6" name="Google Shape;466;g32d3ba9ed84_0_354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pic>
        <p:nvPicPr>
          <p:cNvPr id="467" name="Google Shape;467;g32d3ba9ed84_0_354"/>
          <p:cNvPicPr preferRelativeResize="0"/>
          <p:nvPr/>
        </p:nvPicPr>
        <p:blipFill rotWithShape="1">
          <a:blip r:embed="rId5">
            <a:alphaModFix/>
          </a:blip>
          <a:srcRect l="31844" r="21428"/>
          <a:stretch/>
        </p:blipFill>
        <p:spPr>
          <a:xfrm>
            <a:off x="11082375" y="2234750"/>
            <a:ext cx="3237000" cy="6927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8" name="Google Shape;468;g32d3ba9ed84_0_354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469" name="Google Shape;469;g32d3ba9ed84_0_354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32d3ba9ed84_0_35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32d3ba9ed84_0_354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g32d3ba9ed84_0_354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g32d3ba9ed84_0_35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g32d3ba9ed84_0_354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g32d3ba9ed84_0_354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g32d3ba9ed84_0_35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g32dbe33941b_0_1"/>
          <p:cNvGrpSpPr/>
          <p:nvPr/>
        </p:nvGrpSpPr>
        <p:grpSpPr>
          <a:xfrm>
            <a:off x="928050" y="1348410"/>
            <a:ext cx="13430485" cy="1214054"/>
            <a:chOff x="0" y="0"/>
            <a:chExt cx="2254200" cy="3661200"/>
          </a:xfrm>
        </p:grpSpPr>
        <p:sp>
          <p:nvSpPr>
            <p:cNvPr id="482" name="Google Shape;482;g32dbe33941b_0_1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3" name="Google Shape;483;g32dbe33941b_0_1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" name="Google Shape;484;g32dbe33941b_0_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485" name="Google Shape;485;g32dbe33941b_0_1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6" name="Google Shape;486;g32dbe33941b_0_1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87" name="Google Shape;487;g32dbe33941b_0_1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8" name="Google Shape;488;g32dbe33941b_0_1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g32dbe33941b_0_1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490" name="Google Shape;490;g32dbe33941b_0_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1" name="Google Shape;491;g32dbe33941b_0_1"/>
          <p:cNvSpPr txBox="1"/>
          <p:nvPr/>
        </p:nvSpPr>
        <p:spPr>
          <a:xfrm>
            <a:off x="1256025" y="1348593"/>
            <a:ext cx="131064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DRAPANIE I SZCZOTKOWANIE</a:t>
            </a:r>
            <a:endParaRPr lang="en-US"/>
          </a:p>
        </p:txBody>
      </p:sp>
      <p:sp>
        <p:nvSpPr>
          <p:cNvPr id="492" name="Google Shape;492;g32dbe33941b_0_1"/>
          <p:cNvSpPr txBox="1"/>
          <p:nvPr/>
        </p:nvSpPr>
        <p:spPr>
          <a:xfrm>
            <a:off x="1031575" y="2951500"/>
            <a:ext cx="9263400" cy="14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Procesy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mechaniczne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polegające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użyciu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szczotek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unoszenia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włókieni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tworzenia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meszku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zatrzymuje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powietrze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zapewniając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ciepło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jednocześnie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dzięki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fakturze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zmiękcza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powierzchnię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3" name="Google Shape;493;g32dbe33941b_0_1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494" name="Google Shape;494;g32dbe33941b_0_1"/>
          <p:cNvGrpSpPr/>
          <p:nvPr/>
        </p:nvGrpSpPr>
        <p:grpSpPr>
          <a:xfrm>
            <a:off x="932925" y="5573375"/>
            <a:ext cx="13412341" cy="1068913"/>
            <a:chOff x="0" y="0"/>
            <a:chExt cx="2254200" cy="3661200"/>
          </a:xfrm>
        </p:grpSpPr>
        <p:sp>
          <p:nvSpPr>
            <p:cNvPr id="495" name="Google Shape;495;g32dbe33941b_0_1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96" name="Google Shape;496;g32dbe33941b_0_1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7" name="Google Shape;497;g32dbe33941b_0_1"/>
          <p:cNvSpPr txBox="1"/>
          <p:nvPr/>
        </p:nvSpPr>
        <p:spPr>
          <a:xfrm>
            <a:off x="1036450" y="7212750"/>
            <a:ext cx="9263400" cy="14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pocieraniu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uzyskania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powierzchni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przypominającej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zamsz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g32dbe33941b_0_1"/>
          <p:cNvSpPr txBox="1"/>
          <p:nvPr/>
        </p:nvSpPr>
        <p:spPr>
          <a:xfrm>
            <a:off x="1255950" y="5615793"/>
            <a:ext cx="131064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SZLIFOWANIE I ZAMSZOWANIE</a:t>
            </a:r>
            <a:endParaRPr lang="en-US"/>
          </a:p>
        </p:txBody>
      </p:sp>
      <p:pic>
        <p:nvPicPr>
          <p:cNvPr id="499" name="Google Shape;499;g32dbe33941b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6575" y="2349702"/>
            <a:ext cx="3239475" cy="323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g32dbe33941b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06575" y="7041930"/>
            <a:ext cx="3239475" cy="32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g32dbe33941b_0_1"/>
          <p:cNvSpPr/>
          <p:nvPr/>
        </p:nvSpPr>
        <p:spPr>
          <a:xfrm>
            <a:off x="12006625" y="2072425"/>
            <a:ext cx="3239400" cy="32394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g32dbe33941b_0_1"/>
          <p:cNvSpPr/>
          <p:nvPr/>
        </p:nvSpPr>
        <p:spPr>
          <a:xfrm>
            <a:off x="12006613" y="6298075"/>
            <a:ext cx="3239400" cy="32394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g32dbe33941b_0_26"/>
          <p:cNvGrpSpPr/>
          <p:nvPr/>
        </p:nvGrpSpPr>
        <p:grpSpPr>
          <a:xfrm>
            <a:off x="928050" y="1312125"/>
            <a:ext cx="11452914" cy="1214054"/>
            <a:chOff x="0" y="0"/>
            <a:chExt cx="2254200" cy="3661200"/>
          </a:xfrm>
        </p:grpSpPr>
        <p:sp>
          <p:nvSpPr>
            <p:cNvPr id="508" name="Google Shape;508;g32dbe33941b_0_26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09" name="Google Shape;509;g32dbe33941b_0_26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g32dbe33941b_0_2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511" name="Google Shape;511;g32dbe33941b_0_2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2" name="Google Shape;512;g32dbe33941b_0_2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13" name="Google Shape;513;g32dbe33941b_0_2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4" name="Google Shape;514;g32dbe33941b_0_26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g32dbe33941b_0_26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16" name="Google Shape;516;g32dbe33941b_0_2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7" name="Google Shape;517;g32dbe33941b_0_26"/>
          <p:cNvSpPr txBox="1"/>
          <p:nvPr/>
        </p:nvSpPr>
        <p:spPr>
          <a:xfrm>
            <a:off x="1256025" y="1457450"/>
            <a:ext cx="1165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STRZYŻENIE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18" name="Google Shape;518;g32dbe33941b_0_26"/>
          <p:cNvSpPr txBox="1"/>
          <p:nvPr/>
        </p:nvSpPr>
        <p:spPr>
          <a:xfrm>
            <a:off x="1031575" y="2951500"/>
            <a:ext cx="92634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wygładzaniu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wyrównywaniu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powierzchni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włosiem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jednoczesnym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tworzeniu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wzorów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poprawianiu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koloru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endParaRPr lang="en-US" dirty="0">
              <a:latin typeface="Montserrat"/>
            </a:endParaRPr>
          </a:p>
        </p:txBody>
      </p:sp>
      <p:sp>
        <p:nvSpPr>
          <p:cNvPr id="519" name="Google Shape;519;g32dbe33941b_0_26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520" name="Google Shape;520;g32dbe33941b_0_26"/>
          <p:cNvGrpSpPr/>
          <p:nvPr/>
        </p:nvGrpSpPr>
        <p:grpSpPr>
          <a:xfrm>
            <a:off x="932925" y="5573375"/>
            <a:ext cx="11452914" cy="1214054"/>
            <a:chOff x="0" y="0"/>
            <a:chExt cx="2254200" cy="3661200"/>
          </a:xfrm>
        </p:grpSpPr>
        <p:sp>
          <p:nvSpPr>
            <p:cNvPr id="521" name="Google Shape;521;g32dbe33941b_0_26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22" name="Google Shape;522;g32dbe33941b_0_26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3" name="Google Shape;523;g32dbe33941b_0_26"/>
          <p:cNvSpPr txBox="1"/>
          <p:nvPr/>
        </p:nvSpPr>
        <p:spPr>
          <a:xfrm>
            <a:off x="1036450" y="7212750"/>
            <a:ext cx="92634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mechaniczny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przyklejaniu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włókna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materiału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bazowego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celustworzenia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wypukłej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powierzchni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imitacji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splotu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dodatkowej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przędzy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która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nadaje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tkaninie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aksamitną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teksturę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Nie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każde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przylega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kleju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endParaRPr lang="en-US">
              <a:latin typeface="Montserrat"/>
            </a:endParaRPr>
          </a:p>
        </p:txBody>
      </p:sp>
      <p:sp>
        <p:nvSpPr>
          <p:cNvPr id="524" name="Google Shape;524;g32dbe33941b_0_26"/>
          <p:cNvSpPr txBox="1"/>
          <p:nvPr/>
        </p:nvSpPr>
        <p:spPr>
          <a:xfrm>
            <a:off x="1255950" y="5724650"/>
            <a:ext cx="1165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FLOKOWANIE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25" name="Google Shape;525;g32dbe33941b_0_26"/>
          <p:cNvPicPr preferRelativeResize="0"/>
          <p:nvPr/>
        </p:nvPicPr>
        <p:blipFill rotWithShape="1">
          <a:blip r:embed="rId5">
            <a:alphaModFix/>
          </a:blip>
          <a:srcRect l="12502" r="12495"/>
          <a:stretch/>
        </p:blipFill>
        <p:spPr>
          <a:xfrm>
            <a:off x="12006575" y="6298073"/>
            <a:ext cx="3239476" cy="323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g32dbe33941b_0_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06588" y="2072388"/>
            <a:ext cx="3239474" cy="3239476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g32dbe33941b_0_26"/>
          <p:cNvSpPr/>
          <p:nvPr/>
        </p:nvSpPr>
        <p:spPr>
          <a:xfrm>
            <a:off x="12006600" y="2072438"/>
            <a:ext cx="3239400" cy="32394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g32dbe33941b_0_26"/>
          <p:cNvSpPr/>
          <p:nvPr/>
        </p:nvSpPr>
        <p:spPr>
          <a:xfrm>
            <a:off x="12006613" y="6298075"/>
            <a:ext cx="3239400" cy="32394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4" name="Google Shape;104;p2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 extrusionOk="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 extrusionOk="0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t="1182" b="1179"/>
          <a:stretch/>
        </p:blipFill>
        <p:spPr>
          <a:xfrm>
            <a:off x="7751895" y="1028700"/>
            <a:ext cx="9482623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cxnSp>
        <p:nvCxnSpPr>
          <p:cNvPr id="112" name="Google Shape;112;p2"/>
          <p:cNvCxnSpPr/>
          <p:nvPr/>
        </p:nvCxnSpPr>
        <p:spPr>
          <a:xfrm rot="10800000">
            <a:off x="16675331" y="0"/>
            <a:ext cx="0" cy="1028700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2"/>
          <p:cNvSpPr txBox="1"/>
          <p:nvPr/>
        </p:nvSpPr>
        <p:spPr>
          <a:xfrm rot="-5400000">
            <a:off x="15744450" y="7379700"/>
            <a:ext cx="3480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www.fashionupproject.com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031566" y="3023235"/>
            <a:ext cx="4695894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200" err="1">
                <a:latin typeface="Montserrat"/>
                <a:ea typeface="Montserrat"/>
                <a:sym typeface="Montserrat"/>
              </a:rPr>
              <a:t>Finansowane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przez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Unię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Europejską</a:t>
            </a:r>
            <a:r>
              <a:rPr lang="en-US" sz="2200" b="0" i="0" u="none" strike="noStrike" cap="none">
                <a:solidFill>
                  <a:srgbClr val="000000"/>
                </a:solidFill>
                <a:latin typeface="Montserrat"/>
                <a:ea typeface="Montserrat"/>
                <a:sym typeface="Montserrat"/>
              </a:rPr>
              <a:t>.</a:t>
            </a:r>
            <a:r>
              <a:rPr lang="en-US" sz="2200">
                <a:latin typeface="Montserrat"/>
                <a:ea typeface="Montserrat"/>
                <a:sym typeface="Montserrat"/>
              </a:rPr>
              <a:t> 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Wyrażone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poglądy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i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opiniesą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jednak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poglądami</a:t>
            </a:r>
            <a:endParaRPr lang="en-US">
              <a:latin typeface="Montserrat"/>
            </a:endParaRPr>
          </a:p>
          <a:p>
            <a:pPr algn="just"/>
            <a:r>
              <a:rPr lang="en-US" sz="2200" err="1">
                <a:latin typeface="Montserrat"/>
                <a:ea typeface="Montserrat"/>
                <a:sym typeface="Montserrat"/>
              </a:rPr>
              <a:t>wyłącznie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autora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(-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ów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sym typeface="Montserrat"/>
              </a:rPr>
              <a:t>)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i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niekoniecznie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 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odzwierciedlają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poglądy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Unii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Europejskiej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ani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Europejskiej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 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Agencji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Wykonawczej</a:t>
            </a:r>
            <a:r>
              <a:rPr lang="en-US" sz="2200">
                <a:latin typeface="Montserrat"/>
                <a:ea typeface="Montserrat"/>
                <a:sym typeface="Montserrat"/>
              </a:rPr>
              <a:t> ds.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Edukacji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i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Kultury</a:t>
            </a:r>
            <a:r>
              <a:rPr lang="en-US" sz="2200">
                <a:latin typeface="Montserrat"/>
                <a:ea typeface="Montserrat"/>
                <a:sym typeface="Montserrat"/>
              </a:rPr>
              <a:t> </a:t>
            </a:r>
            <a:r>
              <a:rPr lang="en-US" sz="2200" b="0" i="0" u="none" strike="noStrike" cap="none">
                <a:solidFill>
                  <a:srgbClr val="000000"/>
                </a:solidFill>
                <a:latin typeface="Montserrat"/>
                <a:ea typeface="Montserrat"/>
                <a:sym typeface="Montserrat"/>
              </a:rPr>
              <a:t>(EACEA). </a:t>
            </a:r>
            <a:r>
              <a:rPr lang="en-US" sz="2200">
                <a:latin typeface="Montserrat"/>
                <a:ea typeface="Montserrat"/>
                <a:sym typeface="Montserrat"/>
              </a:rPr>
              <a:t>Ani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Unia</a:t>
            </a:r>
            <a:r>
              <a:rPr lang="en-US" sz="2200">
                <a:latin typeface="Montserrat"/>
                <a:ea typeface="Montserrat"/>
                <a:sym typeface="Montserrat"/>
              </a:rPr>
              <a:t>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Europejska</a:t>
            </a:r>
            <a:r>
              <a:rPr lang="en-US" sz="2200">
                <a:latin typeface="Montserrat"/>
                <a:ea typeface="Montserrat"/>
                <a:sym typeface="Montserrat"/>
              </a:rPr>
              <a:t>, ani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Montserrat"/>
                <a:ea typeface="Montserrat"/>
                <a:sym typeface="Montserrat"/>
              </a:rPr>
              <a:t>EACEA </a:t>
            </a:r>
            <a:r>
              <a:rPr lang="en-US" sz="2200" err="1">
                <a:latin typeface="Montserrat"/>
                <a:ea typeface="Montserrat"/>
                <a:sym typeface="Montserrat"/>
              </a:rPr>
              <a:t>nie</a:t>
            </a:r>
            <a:endParaRPr lang="en-US" err="1">
              <a:latin typeface="Montserrat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err="1">
                <a:latin typeface="Montserrat"/>
                <a:ea typeface="Montserrat"/>
                <a:sym typeface="Montserrat"/>
              </a:rPr>
              <a:t>ponoszą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za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nie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odpowiedzialności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sym typeface="Montserrat"/>
              </a:rPr>
              <a:t>.</a:t>
            </a:r>
            <a:endParaRPr dirty="0">
              <a:latin typeface="Montserrat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 extrusionOk="0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" name="Google Shape;124;p3">
            <a:extLst>
              <a:ext uri="{FF2B5EF4-FFF2-40B4-BE49-F238E27FC236}">
                <a16:creationId xmlns:a16="http://schemas.microsoft.com/office/drawing/2014/main" id="{1C46FD99-4EDE-34F8-440A-CF036E5AE778}"/>
              </a:ext>
            </a:extLst>
          </p:cNvPr>
          <p:cNvSpPr txBox="1"/>
          <p:nvPr/>
        </p:nvSpPr>
        <p:spPr>
          <a:xfrm>
            <a:off x="7191659" y="329406"/>
            <a:ext cx="275625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3, Unit 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g32dbe33941b_0_63"/>
          <p:cNvGrpSpPr/>
          <p:nvPr/>
        </p:nvGrpSpPr>
        <p:grpSpPr>
          <a:xfrm>
            <a:off x="928050" y="1312125"/>
            <a:ext cx="11452914" cy="1214054"/>
            <a:chOff x="0" y="0"/>
            <a:chExt cx="2254200" cy="3661200"/>
          </a:xfrm>
        </p:grpSpPr>
        <p:sp>
          <p:nvSpPr>
            <p:cNvPr id="534" name="Google Shape;534;g32dbe33941b_0_63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5" name="Google Shape;535;g32dbe33941b_0_63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6" name="Google Shape;536;g32dbe33941b_0_6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537" name="Google Shape;537;g32dbe33941b_0_63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8" name="Google Shape;538;g32dbe33941b_0_63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9" name="Google Shape;539;g32dbe33941b_0_63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40" name="Google Shape;540;g32dbe33941b_0_63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g32dbe33941b_0_63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42" name="Google Shape;542;g32dbe33941b_0_63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3" name="Google Shape;543;g32dbe33941b_0_63"/>
          <p:cNvSpPr txBox="1"/>
          <p:nvPr/>
        </p:nvSpPr>
        <p:spPr>
          <a:xfrm>
            <a:off x="1256025" y="1457450"/>
            <a:ext cx="1165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WYPALANIE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44" name="Google Shape;544;g32dbe33941b_0_63"/>
          <p:cNvSpPr txBox="1"/>
          <p:nvPr/>
        </p:nvSpPr>
        <p:spPr>
          <a:xfrm>
            <a:off x="1031575" y="2951500"/>
            <a:ext cx="92634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Obróbka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zwana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również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devoré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nałożeniu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kwasu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rozpuszczenia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określonych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częściach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tworząc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półprzezroczyste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wzory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Zwykle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stosowana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aksamicie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>
              <a:latin typeface="Montserrat"/>
            </a:endParaRPr>
          </a:p>
        </p:txBody>
      </p:sp>
      <p:sp>
        <p:nvSpPr>
          <p:cNvPr id="545" name="Google Shape;545;g32dbe33941b_0_63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546" name="Google Shape;546;g32dbe33941b_0_63"/>
          <p:cNvGrpSpPr/>
          <p:nvPr/>
        </p:nvGrpSpPr>
        <p:grpSpPr>
          <a:xfrm>
            <a:off x="932925" y="5573375"/>
            <a:ext cx="11452914" cy="1214054"/>
            <a:chOff x="0" y="0"/>
            <a:chExt cx="2254200" cy="3661200"/>
          </a:xfrm>
        </p:grpSpPr>
        <p:sp>
          <p:nvSpPr>
            <p:cNvPr id="547" name="Google Shape;547;g32dbe33941b_0_63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48" name="Google Shape;548;g32dbe33941b_0_63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g32dbe33941b_0_63"/>
          <p:cNvSpPr txBox="1"/>
          <p:nvPr/>
        </p:nvSpPr>
        <p:spPr>
          <a:xfrm>
            <a:off x="1036450" y="7212750"/>
            <a:ext cx="92634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składaniu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utworzenia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plis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tymczasowy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endParaRPr lang="en-US" dirty="0">
              <a:latin typeface="Montserrat"/>
            </a:endParaRPr>
          </a:p>
        </p:txBody>
      </p:sp>
      <p:sp>
        <p:nvSpPr>
          <p:cNvPr id="550" name="Google Shape;550;g32dbe33941b_0_63"/>
          <p:cNvSpPr txBox="1"/>
          <p:nvPr/>
        </p:nvSpPr>
        <p:spPr>
          <a:xfrm>
            <a:off x="1255950" y="5724650"/>
            <a:ext cx="1165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PLISOWANIE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51" name="Google Shape;551;g32dbe33941b_0_63"/>
          <p:cNvPicPr preferRelativeResize="0"/>
          <p:nvPr/>
        </p:nvPicPr>
        <p:blipFill rotWithShape="1">
          <a:blip r:embed="rId5">
            <a:alphaModFix/>
          </a:blip>
          <a:srcRect l="38471" t="38433" r="-1159" b="-234"/>
          <a:stretch/>
        </p:blipFill>
        <p:spPr>
          <a:xfrm>
            <a:off x="12006625" y="6298075"/>
            <a:ext cx="3285750" cy="32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32dbe33941b_0_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06588" y="2072388"/>
            <a:ext cx="3239475" cy="32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g32dbe33941b_0_63"/>
          <p:cNvSpPr/>
          <p:nvPr/>
        </p:nvSpPr>
        <p:spPr>
          <a:xfrm>
            <a:off x="12006613" y="2107075"/>
            <a:ext cx="3239400" cy="32394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g32dbe33941b_0_63"/>
          <p:cNvSpPr/>
          <p:nvPr/>
        </p:nvSpPr>
        <p:spPr>
          <a:xfrm>
            <a:off x="12006613" y="6298075"/>
            <a:ext cx="3239400" cy="32394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g32dbe33941b_0_93"/>
          <p:cNvGrpSpPr/>
          <p:nvPr/>
        </p:nvGrpSpPr>
        <p:grpSpPr>
          <a:xfrm>
            <a:off x="928050" y="1312125"/>
            <a:ext cx="11452914" cy="1214054"/>
            <a:chOff x="0" y="0"/>
            <a:chExt cx="2254200" cy="3661200"/>
          </a:xfrm>
        </p:grpSpPr>
        <p:sp>
          <p:nvSpPr>
            <p:cNvPr id="560" name="Google Shape;560;g32dbe33941b_0_93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61" name="Google Shape;561;g32dbe33941b_0_93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g32dbe33941b_0_9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563" name="Google Shape;563;g32dbe33941b_0_93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4" name="Google Shape;564;g32dbe33941b_0_93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65" name="Google Shape;565;g32dbe33941b_0_93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66" name="Google Shape;566;g32dbe33941b_0_93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g32dbe33941b_0_93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68" name="Google Shape;568;g32dbe33941b_0_93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9" name="Google Shape;569;g32dbe33941b_0_93"/>
          <p:cNvSpPr txBox="1"/>
          <p:nvPr/>
        </p:nvSpPr>
        <p:spPr>
          <a:xfrm>
            <a:off x="1256025" y="1457450"/>
            <a:ext cx="1165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PLISSÉ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70" name="Google Shape;570;g32dbe33941b_0_93"/>
          <p:cNvSpPr txBox="1"/>
          <p:nvPr/>
        </p:nvSpPr>
        <p:spPr>
          <a:xfrm>
            <a:off x="1031575" y="2951500"/>
            <a:ext cx="926340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Zabieg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kurczeniu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określonych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miejscach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</a:t>
            </a:r>
            <a:endParaRPr lang="en-US">
              <a:latin typeface="Montserrat"/>
            </a:endParaRPr>
          </a:p>
          <a:p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aby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utworzyć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zmarszczki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pionowych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pasach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zabieg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estetyczny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endParaRPr lang="en-US">
              <a:latin typeface="Montserrat"/>
            </a:endParaRPr>
          </a:p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trwały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dirty="0">
              <a:latin typeface="Montserrat"/>
            </a:endParaRPr>
          </a:p>
        </p:txBody>
      </p:sp>
      <p:sp>
        <p:nvSpPr>
          <p:cNvPr id="571" name="Google Shape;571;g32dbe33941b_0_93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572" name="Google Shape;572;g32dbe33941b_0_93"/>
          <p:cNvGrpSpPr/>
          <p:nvPr/>
        </p:nvGrpSpPr>
        <p:grpSpPr>
          <a:xfrm>
            <a:off x="932925" y="5573375"/>
            <a:ext cx="11452914" cy="1214054"/>
            <a:chOff x="0" y="0"/>
            <a:chExt cx="2254200" cy="3661200"/>
          </a:xfrm>
        </p:grpSpPr>
        <p:sp>
          <p:nvSpPr>
            <p:cNvPr id="573" name="Google Shape;573;g32dbe33941b_0_93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74" name="Google Shape;574;g32dbe33941b_0_93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5" name="Google Shape;575;g32dbe33941b_0_93"/>
          <p:cNvSpPr txBox="1"/>
          <p:nvPr/>
        </p:nvSpPr>
        <p:spPr>
          <a:xfrm>
            <a:off x="1036450" y="7212750"/>
            <a:ext cx="92634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dekorowaniu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określonej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części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poprzez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nakładanie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różnych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ściegów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przędz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różnych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materiałów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takich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jak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cekiny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endParaRPr lang="en-US" dirty="0">
              <a:latin typeface="Montserrat"/>
            </a:endParaRPr>
          </a:p>
        </p:txBody>
      </p:sp>
      <p:sp>
        <p:nvSpPr>
          <p:cNvPr id="576" name="Google Shape;576;g32dbe33941b_0_93"/>
          <p:cNvSpPr txBox="1"/>
          <p:nvPr/>
        </p:nvSpPr>
        <p:spPr>
          <a:xfrm>
            <a:off x="1255950" y="5724650"/>
            <a:ext cx="1165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HAFT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77" name="Google Shape;577;g32dbe33941b_0_93"/>
          <p:cNvPicPr preferRelativeResize="0"/>
          <p:nvPr/>
        </p:nvPicPr>
        <p:blipFill rotWithShape="1">
          <a:blip r:embed="rId5">
            <a:alphaModFix/>
          </a:blip>
          <a:srcRect t="14146" b="14153"/>
          <a:stretch/>
        </p:blipFill>
        <p:spPr>
          <a:xfrm>
            <a:off x="12006625" y="6298075"/>
            <a:ext cx="3285750" cy="323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g32dbe33941b_0_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06588" y="2072388"/>
            <a:ext cx="3239476" cy="3239476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g32dbe33941b_0_93"/>
          <p:cNvSpPr/>
          <p:nvPr/>
        </p:nvSpPr>
        <p:spPr>
          <a:xfrm>
            <a:off x="12006613" y="6298075"/>
            <a:ext cx="3239400" cy="32394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g32dbe33941b_0_93"/>
          <p:cNvSpPr/>
          <p:nvPr/>
        </p:nvSpPr>
        <p:spPr>
          <a:xfrm>
            <a:off x="12006613" y="2107075"/>
            <a:ext cx="3239400" cy="32394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g32dbe33941b_0_149"/>
          <p:cNvGrpSpPr/>
          <p:nvPr/>
        </p:nvGrpSpPr>
        <p:grpSpPr>
          <a:xfrm>
            <a:off x="928050" y="1312125"/>
            <a:ext cx="11452914" cy="1214054"/>
            <a:chOff x="0" y="0"/>
            <a:chExt cx="2254200" cy="3661200"/>
          </a:xfrm>
        </p:grpSpPr>
        <p:sp>
          <p:nvSpPr>
            <p:cNvPr id="586" name="Google Shape;586;g32dbe33941b_0_149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87" name="Google Shape;587;g32dbe33941b_0_149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g32dbe33941b_0_14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589" name="Google Shape;589;g32dbe33941b_0_149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0" name="Google Shape;590;g32dbe33941b_0_149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91" name="Google Shape;591;g32dbe33941b_0_149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92" name="Google Shape;592;g32dbe33941b_0_149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g32dbe33941b_0_149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94" name="Google Shape;594;g32dbe33941b_0_149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5" name="Google Shape;595;g32dbe33941b_0_149"/>
          <p:cNvSpPr txBox="1"/>
          <p:nvPr/>
        </p:nvSpPr>
        <p:spPr>
          <a:xfrm>
            <a:off x="1256025" y="1457450"/>
            <a:ext cx="1165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DRUK FOLII</a:t>
            </a:r>
            <a:endParaRPr lang="en-US"/>
          </a:p>
        </p:txBody>
      </p:sp>
      <p:sp>
        <p:nvSpPr>
          <p:cNvPr id="596" name="Google Shape;596;g32dbe33941b_0_149"/>
          <p:cNvSpPr txBox="1"/>
          <p:nvPr/>
        </p:nvSpPr>
        <p:spPr>
          <a:xfrm>
            <a:off x="1031575" y="2951500"/>
            <a:ext cx="92634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nanoszeniu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papieru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metalicznego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(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folii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)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postaci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wprasowywanej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gorąco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uzyskania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metalicznego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wzoru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endParaRPr lang="en-US" dirty="0">
              <a:latin typeface="Montserrat"/>
            </a:endParaRPr>
          </a:p>
        </p:txBody>
      </p:sp>
      <p:sp>
        <p:nvSpPr>
          <p:cNvPr id="597" name="Google Shape;597;g32dbe33941b_0_149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598" name="Google Shape;598;g32dbe33941b_0_149"/>
          <p:cNvGrpSpPr/>
          <p:nvPr/>
        </p:nvGrpSpPr>
        <p:grpSpPr>
          <a:xfrm>
            <a:off x="932925" y="5573375"/>
            <a:ext cx="11452914" cy="1214054"/>
            <a:chOff x="0" y="0"/>
            <a:chExt cx="2254200" cy="3661200"/>
          </a:xfrm>
        </p:grpSpPr>
        <p:sp>
          <p:nvSpPr>
            <p:cNvPr id="599" name="Google Shape;599;g32dbe33941b_0_149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00" name="Google Shape;600;g32dbe33941b_0_149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g32dbe33941b_0_149"/>
          <p:cNvSpPr txBox="1"/>
          <p:nvPr/>
        </p:nvSpPr>
        <p:spPr>
          <a:xfrm>
            <a:off x="1036450" y="7212750"/>
            <a:ext cx="9245258" cy="148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50" dirty="0" err="1">
                <a:latin typeface="Montserrat"/>
                <a:ea typeface="Montserrat"/>
                <a:sym typeface="Montserrat"/>
              </a:rPr>
              <a:t>Proces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chemiczny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wykorzystujący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środek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spieniający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do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tworzenia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trójwymiarowego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/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wypukłego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wzoru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tekstyliach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Powszechnie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stosowany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odzieży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dzianiny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.</a:t>
            </a:r>
            <a:endParaRPr lang="en-US" sz="2150">
              <a:latin typeface="Montserrat"/>
            </a:endParaRPr>
          </a:p>
        </p:txBody>
      </p:sp>
      <p:sp>
        <p:nvSpPr>
          <p:cNvPr id="602" name="Google Shape;602;g32dbe33941b_0_149"/>
          <p:cNvSpPr txBox="1"/>
          <p:nvPr/>
        </p:nvSpPr>
        <p:spPr>
          <a:xfrm>
            <a:off x="1255950" y="5724650"/>
            <a:ext cx="1165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NADRUK WYPUKŁY</a:t>
            </a:r>
            <a:endParaRPr lang="en-US"/>
          </a:p>
        </p:txBody>
      </p:sp>
      <p:pic>
        <p:nvPicPr>
          <p:cNvPr id="603" name="Google Shape;603;g32dbe33941b_0_149"/>
          <p:cNvPicPr preferRelativeResize="0"/>
          <p:nvPr/>
        </p:nvPicPr>
        <p:blipFill rotWithShape="1">
          <a:blip r:embed="rId5">
            <a:alphaModFix/>
          </a:blip>
          <a:srcRect l="20041" r="20041"/>
          <a:stretch/>
        </p:blipFill>
        <p:spPr>
          <a:xfrm>
            <a:off x="12006625" y="6298075"/>
            <a:ext cx="3285750" cy="323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g32dbe33941b_0_1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06588" y="2072388"/>
            <a:ext cx="3239475" cy="32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g32dbe33941b_0_149"/>
          <p:cNvSpPr/>
          <p:nvPr/>
        </p:nvSpPr>
        <p:spPr>
          <a:xfrm>
            <a:off x="12006613" y="2107075"/>
            <a:ext cx="3239400" cy="32394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g32dbe33941b_0_149"/>
          <p:cNvSpPr/>
          <p:nvPr/>
        </p:nvSpPr>
        <p:spPr>
          <a:xfrm>
            <a:off x="12006613" y="6298075"/>
            <a:ext cx="3239400" cy="32394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g32d3ba9ed84_0_644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612" name="Google Shape;612;g32d3ba9ed84_0_644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3" name="Google Shape;613;g32d3ba9ed84_0_644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4" name="Google Shape;614;g32d3ba9ed84_0_644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615" name="Google Shape;615;g32d3ba9ed84_0_644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6" name="Google Shape;616;g32d3ba9ed84_0_644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17" name="Google Shape;617;g32d3ba9ed84_0_644"/>
          <p:cNvPicPr preferRelativeResize="0"/>
          <p:nvPr/>
        </p:nvPicPr>
        <p:blipFill rotWithShape="1">
          <a:blip r:embed="rId3">
            <a:alphaModFix/>
          </a:blip>
          <a:srcRect l="33411" t="13202" r="29945" b="11739"/>
          <a:stretch/>
        </p:blipFill>
        <p:spPr>
          <a:xfrm>
            <a:off x="11114550" y="2380850"/>
            <a:ext cx="3289974" cy="6739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8" name="Google Shape;618;g32d3ba9ed84_0_64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619" name="Google Shape;619;g32d3ba9ed84_0_644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0" name="Google Shape;620;g32d3ba9ed84_0_644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21" name="Google Shape;621;g32d3ba9ed84_0_644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22" name="Google Shape;622;g32d3ba9ed84_0_644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g32d3ba9ed84_0_644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624" name="Google Shape;624;g32d3ba9ed84_0_644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25" name="Google Shape;625;g32d3ba9ed84_0_644"/>
          <p:cNvGrpSpPr/>
          <p:nvPr/>
        </p:nvGrpSpPr>
        <p:grpSpPr>
          <a:xfrm>
            <a:off x="10948449" y="2167641"/>
            <a:ext cx="3622164" cy="7165318"/>
            <a:chOff x="0" y="0"/>
            <a:chExt cx="2620010" cy="5182870"/>
          </a:xfrm>
        </p:grpSpPr>
        <p:sp>
          <p:nvSpPr>
            <p:cNvPr id="626" name="Google Shape;626;g32d3ba9ed84_0_644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32d3ba9ed84_0_64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32d3ba9ed84_0_644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g32d3ba9ed84_0_644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g32d3ba9ed84_0_64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g32d3ba9ed84_0_644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g32d3ba9ed84_0_644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g32d3ba9ed84_0_64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g32d3ba9ed84_0_644"/>
          <p:cNvSpPr txBox="1"/>
          <p:nvPr/>
        </p:nvSpPr>
        <p:spPr>
          <a:xfrm>
            <a:off x="2957250" y="1457450"/>
            <a:ext cx="7305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PIKOWANIE</a:t>
            </a:r>
            <a:endParaRPr sz="1400" b="0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35" name="Google Shape;635;g32d3ba9ed84_0_644"/>
          <p:cNvSpPr txBox="1"/>
          <p:nvPr/>
        </p:nvSpPr>
        <p:spPr>
          <a:xfrm>
            <a:off x="1031575" y="2951496"/>
            <a:ext cx="9231300" cy="373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0000"/>
              </a:lnSpc>
              <a:buSzPts val="1100"/>
            </a:pPr>
            <a:r>
              <a:rPr lang="pl-PL" sz="2000" dirty="0">
                <a:solidFill>
                  <a:srgbClr val="454545"/>
                </a:solidFill>
                <a:latin typeface="Montserrat"/>
                <a:ea typeface="Montserrat"/>
                <a:cs typeface="Montserrat"/>
                <a:sym typeface="Montserrat"/>
              </a:rPr>
              <a:t>Proces mechaniczny polegający na zszyciu trzech warstw: pikowania wierzchniego, materiału izolacyjnego i materiału podkładowego. Warstwa środkowa utrzymuje ciepło, a dwie pozostałe je chronią. Można to robić przemysłowo lub na domowej maszynie do szycia.</a:t>
            </a:r>
          </a:p>
          <a:p>
            <a:pPr lvl="0">
              <a:lnSpc>
                <a:spcPct val="150000"/>
              </a:lnSpc>
              <a:buSzPts val="1100"/>
            </a:pPr>
            <a:endParaRPr lang="pl-PL" sz="2000" dirty="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SzPts val="1100"/>
            </a:pPr>
            <a:r>
              <a:rPr lang="pl-PL" sz="2000" dirty="0">
                <a:solidFill>
                  <a:srgbClr val="454545"/>
                </a:solidFill>
                <a:latin typeface="Montserrat"/>
                <a:ea typeface="Montserrat"/>
                <a:cs typeface="Montserrat"/>
                <a:sym typeface="Montserrat"/>
              </a:rPr>
              <a:t>Pikowanie jest stosowane od tysięcy lat jako sposób na tworzenie ciepłych ubrań, a także jako sposób na prezentację sztuki poprzez haftowanie oryginalnych wzorów.</a:t>
            </a:r>
            <a:endParaRPr sz="2199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6" name="Google Shape;636;g32d3ba9ed84_0_644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g32d3ba9ed84_0_673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642" name="Google Shape;642;g32d3ba9ed84_0_673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43" name="Google Shape;643;g32d3ba9ed84_0_673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4" name="Google Shape;644;g32d3ba9ed84_0_673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645" name="Google Shape;645;g32d3ba9ed84_0_673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46" name="Google Shape;646;g32d3ba9ed84_0_673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g32d3ba9ed84_0_67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648" name="Google Shape;648;g32d3ba9ed84_0_673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9" name="Google Shape;649;g32d3ba9ed84_0_673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50" name="Google Shape;650;g32d3ba9ed84_0_673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1" name="Google Shape;651;g32d3ba9ed84_0_673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g32d3ba9ed84_0_673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653" name="Google Shape;653;g32d3ba9ed84_0_673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4" name="Google Shape;654;g32d3ba9ed84_0_673"/>
          <p:cNvSpPr txBox="1"/>
          <p:nvPr/>
        </p:nvSpPr>
        <p:spPr>
          <a:xfrm>
            <a:off x="1034109" y="1312308"/>
            <a:ext cx="1169616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WYKOŃCZENIE DŻINSU</a:t>
            </a:r>
            <a:endParaRPr lang="en-US"/>
          </a:p>
        </p:txBody>
      </p:sp>
      <p:sp>
        <p:nvSpPr>
          <p:cNvPr id="655" name="Google Shape;655;g32d3ba9ed84_0_673"/>
          <p:cNvSpPr txBox="1"/>
          <p:nvPr/>
        </p:nvSpPr>
        <p:spPr>
          <a:xfrm>
            <a:off x="1031575" y="2951500"/>
            <a:ext cx="9691200" cy="73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techniczne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stosowane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nadania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bardziej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pożądanego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/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modnego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wyglądu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Rezultat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znormalizowany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zależy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od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cyklu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ilości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rodzaju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używanej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maszyny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endParaRPr dirty="0">
              <a:latin typeface="Montserrat"/>
            </a:endParaRPr>
          </a:p>
          <a:p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Rodzaje</a:t>
            </a:r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wykańczania</a:t>
            </a:r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denimu</a:t>
            </a:r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:</a:t>
            </a:r>
            <a:endParaRPr b="1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Płukanie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obróbka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chemiczna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która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zapewnia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równomierne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blaknięcie</a:t>
            </a:r>
            <a:endParaRPr lang="en-US" dirty="0" err="1">
              <a:latin typeface="Montserrat"/>
            </a:endParaRPr>
          </a:p>
          <a:p>
            <a:endParaRPr dirty="0">
              <a:latin typeface="Montserrat"/>
            </a:endParaRPr>
          </a:p>
          <a:p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Wybielanie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odbarwiający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wybielający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denim</a:t>
            </a:r>
            <a:endParaRPr dirty="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Pranie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enzymatyczne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rozkłada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osłabia</a:t>
            </a:r>
            <a:endParaRPr lang="en-US" dirty="0" err="1">
              <a:latin typeface="Montserrat"/>
            </a:endParaRPr>
          </a:p>
          <a:p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powierzchnię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denimu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nadając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jej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zużyty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wygląd</a:t>
            </a:r>
            <a:endParaRPr lang="en-US" dirty="0" err="1">
              <a:latin typeface="Montserrat"/>
            </a:endParaRPr>
          </a:p>
          <a:p>
            <a:endParaRPr b="1" dirty="0">
              <a:latin typeface="Montserrat"/>
            </a:endParaRPr>
          </a:p>
          <a:p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Pranie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PP w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sprayu</a:t>
            </a:r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/Monkey Wash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nadaje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denimowi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wygląd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wyblakłego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poprzez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rozpylanie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środka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utleniającego</a:t>
            </a:r>
            <a:endParaRPr lang="en-US" dirty="0" err="1">
              <a:latin typeface="Montserrat"/>
            </a:endParaRPr>
          </a:p>
          <a:p>
            <a:endParaRPr dirty="0">
              <a:latin typeface="Montserrat"/>
            </a:endParaRPr>
          </a:p>
          <a:p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Barwienie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/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Nadbarwianie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barwienia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stosowany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wyblaknięciu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dodania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koloru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denimowi</a:t>
            </a:r>
            <a:endParaRPr lang="en-US" dirty="0" err="1">
              <a:latin typeface="Montserrat"/>
            </a:endParaRPr>
          </a:p>
          <a:p>
            <a:endParaRPr lang="en-US" b="1" dirty="0">
              <a:latin typeface="Montserrat"/>
            </a:endParaRPr>
          </a:p>
          <a:p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Wyblaknięcie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ozonem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wybiela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denim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poprzez</a:t>
            </a:r>
            <a:endParaRPr dirty="0" err="1"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reakcję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utleniającą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szczególnie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barwnikiem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indygo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dirty="0">
              <a:latin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6" name="Google Shape;656;g32d3ba9ed84_0_673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pic>
        <p:nvPicPr>
          <p:cNvPr id="657" name="Google Shape;657;g32d3ba9ed84_0_673"/>
          <p:cNvPicPr preferRelativeResize="0"/>
          <p:nvPr/>
        </p:nvPicPr>
        <p:blipFill rotWithShape="1">
          <a:blip r:embed="rId5">
            <a:alphaModFix/>
          </a:blip>
          <a:srcRect t="5881" b="45869"/>
          <a:stretch/>
        </p:blipFill>
        <p:spPr>
          <a:xfrm rot="-5400000">
            <a:off x="9373600" y="4064025"/>
            <a:ext cx="6799200" cy="3280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8" name="Google Shape;658;g32d3ba9ed84_0_673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659" name="Google Shape;659;g32d3ba9ed84_0_67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g32d3ba9ed84_0_673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g32d3ba9ed84_0_673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g32d3ba9ed84_0_67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g32d3ba9ed84_0_673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g32d3ba9ed84_0_673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g32d3ba9ed84_0_67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g32d3ba9ed84_0_673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g32fa9620788_0_2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672" name="Google Shape;672;g32fa9620788_0_2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73" name="Google Shape;673;g32fa9620788_0_2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4" name="Google Shape;674;g32fa9620788_0_2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675" name="Google Shape;675;g32fa9620788_0_2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76" name="Google Shape;676;g32fa9620788_0_2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7" name="Google Shape;677;g32fa9620788_0_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678" name="Google Shape;678;g32fa9620788_0_2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9" name="Google Shape;679;g32fa9620788_0_2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0" name="Google Shape;680;g32fa9620788_0_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81" name="Google Shape;681;g32fa9620788_0_2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g32fa9620788_0_2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683" name="Google Shape;683;g32fa9620788_0_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4" name="Google Shape;684;g32fa9620788_0_2"/>
          <p:cNvSpPr txBox="1"/>
          <p:nvPr/>
        </p:nvSpPr>
        <p:spPr>
          <a:xfrm>
            <a:off x="1233679" y="1312308"/>
            <a:ext cx="1064388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WYKOŃCZENIE DŻINSU</a:t>
            </a:r>
            <a:endParaRPr lang="en-US" sz="60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endParaRPr lang="en-US" sz="6000" b="0" i="0" u="none" strike="noStrike" cap="none" dirty="0">
              <a:solidFill>
                <a:srgbClr val="1E2328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685" name="Google Shape;685;g32fa9620788_0_2"/>
          <p:cNvSpPr txBox="1"/>
          <p:nvPr/>
        </p:nvSpPr>
        <p:spPr>
          <a:xfrm>
            <a:off x="1031575" y="2951500"/>
            <a:ext cx="9691200" cy="6970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dirty="0">
              <a:solidFill>
                <a:srgbClr val="454545"/>
              </a:solidFill>
              <a:latin typeface="Montserrat"/>
              <a:ea typeface="Montserrat"/>
              <a:cs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Piaskowanie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ścierania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odbarwia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denim</a:t>
            </a:r>
            <a:endParaRPr sz="2000" dirty="0">
              <a:solidFill>
                <a:srgbClr val="454545"/>
              </a:solidFill>
              <a:latin typeface="Montserrat"/>
              <a:ea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za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pomocą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materiału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ściernego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pod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ciśnieniem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może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być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wykonywany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ręcznie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mechanicznie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ryzykowny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dla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pracowników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.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endParaRPr lang="en-US"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Płonięcie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strumieniem</a:t>
            </a:r>
            <a:r>
              <a:rPr lang="en-US" sz="2000" b="1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wody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mechaniczny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wykorzystuje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ścieranie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za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pomocą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strumieni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wodnych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 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wypłukania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barwnika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denimu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.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endParaRPr lang="en-US"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Płukanie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kamieniem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mechaniczny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wykorzystuje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ścieranie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aby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nadać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denimowi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wygląd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zużycia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endParaRPr lang="en-US"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Pranie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kwasem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połączenie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obróbki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chemicznej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mechanicznej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użyciem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kwasu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tworzy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miejscowe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wyblakłe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smugi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.</a:t>
            </a:r>
            <a:endParaRPr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endParaRPr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b="1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Laserowanie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wykorzystuje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laser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uzyskania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efektu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wyblaknięcia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obrazu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graficznego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takiego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jak logo.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endParaRPr lang="en-US"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b="1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Wykończenie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b="1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kruszeniem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00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wykorzystuje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roztwór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żywicy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uzyskania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trójwymiarowego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efektu</a:t>
            </a:r>
            <a:r>
              <a:rPr lang="en-US" sz="200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marszczenia</a:t>
            </a:r>
            <a:r>
              <a:rPr lang="en-US" sz="200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można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natryskiwać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zanurzać</a:t>
            </a:r>
            <a:r>
              <a:rPr lang="en-US" sz="200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roztworze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dirty="0" err="1">
              <a:latin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6" name="Google Shape;686;g32fa9620788_0_2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pic>
        <p:nvPicPr>
          <p:cNvPr id="687" name="Google Shape;687;g32fa9620788_0_2"/>
          <p:cNvPicPr preferRelativeResize="0"/>
          <p:nvPr/>
        </p:nvPicPr>
        <p:blipFill rotWithShape="1">
          <a:blip r:embed="rId5">
            <a:alphaModFix/>
          </a:blip>
          <a:srcRect l="54442" t="3211" r="10955" b="26212"/>
          <a:stretch/>
        </p:blipFill>
        <p:spPr>
          <a:xfrm flipH="1">
            <a:off x="11151575" y="2244800"/>
            <a:ext cx="3256950" cy="6917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g32fa9620788_0_2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689" name="Google Shape;689;g32fa9620788_0_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g32fa9620788_0_2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g32fa9620788_0_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g32fa9620788_0_2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g32fa9620788_0_2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g32fa9620788_0_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g32fa9620788_0_2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32fa9620788_0_2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g32d3ba9ed84_0_702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702" name="Google Shape;702;g32d3ba9ed84_0_702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03" name="Google Shape;703;g32d3ba9ed84_0_702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g32d3ba9ed84_0_70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705" name="Google Shape;705;g32d3ba9ed84_0_702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6" name="Google Shape;706;g32d3ba9ed84_0_702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07" name="Google Shape;707;g32d3ba9ed84_0_70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08" name="Google Shape;708;g32d3ba9ed84_0_702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g32d3ba9ed84_0_702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710" name="Google Shape;710;g32d3ba9ed84_0_70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1" name="Google Shape;711;g32d3ba9ed84_0_702"/>
          <p:cNvSpPr txBox="1"/>
          <p:nvPr/>
        </p:nvSpPr>
        <p:spPr>
          <a:xfrm>
            <a:off x="2143000" y="1449259"/>
            <a:ext cx="7305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SANFORYZACJA</a:t>
            </a:r>
            <a:endParaRPr sz="1400" b="0" i="0" u="none" strike="noStrike" cap="none" dirty="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12" name="Google Shape;712;g32d3ba9ed84_0_702"/>
          <p:cNvSpPr txBox="1"/>
          <p:nvPr/>
        </p:nvSpPr>
        <p:spPr>
          <a:xfrm>
            <a:off x="1031575" y="2951500"/>
            <a:ext cx="12166800" cy="14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zastosowaniu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obróbki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antykurczliwej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stabilizacji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zminimalizowania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kurczenia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trwały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3" name="Google Shape;713;g32d3ba9ed84_0_702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714" name="Google Shape;714;g32d3ba9ed84_0_702"/>
          <p:cNvGrpSpPr/>
          <p:nvPr/>
        </p:nvGrpSpPr>
        <p:grpSpPr>
          <a:xfrm>
            <a:off x="715211" y="5573375"/>
            <a:ext cx="12864266" cy="1087055"/>
            <a:chOff x="0" y="0"/>
            <a:chExt cx="2254200" cy="3661200"/>
          </a:xfrm>
        </p:grpSpPr>
        <p:sp>
          <p:nvSpPr>
            <p:cNvPr id="715" name="Google Shape;715;g32d3ba9ed84_0_702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16" name="Google Shape;716;g32d3ba9ed84_0_702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7" name="Google Shape;717;g32d3ba9ed84_0_702"/>
          <p:cNvSpPr txBox="1"/>
          <p:nvPr/>
        </p:nvSpPr>
        <p:spPr>
          <a:xfrm>
            <a:off x="1036286" y="5731625"/>
            <a:ext cx="1213084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 dirty="0">
                <a:solidFill>
                  <a:srgbClr val="1E2328"/>
                </a:solidFill>
                <a:latin typeface="Montserrat Black"/>
                <a:sym typeface="Montserrat Black"/>
              </a:rPr>
              <a:t>ODPORNOŚĆ NA </a:t>
            </a:r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GNIECENIE</a:t>
            </a:r>
            <a:endParaRPr lang="en-US"/>
          </a:p>
        </p:txBody>
      </p:sp>
      <p:sp>
        <p:nvSpPr>
          <p:cNvPr id="718" name="Google Shape;718;g32d3ba9ed84_0_702"/>
          <p:cNvSpPr txBox="1"/>
          <p:nvPr/>
        </p:nvSpPr>
        <p:spPr>
          <a:xfrm>
            <a:off x="1036450" y="7212750"/>
            <a:ext cx="12166800" cy="112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Zabieg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dodaniu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żywicy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zapobiegania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marszczeniu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on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tymczasowy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zazwyczaj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znika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średnio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25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praniach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r>
              <a:rPr lang="en-US" sz="2000" dirty="0">
                <a:solidFill>
                  <a:srgbClr val="454545"/>
                </a:solidFill>
                <a:ea typeface="Montserrat"/>
                <a:sym typeface="Montserrat"/>
              </a:rPr>
              <a:t> </a:t>
            </a:r>
            <a:endParaRPr lang="en-US"/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g32d3ba9ed84_0_831"/>
          <p:cNvGrpSpPr/>
          <p:nvPr/>
        </p:nvGrpSpPr>
        <p:grpSpPr>
          <a:xfrm>
            <a:off x="928050" y="1312125"/>
            <a:ext cx="13672853" cy="1214054"/>
            <a:chOff x="0" y="0"/>
            <a:chExt cx="2254200" cy="3661200"/>
          </a:xfrm>
        </p:grpSpPr>
        <p:sp>
          <p:nvSpPr>
            <p:cNvPr id="724" name="Google Shape;724;g32d3ba9ed84_0_831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25" name="Google Shape;725;g32d3ba9ed84_0_831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g32d3ba9ed84_0_83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727" name="Google Shape;727;g32d3ba9ed84_0_831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8" name="Google Shape;728;g32d3ba9ed84_0_831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29" name="Google Shape;729;g32d3ba9ed84_0_831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0" name="Google Shape;730;g32d3ba9ed84_0_831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g32d3ba9ed84_0_831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732" name="Google Shape;732;g32d3ba9ed84_0_83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3" name="Google Shape;733;g32d3ba9ed84_0_831"/>
          <p:cNvSpPr txBox="1"/>
          <p:nvPr/>
        </p:nvSpPr>
        <p:spPr>
          <a:xfrm>
            <a:off x="927880" y="1457470"/>
            <a:ext cx="1399748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>
                <a:schemeClr val="dk1"/>
              </a:buClr>
              <a:buSzPts val="6000"/>
            </a:pPr>
            <a:r>
              <a:rPr lang="en-US" sz="6000" dirty="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ŚRODEK OGRANICZAJĄCY OGIEŃ</a:t>
            </a:r>
            <a:endParaRPr sz="6000" dirty="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34" name="Google Shape;734;g32d3ba9ed84_0_831"/>
          <p:cNvSpPr txBox="1"/>
          <p:nvPr/>
        </p:nvSpPr>
        <p:spPr>
          <a:xfrm>
            <a:off x="1031575" y="2951500"/>
            <a:ext cx="12166800" cy="235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l-PL" sz="2000" dirty="0">
                <a:solidFill>
                  <a:srgbClr val="454545"/>
                </a:solidFill>
                <a:latin typeface="Montserrat"/>
                <a:ea typeface="Montserrat"/>
                <a:cs typeface="Montserrat"/>
                <a:sym typeface="Montserrat"/>
              </a:rPr>
              <a:t>Obróbka chemiczna polegająca na dodaniu do tkaniny niepenetrującej powłoki, która blokuje dostęp tlenu, poprawiając w ten sposób jej właściwości samogasnące. Ma charakter tymczasowy.</a:t>
            </a:r>
            <a:endParaRPr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5" name="Google Shape;735;g32d3ba9ed84_0_831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736" name="Google Shape;736;g32d3ba9ed84_0_831"/>
          <p:cNvGrpSpPr/>
          <p:nvPr/>
        </p:nvGrpSpPr>
        <p:grpSpPr>
          <a:xfrm>
            <a:off x="932925" y="5573375"/>
            <a:ext cx="13667804" cy="1214054"/>
            <a:chOff x="0" y="0"/>
            <a:chExt cx="2254200" cy="3661200"/>
          </a:xfrm>
        </p:grpSpPr>
        <p:sp>
          <p:nvSpPr>
            <p:cNvPr id="737" name="Google Shape;737;g32d3ba9ed84_0_831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8" name="Google Shape;738;g32d3ba9ed84_0_831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9" name="Google Shape;739;g32d3ba9ed84_0_831"/>
          <p:cNvSpPr txBox="1"/>
          <p:nvPr/>
        </p:nvSpPr>
        <p:spPr>
          <a:xfrm>
            <a:off x="2142999" y="5731625"/>
            <a:ext cx="1189746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>
                <a:schemeClr val="dk1"/>
              </a:buClr>
              <a:buSzPts val="6000"/>
            </a:pPr>
            <a:r>
              <a:rPr lang="en-US" sz="6000" dirty="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ODPROWADZANIE WILGOCI</a:t>
            </a:r>
            <a:endParaRPr sz="6000" dirty="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40" name="Google Shape;740;g32d3ba9ed84_0_831"/>
          <p:cNvSpPr txBox="1"/>
          <p:nvPr/>
        </p:nvSpPr>
        <p:spPr>
          <a:xfrm>
            <a:off x="1036450" y="7212750"/>
            <a:ext cx="12166800" cy="189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l-PL" sz="2000" dirty="0">
                <a:solidFill>
                  <a:srgbClr val="454545"/>
                </a:solidFill>
                <a:latin typeface="Montserrat"/>
                <a:ea typeface="Montserrat"/>
                <a:cs typeface="Montserrat"/>
                <a:sym typeface="Montserrat"/>
              </a:rPr>
              <a:t>Proces chemiczny polegający na splataniu włókien hydrofilowych z hydrofobowymi w celu odprowadzania potu i wilgoci z tkaniny.</a:t>
            </a:r>
            <a:endParaRPr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g32d3ba9ed84_0_852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746" name="Google Shape;746;g32d3ba9ed84_0_852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" name="Google Shape;747;g32d3ba9ed84_0_852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g32d3ba9ed84_0_85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749" name="Google Shape;749;g32d3ba9ed84_0_852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0" name="Google Shape;750;g32d3ba9ed84_0_852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1" name="Google Shape;751;g32d3ba9ed84_0_85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2" name="Google Shape;752;g32d3ba9ed84_0_852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g32d3ba9ed84_0_852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754" name="Google Shape;754;g32d3ba9ed84_0_85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5" name="Google Shape;755;g32d3ba9ed84_0_852"/>
          <p:cNvSpPr txBox="1"/>
          <p:nvPr/>
        </p:nvSpPr>
        <p:spPr>
          <a:xfrm>
            <a:off x="2957250" y="1457450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DWR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56" name="Google Shape;756;g32d3ba9ed84_0_852"/>
          <p:cNvSpPr txBox="1"/>
          <p:nvPr/>
        </p:nvSpPr>
        <p:spPr>
          <a:xfrm>
            <a:off x="1031575" y="2951500"/>
            <a:ext cx="12166800" cy="204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Trwała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hydrofobowość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obróbka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pokryciu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zewnętrznej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warstwy</a:t>
            </a:r>
            <a:endParaRPr lang="en-US" dirty="0" err="1">
              <a:latin typeface="Montserrat"/>
            </a:endParaRPr>
          </a:p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nasyceniu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roztworem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zapobiega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wchłanianiu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wody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zabieg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tymczasowy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dlatego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konieczne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ponowne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powlekanie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utrzymania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hydrofobowości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zależności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od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ilości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powłoki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obróbka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może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być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wodoodporna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 hydrofobowa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wodoodporna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7" name="Google Shape;757;g32d3ba9ed84_0_852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758" name="Google Shape;758;g32d3ba9ed84_0_852"/>
          <p:cNvGrpSpPr/>
          <p:nvPr/>
        </p:nvGrpSpPr>
        <p:grpSpPr>
          <a:xfrm>
            <a:off x="932925" y="5573375"/>
            <a:ext cx="12265553" cy="1214054"/>
            <a:chOff x="0" y="0"/>
            <a:chExt cx="2254200" cy="3661200"/>
          </a:xfrm>
        </p:grpSpPr>
        <p:sp>
          <p:nvSpPr>
            <p:cNvPr id="759" name="Google Shape;759;g32d3ba9ed84_0_852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60" name="Google Shape;760;g32d3ba9ed84_0_852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g32d3ba9ed84_0_852"/>
          <p:cNvSpPr txBox="1"/>
          <p:nvPr/>
        </p:nvSpPr>
        <p:spPr>
          <a:xfrm>
            <a:off x="1036450" y="7212750"/>
            <a:ext cx="12166800" cy="240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nałożeniu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środka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działaniu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antystatycznym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usunięcia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niepożądanego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ładunku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elektrostatycznego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wytwarzanego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podczas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ruchu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ciała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 marL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2" name="Google Shape;762;g32d3ba9ed84_0_852"/>
          <p:cNvSpPr txBox="1"/>
          <p:nvPr/>
        </p:nvSpPr>
        <p:spPr>
          <a:xfrm>
            <a:off x="3074000" y="5713175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ANTYSTATYCZNY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oogle Shape;767;g32d3ba9ed84_0_874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768" name="Google Shape;768;g32d3ba9ed84_0_874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69" name="Google Shape;769;g32d3ba9ed84_0_874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g32d3ba9ed84_0_87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771" name="Google Shape;771;g32d3ba9ed84_0_874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2" name="Google Shape;772;g32d3ba9ed84_0_874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73" name="Google Shape;773;g32d3ba9ed84_0_874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74" name="Google Shape;774;g32d3ba9ed84_0_874"/>
            <p:cNvSpPr txBox="1"/>
            <p:nvPr/>
          </p:nvSpPr>
          <p:spPr>
            <a:xfrm>
              <a:off x="9588879" y="439208"/>
              <a:ext cx="36750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Module 3, Unit </a:t>
              </a:r>
              <a:r>
                <a:rPr lang="en-US" sz="24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g32d3ba9ed84_0_874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776" name="Google Shape;776;g32d3ba9ed84_0_874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7" name="Google Shape;777;g32d3ba9ed84_0_874"/>
          <p:cNvSpPr txBox="1"/>
          <p:nvPr/>
        </p:nvSpPr>
        <p:spPr>
          <a:xfrm>
            <a:off x="2957250" y="1457450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ANTYPILLING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78" name="Google Shape;778;g32d3ba9ed84_0_874"/>
          <p:cNvSpPr txBox="1"/>
          <p:nvPr/>
        </p:nvSpPr>
        <p:spPr>
          <a:xfrm>
            <a:off x="1031575" y="2951500"/>
            <a:ext cx="12166800" cy="209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redukuje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luźne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tworzące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kulki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zgrubienia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nitki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powierzchni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Zazwyczaj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nakładany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powłoką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polimerową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aby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zwiększyć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trwałość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>
              <a:latin typeface="Montserrat"/>
            </a:endParaRPr>
          </a:p>
          <a:p>
            <a:pPr marL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9" name="Google Shape;779;g32d3ba9ed84_0_874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780" name="Google Shape;780;g32d3ba9ed84_0_874"/>
          <p:cNvGrpSpPr/>
          <p:nvPr/>
        </p:nvGrpSpPr>
        <p:grpSpPr>
          <a:xfrm>
            <a:off x="932925" y="5573375"/>
            <a:ext cx="12265553" cy="1214054"/>
            <a:chOff x="0" y="0"/>
            <a:chExt cx="2254200" cy="3661200"/>
          </a:xfrm>
        </p:grpSpPr>
        <p:sp>
          <p:nvSpPr>
            <p:cNvPr id="781" name="Google Shape;781;g32d3ba9ed84_0_874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2" name="Google Shape;782;g32d3ba9ed84_0_874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3" name="Google Shape;783;g32d3ba9ed84_0_874"/>
          <p:cNvSpPr txBox="1"/>
          <p:nvPr/>
        </p:nvSpPr>
        <p:spPr>
          <a:xfrm>
            <a:off x="1036450" y="7212750"/>
            <a:ext cx="12166800" cy="28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nałożeniu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powierzchnię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środka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blokującego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pochłania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rozprasza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promienie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zmniejszając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ten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sposób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narażenie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promieniowanie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UV. </a:t>
            </a:r>
            <a:endParaRPr lang="en-US" dirty="0">
              <a:latin typeface="Montserrat"/>
            </a:endParaRPr>
          </a:p>
          <a:p>
            <a:pPr marL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4" name="Google Shape;784;g32d3ba9ed84_0_874"/>
          <p:cNvSpPr txBox="1"/>
          <p:nvPr/>
        </p:nvSpPr>
        <p:spPr>
          <a:xfrm>
            <a:off x="3074000" y="5713175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OCHRONA UV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21" name="Google Shape;121;p3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" name="Google Shape;122;p3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3" name="Google Shape;123;p3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 txBox="1"/>
            <p:nvPr/>
          </p:nvSpPr>
          <p:spPr>
            <a:xfrm rot="-5400000">
              <a:off x="21051350" y="9898650"/>
              <a:ext cx="4522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 t="16795" b="16795"/>
          <a:stretch/>
        </p:blipFill>
        <p:spPr>
          <a:xfrm>
            <a:off x="0" y="1707643"/>
            <a:ext cx="10729563" cy="44544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3"/>
          <p:cNvGrpSpPr/>
          <p:nvPr/>
        </p:nvGrpSpPr>
        <p:grpSpPr>
          <a:xfrm>
            <a:off x="9717692" y="2708859"/>
            <a:ext cx="6348470" cy="4290075"/>
            <a:chOff x="0" y="0"/>
            <a:chExt cx="8464627" cy="5720100"/>
          </a:xfrm>
        </p:grpSpPr>
        <p:grpSp>
          <p:nvGrpSpPr>
            <p:cNvPr id="128" name="Google Shape;128;p3"/>
            <p:cNvGrpSpPr/>
            <p:nvPr/>
          </p:nvGrpSpPr>
          <p:grpSpPr>
            <a:xfrm>
              <a:off x="0" y="0"/>
              <a:ext cx="8464627" cy="5720100"/>
              <a:chOff x="0" y="0"/>
              <a:chExt cx="5039406" cy="3405455"/>
            </a:xfrm>
          </p:grpSpPr>
          <p:sp>
            <p:nvSpPr>
              <p:cNvPr id="129" name="Google Shape;129;p3"/>
              <p:cNvSpPr/>
              <p:nvPr/>
            </p:nvSpPr>
            <p:spPr>
              <a:xfrm>
                <a:off x="0" y="0"/>
                <a:ext cx="5039406" cy="3405455"/>
              </a:xfrm>
              <a:custGeom>
                <a:avLst/>
                <a:gdLst/>
                <a:ahLst/>
                <a:cxnLst/>
                <a:rect l="l" t="t" r="r" b="b"/>
                <a:pathLst>
                  <a:path w="5039406" h="3405455" extrusionOk="0">
                    <a:moveTo>
                      <a:pt x="0" y="0"/>
                    </a:moveTo>
                    <a:lnTo>
                      <a:pt x="5039406" y="0"/>
                    </a:lnTo>
                    <a:lnTo>
                      <a:pt x="5039406" y="3405455"/>
                    </a:lnTo>
                    <a:lnTo>
                      <a:pt x="0" y="3405455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0" name="Google Shape;130;p3"/>
              <p:cNvSpPr txBox="1"/>
              <p:nvPr/>
            </p:nvSpPr>
            <p:spPr>
              <a:xfrm>
                <a:off x="0" y="0"/>
                <a:ext cx="5039406" cy="34054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" name="Google Shape;131;p3"/>
            <p:cNvSpPr txBox="1"/>
            <p:nvPr/>
          </p:nvSpPr>
          <p:spPr>
            <a:xfrm>
              <a:off x="1295761" y="1081203"/>
              <a:ext cx="4654654" cy="2462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buSzPts val="6000"/>
              </a:pPr>
              <a:r>
                <a:rPr lang="en-US" sz="6000" err="1">
                  <a:solidFill>
                    <a:srgbClr val="FFFFFF"/>
                  </a:solidFill>
                  <a:latin typeface="DM Serif Display"/>
                  <a:sym typeface="DM Serif Display"/>
                </a:rPr>
                <a:t>Przegląd</a:t>
              </a:r>
              <a:r>
                <a:rPr lang="en-US" sz="6000">
                  <a:solidFill>
                    <a:srgbClr val="FFFFFF"/>
                  </a:solidFill>
                  <a:latin typeface="DM Serif Display"/>
                  <a:sym typeface="DM Serif Display"/>
                </a:rPr>
                <a:t> </a:t>
              </a:r>
              <a:r>
                <a:rPr lang="en-US" sz="6000" err="1">
                  <a:solidFill>
                    <a:srgbClr val="FFFFFF"/>
                  </a:solidFill>
                  <a:latin typeface="DM Serif Display"/>
                  <a:sym typeface="DM Serif Display"/>
                </a:rPr>
                <a:t>Unitu</a:t>
              </a:r>
              <a:endParaRPr lang="en-US" sz="6000" b="0" i="0" u="none" strike="noStrike" cap="none" err="1">
                <a:solidFill>
                  <a:srgbClr val="FFFFFF"/>
                </a:solidFill>
                <a:latin typeface="DM Serif Display"/>
              </a:endParaRPr>
            </a:p>
          </p:txBody>
        </p:sp>
        <p:cxnSp>
          <p:nvCxnSpPr>
            <p:cNvPr id="132" name="Google Shape;132;p3"/>
            <p:cNvCxnSpPr/>
            <p:nvPr/>
          </p:nvCxnSpPr>
          <p:spPr>
            <a:xfrm>
              <a:off x="1295804" y="4931989"/>
              <a:ext cx="958800" cy="6300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3" name="Google Shape;133;p3"/>
          <p:cNvSpPr txBox="1"/>
          <p:nvPr/>
        </p:nvSpPr>
        <p:spPr>
          <a:xfrm>
            <a:off x="1031566" y="7163290"/>
            <a:ext cx="1491360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latin typeface="Montserrat"/>
                <a:ea typeface="Montserrat"/>
                <a:sym typeface="Montserrat"/>
              </a:rPr>
              <a:t>Niniejsza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jednostka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zapewnia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kompleksowy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przegląd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metod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stosowanych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celu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poprawy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wyglądu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tekstury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I 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funkcjonalności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szczegółowo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omawiając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różne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techniki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wykończeniowe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przetwórstwie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tekstyliów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takie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jak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barwienie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drukowanie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, 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powlekanie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inne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specjalne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zabiegi</a:t>
            </a:r>
            <a:r>
              <a:rPr lang="en-US" sz="215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W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tej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jednostce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dowiesz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, jak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wykończenia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zmieniają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właściwości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I 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wygląd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tekstyliów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oraz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jak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można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je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zastosować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upcyklingu</a:t>
            </a:r>
            <a:r>
              <a:rPr lang="en-US" sz="215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aby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zwiększyć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wartość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funkcjonalność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 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odzieży</a:t>
            </a:r>
            <a:r>
              <a:rPr lang="en-US" sz="215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Zawiera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ona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zajęcia</a:t>
            </a:r>
            <a:r>
              <a:rPr lang="en-US" sz="2150" dirty="0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teoretyczne</a:t>
            </a:r>
            <a:r>
              <a:rPr lang="en-US" sz="2150" dirty="0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uzupełnione</a:t>
            </a:r>
            <a:r>
              <a:rPr lang="en-US" sz="2150" dirty="0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 o </a:t>
            </a:r>
            <a:r>
              <a:rPr lang="en-US" sz="2150" dirty="0" err="1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analizę</a:t>
            </a:r>
            <a:r>
              <a:rPr lang="en-US" sz="2150" dirty="0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próbek</a:t>
            </a:r>
            <a:r>
              <a:rPr lang="en-US" sz="2150" dirty="0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oraz</a:t>
            </a:r>
            <a:r>
              <a:rPr lang="en-US" sz="2150" dirty="0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instrukcje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dotyczące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 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ćwiczenia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praktycznego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.</a:t>
            </a:r>
            <a:endParaRPr lang="en-US">
              <a:latin typeface="Montserrat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g32d3ba9ed84_0_895"/>
          <p:cNvGrpSpPr/>
          <p:nvPr/>
        </p:nvGrpSpPr>
        <p:grpSpPr>
          <a:xfrm>
            <a:off x="928050" y="1420982"/>
            <a:ext cx="13063838" cy="1141482"/>
            <a:chOff x="0" y="0"/>
            <a:chExt cx="2254200" cy="3661200"/>
          </a:xfrm>
        </p:grpSpPr>
        <p:sp>
          <p:nvSpPr>
            <p:cNvPr id="790" name="Google Shape;790;g32d3ba9ed84_0_895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91" name="Google Shape;791;g32d3ba9ed84_0_895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2" name="Google Shape;792;g32d3ba9ed84_0_89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793" name="Google Shape;793;g32d3ba9ed84_0_895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4" name="Google Shape;794;g32d3ba9ed84_0_895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95" name="Google Shape;795;g32d3ba9ed84_0_89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96" name="Google Shape;796;g32d3ba9ed84_0_895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g32d3ba9ed84_0_895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798" name="Google Shape;798;g32d3ba9ed84_0_89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9" name="Google Shape;799;g32d3ba9ed84_0_895"/>
          <p:cNvSpPr txBox="1"/>
          <p:nvPr/>
        </p:nvSpPr>
        <p:spPr>
          <a:xfrm>
            <a:off x="1131250" y="1457450"/>
            <a:ext cx="11779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REGULACJA TEMPERATURY</a:t>
            </a:r>
            <a:endParaRPr lang="en-US"/>
          </a:p>
        </p:txBody>
      </p:sp>
      <p:sp>
        <p:nvSpPr>
          <p:cNvPr id="800" name="Google Shape;800;g32d3ba9ed84_0_895"/>
          <p:cNvSpPr txBox="1"/>
          <p:nvPr/>
        </p:nvSpPr>
        <p:spPr>
          <a:xfrm>
            <a:off x="1031575" y="2951500"/>
            <a:ext cx="12166800" cy="240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wykorzystujący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mikrokapsułki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przerywania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zmian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temperatury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zapewniania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efektu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ogrzewania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/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chłodzenia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odzieży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 marL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1" name="Google Shape;801;g32d3ba9ed84_0_895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802" name="Google Shape;802;g32d3ba9ed84_0_895"/>
          <p:cNvGrpSpPr/>
          <p:nvPr/>
        </p:nvGrpSpPr>
        <p:grpSpPr>
          <a:xfrm>
            <a:off x="932925" y="6779550"/>
            <a:ext cx="13063685" cy="1214054"/>
            <a:chOff x="0" y="0"/>
            <a:chExt cx="2400883" cy="3661200"/>
          </a:xfrm>
        </p:grpSpPr>
        <p:sp>
          <p:nvSpPr>
            <p:cNvPr id="803" name="Google Shape;803;g32d3ba9ed84_0_895"/>
            <p:cNvSpPr/>
            <p:nvPr/>
          </p:nvSpPr>
          <p:spPr>
            <a:xfrm>
              <a:off x="0" y="328278"/>
              <a:ext cx="2400883" cy="3004544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04" name="Google Shape;804;g32d3ba9ed84_0_895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5" name="Google Shape;805;g32d3ba9ed84_0_895"/>
          <p:cNvSpPr txBox="1"/>
          <p:nvPr/>
        </p:nvSpPr>
        <p:spPr>
          <a:xfrm>
            <a:off x="1108259" y="8072538"/>
            <a:ext cx="12166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Obróbka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mechaniczna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zwiększeniu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absorpcji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wody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przez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aby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umożliwić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łatwiejsze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usuwanie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plam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zabrudzeń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podczas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endParaRPr lang="en-US" dirty="0">
              <a:latin typeface="Montserrat"/>
            </a:endParaRPr>
          </a:p>
        </p:txBody>
      </p:sp>
      <p:sp>
        <p:nvSpPr>
          <p:cNvPr id="806" name="Google Shape;806;g32d3ba9ed84_0_895"/>
          <p:cNvSpPr txBox="1"/>
          <p:nvPr/>
        </p:nvSpPr>
        <p:spPr>
          <a:xfrm>
            <a:off x="1282690" y="6779733"/>
            <a:ext cx="12185268" cy="95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USUWANIE PLAM/BRUDU</a:t>
            </a:r>
            <a:endParaRPr lang="en-US"/>
          </a:p>
        </p:txBody>
      </p:sp>
      <p:grpSp>
        <p:nvGrpSpPr>
          <p:cNvPr id="807" name="Google Shape;807;g32d3ba9ed84_0_895"/>
          <p:cNvGrpSpPr/>
          <p:nvPr/>
        </p:nvGrpSpPr>
        <p:grpSpPr>
          <a:xfrm>
            <a:off x="0" y="-1600200"/>
            <a:ext cx="18288000" cy="10287000"/>
            <a:chOff x="0" y="0"/>
            <a:chExt cx="24384000" cy="13716000"/>
          </a:xfrm>
        </p:grpSpPr>
        <p:cxnSp>
          <p:nvCxnSpPr>
            <p:cNvPr id="808" name="Google Shape;808;g32d3ba9ed84_0_895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9" name="Google Shape;809;g32d3ba9ed84_0_895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10" name="Google Shape;810;g32d3ba9ed84_0_89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11" name="Google Shape;811;g32d3ba9ed84_0_895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12" name="Google Shape;812;g32d3ba9ed84_0_895"/>
          <p:cNvGrpSpPr/>
          <p:nvPr/>
        </p:nvGrpSpPr>
        <p:grpSpPr>
          <a:xfrm>
            <a:off x="932925" y="3973175"/>
            <a:ext cx="13045695" cy="1177769"/>
            <a:chOff x="0" y="0"/>
            <a:chExt cx="2254200" cy="3661200"/>
          </a:xfrm>
        </p:grpSpPr>
        <p:sp>
          <p:nvSpPr>
            <p:cNvPr id="813" name="Google Shape;813;g32d3ba9ed84_0_895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14" name="Google Shape;814;g32d3ba9ed84_0_895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5" name="Google Shape;815;g32d3ba9ed84_0_895"/>
          <p:cNvSpPr txBox="1"/>
          <p:nvPr/>
        </p:nvSpPr>
        <p:spPr>
          <a:xfrm>
            <a:off x="1025725" y="5523213"/>
            <a:ext cx="12166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dodaniu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laminowanej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powłoki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aby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zapobiec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wchłanianiu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plam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przez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endParaRPr lang="en-US" dirty="0">
              <a:latin typeface="Montserrat"/>
            </a:endParaRPr>
          </a:p>
        </p:txBody>
      </p:sp>
      <p:sp>
        <p:nvSpPr>
          <p:cNvPr id="816" name="Google Shape;816;g32d3ba9ed84_0_895"/>
          <p:cNvSpPr txBox="1"/>
          <p:nvPr/>
        </p:nvSpPr>
        <p:spPr>
          <a:xfrm>
            <a:off x="1025561" y="4149260"/>
            <a:ext cx="133645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ŚRODEK PRZECIWKO PLAMOM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g32d3ba9ed84_0_916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822" name="Google Shape;822;g32d3ba9ed84_0_916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3" name="Google Shape;823;g32d3ba9ed84_0_916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4" name="Google Shape;824;g32d3ba9ed84_0_91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825" name="Google Shape;825;g32d3ba9ed84_0_91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6" name="Google Shape;826;g32d3ba9ed84_0_91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27" name="Google Shape;827;g32d3ba9ed84_0_91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8" name="Google Shape;828;g32d3ba9ed84_0_916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32d3ba9ed84_0_916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830" name="Google Shape;830;g32d3ba9ed84_0_91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1" name="Google Shape;831;g32d3ba9ed84_0_916"/>
          <p:cNvSpPr txBox="1"/>
          <p:nvPr/>
        </p:nvSpPr>
        <p:spPr>
          <a:xfrm>
            <a:off x="2957250" y="1457450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ODPORNY NA MOLE</a:t>
            </a:r>
            <a:endParaRPr lang="en-US"/>
          </a:p>
        </p:txBody>
      </p:sp>
      <p:sp>
        <p:nvSpPr>
          <p:cNvPr id="832" name="Google Shape;832;g32d3ba9ed84_0_916"/>
          <p:cNvSpPr txBox="1"/>
          <p:nvPr/>
        </p:nvSpPr>
        <p:spPr>
          <a:xfrm>
            <a:off x="1031575" y="2951500"/>
            <a:ext cx="12166800" cy="189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Zabieg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polegający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zanurzeniu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roztworze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zmniejsza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przyciąganie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moli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zapobiegając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uszkodzeniom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odzieży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endParaRPr lang="en-US" dirty="0">
              <a:latin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3" name="Google Shape;833;g32d3ba9ed84_0_916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pSp>
        <p:nvGrpSpPr>
          <p:cNvPr id="834" name="Google Shape;834;g32d3ba9ed84_0_916"/>
          <p:cNvGrpSpPr/>
          <p:nvPr/>
        </p:nvGrpSpPr>
        <p:grpSpPr>
          <a:xfrm>
            <a:off x="932925" y="5573375"/>
            <a:ext cx="12265553" cy="1214054"/>
            <a:chOff x="0" y="0"/>
            <a:chExt cx="2254200" cy="3661200"/>
          </a:xfrm>
        </p:grpSpPr>
        <p:sp>
          <p:nvSpPr>
            <p:cNvPr id="835" name="Google Shape;835;g32d3ba9ed84_0_916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36" name="Google Shape;836;g32d3ba9ed84_0_916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7" name="Google Shape;837;g32d3ba9ed84_0_916"/>
          <p:cNvSpPr txBox="1"/>
          <p:nvPr/>
        </p:nvSpPr>
        <p:spPr>
          <a:xfrm>
            <a:off x="1036450" y="7212750"/>
            <a:ext cx="12166800" cy="245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50" dirty="0" err="1">
                <a:latin typeface="Montserrat"/>
                <a:ea typeface="Montserrat"/>
                <a:sym typeface="Montserrat"/>
              </a:rPr>
              <a:t>Zabieg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chemiczny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który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hamuje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rozwój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bakterii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zapobiegając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uszkodzeniom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odzieży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spowodowanym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przez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pot.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Znany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również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jako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środek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antybakteryjny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neutralizujący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zapach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. </a:t>
            </a:r>
            <a:endParaRPr lang="en-US" sz="2150">
              <a:latin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8" name="Google Shape;838;g32d3ba9ed84_0_916"/>
          <p:cNvSpPr txBox="1"/>
          <p:nvPr/>
        </p:nvSpPr>
        <p:spPr>
          <a:xfrm>
            <a:off x="3074000" y="5713175"/>
            <a:ext cx="995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PRZECIWBAKTERYJNY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g319716d215d_0_109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844" name="Google Shape;844;g319716d215d_0_109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45" name="Google Shape;845;g319716d215d_0_109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g319716d215d_0_109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847" name="Google Shape;847;g319716d215d_0_109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48" name="Google Shape;848;g319716d215d_0_109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9" name="Google Shape;849;g319716d215d_0_10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850" name="Google Shape;850;g319716d215d_0_109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1" name="Google Shape;851;g319716d215d_0_109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52" name="Google Shape;852;g319716d215d_0_109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53" name="Google Shape;853;g319716d215d_0_109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g319716d215d_0_109"/>
            <p:cNvSpPr txBox="1"/>
            <p:nvPr/>
          </p:nvSpPr>
          <p:spPr>
            <a:xfrm rot="16200000">
              <a:off x="21052851" y="9408800"/>
              <a:ext cx="4970100" cy="901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 dirty="0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855" name="Google Shape;855;g319716d215d_0_109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6" name="Google Shape;856;g319716d215d_0_109"/>
          <p:cNvSpPr txBox="1"/>
          <p:nvPr/>
        </p:nvSpPr>
        <p:spPr>
          <a:xfrm>
            <a:off x="2957250" y="1457450"/>
            <a:ext cx="931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KROKI NAPRAWCZE</a:t>
            </a:r>
            <a:endParaRPr lang="en-US"/>
          </a:p>
        </p:txBody>
      </p:sp>
      <p:sp>
        <p:nvSpPr>
          <p:cNvPr id="857" name="Google Shape;857;g319716d215d_0_109"/>
          <p:cNvSpPr txBox="1"/>
          <p:nvPr/>
        </p:nvSpPr>
        <p:spPr>
          <a:xfrm>
            <a:off x="1031575" y="2951496"/>
            <a:ext cx="9231300" cy="4724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mogą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zachodzić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różnych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etapach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produkcji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endParaRPr lang="en-US" dirty="0" err="1">
              <a:latin typeface="Montserrat"/>
            </a:endParaRPr>
          </a:p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pomagają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stabilizacji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materiału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przed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przejściem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kolejnego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etapu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dirty="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sz="2000" b="1" dirty="0" err="1">
                <a:solidFill>
                  <a:srgbClr val="454545"/>
                </a:solidFill>
                <a:latin typeface="Montserrat"/>
              </a:rPr>
              <a:t>Utrwalanie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stabilizujący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rozmiar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barwę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tkaniny</a:t>
            </a:r>
            <a:endParaRPr lang="en-US" dirty="0" err="1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Pranie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obróbka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usuwająca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zanieczyszczenia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oleje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oraz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stabilizująca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rozmiar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podczas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etapu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wykańczania</a:t>
            </a:r>
            <a:endParaRPr lang="en-US" dirty="0" err="1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Odwadnianie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b="1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suszeni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obróbka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zmniejszająca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wilgotność</a:t>
            </a:r>
            <a:endParaRPr dirty="0" err="1">
              <a:latin typeface="Montserrat"/>
            </a:endParaRPr>
          </a:p>
          <a:p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po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procesie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namaczania</a:t>
            </a:r>
            <a:endParaRPr dirty="0" err="1">
              <a:latin typeface="Montserrat"/>
            </a:endParaRPr>
          </a:p>
          <a:p>
            <a:endParaRPr b="1" dirty="0">
              <a:latin typeface="Montserrat"/>
            </a:endParaRPr>
          </a:p>
          <a:p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Utrwalanie</a:t>
            </a:r>
            <a:r>
              <a:rPr lang="en-US" sz="2000" b="1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454545"/>
                </a:solidFill>
                <a:latin typeface="Montserrat"/>
                <a:sym typeface="Montserrat"/>
              </a:rPr>
              <a:t>termiczne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usuwający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nieregularności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endParaRPr dirty="0" err="1"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stabilizujący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wymiary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materiałów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wrażliwych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ciepło</a:t>
            </a:r>
            <a:endParaRPr dirty="0" err="1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8" name="Google Shape;858;g319716d215d_0_109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pic>
        <p:nvPicPr>
          <p:cNvPr id="859" name="Google Shape;859;g319716d215d_0_109"/>
          <p:cNvPicPr preferRelativeResize="0"/>
          <p:nvPr/>
        </p:nvPicPr>
        <p:blipFill rotWithShape="1">
          <a:blip r:embed="rId5">
            <a:alphaModFix/>
          </a:blip>
          <a:srcRect l="36591" r="36588"/>
          <a:stretch/>
        </p:blipFill>
        <p:spPr>
          <a:xfrm>
            <a:off x="11132975" y="2244800"/>
            <a:ext cx="3298273" cy="6917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0" name="Google Shape;860;g319716d215d_0_109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861" name="Google Shape;861;g319716d215d_0_10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g319716d215d_0_109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g319716d215d_0_109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g319716d215d_0_109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g319716d215d_0_109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g319716d215d_0_10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g319716d215d_0_10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g319716d215d_0_109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g32fd4c515b1_0_0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874" name="Google Shape;874;g32fd4c515b1_0_0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5" name="Google Shape;875;g32fd4c515b1_0_0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76" name="Google Shape;876;g32fd4c515b1_0_0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77" name="Google Shape;877;g32fd4c515b1_0_0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3,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Unit 3</a:t>
              </a:r>
              <a:endParaRPr dirty="0"/>
            </a:p>
          </p:txBody>
        </p:sp>
      </p:grpSp>
      <p:cxnSp>
        <p:nvCxnSpPr>
          <p:cNvPr id="879" name="Google Shape;879;g32fd4c515b1_0_0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80" name="Google Shape;880;g32fd4c515b1_0_0"/>
          <p:cNvGrpSpPr/>
          <p:nvPr/>
        </p:nvGrpSpPr>
        <p:grpSpPr>
          <a:xfrm>
            <a:off x="0" y="3592001"/>
            <a:ext cx="16220948" cy="6694971"/>
            <a:chOff x="0" y="0"/>
            <a:chExt cx="3508294" cy="1026348"/>
          </a:xfrm>
        </p:grpSpPr>
        <p:sp>
          <p:nvSpPr>
            <p:cNvPr id="881" name="Google Shape;881;g32fd4c515b1_0_0"/>
            <p:cNvSpPr/>
            <p:nvPr/>
          </p:nvSpPr>
          <p:spPr>
            <a:xfrm>
              <a:off x="0" y="0"/>
              <a:ext cx="3508294" cy="1026348"/>
            </a:xfrm>
            <a:custGeom>
              <a:avLst/>
              <a:gdLst/>
              <a:ahLst/>
              <a:cxnLst/>
              <a:rect l="l" t="t" r="r" b="b"/>
              <a:pathLst>
                <a:path w="3508294" h="1026348" extrusionOk="0">
                  <a:moveTo>
                    <a:pt x="0" y="0"/>
                  </a:moveTo>
                  <a:lnTo>
                    <a:pt x="3508294" y="0"/>
                  </a:lnTo>
                  <a:lnTo>
                    <a:pt x="3508294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82" name="Google Shape;882;g32fd4c515b1_0_0"/>
            <p:cNvSpPr txBox="1"/>
            <p:nvPr/>
          </p:nvSpPr>
          <p:spPr>
            <a:xfrm>
              <a:off x="0" y="0"/>
              <a:ext cx="35082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83" name="Google Shape;883;g32fd4c515b1_0_0"/>
          <p:cNvPicPr preferRelativeResize="0"/>
          <p:nvPr/>
        </p:nvPicPr>
        <p:blipFill rotWithShape="1">
          <a:blip r:embed="rId4">
            <a:alphaModFix/>
          </a:blip>
          <a:srcRect l="1399" r="1390"/>
          <a:stretch/>
        </p:blipFill>
        <p:spPr>
          <a:xfrm>
            <a:off x="8899452" y="3227160"/>
            <a:ext cx="6855352" cy="6756855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g32fd4c515b1_0_0"/>
          <p:cNvSpPr txBox="1"/>
          <p:nvPr/>
        </p:nvSpPr>
        <p:spPr>
          <a:xfrm>
            <a:off x="1020468" y="1590675"/>
            <a:ext cx="1472824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 dirty="0" err="1">
                <a:solidFill>
                  <a:schemeClr val="dk1"/>
                </a:solidFill>
                <a:latin typeface="DM Serif Display"/>
                <a:sym typeface="DM Serif Display"/>
              </a:rPr>
              <a:t>Zastosowanie</a:t>
            </a:r>
            <a:r>
              <a:rPr lang="en-US" sz="6000" dirty="0">
                <a:solidFill>
                  <a:schemeClr val="dk1"/>
                </a:solidFill>
                <a:latin typeface="DM Serif Display"/>
                <a:sym typeface="DM Serif Display"/>
              </a:rPr>
              <a:t> </a:t>
            </a:r>
            <a:r>
              <a:rPr lang="en-US" sz="6000" dirty="0" err="1">
                <a:solidFill>
                  <a:schemeClr val="dk1"/>
                </a:solidFill>
                <a:latin typeface="DM Serif Display"/>
                <a:sym typeface="DM Serif Display"/>
              </a:rPr>
              <a:t>wykończenia</a:t>
            </a:r>
            <a:r>
              <a:rPr lang="en-US" sz="6000" dirty="0">
                <a:solidFill>
                  <a:schemeClr val="dk1"/>
                </a:solidFill>
                <a:latin typeface="DM Serif Display"/>
                <a:sym typeface="DM Serif Display"/>
              </a:rPr>
              <a:t> do </a:t>
            </a:r>
            <a:r>
              <a:rPr lang="en-US" sz="6000" dirty="0" err="1">
                <a:solidFill>
                  <a:schemeClr val="dk1"/>
                </a:solidFill>
                <a:latin typeface="DM Serif Display"/>
                <a:sym typeface="DM Serif Display"/>
              </a:rPr>
              <a:t>upcyclingu</a:t>
            </a:r>
            <a:endParaRPr lang="en-US" dirty="0" err="1">
              <a:solidFill>
                <a:schemeClr val="dk1"/>
              </a:solidFill>
            </a:endParaRPr>
          </a:p>
        </p:txBody>
      </p:sp>
      <p:sp>
        <p:nvSpPr>
          <p:cNvPr id="885" name="Google Shape;885;g32fd4c515b1_0_0"/>
          <p:cNvSpPr txBox="1"/>
          <p:nvPr/>
        </p:nvSpPr>
        <p:spPr>
          <a:xfrm>
            <a:off x="568750" y="4056600"/>
            <a:ext cx="7791428" cy="57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Większość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wykończeń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wykonywana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przemysłowo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dlatego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trudno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jest je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stosować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upcyklingu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tekstyliów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Poniżej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przedstawiono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kilka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przykładów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wykończeń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które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można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zastosować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projektach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upcyklingu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Więcej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informacji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temat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zrównoważonych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praktyk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wykończeniowych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można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znaleźć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jednostce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4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tego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modułu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sz="2150" dirty="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endParaRPr dirty="0">
              <a:latin typeface="Montserrat"/>
            </a:endParaRPr>
          </a:p>
          <a:p>
            <a:r>
              <a:rPr lang="en-US" sz="2150" b="1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Drukowanie</a:t>
            </a:r>
            <a:r>
              <a:rPr lang="en-US" sz="2150" b="1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–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zdobienie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przy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użyciu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stempli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ręcznych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nadruków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termicznych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maszyn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cyfrowych</a:t>
            </a:r>
            <a:endParaRPr lang="en-US" dirty="0" err="1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sz="2150" b="1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Barwienie</a:t>
            </a:r>
            <a:r>
              <a:rPr lang="en-US" sz="2150" b="1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–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barwienie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maszynowe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ręczne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można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wykonać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naturalnymi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barwnikami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liści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warzyw</a:t>
            </a:r>
            <a:endParaRPr dirty="0" err="1">
              <a:solidFill>
                <a:schemeClr val="lt1"/>
              </a:solidFill>
              <a:latin typeface="Montserrat"/>
            </a:endParaRPr>
          </a:p>
          <a:p>
            <a:endParaRPr dirty="0">
              <a:latin typeface="Montserrat"/>
            </a:endParaRPr>
          </a:p>
          <a:p>
            <a:pPr>
              <a:lnSpc>
                <a:spcPct val="150022"/>
              </a:lnSpc>
            </a:pPr>
            <a:r>
              <a:rPr lang="en-US" sz="2150" b="1" dirty="0" err="1">
                <a:solidFill>
                  <a:schemeClr val="lt1"/>
                </a:solidFill>
                <a:latin typeface="Montserrat"/>
                <a:sym typeface="Montserrat"/>
              </a:rPr>
              <a:t>Wybielanie</a:t>
            </a:r>
            <a:r>
              <a:rPr lang="en-US" sz="2150" b="1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–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wybielanie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tkanin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rozjaśnianie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ich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odcienia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za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pomocą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wybielacza</a:t>
            </a:r>
            <a:endParaRPr dirty="0" err="1">
              <a:latin typeface="Montserrat"/>
            </a:endParaRPr>
          </a:p>
        </p:txBody>
      </p:sp>
      <p:sp>
        <p:nvSpPr>
          <p:cNvPr id="886" name="Google Shape;886;g32fd4c515b1_0_0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sp>
        <p:nvSpPr>
          <p:cNvPr id="2" name="Google Shape;854;g319716d215d_0_109">
            <a:extLst>
              <a:ext uri="{FF2B5EF4-FFF2-40B4-BE49-F238E27FC236}">
                <a16:creationId xmlns:a16="http://schemas.microsoft.com/office/drawing/2014/main" id="{5E33FBCE-29E4-BB26-F20F-9BD4D42E2213}"/>
              </a:ext>
            </a:extLst>
          </p:cNvPr>
          <p:cNvSpPr txBox="1"/>
          <p:nvPr/>
        </p:nvSpPr>
        <p:spPr>
          <a:xfrm rot="16200000">
            <a:off x="15789638" y="7056600"/>
            <a:ext cx="3727575" cy="67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www.fashionupproject.com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g32fd4c515b1_0_97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892" name="Google Shape;892;g32fd4c515b1_0_97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3" name="Google Shape;893;g32fd4c515b1_0_97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94" name="Google Shape;894;g32fd4c515b1_0_97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95" name="Google Shape;895;g32fd4c515b1_0_97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3</a:t>
              </a:r>
              <a:endParaRPr dirty="0"/>
            </a:p>
          </p:txBody>
        </p:sp>
      </p:grpSp>
      <p:cxnSp>
        <p:nvCxnSpPr>
          <p:cNvPr id="897" name="Google Shape;897;g32fd4c515b1_0_97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98" name="Google Shape;898;g32fd4c515b1_0_97"/>
          <p:cNvGrpSpPr/>
          <p:nvPr/>
        </p:nvGrpSpPr>
        <p:grpSpPr>
          <a:xfrm>
            <a:off x="0" y="5176923"/>
            <a:ext cx="16220948" cy="5110084"/>
            <a:chOff x="0" y="0"/>
            <a:chExt cx="3508294" cy="1026348"/>
          </a:xfrm>
        </p:grpSpPr>
        <p:sp>
          <p:nvSpPr>
            <p:cNvPr id="899" name="Google Shape;899;g32fd4c515b1_0_97"/>
            <p:cNvSpPr/>
            <p:nvPr/>
          </p:nvSpPr>
          <p:spPr>
            <a:xfrm>
              <a:off x="0" y="0"/>
              <a:ext cx="3508294" cy="1026348"/>
            </a:xfrm>
            <a:custGeom>
              <a:avLst/>
              <a:gdLst/>
              <a:ahLst/>
              <a:cxnLst/>
              <a:rect l="l" t="t" r="r" b="b"/>
              <a:pathLst>
                <a:path w="3508294" h="1026348" extrusionOk="0">
                  <a:moveTo>
                    <a:pt x="0" y="0"/>
                  </a:moveTo>
                  <a:lnTo>
                    <a:pt x="3508294" y="0"/>
                  </a:lnTo>
                  <a:lnTo>
                    <a:pt x="3508294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00" name="Google Shape;900;g32fd4c515b1_0_97"/>
            <p:cNvSpPr txBox="1"/>
            <p:nvPr/>
          </p:nvSpPr>
          <p:spPr>
            <a:xfrm>
              <a:off x="0" y="0"/>
              <a:ext cx="35082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1" name="Google Shape;901;g32fd4c515b1_0_97"/>
          <p:cNvPicPr preferRelativeResize="0"/>
          <p:nvPr/>
        </p:nvPicPr>
        <p:blipFill rotWithShape="1">
          <a:blip r:embed="rId4">
            <a:alphaModFix/>
          </a:blip>
          <a:srcRect l="7242" r="18929"/>
          <a:stretch/>
        </p:blipFill>
        <p:spPr>
          <a:xfrm>
            <a:off x="8427737" y="2047875"/>
            <a:ext cx="6764638" cy="7210426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g32fd4c515b1_0_97"/>
          <p:cNvSpPr txBox="1"/>
          <p:nvPr/>
        </p:nvSpPr>
        <p:spPr>
          <a:xfrm>
            <a:off x="817641" y="5556894"/>
            <a:ext cx="7079100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lt1"/>
              </a:buClr>
              <a:buSzPts val="2199"/>
              <a:buFont typeface="Arial"/>
              <a:buChar char="•"/>
            </a:pPr>
            <a:r>
              <a:rPr lang="en-US" sz="2150" b="1" dirty="0" err="1">
                <a:solidFill>
                  <a:schemeClr val="lt1"/>
                </a:solidFill>
                <a:latin typeface="Montserrat"/>
                <a:sym typeface="Montserrat"/>
              </a:rPr>
              <a:t>Haftowanie</a:t>
            </a:r>
            <a:r>
              <a:rPr lang="en-US" sz="2150" b="1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–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maszynowe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lub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ręczne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jako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dekoracja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lub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kreatywne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,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widoczne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cerowanie</a:t>
            </a:r>
            <a:endParaRPr lang="en-US" sz="2150" dirty="0" err="1">
              <a:solidFill>
                <a:schemeClr val="lt1"/>
              </a:solidFill>
              <a:latin typeface="Montserrat"/>
            </a:endParaRPr>
          </a:p>
          <a:p>
            <a:pPr>
              <a:buClr>
                <a:schemeClr val="lt1"/>
              </a:buClr>
              <a:buSzPts val="2199"/>
              <a:buFont typeface="Arial"/>
              <a:buChar char="•"/>
            </a:pPr>
            <a:endParaRPr lang="en-US" dirty="0">
              <a:latin typeface="Montserrat"/>
            </a:endParaRPr>
          </a:p>
          <a:p>
            <a:pPr>
              <a:buClr>
                <a:schemeClr val="lt1"/>
              </a:buClr>
              <a:buSzPts val="2199"/>
              <a:buFont typeface="Arial"/>
              <a:buChar char="•"/>
            </a:pPr>
            <a:r>
              <a:rPr lang="en-US" sz="2150" b="1" dirty="0" err="1">
                <a:solidFill>
                  <a:schemeClr val="lt1"/>
                </a:solidFill>
                <a:latin typeface="Montserrat"/>
                <a:sym typeface="Montserrat"/>
              </a:rPr>
              <a:t>Pikowanie</a:t>
            </a:r>
            <a:r>
              <a:rPr lang="en-US" sz="2150" b="1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–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doskonały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sposób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na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ponowne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wykorzystanie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ciepłej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warstwy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materiału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i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połączenie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jej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z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ciekawymi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warstwami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wierzchnimi</a:t>
            </a:r>
            <a:endParaRPr lang="en-US" dirty="0" err="1">
              <a:solidFill>
                <a:schemeClr val="lt1"/>
              </a:solidFill>
              <a:latin typeface="Montserrat"/>
            </a:endParaRPr>
          </a:p>
          <a:p>
            <a:pPr>
              <a:buClr>
                <a:schemeClr val="lt1"/>
              </a:buClr>
              <a:buSzPts val="2199"/>
              <a:buFont typeface="Arial"/>
              <a:buChar char="•"/>
            </a:pPr>
            <a:endParaRPr dirty="0">
              <a:latin typeface="Montserrat"/>
            </a:endParaRPr>
          </a:p>
          <a:p>
            <a:pPr>
              <a:buClr>
                <a:schemeClr val="lt1"/>
              </a:buClr>
              <a:buSzPts val="2199"/>
              <a:buFont typeface="Arial"/>
              <a:buChar char="•"/>
            </a:pPr>
            <a:r>
              <a:rPr lang="en-US" sz="2150" b="1" dirty="0" err="1">
                <a:solidFill>
                  <a:schemeClr val="lt1"/>
                </a:solidFill>
                <a:latin typeface="Montserrat"/>
                <a:sym typeface="Montserrat"/>
              </a:rPr>
              <a:t>Impregnacja</a:t>
            </a:r>
            <a:r>
              <a:rPr lang="en-US" sz="2150" b="1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–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użycie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odpowiedniego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wosku</a:t>
            </a:r>
            <a:endParaRPr dirty="0" err="1">
              <a:solidFill>
                <a:schemeClr val="lt1"/>
              </a:solidFill>
              <a:latin typeface="Montserrat"/>
            </a:endParaRPr>
          </a:p>
          <a:p>
            <a:pPr>
              <a:buClr>
                <a:schemeClr val="lt1"/>
              </a:buClr>
              <a:buSzPts val="2199"/>
              <a:buChar char="•"/>
            </a:pPr>
            <a:r>
              <a:rPr lang="en-US" sz="2150" b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Plisowanie</a:t>
            </a:r>
            <a:r>
              <a:rPr lang="en-US" sz="2150" b="1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–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rozwiązanie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pozwalające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kurczenie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dużych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ubrań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sz="215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03" name="Google Shape;903;g32fd4c515b1_0_97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pic>
        <p:nvPicPr>
          <p:cNvPr id="904" name="Google Shape;904;g32fd4c515b1_0_97"/>
          <p:cNvPicPr preferRelativeResize="0"/>
          <p:nvPr/>
        </p:nvPicPr>
        <p:blipFill rotWithShape="1">
          <a:blip r:embed="rId5">
            <a:alphaModFix/>
          </a:blip>
          <a:srcRect t="23966" b="23966"/>
          <a:stretch/>
        </p:blipFill>
        <p:spPr>
          <a:xfrm>
            <a:off x="817641" y="1683250"/>
            <a:ext cx="7078973" cy="3493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54;g319716d215d_0_109">
            <a:extLst>
              <a:ext uri="{FF2B5EF4-FFF2-40B4-BE49-F238E27FC236}">
                <a16:creationId xmlns:a16="http://schemas.microsoft.com/office/drawing/2014/main" id="{F7883289-D77B-F8D4-6213-6FB52BABCFA2}"/>
              </a:ext>
            </a:extLst>
          </p:cNvPr>
          <p:cNvSpPr txBox="1"/>
          <p:nvPr/>
        </p:nvSpPr>
        <p:spPr>
          <a:xfrm rot="16200000">
            <a:off x="15789638" y="7056600"/>
            <a:ext cx="3727575" cy="67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www.fashionupproject.com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1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910" name="Google Shape;910;p12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1" name="Google Shape;911;p12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2" name="Google Shape;912;p1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13" name="Google Shape;913;p12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2"/>
            <p:cNvSpPr txBox="1"/>
            <p:nvPr/>
          </p:nvSpPr>
          <p:spPr>
            <a:xfrm rot="-5400000">
              <a:off x="20982200" y="9378600"/>
              <a:ext cx="51114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915" name="Google Shape;915;p1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16" name="Google Shape;916;p12"/>
          <p:cNvPicPr preferRelativeResize="0"/>
          <p:nvPr/>
        </p:nvPicPr>
        <p:blipFill rotWithShape="1">
          <a:blip r:embed="rId5">
            <a:alphaModFix/>
          </a:blip>
          <a:srcRect l="3754" t="7978" r="27351"/>
          <a:stretch/>
        </p:blipFill>
        <p:spPr>
          <a:xfrm>
            <a:off x="0" y="4904448"/>
            <a:ext cx="6048376" cy="53825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7" name="Google Shape;917;p12"/>
          <p:cNvGrpSpPr/>
          <p:nvPr/>
        </p:nvGrpSpPr>
        <p:grpSpPr>
          <a:xfrm>
            <a:off x="6048375" y="7479555"/>
            <a:ext cx="1028700" cy="2807445"/>
            <a:chOff x="0" y="0"/>
            <a:chExt cx="816580" cy="2228546"/>
          </a:xfrm>
        </p:grpSpPr>
        <p:sp>
          <p:nvSpPr>
            <p:cNvPr id="918" name="Google Shape;918;p12"/>
            <p:cNvSpPr/>
            <p:nvPr/>
          </p:nvSpPr>
          <p:spPr>
            <a:xfrm>
              <a:off x="0" y="0"/>
              <a:ext cx="816580" cy="2228546"/>
            </a:xfrm>
            <a:custGeom>
              <a:avLst/>
              <a:gdLst/>
              <a:ahLst/>
              <a:cxnLst/>
              <a:rect l="l" t="t" r="r" b="b"/>
              <a:pathLst>
                <a:path w="816580" h="2228546" extrusionOk="0">
                  <a:moveTo>
                    <a:pt x="0" y="0"/>
                  </a:moveTo>
                  <a:lnTo>
                    <a:pt x="816580" y="0"/>
                  </a:lnTo>
                  <a:lnTo>
                    <a:pt x="816580" y="2228546"/>
                  </a:lnTo>
                  <a:lnTo>
                    <a:pt x="0" y="2228546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19" name="Google Shape;919;p12"/>
            <p:cNvSpPr txBox="1"/>
            <p:nvPr/>
          </p:nvSpPr>
          <p:spPr>
            <a:xfrm>
              <a:off x="0" y="0"/>
              <a:ext cx="816580" cy="2228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0" name="Google Shape;920;p12"/>
          <p:cNvSpPr txBox="1"/>
          <p:nvPr/>
        </p:nvSpPr>
        <p:spPr>
          <a:xfrm>
            <a:off x="1028700" y="1286850"/>
            <a:ext cx="128109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 dirty="0" err="1">
                <a:solidFill>
                  <a:srgbClr val="1E2328"/>
                </a:solidFill>
                <a:latin typeface="Montserrat Black"/>
                <a:sym typeface="Montserrat Black"/>
              </a:rPr>
              <a:t>Zajęcia</a:t>
            </a:r>
            <a:r>
              <a:rPr lang="en-US" sz="6000" dirty="0">
                <a:solidFill>
                  <a:srgbClr val="1E2328"/>
                </a:solidFill>
                <a:latin typeface="Montserrat Black"/>
                <a:sym typeface="Montserrat Black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Montserrat Black"/>
                <a:sym typeface="Montserrat Black"/>
              </a:rPr>
              <a:t>praktyczne</a:t>
            </a:r>
            <a:r>
              <a:rPr lang="en-US" sz="6000" dirty="0">
                <a:solidFill>
                  <a:srgbClr val="1E2328"/>
                </a:solidFill>
                <a:latin typeface="Montserrat Black"/>
                <a:sym typeface="Montserrat Black"/>
              </a:rPr>
              <a:t> – </a:t>
            </a:r>
            <a:r>
              <a:rPr lang="en-US" sz="6000" dirty="0" err="1">
                <a:solidFill>
                  <a:srgbClr val="1E2328"/>
                </a:solidFill>
                <a:latin typeface="Montserrat Black"/>
                <a:sym typeface="Montserrat Black"/>
              </a:rPr>
              <a:t>krok</a:t>
            </a:r>
            <a:r>
              <a:rPr lang="en-US" sz="6000" dirty="0">
                <a:solidFill>
                  <a:srgbClr val="1E2328"/>
                </a:solidFill>
                <a:latin typeface="Montserrat Black"/>
                <a:sym typeface="Montserrat Black"/>
              </a:rPr>
              <a:t> 1</a:t>
            </a:r>
            <a:endParaRPr lang="en-US" dirty="0"/>
          </a:p>
        </p:txBody>
      </p:sp>
      <p:sp>
        <p:nvSpPr>
          <p:cNvPr id="921" name="Google Shape;921;p12"/>
          <p:cNvSpPr txBox="1"/>
          <p:nvPr/>
        </p:nvSpPr>
        <p:spPr>
          <a:xfrm>
            <a:off x="1028700" y="2321268"/>
            <a:ext cx="15258600" cy="115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TECHNIKA WYBIELANIA –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Wybielanie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to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powszechny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rodzaj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wykończenia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Większość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naturalnych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wybielana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biało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przed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dodaniem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koloru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tym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ćwiczeniu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wybielisz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próbkę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ubranie</a:t>
            </a:r>
            <a:endParaRPr lang="en-US" dirty="0" err="1">
              <a:latin typeface="Montserrat"/>
            </a:endParaRPr>
          </a:p>
          <a:p>
            <a:pPr>
              <a:lnSpc>
                <a:spcPct val="150022"/>
              </a:lnSpc>
            </a:pP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wyboru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zbadasz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różnice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przed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po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zastosowaniu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konkretnego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wykończenia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 dirty="0">
              <a:latin typeface="Montserrat"/>
            </a:endParaRPr>
          </a:p>
        </p:txBody>
      </p:sp>
      <p:sp>
        <p:nvSpPr>
          <p:cNvPr id="922" name="Google Shape;922;p12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sp>
        <p:nvSpPr>
          <p:cNvPr id="923" name="Google Shape;923;p12"/>
          <p:cNvSpPr txBox="1"/>
          <p:nvPr/>
        </p:nvSpPr>
        <p:spPr>
          <a:xfrm>
            <a:off x="7638307" y="3494271"/>
            <a:ext cx="8486400" cy="28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 dirty="0" err="1">
                <a:solidFill>
                  <a:srgbClr val="1E2328"/>
                </a:solidFill>
                <a:highlight>
                  <a:schemeClr val="lt1"/>
                </a:highlight>
                <a:latin typeface="Montserrat"/>
                <a:ea typeface="Montserrat"/>
                <a:sym typeface="Montserrat"/>
              </a:rPr>
              <a:t>Materiały</a:t>
            </a:r>
            <a:r>
              <a:rPr lang="en-US" sz="2150" b="1" dirty="0">
                <a:solidFill>
                  <a:srgbClr val="1E2328"/>
                </a:solidFill>
                <a:highlight>
                  <a:schemeClr val="lt1"/>
                </a:highlight>
                <a:latin typeface="Montserrat"/>
                <a:ea typeface="Montserrat"/>
                <a:sym typeface="Montserrat"/>
              </a:rPr>
              <a:t>:</a:t>
            </a:r>
            <a:endParaRPr lang="en-US" sz="2150" b="1" dirty="0">
              <a:solidFill>
                <a:srgbClr val="1E2328"/>
              </a:solidFill>
              <a:latin typeface="Montserrat"/>
            </a:endParaRPr>
          </a:p>
          <a:p>
            <a:pPr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50" dirty="0" err="1">
                <a:solidFill>
                  <a:srgbClr val="1E2328"/>
                </a:solidFill>
                <a:latin typeface="Montserrat"/>
              </a:rPr>
              <a:t>próbka</a:t>
            </a:r>
            <a:r>
              <a:rPr lang="en-US" sz="2150" dirty="0">
                <a:solidFill>
                  <a:srgbClr val="1E2328"/>
                </a:solidFill>
                <a:latin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</a:rPr>
              <a:t>odzieży</a:t>
            </a:r>
            <a:r>
              <a:rPr lang="en-US" sz="2150" dirty="0">
                <a:solidFill>
                  <a:srgbClr val="1E2328"/>
                </a:solidFill>
                <a:latin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bawełnianej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lnianej</a:t>
            </a:r>
            <a:endParaRPr lang="en-US" sz="2150" dirty="0" err="1">
              <a:solidFill>
                <a:srgbClr val="1E2328"/>
              </a:solidFill>
              <a:latin typeface="Montserrat"/>
            </a:endParaRPr>
          </a:p>
          <a:p>
            <a:pPr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rękawiczki</a:t>
            </a:r>
            <a:endParaRPr lang="en-US" dirty="0" err="1">
              <a:latin typeface="Montserrat"/>
            </a:endParaRPr>
          </a:p>
          <a:p>
            <a:pPr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pojemnik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½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wybielacza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½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wody</a:t>
            </a:r>
            <a:endParaRPr lang="en-US" dirty="0" err="1">
              <a:latin typeface="Montserrat"/>
            </a:endParaRPr>
          </a:p>
          <a:p>
            <a:pPr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spryskiwacz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szczotka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gąbka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inny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przedmiot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który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znajdziesz</a:t>
            </a:r>
            <a:endParaRPr lang="en-US">
              <a:latin typeface="Montserrat"/>
            </a:endParaRPr>
          </a:p>
          <a:p>
            <a:pPr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Odpowiedni</a:t>
            </a:r>
            <a:endParaRPr lang="en-US" dirty="0" err="1">
              <a:latin typeface="Montserrat"/>
            </a:endParaRPr>
          </a:p>
          <a:p>
            <a:pPr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folia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plastikowa</a:t>
            </a:r>
            <a:endParaRPr>
              <a:latin typeface="Montserrat"/>
            </a:endParaRPr>
          </a:p>
        </p:txBody>
      </p:sp>
      <p:sp>
        <p:nvSpPr>
          <p:cNvPr id="924" name="Google Shape;924;p12"/>
          <p:cNvSpPr txBox="1"/>
          <p:nvPr/>
        </p:nvSpPr>
        <p:spPr>
          <a:xfrm>
            <a:off x="7641765" y="6669100"/>
            <a:ext cx="8479485" cy="236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0" b="1" dirty="0" err="1">
                <a:solidFill>
                  <a:srgbClr val="1E2328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Metoda</a:t>
            </a:r>
            <a:r>
              <a:rPr lang="en-US" sz="2150" b="1" dirty="0">
                <a:solidFill>
                  <a:srgbClr val="1E2328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150" dirty="0">
              <a:solidFill>
                <a:srgbClr val="1E2328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Połóż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ubranie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/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płaskiej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powierzchni</a:t>
            </a:r>
            <a:endParaRPr lang="en-US" sz="2150" dirty="0" err="1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  <a:p>
            <a:pPr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Zakryj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folią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plastikową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części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których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chcesz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wybielać</a:t>
            </a:r>
            <a:endParaRPr lang="en-US" dirty="0" err="1">
              <a:latin typeface="Montserrat"/>
            </a:endParaRPr>
          </a:p>
          <a:p>
            <a:pPr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Niektóre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części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należy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pozostawić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stanie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niebielonym</a:t>
            </a:r>
            <a:endParaRPr dirty="0" err="1">
              <a:latin typeface="Montserrat"/>
            </a:endParaRPr>
          </a:p>
          <a:p>
            <a:pPr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Spryskaj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pomaluj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użyj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gąbki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aby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stworzyć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kreatywne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wzory</a:t>
            </a:r>
            <a:endParaRPr lang="en-US" dirty="0" err="1">
              <a:latin typeface="Montserrat"/>
            </a:endParaRPr>
          </a:p>
          <a:p>
            <a:pPr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powierzchni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ubrania</a:t>
            </a:r>
            <a:endParaRPr lang="en-US" dirty="0" err="1">
              <a:latin typeface="Montserrat"/>
              <a:ea typeface="Montserrat"/>
            </a:endParaRPr>
          </a:p>
          <a:p>
            <a:pPr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Rezultaty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będą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widoczne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po 30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sekundach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do 2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minut</a:t>
            </a:r>
            <a:endParaRPr dirty="0">
              <a:latin typeface="Montserrat"/>
            </a:endParaRPr>
          </a:p>
        </p:txBody>
      </p:sp>
      <p:sp>
        <p:nvSpPr>
          <p:cNvPr id="925" name="Google Shape;925;p12"/>
          <p:cNvSpPr txBox="1"/>
          <p:nvPr/>
        </p:nvSpPr>
        <p:spPr>
          <a:xfrm>
            <a:off x="9958500" y="9431350"/>
            <a:ext cx="6162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https://www.youtube.com/results?search_query=how+to+spray+bleach+in+a+garment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26" name="Google Shape;926;p12"/>
          <p:cNvGrpSpPr/>
          <p:nvPr/>
        </p:nvGrpSpPr>
        <p:grpSpPr>
          <a:xfrm>
            <a:off x="7165394" y="9404838"/>
            <a:ext cx="2716896" cy="699514"/>
            <a:chOff x="1004269" y="6861838"/>
            <a:chExt cx="2716896" cy="699514"/>
          </a:xfrm>
        </p:grpSpPr>
        <p:sp>
          <p:nvSpPr>
            <p:cNvPr id="927" name="Google Shape;927;p12"/>
            <p:cNvSpPr/>
            <p:nvPr/>
          </p:nvSpPr>
          <p:spPr>
            <a:xfrm>
              <a:off x="3021651" y="6861838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 extrusionOk="0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28" name="Google Shape;928;p12"/>
            <p:cNvSpPr/>
            <p:nvPr/>
          </p:nvSpPr>
          <p:spPr>
            <a:xfrm>
              <a:off x="1004269" y="6930020"/>
              <a:ext cx="1676953" cy="563152"/>
            </a:xfrm>
            <a:custGeom>
              <a:avLst/>
              <a:gdLst/>
              <a:ahLst/>
              <a:cxnLst/>
              <a:rect l="l" t="t" r="r" b="b"/>
              <a:pathLst>
                <a:path w="742713" h="249417" extrusionOk="0">
                  <a:moveTo>
                    <a:pt x="0" y="0"/>
                  </a:moveTo>
                  <a:lnTo>
                    <a:pt x="742713" y="0"/>
                  </a:lnTo>
                  <a:lnTo>
                    <a:pt x="742713" y="249417"/>
                  </a:lnTo>
                  <a:lnTo>
                    <a:pt x="0" y="2494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CFCF5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g32d3ba9ed84_0_938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934" name="Google Shape;934;g32d3ba9ed84_0_938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5" name="Google Shape;935;g32d3ba9ed84_0_938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6" name="Google Shape;936;g32d3ba9ed84_0_93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37" name="Google Shape;937;g32d3ba9ed84_0_938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g32d3ba9ed84_0_938"/>
            <p:cNvSpPr txBox="1"/>
            <p:nvPr/>
          </p:nvSpPr>
          <p:spPr>
            <a:xfrm rot="-5400000">
              <a:off x="20982200" y="9378600"/>
              <a:ext cx="51114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939" name="Google Shape;939;g32d3ba9ed84_0_938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40" name="Google Shape;940;g32d3ba9ed84_0_938"/>
          <p:cNvPicPr preferRelativeResize="0"/>
          <p:nvPr/>
        </p:nvPicPr>
        <p:blipFill rotWithShape="1">
          <a:blip r:embed="rId5">
            <a:alphaModFix/>
          </a:blip>
          <a:srcRect t="8744" b="6192"/>
          <a:stretch/>
        </p:blipFill>
        <p:spPr>
          <a:xfrm>
            <a:off x="0" y="3429000"/>
            <a:ext cx="604837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1" name="Google Shape;941;g32d3ba9ed84_0_938"/>
          <p:cNvGrpSpPr/>
          <p:nvPr/>
        </p:nvGrpSpPr>
        <p:grpSpPr>
          <a:xfrm>
            <a:off x="6048375" y="7479555"/>
            <a:ext cx="1028753" cy="2807522"/>
            <a:chOff x="0" y="0"/>
            <a:chExt cx="816600" cy="2228546"/>
          </a:xfrm>
        </p:grpSpPr>
        <p:sp>
          <p:nvSpPr>
            <p:cNvPr id="942" name="Google Shape;942;g32d3ba9ed84_0_938"/>
            <p:cNvSpPr/>
            <p:nvPr/>
          </p:nvSpPr>
          <p:spPr>
            <a:xfrm>
              <a:off x="0" y="0"/>
              <a:ext cx="816580" cy="2228546"/>
            </a:xfrm>
            <a:custGeom>
              <a:avLst/>
              <a:gdLst/>
              <a:ahLst/>
              <a:cxnLst/>
              <a:rect l="l" t="t" r="r" b="b"/>
              <a:pathLst>
                <a:path w="816580" h="2228546" extrusionOk="0">
                  <a:moveTo>
                    <a:pt x="0" y="0"/>
                  </a:moveTo>
                  <a:lnTo>
                    <a:pt x="816580" y="0"/>
                  </a:lnTo>
                  <a:lnTo>
                    <a:pt x="816580" y="2228546"/>
                  </a:lnTo>
                  <a:lnTo>
                    <a:pt x="0" y="2228546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43" name="Google Shape;943;g32d3ba9ed84_0_938"/>
            <p:cNvSpPr txBox="1"/>
            <p:nvPr/>
          </p:nvSpPr>
          <p:spPr>
            <a:xfrm>
              <a:off x="0" y="0"/>
              <a:ext cx="816600" cy="222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4" name="Google Shape;944;g32d3ba9ed84_0_938"/>
          <p:cNvSpPr txBox="1"/>
          <p:nvPr/>
        </p:nvSpPr>
        <p:spPr>
          <a:xfrm>
            <a:off x="1028700" y="1286850"/>
            <a:ext cx="1279278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 dirty="0" err="1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Zajęcia</a:t>
            </a:r>
            <a:r>
              <a:rPr lang="en-US" sz="6000" dirty="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 </a:t>
            </a:r>
            <a:r>
              <a:rPr lang="en-US" sz="6000" dirty="0" err="1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praktyczne</a:t>
            </a:r>
            <a:r>
              <a:rPr lang="en-US" sz="6000" dirty="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 – </a:t>
            </a:r>
            <a:r>
              <a:rPr lang="en-US" sz="6000" dirty="0" err="1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krok</a:t>
            </a:r>
            <a:r>
              <a:rPr lang="en-US" sz="6000" dirty="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 2</a:t>
            </a:r>
            <a:endParaRPr lang="en-US" sz="6000" dirty="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endParaRPr lang="en-US" sz="6000" b="0" i="0" u="none" strike="noStrike" cap="none" dirty="0">
              <a:solidFill>
                <a:srgbClr val="1E2328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945" name="Google Shape;945;g32d3ba9ed84_0_938"/>
          <p:cNvSpPr txBox="1"/>
          <p:nvPr/>
        </p:nvSpPr>
        <p:spPr>
          <a:xfrm>
            <a:off x="1028700" y="2321268"/>
            <a:ext cx="15258600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22"/>
              </a:lnSpc>
            </a:pP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Teraz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przeanalizuj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po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wybieleniu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uzupełnij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poniższą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tabelę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endParaRPr lang="en-US" dirty="0">
              <a:latin typeface="Montserrat"/>
            </a:endParaRPr>
          </a:p>
        </p:txBody>
      </p:sp>
      <p:sp>
        <p:nvSpPr>
          <p:cNvPr id="946" name="Google Shape;946;g32d3ba9ed84_0_938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graphicFrame>
        <p:nvGraphicFramePr>
          <p:cNvPr id="947" name="Google Shape;947;g32d3ba9ed84_0_938"/>
          <p:cNvGraphicFramePr/>
          <p:nvPr>
            <p:extLst>
              <p:ext uri="{D42A27DB-BD31-4B8C-83A1-F6EECF244321}">
                <p14:modId xmlns:p14="http://schemas.microsoft.com/office/powerpoint/2010/main" val="3813995092"/>
              </p:ext>
            </p:extLst>
          </p:nvPr>
        </p:nvGraphicFramePr>
        <p:xfrm>
          <a:off x="6730999" y="3428999"/>
          <a:ext cx="9348793" cy="4146325"/>
        </p:xfrm>
        <a:graphic>
          <a:graphicData uri="http://schemas.openxmlformats.org/drawingml/2006/table">
            <a:tbl>
              <a:tblPr>
                <a:noFill/>
                <a:tableStyleId>{9619D3FA-8BD8-4604-8A78-C5A5CF257E32}</a:tableStyleId>
              </a:tblPr>
              <a:tblGrid>
                <a:gridCol w="383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latin typeface="Montserrat"/>
                          <a:ea typeface="Montserrat"/>
                          <a:cs typeface="Montserrat"/>
                        </a:rPr>
                        <a:t>NIEBIELONY</a:t>
                      </a:r>
                      <a:endParaRPr sz="2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latin typeface="Montserrat"/>
                          <a:ea typeface="Montserrat"/>
                          <a:cs typeface="Montserrat"/>
                        </a:rPr>
                        <a:t>WYBIELONY</a:t>
                      </a:r>
                      <a:endParaRPr sz="2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latin typeface="Montserrat"/>
                          <a:ea typeface="Montserrat"/>
                          <a:cs typeface="Montserrat"/>
                        </a:rPr>
                        <a:t>KOLOR</a:t>
                      </a:r>
                      <a:endParaRPr sz="2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latin typeface="Montserrat"/>
                          <a:ea typeface="Montserrat"/>
                          <a:cs typeface="Montserrat"/>
                        </a:rPr>
                        <a:t>TEKSTURA</a:t>
                      </a:r>
                      <a:endParaRPr sz="2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latin typeface="Montserrat"/>
                          <a:ea typeface="Montserrat"/>
                          <a:cs typeface="Montserrat"/>
                        </a:rPr>
                        <a:t>WAGA/GĘSTOŚĆ</a:t>
                      </a:r>
                      <a:endParaRPr sz="2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latin typeface="Montserrat"/>
                          <a:ea typeface="Montserrat"/>
                          <a:cs typeface="Montserrat"/>
                        </a:rPr>
                        <a:t>PRZEŹROCZYSTOŚĆ</a:t>
                      </a:r>
                      <a:endParaRPr sz="2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1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953" name="Google Shape;953;p14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4" name="Google Shape;954;p14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5" name="Google Shape;955;p14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56" name="Google Shape;956;p14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4"/>
            <p:cNvSpPr txBox="1"/>
            <p:nvPr/>
          </p:nvSpPr>
          <p:spPr>
            <a:xfrm rot="-5400000">
              <a:off x="20805500" y="9201900"/>
              <a:ext cx="54648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58" name="Google Shape;958;p14"/>
          <p:cNvGrpSpPr/>
          <p:nvPr/>
        </p:nvGrpSpPr>
        <p:grpSpPr>
          <a:xfrm>
            <a:off x="0" y="5674870"/>
            <a:ext cx="2839806" cy="4612255"/>
            <a:chOff x="0" y="0"/>
            <a:chExt cx="2254172" cy="3661101"/>
          </a:xfrm>
        </p:grpSpPr>
        <p:sp>
          <p:nvSpPr>
            <p:cNvPr id="959" name="Google Shape;959;p14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60" name="Google Shape;960;p14"/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0" y="1033462"/>
            <a:ext cx="16672328" cy="4745461"/>
            <a:chOff x="0" y="0"/>
            <a:chExt cx="3605891" cy="1026348"/>
          </a:xfrm>
        </p:grpSpPr>
        <p:sp>
          <p:nvSpPr>
            <p:cNvPr id="962" name="Google Shape;962;p14"/>
            <p:cNvSpPr/>
            <p:nvPr/>
          </p:nvSpPr>
          <p:spPr>
            <a:xfrm>
              <a:off x="0" y="0"/>
              <a:ext cx="3605891" cy="1026348"/>
            </a:xfrm>
            <a:custGeom>
              <a:avLst/>
              <a:gdLst/>
              <a:ahLst/>
              <a:cxnLst/>
              <a:rect l="l" t="t" r="r" b="b"/>
              <a:pathLst>
                <a:path w="3605891" h="1026348" extrusionOk="0">
                  <a:moveTo>
                    <a:pt x="0" y="0"/>
                  </a:moveTo>
                  <a:lnTo>
                    <a:pt x="3605891" y="0"/>
                  </a:lnTo>
                  <a:lnTo>
                    <a:pt x="3605891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63" name="Google Shape;963;p14"/>
            <p:cNvSpPr txBox="1"/>
            <p:nvPr/>
          </p:nvSpPr>
          <p:spPr>
            <a:xfrm>
              <a:off x="0" y="0"/>
              <a:ext cx="3605891" cy="1026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64" name="Google Shape;964;p14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5" name="Google Shape;965;p14"/>
          <p:cNvSpPr txBox="1"/>
          <p:nvPr/>
        </p:nvSpPr>
        <p:spPr>
          <a:xfrm>
            <a:off x="6228287" y="2683797"/>
            <a:ext cx="583142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Unit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dirty="0" err="1">
                <a:latin typeface="DM Serif Display"/>
                <a:sym typeface="DM Serif Display"/>
              </a:rPr>
              <a:t>Podsumowanie</a:t>
            </a:r>
            <a:endParaRPr sz="1400" b="0" i="0" u="none" strike="noStrike" cap="none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Google Shape;966;p14"/>
          <p:cNvCxnSpPr/>
          <p:nvPr/>
        </p:nvCxnSpPr>
        <p:spPr>
          <a:xfrm>
            <a:off x="6286779" y="4691633"/>
            <a:ext cx="719041" cy="476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7" name="Google Shape;967;p14"/>
          <p:cNvSpPr txBox="1"/>
          <p:nvPr/>
        </p:nvSpPr>
        <p:spPr>
          <a:xfrm>
            <a:off x="6228287" y="6300121"/>
            <a:ext cx="9992700" cy="181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W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tym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module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zapoznałeś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technikami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procesami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wykańczania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tekstyliów</a:t>
            </a:r>
            <a:r>
              <a:rPr lang="en-US" sz="2150" b="0" i="0" u="none" strike="noStrike" cap="none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Zapoznałeś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najpopularniejszymi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rodzajami</a:t>
            </a:r>
            <a:endParaRPr lang="en-US">
              <a:solidFill>
                <a:schemeClr val="tx1"/>
              </a:solidFill>
              <a:latin typeface="Montserrat"/>
            </a:endParaRPr>
          </a:p>
          <a:p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wykończeń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ich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wpływem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właściwości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tekstyliów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. Teraz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potrafisz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rozróżniać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kategoryzować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różne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rodzaje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technik</a:t>
            </a:r>
            <a:endParaRPr lang="en-US">
              <a:solidFill>
                <a:schemeClr val="tx1"/>
              </a:solidFill>
              <a:latin typeface="Montserrat"/>
            </a:endParaRPr>
          </a:p>
          <a:p>
            <a:pPr>
              <a:lnSpc>
                <a:spcPct val="150022"/>
              </a:lnSpc>
            </a:pP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wykańczania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definiować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najlepszą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opcję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dla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każdego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rodzaju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150" dirty="0">
                <a:solidFill>
                  <a:schemeClr val="tx1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968" name="Google Shape;968;p14"/>
          <p:cNvSpPr/>
          <p:nvPr/>
        </p:nvSpPr>
        <p:spPr>
          <a:xfrm>
            <a:off x="2423051" y="2365334"/>
            <a:ext cx="481068" cy="59695"/>
          </a:xfrm>
          <a:custGeom>
            <a:avLst/>
            <a:gdLst/>
            <a:ahLst/>
            <a:cxnLst/>
            <a:rect l="l" t="t" r="r" b="b"/>
            <a:pathLst>
              <a:path w="347980" h="43180" extrusionOk="0">
                <a:moveTo>
                  <a:pt x="326390" y="0"/>
                </a:moveTo>
                <a:lnTo>
                  <a:pt x="21590" y="0"/>
                </a:lnTo>
                <a:cubicBezTo>
                  <a:pt x="10160" y="0"/>
                  <a:pt x="0" y="8890"/>
                  <a:pt x="0" y="21590"/>
                </a:cubicBezTo>
                <a:cubicBezTo>
                  <a:pt x="0" y="34290"/>
                  <a:pt x="10160" y="43180"/>
                  <a:pt x="21590" y="43180"/>
                </a:cubicBezTo>
                <a:lnTo>
                  <a:pt x="326390" y="43180"/>
                </a:lnTo>
                <a:cubicBezTo>
                  <a:pt x="337820" y="43180"/>
                  <a:pt x="347980" y="34290"/>
                  <a:pt x="347980" y="21590"/>
                </a:cubicBezTo>
                <a:cubicBezTo>
                  <a:pt x="347980" y="8890"/>
                  <a:pt x="337820" y="0"/>
                  <a:pt x="326390" y="0"/>
                </a:cubicBezTo>
                <a:close/>
              </a:path>
            </a:pathLst>
          </a:custGeom>
          <a:solidFill>
            <a:srgbClr val="555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4"/>
          <p:cNvSpPr/>
          <p:nvPr/>
        </p:nvSpPr>
        <p:spPr>
          <a:xfrm>
            <a:off x="3054699" y="2351217"/>
            <a:ext cx="92122" cy="87927"/>
          </a:xfrm>
          <a:custGeom>
            <a:avLst/>
            <a:gdLst/>
            <a:ahLst/>
            <a:cxnLst/>
            <a:rect l="l" t="t" r="r" b="b"/>
            <a:pathLst>
              <a:path w="66636" h="63602" extrusionOk="0">
                <a:moveTo>
                  <a:pt x="33318" y="51"/>
                </a:moveTo>
                <a:cubicBezTo>
                  <a:pt x="21941" y="0"/>
                  <a:pt x="11406" y="6040"/>
                  <a:pt x="5703" y="15885"/>
                </a:cubicBezTo>
                <a:cubicBezTo>
                  <a:pt x="0" y="25729"/>
                  <a:pt x="0" y="37873"/>
                  <a:pt x="5703" y="47717"/>
                </a:cubicBezTo>
                <a:cubicBezTo>
                  <a:pt x="11406" y="57562"/>
                  <a:pt x="21941" y="63602"/>
                  <a:pt x="33318" y="63551"/>
                </a:cubicBezTo>
                <a:cubicBezTo>
                  <a:pt x="44695" y="63602"/>
                  <a:pt x="55230" y="57562"/>
                  <a:pt x="60933" y="47717"/>
                </a:cubicBezTo>
                <a:cubicBezTo>
                  <a:pt x="66636" y="37873"/>
                  <a:pt x="66636" y="25729"/>
                  <a:pt x="60933" y="15885"/>
                </a:cubicBezTo>
                <a:cubicBezTo>
                  <a:pt x="55230" y="6040"/>
                  <a:pt x="44695" y="0"/>
                  <a:pt x="33318" y="51"/>
                </a:cubicBezTo>
                <a:close/>
              </a:path>
            </a:pathLst>
          </a:custGeom>
          <a:solidFill>
            <a:srgbClr val="555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4"/>
          <p:cNvSpPr/>
          <p:nvPr/>
        </p:nvSpPr>
        <p:spPr>
          <a:xfrm>
            <a:off x="872748" y="3039531"/>
            <a:ext cx="38626" cy="294961"/>
          </a:xfrm>
          <a:custGeom>
            <a:avLst/>
            <a:gdLst/>
            <a:ahLst/>
            <a:cxnLst/>
            <a:rect l="l" t="t" r="r" b="b"/>
            <a:pathLst>
              <a:path w="27940" h="213360" extrusionOk="0">
                <a:moveTo>
                  <a:pt x="0" y="26670"/>
                </a:moveTo>
                <a:lnTo>
                  <a:pt x="0" y="185420"/>
                </a:lnTo>
                <a:cubicBezTo>
                  <a:pt x="0" y="200660"/>
                  <a:pt x="12700" y="213360"/>
                  <a:pt x="27940" y="213360"/>
                </a:cubicBezTo>
                <a:lnTo>
                  <a:pt x="27940" y="0"/>
                </a:lnTo>
                <a:cubicBezTo>
                  <a:pt x="12700" y="0"/>
                  <a:pt x="0" y="11430"/>
                  <a:pt x="0" y="26670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14"/>
          <p:cNvSpPr/>
          <p:nvPr/>
        </p:nvSpPr>
        <p:spPr>
          <a:xfrm>
            <a:off x="872748" y="3553958"/>
            <a:ext cx="38626" cy="531984"/>
          </a:xfrm>
          <a:custGeom>
            <a:avLst/>
            <a:gdLst/>
            <a:ahLst/>
            <a:cxnLst/>
            <a:rect l="l" t="t" r="r" b="b"/>
            <a:pathLst>
              <a:path w="27940" h="384810" extrusionOk="0">
                <a:moveTo>
                  <a:pt x="0" y="26670"/>
                </a:moveTo>
                <a:lnTo>
                  <a:pt x="0" y="356870"/>
                </a:lnTo>
                <a:cubicBezTo>
                  <a:pt x="0" y="372110"/>
                  <a:pt x="12700" y="384810"/>
                  <a:pt x="27940" y="384810"/>
                </a:cubicBezTo>
                <a:lnTo>
                  <a:pt x="27940" y="0"/>
                </a:lnTo>
                <a:cubicBezTo>
                  <a:pt x="12700" y="0"/>
                  <a:pt x="0" y="11430"/>
                  <a:pt x="0" y="26670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4"/>
          <p:cNvSpPr/>
          <p:nvPr/>
        </p:nvSpPr>
        <p:spPr>
          <a:xfrm>
            <a:off x="872748" y="4201819"/>
            <a:ext cx="38626" cy="533740"/>
          </a:xfrm>
          <a:custGeom>
            <a:avLst/>
            <a:gdLst/>
            <a:ahLst/>
            <a:cxnLst/>
            <a:rect l="l" t="t" r="r" b="b"/>
            <a:pathLst>
              <a:path w="27940" h="386080" extrusionOk="0">
                <a:moveTo>
                  <a:pt x="0" y="27940"/>
                </a:moveTo>
                <a:lnTo>
                  <a:pt x="0" y="358140"/>
                </a:lnTo>
                <a:cubicBezTo>
                  <a:pt x="0" y="373380"/>
                  <a:pt x="12700" y="386080"/>
                  <a:pt x="27940" y="386080"/>
                </a:cubicBezTo>
                <a:lnTo>
                  <a:pt x="27940" y="0"/>
                </a:lnTo>
                <a:cubicBezTo>
                  <a:pt x="12700" y="0"/>
                  <a:pt x="0" y="12700"/>
                  <a:pt x="0" y="27940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14"/>
          <p:cNvSpPr/>
          <p:nvPr/>
        </p:nvSpPr>
        <p:spPr>
          <a:xfrm>
            <a:off x="4456177" y="3729530"/>
            <a:ext cx="38626" cy="855037"/>
          </a:xfrm>
          <a:custGeom>
            <a:avLst/>
            <a:gdLst/>
            <a:ahLst/>
            <a:cxnLst/>
            <a:rect l="l" t="t" r="r" b="b"/>
            <a:pathLst>
              <a:path w="27940" h="618490" extrusionOk="0">
                <a:moveTo>
                  <a:pt x="0" y="0"/>
                </a:moveTo>
                <a:lnTo>
                  <a:pt x="0" y="618490"/>
                </a:lnTo>
                <a:cubicBezTo>
                  <a:pt x="15240" y="618490"/>
                  <a:pt x="27940" y="605790"/>
                  <a:pt x="27940" y="590550"/>
                </a:cubicBezTo>
                <a:lnTo>
                  <a:pt x="27940" y="27940"/>
                </a:lnTo>
                <a:cubicBezTo>
                  <a:pt x="27940" y="12700"/>
                  <a:pt x="15240" y="0"/>
                  <a:pt x="0" y="0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14"/>
          <p:cNvSpPr/>
          <p:nvPr/>
        </p:nvSpPr>
        <p:spPr>
          <a:xfrm>
            <a:off x="911374" y="2091441"/>
            <a:ext cx="3544803" cy="7165103"/>
          </a:xfrm>
          <a:custGeom>
            <a:avLst/>
            <a:gdLst/>
            <a:ahLst/>
            <a:cxnLst/>
            <a:rect l="l" t="t" r="r" b="b"/>
            <a:pathLst>
              <a:path w="2564130" h="5182870" extrusionOk="0">
                <a:moveTo>
                  <a:pt x="2564130" y="1184910"/>
                </a:moveTo>
                <a:lnTo>
                  <a:pt x="2564130" y="379730"/>
                </a:lnTo>
                <a:cubicBezTo>
                  <a:pt x="2564130" y="353060"/>
                  <a:pt x="2561590" y="327660"/>
                  <a:pt x="2556510" y="303530"/>
                </a:cubicBezTo>
                <a:cubicBezTo>
                  <a:pt x="2553970" y="290830"/>
                  <a:pt x="2551430" y="279400"/>
                  <a:pt x="2547620" y="266700"/>
                </a:cubicBezTo>
                <a:cubicBezTo>
                  <a:pt x="2542540" y="248920"/>
                  <a:pt x="2534920" y="231140"/>
                  <a:pt x="2527300" y="214630"/>
                </a:cubicBezTo>
                <a:cubicBezTo>
                  <a:pt x="2522220" y="203200"/>
                  <a:pt x="2515870" y="193040"/>
                  <a:pt x="2509520" y="182880"/>
                </a:cubicBezTo>
                <a:cubicBezTo>
                  <a:pt x="2503170" y="172720"/>
                  <a:pt x="2496820" y="162560"/>
                  <a:pt x="2489200" y="152400"/>
                </a:cubicBezTo>
                <a:cubicBezTo>
                  <a:pt x="2477770" y="137160"/>
                  <a:pt x="2466340" y="124460"/>
                  <a:pt x="2453640" y="110490"/>
                </a:cubicBezTo>
                <a:cubicBezTo>
                  <a:pt x="2444750" y="101600"/>
                  <a:pt x="2435860" y="93980"/>
                  <a:pt x="2426970" y="86360"/>
                </a:cubicBezTo>
                <a:cubicBezTo>
                  <a:pt x="2360930" y="31750"/>
                  <a:pt x="2277110" y="0"/>
                  <a:pt x="2185670" y="0"/>
                </a:cubicBezTo>
                <a:lnTo>
                  <a:pt x="379730" y="0"/>
                </a:lnTo>
                <a:cubicBezTo>
                  <a:pt x="288290" y="0"/>
                  <a:pt x="203200" y="33020"/>
                  <a:pt x="138430" y="86360"/>
                </a:cubicBezTo>
                <a:cubicBezTo>
                  <a:pt x="129540" y="93980"/>
                  <a:pt x="120650" y="102870"/>
                  <a:pt x="111760" y="110490"/>
                </a:cubicBezTo>
                <a:cubicBezTo>
                  <a:pt x="99060" y="123190"/>
                  <a:pt x="86360" y="137160"/>
                  <a:pt x="76200" y="152400"/>
                </a:cubicBezTo>
                <a:cubicBezTo>
                  <a:pt x="68580" y="162560"/>
                  <a:pt x="62230" y="172720"/>
                  <a:pt x="55880" y="182880"/>
                </a:cubicBezTo>
                <a:cubicBezTo>
                  <a:pt x="49530" y="193040"/>
                  <a:pt x="43180" y="204470"/>
                  <a:pt x="38100" y="214630"/>
                </a:cubicBezTo>
                <a:cubicBezTo>
                  <a:pt x="29210" y="232410"/>
                  <a:pt x="22860" y="248920"/>
                  <a:pt x="16510" y="266700"/>
                </a:cubicBezTo>
                <a:cubicBezTo>
                  <a:pt x="12700" y="279400"/>
                  <a:pt x="10160" y="290830"/>
                  <a:pt x="7620" y="303530"/>
                </a:cubicBezTo>
                <a:cubicBezTo>
                  <a:pt x="2540" y="327660"/>
                  <a:pt x="0" y="354330"/>
                  <a:pt x="0" y="379730"/>
                </a:cubicBezTo>
                <a:lnTo>
                  <a:pt x="0" y="4803140"/>
                </a:lnTo>
                <a:cubicBezTo>
                  <a:pt x="0" y="5012690"/>
                  <a:pt x="170180" y="5182870"/>
                  <a:pt x="379730" y="5182870"/>
                </a:cubicBezTo>
                <a:lnTo>
                  <a:pt x="2184400" y="5182870"/>
                </a:lnTo>
                <a:cubicBezTo>
                  <a:pt x="2393950" y="5182870"/>
                  <a:pt x="2564130" y="5012690"/>
                  <a:pt x="2564130" y="4803140"/>
                </a:cubicBezTo>
                <a:lnTo>
                  <a:pt x="2564130" y="1184910"/>
                </a:lnTo>
                <a:close/>
                <a:moveTo>
                  <a:pt x="2538730" y="1184910"/>
                </a:moveTo>
                <a:lnTo>
                  <a:pt x="2538730" y="4804410"/>
                </a:lnTo>
                <a:cubicBezTo>
                  <a:pt x="2538730" y="4999990"/>
                  <a:pt x="2379980" y="5158740"/>
                  <a:pt x="2184400" y="5158740"/>
                </a:cubicBezTo>
                <a:lnTo>
                  <a:pt x="379730" y="5158740"/>
                </a:lnTo>
                <a:cubicBezTo>
                  <a:pt x="184150" y="5158740"/>
                  <a:pt x="25400" y="4999990"/>
                  <a:pt x="25400" y="4804410"/>
                </a:cubicBezTo>
                <a:lnTo>
                  <a:pt x="25400" y="381000"/>
                </a:lnTo>
                <a:cubicBezTo>
                  <a:pt x="25400" y="184150"/>
                  <a:pt x="184150" y="25400"/>
                  <a:pt x="379730" y="25400"/>
                </a:cubicBezTo>
                <a:lnTo>
                  <a:pt x="2184400" y="25400"/>
                </a:lnTo>
                <a:cubicBezTo>
                  <a:pt x="2379980" y="25400"/>
                  <a:pt x="2538730" y="184150"/>
                  <a:pt x="2538730" y="379730"/>
                </a:cubicBezTo>
                <a:lnTo>
                  <a:pt x="2538730" y="1184910"/>
                </a:lnTo>
                <a:close/>
              </a:path>
            </a:pathLst>
          </a:custGeom>
          <a:solidFill>
            <a:srgbClr val="555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14"/>
          <p:cNvSpPr/>
          <p:nvPr/>
        </p:nvSpPr>
        <p:spPr>
          <a:xfrm>
            <a:off x="5011788" y="6300121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pic>
        <p:nvPicPr>
          <p:cNvPr id="976" name="Google Shape;976;p14"/>
          <p:cNvPicPr preferRelativeResize="0"/>
          <p:nvPr/>
        </p:nvPicPr>
        <p:blipFill rotWithShape="1">
          <a:blip r:embed="rId6">
            <a:alphaModFix/>
          </a:blip>
          <a:srcRect l="35318" r="33899"/>
          <a:stretch/>
        </p:blipFill>
        <p:spPr>
          <a:xfrm>
            <a:off x="1031575" y="2257325"/>
            <a:ext cx="3300974" cy="6848976"/>
          </a:xfrm>
          <a:prstGeom prst="rect">
            <a:avLst/>
          </a:prstGeom>
          <a:noFill/>
          <a:ln>
            <a:noFill/>
          </a:ln>
        </p:spPr>
      </p:pic>
      <p:sp>
        <p:nvSpPr>
          <p:cNvPr id="977" name="Google Shape;977;p14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sp>
        <p:nvSpPr>
          <p:cNvPr id="978" name="Google Shape;978;p14"/>
          <p:cNvSpPr/>
          <p:nvPr/>
        </p:nvSpPr>
        <p:spPr>
          <a:xfrm>
            <a:off x="946488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2513330" h="5132070" extrusionOk="0">
                <a:moveTo>
                  <a:pt x="2159000" y="0"/>
                </a:moveTo>
                <a:lnTo>
                  <a:pt x="354330" y="0"/>
                </a:lnTo>
                <a:cubicBezTo>
                  <a:pt x="158750" y="0"/>
                  <a:pt x="0" y="158750"/>
                  <a:pt x="0" y="354330"/>
                </a:cubicBezTo>
                <a:lnTo>
                  <a:pt x="0" y="4777740"/>
                </a:lnTo>
                <a:cubicBezTo>
                  <a:pt x="0" y="4973320"/>
                  <a:pt x="158750" y="5132070"/>
                  <a:pt x="354330" y="5132070"/>
                </a:cubicBezTo>
                <a:lnTo>
                  <a:pt x="2159000" y="5132070"/>
                </a:lnTo>
                <a:cubicBezTo>
                  <a:pt x="2354580" y="5132070"/>
                  <a:pt x="2513330" y="4973320"/>
                  <a:pt x="2513330" y="4777740"/>
                </a:cubicBezTo>
                <a:lnTo>
                  <a:pt x="2513330" y="354330"/>
                </a:lnTo>
                <a:cubicBezTo>
                  <a:pt x="2513330" y="158750"/>
                  <a:pt x="2354580" y="0"/>
                  <a:pt x="2159000" y="0"/>
                </a:cubicBezTo>
                <a:close/>
                <a:moveTo>
                  <a:pt x="1558290" y="162560"/>
                </a:moveTo>
                <a:cubicBezTo>
                  <a:pt x="1576070" y="162560"/>
                  <a:pt x="1590040" y="176530"/>
                  <a:pt x="1590040" y="194310"/>
                </a:cubicBezTo>
                <a:cubicBezTo>
                  <a:pt x="1590040" y="212090"/>
                  <a:pt x="1576070" y="226060"/>
                  <a:pt x="1558290" y="226060"/>
                </a:cubicBezTo>
                <a:cubicBezTo>
                  <a:pt x="1540510" y="226060"/>
                  <a:pt x="1526540" y="212090"/>
                  <a:pt x="1526540" y="194310"/>
                </a:cubicBezTo>
                <a:cubicBezTo>
                  <a:pt x="1526540" y="176530"/>
                  <a:pt x="1541780" y="162560"/>
                  <a:pt x="1558290" y="162560"/>
                </a:cubicBezTo>
                <a:close/>
                <a:moveTo>
                  <a:pt x="1089660" y="172720"/>
                </a:moveTo>
                <a:lnTo>
                  <a:pt x="1394460" y="172720"/>
                </a:lnTo>
                <a:cubicBezTo>
                  <a:pt x="1405890" y="172720"/>
                  <a:pt x="1416050" y="181610"/>
                  <a:pt x="1416050" y="194310"/>
                </a:cubicBezTo>
                <a:cubicBezTo>
                  <a:pt x="1416050" y="207010"/>
                  <a:pt x="1405890" y="215900"/>
                  <a:pt x="1394460" y="215900"/>
                </a:cubicBezTo>
                <a:lnTo>
                  <a:pt x="1089660" y="215900"/>
                </a:lnTo>
                <a:cubicBezTo>
                  <a:pt x="1078230" y="215900"/>
                  <a:pt x="1068070" y="207010"/>
                  <a:pt x="1068070" y="194310"/>
                </a:cubicBezTo>
                <a:cubicBezTo>
                  <a:pt x="1068070" y="181610"/>
                  <a:pt x="1078230" y="172720"/>
                  <a:pt x="1089660" y="172720"/>
                </a:cubicBezTo>
                <a:close/>
                <a:moveTo>
                  <a:pt x="2383790" y="4798060"/>
                </a:moveTo>
                <a:cubicBezTo>
                  <a:pt x="2383790" y="4913630"/>
                  <a:pt x="2289810" y="5007610"/>
                  <a:pt x="2174240" y="5007610"/>
                </a:cubicBezTo>
                <a:lnTo>
                  <a:pt x="341630" y="5007610"/>
                </a:lnTo>
                <a:cubicBezTo>
                  <a:pt x="226060" y="5007610"/>
                  <a:pt x="132080" y="4913630"/>
                  <a:pt x="132080" y="4798060"/>
                </a:cubicBezTo>
                <a:lnTo>
                  <a:pt x="132080" y="340360"/>
                </a:lnTo>
                <a:cubicBezTo>
                  <a:pt x="132080" y="224790"/>
                  <a:pt x="226060" y="130810"/>
                  <a:pt x="341630" y="130810"/>
                </a:cubicBezTo>
                <a:lnTo>
                  <a:pt x="614680" y="130810"/>
                </a:lnTo>
                <a:lnTo>
                  <a:pt x="614680" y="187960"/>
                </a:lnTo>
                <a:cubicBezTo>
                  <a:pt x="614680" y="252730"/>
                  <a:pt x="668020" y="306070"/>
                  <a:pt x="732790" y="306070"/>
                </a:cubicBezTo>
                <a:lnTo>
                  <a:pt x="1783080" y="306070"/>
                </a:lnTo>
                <a:cubicBezTo>
                  <a:pt x="1847850" y="306070"/>
                  <a:pt x="1901190" y="252730"/>
                  <a:pt x="1901190" y="187960"/>
                </a:cubicBezTo>
                <a:lnTo>
                  <a:pt x="1901190" y="130810"/>
                </a:lnTo>
                <a:lnTo>
                  <a:pt x="2172970" y="130810"/>
                </a:lnTo>
                <a:cubicBezTo>
                  <a:pt x="2288540" y="130810"/>
                  <a:pt x="2382520" y="224790"/>
                  <a:pt x="2382520" y="340360"/>
                </a:cubicBezTo>
                <a:lnTo>
                  <a:pt x="2382520" y="47980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14"/>
          <p:cNvSpPr txBox="1"/>
          <p:nvPr/>
        </p:nvSpPr>
        <p:spPr>
          <a:xfrm>
            <a:off x="1031572" y="9450525"/>
            <a:ext cx="3300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FCF5A"/>
                </a:solidFill>
              </a:rPr>
              <a:t>image source: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https://www.seamwork.com/sewing-tutorials/to-wax-or-not-to-wax-canvas</a:t>
            </a:r>
            <a:endParaRPr>
              <a:solidFill>
                <a:srgbClr val="CFCF5A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15"/>
          <p:cNvGrpSpPr/>
          <p:nvPr/>
        </p:nvGrpSpPr>
        <p:grpSpPr>
          <a:xfrm>
            <a:off x="0" y="1033462"/>
            <a:ext cx="1028700" cy="9253538"/>
            <a:chOff x="0" y="0"/>
            <a:chExt cx="222487" cy="2001355"/>
          </a:xfrm>
        </p:grpSpPr>
        <p:sp>
          <p:nvSpPr>
            <p:cNvPr id="985" name="Google Shape;985;p15"/>
            <p:cNvSpPr/>
            <p:nvPr/>
          </p:nvSpPr>
          <p:spPr>
            <a:xfrm>
              <a:off x="0" y="0"/>
              <a:ext cx="222487" cy="2001355"/>
            </a:xfrm>
            <a:custGeom>
              <a:avLst/>
              <a:gdLst/>
              <a:ahLst/>
              <a:cxnLst/>
              <a:rect l="l" t="t" r="r" b="b"/>
              <a:pathLst>
                <a:path w="222487" h="2001355" extrusionOk="0">
                  <a:moveTo>
                    <a:pt x="0" y="0"/>
                  </a:moveTo>
                  <a:lnTo>
                    <a:pt x="222487" y="0"/>
                  </a:lnTo>
                  <a:lnTo>
                    <a:pt x="222487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86" name="Google Shape;986;p15"/>
            <p:cNvSpPr txBox="1"/>
            <p:nvPr/>
          </p:nvSpPr>
          <p:spPr>
            <a:xfrm>
              <a:off x="0" y="0"/>
              <a:ext cx="222487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1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988" name="Google Shape;988;p15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9" name="Google Shape;989;p15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90" name="Google Shape;990;p1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91" name="Google Shape;991;p15"/>
            <p:cNvSpPr txBox="1"/>
            <p:nvPr/>
          </p:nvSpPr>
          <p:spPr>
            <a:xfrm>
              <a:off x="9588879" y="439208"/>
              <a:ext cx="36750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Module 3, Unit </a:t>
              </a:r>
              <a:r>
                <a:rPr lang="en-US" sz="24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5"/>
            <p:cNvSpPr txBox="1"/>
            <p:nvPr/>
          </p:nvSpPr>
          <p:spPr>
            <a:xfrm rot="-5400000">
              <a:off x="21206150" y="9602550"/>
              <a:ext cx="46635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993" name="Google Shape;993;p1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94" name="Google Shape;994;p15"/>
          <p:cNvGrpSpPr/>
          <p:nvPr/>
        </p:nvGrpSpPr>
        <p:grpSpPr>
          <a:xfrm>
            <a:off x="0" y="4067054"/>
            <a:ext cx="3933182" cy="2152892"/>
            <a:chOff x="0" y="0"/>
            <a:chExt cx="5244242" cy="2870523"/>
          </a:xfrm>
        </p:grpSpPr>
        <p:grpSp>
          <p:nvGrpSpPr>
            <p:cNvPr id="995" name="Google Shape;995;p15"/>
            <p:cNvGrpSpPr/>
            <p:nvPr/>
          </p:nvGrpSpPr>
          <p:grpSpPr>
            <a:xfrm>
              <a:off x="0" y="0"/>
              <a:ext cx="5244242" cy="2870523"/>
              <a:chOff x="0" y="0"/>
              <a:chExt cx="1980673" cy="1084155"/>
            </a:xfrm>
          </p:grpSpPr>
          <p:sp>
            <p:nvSpPr>
              <p:cNvPr id="996" name="Google Shape;996;p15"/>
              <p:cNvSpPr/>
              <p:nvPr/>
            </p:nvSpPr>
            <p:spPr>
              <a:xfrm>
                <a:off x="0" y="0"/>
                <a:ext cx="1980673" cy="1084155"/>
              </a:xfrm>
              <a:custGeom>
                <a:avLst/>
                <a:gdLst/>
                <a:ahLst/>
                <a:cxnLst/>
                <a:rect l="l" t="t" r="r" b="b"/>
                <a:pathLst>
                  <a:path w="1980673" h="1084155" extrusionOk="0">
                    <a:moveTo>
                      <a:pt x="0" y="0"/>
                    </a:moveTo>
                    <a:lnTo>
                      <a:pt x="1980673" y="0"/>
                    </a:lnTo>
                    <a:lnTo>
                      <a:pt x="1980673" y="1084155"/>
                    </a:lnTo>
                    <a:lnTo>
                      <a:pt x="0" y="1084155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97" name="Google Shape;997;p15"/>
              <p:cNvSpPr txBox="1"/>
              <p:nvPr/>
            </p:nvSpPr>
            <p:spPr>
              <a:xfrm>
                <a:off x="0" y="0"/>
                <a:ext cx="1980673" cy="10841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8" name="Google Shape;998;p15"/>
            <p:cNvSpPr txBox="1"/>
            <p:nvPr/>
          </p:nvSpPr>
          <p:spPr>
            <a:xfrm>
              <a:off x="594936" y="1078965"/>
              <a:ext cx="3453894" cy="863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199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65"/>
                <a:buFont typeface="Arial"/>
                <a:buNone/>
              </a:pPr>
              <a:r>
                <a:rPr lang="en-US" sz="3450" dirty="0" err="1">
                  <a:solidFill>
                    <a:srgbClr val="FFFFFF"/>
                  </a:solidFill>
                  <a:latin typeface="DM Serif Display"/>
                  <a:sym typeface="DM Serif Display"/>
                </a:rPr>
                <a:t>Źródła</a:t>
              </a:r>
              <a:endParaRPr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0" name="Google Shape;1000;p15"/>
          <p:cNvSpPr txBox="1"/>
          <p:nvPr/>
        </p:nvSpPr>
        <p:spPr>
          <a:xfrm>
            <a:off x="4603701" y="3649541"/>
            <a:ext cx="11951400" cy="350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marR="0" lvl="1" indent="-367665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9"/>
              <a:buFont typeface="Arial"/>
              <a:buChar char="•"/>
            </a:pPr>
            <a:r>
              <a:rPr lang="en-US" sz="21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Różne</a:t>
            </a:r>
            <a:r>
              <a:rPr lang="en-US" sz="21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(2020), </a:t>
            </a:r>
            <a:r>
              <a:rPr lang="en-US" sz="2150" b="0" i="0" u="none" strike="noStrike" cap="none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Textilepedia</a:t>
            </a:r>
            <a:r>
              <a:rPr lang="en-US" sz="215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150" b="0" i="0" u="none" strike="noStrike" cap="none" err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Fashionary</a:t>
            </a:r>
            <a:r>
              <a:rPr lang="en-US" sz="215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International Limit</a:t>
            </a:r>
            <a:endParaRPr lang="en-US" sz="21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914400" marR="0" lvl="1" indent="-367665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50" b="0" i="0" u="sng" strike="noStrike" cap="none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https://www.redressdesignaward.com/academy/resources/guide/sustainability-in-fibres</a:t>
            </a:r>
            <a:endParaRPr sz="2150" b="0" i="0" u="none" strike="noStrike" cap="none" dirty="0">
              <a:solidFill>
                <a:schemeClr val="hlink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914400" marR="0" lvl="1" indent="-368236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50" b="0" i="0" u="sng" strike="noStrike" cap="none" dirty="0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https://www.textileschool.com/</a:t>
            </a:r>
            <a:endParaRPr sz="215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68236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9"/>
              <a:buFont typeface="Arial"/>
              <a:buChar char="•"/>
            </a:pPr>
            <a:r>
              <a:rPr lang="en-US" sz="215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Fletcher, Kate (2008), Sustainable Fashion &amp; Textiles: Design Journeys, Earthscan pp 3-38</a:t>
            </a:r>
            <a:endParaRPr sz="215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65124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Montserrat"/>
              <a:buChar char="•"/>
            </a:pPr>
            <a:r>
              <a:rPr lang="en-US" sz="2150" u="sng" dirty="0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https://www.textileschool.com/186/textile-finishing-processes/</a:t>
            </a:r>
            <a:endParaRPr sz="2150" dirty="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1" name="Google Shape;1001;p15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4"/>
          <p:cNvGrpSpPr/>
          <p:nvPr/>
        </p:nvGrpSpPr>
        <p:grpSpPr>
          <a:xfrm>
            <a:off x="0" y="7050875"/>
            <a:ext cx="9310979" cy="3236598"/>
            <a:chOff x="0" y="0"/>
            <a:chExt cx="12414639" cy="4794250"/>
          </a:xfrm>
        </p:grpSpPr>
        <p:grpSp>
          <p:nvGrpSpPr>
            <p:cNvPr id="140" name="Google Shape;140;p4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 extrusionOk="0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  <a:ln>
                <a:noFill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2" name="Google Shape;142;p4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>
              <a:off x="0" y="0"/>
              <a:ext cx="1371600" cy="1365250"/>
              <a:chOff x="0" y="0"/>
              <a:chExt cx="816580" cy="812800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0" y="0"/>
                <a:ext cx="8165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 extrusionOk="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5" name="Google Shape;145;p4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6" name="Google Shape;146;p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47" name="Google Shape;147;p4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p4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9" name="Google Shape;149;p4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 txBox="1"/>
            <p:nvPr/>
          </p:nvSpPr>
          <p:spPr>
            <a:xfrm rot="-5400000">
              <a:off x="20803850" y="9651150"/>
              <a:ext cx="5017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4"/>
          <p:cNvGrpSpPr/>
          <p:nvPr/>
        </p:nvGrpSpPr>
        <p:grpSpPr>
          <a:xfrm>
            <a:off x="9811225" y="8358187"/>
            <a:ext cx="6089175" cy="1057313"/>
            <a:chOff x="0" y="-57150"/>
            <a:chExt cx="8118900" cy="1409750"/>
          </a:xfrm>
        </p:grpSpPr>
        <p:sp>
          <p:nvSpPr>
            <p:cNvPr id="153" name="Google Shape;153;p4"/>
            <p:cNvSpPr txBox="1"/>
            <p:nvPr/>
          </p:nvSpPr>
          <p:spPr>
            <a:xfrm>
              <a:off x="0" y="-57150"/>
              <a:ext cx="7208400" cy="718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500" dirty="0" err="1">
                  <a:solidFill>
                    <a:srgbClr val="1E2328"/>
                  </a:solidFill>
                  <a:latin typeface="DM Serif Display"/>
                  <a:sym typeface="DM Serif Display"/>
                </a:rPr>
                <a:t>Wymagana</a:t>
              </a:r>
              <a:r>
                <a:rPr lang="en-US" sz="2500" dirty="0">
                  <a:solidFill>
                    <a:srgbClr val="1E2328"/>
                  </a:solidFill>
                  <a:latin typeface="DM Serif Display"/>
                  <a:sym typeface="DM Serif Display"/>
                </a:rPr>
                <a:t> </a:t>
              </a:r>
              <a:r>
                <a:rPr lang="en-US" sz="2500" dirty="0" err="1">
                  <a:solidFill>
                    <a:srgbClr val="1E2328"/>
                  </a:solidFill>
                  <a:latin typeface="DM Serif Display"/>
                  <a:sym typeface="DM Serif Display"/>
                </a:rPr>
                <a:t>wiedza</a:t>
              </a:r>
              <a:r>
                <a:rPr lang="en-US" sz="2500" dirty="0">
                  <a:solidFill>
                    <a:srgbClr val="1E2328"/>
                  </a:solidFill>
                  <a:latin typeface="DM Serif Display"/>
                  <a:sym typeface="DM Serif Display"/>
                </a:rPr>
                <a:t> </a:t>
              </a:r>
              <a:r>
                <a:rPr lang="en-US" sz="2500" dirty="0" err="1">
                  <a:solidFill>
                    <a:srgbClr val="1E2328"/>
                  </a:solidFill>
                  <a:latin typeface="DM Serif Display"/>
                  <a:sym typeface="DM Serif Display"/>
                </a:rPr>
                <a:t>wstępna</a:t>
              </a:r>
              <a:endParaRPr lang="en-US" dirty="0" err="1"/>
            </a:p>
          </p:txBody>
        </p:sp>
        <p:sp>
          <p:nvSpPr>
            <p:cNvPr id="154" name="Google Shape;154;p4"/>
            <p:cNvSpPr txBox="1"/>
            <p:nvPr/>
          </p:nvSpPr>
          <p:spPr>
            <a:xfrm>
              <a:off x="0" y="690880"/>
              <a:ext cx="8118900" cy="661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50022"/>
                </a:lnSpc>
              </a:pPr>
              <a:r>
                <a:rPr lang="en-US" sz="2150" dirty="0" err="1">
                  <a:solidFill>
                    <a:srgbClr val="1E2328"/>
                  </a:solidFill>
                  <a:latin typeface="Montserrat"/>
                  <a:sym typeface="Montserrat"/>
                </a:rPr>
                <a:t>Wiedza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sym typeface="Montserrat"/>
                </a:rPr>
                <a:t>wstępna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sym typeface="Montserrat"/>
                </a:rPr>
                <a:t>nie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sym typeface="Montserrat"/>
                </a:rPr>
                <a:t> jest </a:t>
              </a:r>
              <a:r>
                <a:rPr lang="en-US" sz="2150">
                  <a:solidFill>
                    <a:srgbClr val="1E2328"/>
                  </a:solidFill>
                  <a:latin typeface="Montserrat"/>
                  <a:sym typeface="Montserrat"/>
                </a:rPr>
                <a:t>wymagana</a:t>
              </a:r>
              <a:endParaRPr lang="en-US"/>
            </a:p>
          </p:txBody>
        </p:sp>
      </p:grpSp>
      <p:cxnSp>
        <p:nvCxnSpPr>
          <p:cNvPr id="155" name="Google Shape;155;p4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4"/>
          <p:cNvSpPr txBox="1"/>
          <p:nvPr/>
        </p:nvSpPr>
        <p:spPr>
          <a:xfrm>
            <a:off x="6736672" y="4219191"/>
            <a:ext cx="9452700" cy="296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Pod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koniec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Unitu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będziesz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stanie</a:t>
            </a:r>
            <a:r>
              <a:rPr lang="en-US" sz="2150" b="0" i="0" u="none" strike="noStrike" cap="none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:</a:t>
            </a:r>
            <a:endParaRPr lang="en-US" sz="215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pPr marL="457200" indent="-457200">
              <a:buAutoNum type="arabicPeriod"/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Znać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różne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rodzaje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wykończeń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tekstyliów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 dirty="0">
              <a:latin typeface="Montserrat"/>
            </a:endParaRPr>
          </a:p>
          <a:p>
            <a:pPr marL="342900" indent="-342900">
              <a:buAutoNum type="arabicPeriod"/>
            </a:pPr>
            <a:endParaRPr lang="en-US" dirty="0">
              <a:latin typeface="Montserrat"/>
            </a:endParaRPr>
          </a:p>
          <a:p>
            <a:pPr marL="457200" indent="-457200">
              <a:buAutoNum type="arabicPeriod"/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Zrozumieć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jak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wykończenia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wpływają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właściwości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wygląd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 dirty="0">
              <a:latin typeface="Montserrat"/>
            </a:endParaRPr>
          </a:p>
          <a:p>
            <a:pPr marL="342900" indent="-342900">
              <a:buAutoNum type="arabicPeriod"/>
            </a:pPr>
            <a:endParaRPr lang="en-US" dirty="0">
              <a:latin typeface="Montserrat"/>
            </a:endParaRPr>
          </a:p>
          <a:p>
            <a:pPr marL="457200" indent="-457200">
              <a:lnSpc>
                <a:spcPct val="150022"/>
              </a:lnSpc>
              <a:buAutoNum type="arabicPeriod"/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Stosować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najlepsze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techniki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wykończeniowe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każdym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konkretnym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projekcie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dotyczącym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recyklingu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tekstyliów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 dirty="0">
              <a:latin typeface="Montserrat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6736672" y="1914525"/>
            <a:ext cx="67272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 dirty="0" err="1">
                <a:solidFill>
                  <a:srgbClr val="1E2328"/>
                </a:solidFill>
                <a:latin typeface="DM Serif Display"/>
                <a:sym typeface="DM Serif Display"/>
              </a:rPr>
              <a:t>Oczekiwane</a:t>
            </a:r>
            <a:r>
              <a:rPr lang="en-US" sz="6000" dirty="0">
                <a:solidFill>
                  <a:srgbClr val="1E2328"/>
                </a:solidFill>
                <a:latin typeface="DM Serif Display"/>
                <a:sym typeface="DM Serif Display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DM Serif Display"/>
                <a:sym typeface="DM Serif Display"/>
              </a:rPr>
              <a:t>wyniki</a:t>
            </a:r>
            <a:r>
              <a:rPr lang="en-US" sz="6000" dirty="0">
                <a:solidFill>
                  <a:srgbClr val="1E2328"/>
                </a:solidFill>
                <a:latin typeface="DM Serif Display"/>
                <a:sym typeface="DM Serif Display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DM Serif Display"/>
                <a:sym typeface="DM Serif Display"/>
              </a:rPr>
              <a:t>nauczania</a:t>
            </a:r>
            <a:endParaRPr lang="en-US" dirty="0" err="1"/>
          </a:p>
        </p:txBody>
      </p:sp>
      <p:sp>
        <p:nvSpPr>
          <p:cNvPr id="159" name="Google Shape;159;p4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CEC4BE90-8CD2-1EF1-8AFE-F66CC21911DB}"/>
              </a:ext>
            </a:extLst>
          </p:cNvPr>
          <p:cNvSpPr txBox="1"/>
          <p:nvPr/>
        </p:nvSpPr>
        <p:spPr>
          <a:xfrm>
            <a:off x="1031566" y="9298410"/>
            <a:ext cx="5406326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Szacowany czas czytania:</a:t>
            </a:r>
            <a:endParaRPr lang="en-US" sz="2499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0448C3F9-C78F-D17D-FFE7-75C588B5CCF0}"/>
              </a:ext>
            </a:extLst>
          </p:cNvPr>
          <p:cNvSpPr txBox="1"/>
          <p:nvPr/>
        </p:nvSpPr>
        <p:spPr>
          <a:xfrm>
            <a:off x="1031566" y="9637430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20 </a:t>
            </a:r>
            <a:r>
              <a:rPr lang="en-US" sz="2199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minut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oogle Shape;156;p4">
            <a:extLst>
              <a:ext uri="{FF2B5EF4-FFF2-40B4-BE49-F238E27FC236}">
                <a16:creationId xmlns:a16="http://schemas.microsoft.com/office/drawing/2014/main" id="{9BA4F010-5E46-6D58-1852-59912C3CE1C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809" r="12802"/>
          <a:stretch/>
        </p:blipFill>
        <p:spPr>
          <a:xfrm>
            <a:off x="1031566" y="2057400"/>
            <a:ext cx="5356508" cy="720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65" name="Google Shape;165;p5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" name="Google Shape;166;p5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7" name="Google Shape;167;p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 txBox="1"/>
            <p:nvPr/>
          </p:nvSpPr>
          <p:spPr>
            <a:xfrm rot="-5400000">
              <a:off x="20709650" y="9556950"/>
              <a:ext cx="5205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0" name="Google Shape;170;p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1" name="Google Shape;171;p5"/>
          <p:cNvGrpSpPr/>
          <p:nvPr/>
        </p:nvGrpSpPr>
        <p:grpSpPr>
          <a:xfrm>
            <a:off x="0" y="1033462"/>
            <a:ext cx="6051534" cy="9253538"/>
            <a:chOff x="0" y="0"/>
            <a:chExt cx="1308826" cy="2001355"/>
          </a:xfrm>
        </p:grpSpPr>
        <p:sp>
          <p:nvSpPr>
            <p:cNvPr id="172" name="Google Shape;172;p5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 extrusionOk="0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5"/>
          <p:cNvSpPr txBox="1"/>
          <p:nvPr/>
        </p:nvSpPr>
        <p:spPr>
          <a:xfrm>
            <a:off x="1059313" y="3260474"/>
            <a:ext cx="41196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DM Serif Display"/>
                <a:sym typeface="DM Serif Display"/>
              </a:rPr>
              <a:t>Cel </a:t>
            </a:r>
            <a:r>
              <a:rPr lang="en-US" sz="6000" dirty="0" err="1">
                <a:solidFill>
                  <a:srgbClr val="FFFFFF"/>
                </a:solidFill>
                <a:latin typeface="DM Serif Display"/>
                <a:sym typeface="DM Serif Display"/>
              </a:rPr>
              <a:t>Nauczania</a:t>
            </a:r>
            <a:endParaRPr lang="en-US" dirty="0" err="1"/>
          </a:p>
        </p:txBody>
      </p:sp>
      <p:cxnSp>
        <p:nvCxnSpPr>
          <p:cNvPr id="175" name="Google Shape;175;p5"/>
          <p:cNvCxnSpPr/>
          <p:nvPr/>
        </p:nvCxnSpPr>
        <p:spPr>
          <a:xfrm>
            <a:off x="1087192" y="5488411"/>
            <a:ext cx="719100" cy="4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5"/>
          <p:cNvSpPr txBox="1"/>
          <p:nvPr/>
        </p:nvSpPr>
        <p:spPr>
          <a:xfrm>
            <a:off x="525075" y="5715925"/>
            <a:ext cx="5013000" cy="314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Celem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jednostki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jest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zapoznanie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studentów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popularnymi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technikami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wykańczania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w</a:t>
            </a:r>
            <a:endParaRPr lang="en-US" dirty="0">
              <a:latin typeface="Montserrat"/>
            </a:endParaRPr>
          </a:p>
          <a:p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przetwórstwie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tekstyliów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, ze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sposobem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, w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jaki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sym typeface="Montserrat"/>
              </a:rPr>
              <a:t>zmieniają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one</a:t>
            </a:r>
            <a:endParaRPr lang="en-US" dirty="0">
              <a:latin typeface="Montserrat"/>
            </a:endParaRPr>
          </a:p>
          <a:p>
            <a:r>
              <a:rPr lang="en-US" sz="2150" err="1">
                <a:solidFill>
                  <a:srgbClr val="FFFFFF"/>
                </a:solidFill>
                <a:latin typeface="Montserrat"/>
                <a:sym typeface="Montserrat"/>
              </a:rPr>
              <a:t>właściwości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2150" err="1">
                <a:solidFill>
                  <a:srgbClr val="FFFFFF"/>
                </a:solidFill>
                <a:latin typeface="Montserrat"/>
                <a:sym typeface="Montserrat"/>
              </a:rPr>
              <a:t>i</a:t>
            </a:r>
            <a:r>
              <a:rPr lang="en-US" sz="215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2150" err="1">
                <a:solidFill>
                  <a:srgbClr val="FFFFFF"/>
                </a:solidFill>
                <a:latin typeface="Montserrat"/>
                <a:sym typeface="Montserrat"/>
              </a:rPr>
              <a:t>wygląd</a:t>
            </a:r>
            <a:r>
              <a:rPr lang="en-US" sz="2150">
                <a:solidFill>
                  <a:srgbClr val="FFFFFF"/>
                </a:solidFill>
                <a:latin typeface="Montserrat"/>
                <a:sym typeface="Montserrat"/>
              </a:rPr>
              <a:t> </a:t>
            </a:r>
            <a:r>
              <a:rPr lang="en-US" sz="2150" err="1">
                <a:solidFill>
                  <a:srgbClr val="FFFFFF"/>
                </a:solidFill>
                <a:latin typeface="Montserrat"/>
                <a:sym typeface="Montserrat"/>
              </a:rPr>
              <a:t>tekstyliów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oraz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tym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, jak </a:t>
            </a:r>
            <a:r>
              <a:rPr lang="en-US" sz="215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można</a:t>
            </a:r>
            <a:r>
              <a:rPr lang="en-US" sz="215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je </a:t>
            </a:r>
            <a:r>
              <a:rPr lang="en-US" sz="215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zastosować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upcyklingu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zwiększenia</a:t>
            </a:r>
            <a:endParaRPr lang="en-US" err="1">
              <a:latin typeface="Montserrat"/>
            </a:endParaRPr>
          </a:p>
          <a:p>
            <a:pPr>
              <a:lnSpc>
                <a:spcPct val="150022"/>
              </a:lnSpc>
            </a:pP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wartości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funkcjonalności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odzieży</a:t>
            </a:r>
            <a:r>
              <a:rPr lang="en-US" sz="215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. </a:t>
            </a:r>
            <a:endParaRPr dirty="0">
              <a:latin typeface="Montserrat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5701777" y="5519654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grpSp>
        <p:nvGrpSpPr>
          <p:cNvPr id="178" name="Google Shape;178;p5"/>
          <p:cNvGrpSpPr/>
          <p:nvPr/>
        </p:nvGrpSpPr>
        <p:grpSpPr>
          <a:xfrm>
            <a:off x="6736675" y="1433781"/>
            <a:ext cx="9601200" cy="5662555"/>
            <a:chOff x="0" y="114300"/>
            <a:chExt cx="12801600" cy="5523905"/>
          </a:xfrm>
        </p:grpSpPr>
        <p:sp>
          <p:nvSpPr>
            <p:cNvPr id="179" name="Google Shape;179;p5"/>
            <p:cNvSpPr txBox="1"/>
            <p:nvPr/>
          </p:nvSpPr>
          <p:spPr>
            <a:xfrm>
              <a:off x="0" y="1119585"/>
              <a:ext cx="12801600" cy="4518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Jednostka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ta jest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skierowana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do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osób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młodych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pełnoletnich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dorosłych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, w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tym</a:t>
              </a:r>
              <a:r>
                <a:rPr lang="en-US" sz="2150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: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młodzieży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NEET, 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osób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dorosłych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o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niskich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kwalifikacjach</a:t>
              </a:r>
              <a:r>
                <a:rPr lang="en-US" sz="2150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,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poszukujących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pracy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lub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przechodzących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rekonwersję</a:t>
              </a:r>
              <a:r>
                <a:rPr lang="en-US" sz="2150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, 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ale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także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 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poszukujących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lepszej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profesjonalizacji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w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sektorze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krawiectwa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rzemieślniczego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, 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profesjonalistów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już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pracujących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w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obszarze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krawiectwa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rzemieślniczego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I 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zainteresowanych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poszerzeniem</a:t>
              </a:r>
              <a:r>
                <a:rPr lang="en-US" sz="2150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/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uaktualnieniem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swoich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umiejętności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w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celu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rozszerzenia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swojej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działalności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 o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konkretną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dziedzinę</a:t>
              </a:r>
              <a:r>
                <a:rPr lang="en-US" sz="2150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,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absolwentów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szkół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średnich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z 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programami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nauczania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projektowania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mody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i</a:t>
              </a:r>
              <a:r>
                <a:rPr lang="en-US" sz="2150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/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lub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produkcji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tekstyliów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odzieżowych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,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którzy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chcą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zbliżyć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się</a:t>
              </a:r>
              <a:endParaRPr lang="en-US" dirty="0">
                <a:solidFill>
                  <a:schemeClr val="dk1"/>
                </a:solidFill>
                <a:latin typeface="Montserrat"/>
              </a:endParaRPr>
            </a:p>
            <a:p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do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rynku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pracy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dzięki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nabyciu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większej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liczby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 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umiejętności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operacyjnych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specjalizacji</a:t>
              </a:r>
              <a:r>
                <a:rPr lang="en-US" sz="2150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.</a:t>
              </a:r>
              <a:endParaRPr>
                <a:solidFill>
                  <a:schemeClr val="dk1"/>
                </a:solidFill>
                <a:latin typeface="Montserrat"/>
              </a:endParaRPr>
            </a:p>
            <a:p>
              <a:pPr marL="0" marR="0" lvl="0" indent="0" algn="l" rtl="0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50"/>
                <a:buFont typeface="Arial"/>
                <a:buNone/>
              </a:pPr>
              <a:endParaRPr sz="215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0" y="114300"/>
              <a:ext cx="9110400" cy="90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sz="6000" dirty="0">
                  <a:solidFill>
                    <a:srgbClr val="1E2328"/>
                  </a:solidFill>
                  <a:latin typeface="DM Serif Display"/>
                  <a:sym typeface="DM Serif Display"/>
                </a:rPr>
                <a:t>Grupa </a:t>
              </a:r>
              <a:r>
                <a:rPr lang="en-US" sz="6000" dirty="0" err="1">
                  <a:solidFill>
                    <a:srgbClr val="1E2328"/>
                  </a:solidFill>
                  <a:latin typeface="DM Serif Display"/>
                  <a:sym typeface="DM Serif Display"/>
                </a:rPr>
                <a:t>Docelowa</a:t>
              </a:r>
              <a:endParaRPr lang="en-US" dirty="0" err="1"/>
            </a:p>
          </p:txBody>
        </p:sp>
      </p:grpSp>
      <p:grpSp>
        <p:nvGrpSpPr>
          <p:cNvPr id="181" name="Google Shape;181;p5"/>
          <p:cNvGrpSpPr/>
          <p:nvPr/>
        </p:nvGrpSpPr>
        <p:grpSpPr>
          <a:xfrm>
            <a:off x="6722053" y="7274990"/>
            <a:ext cx="9601200" cy="2569034"/>
            <a:chOff x="0" y="114300"/>
            <a:chExt cx="12801600" cy="3425380"/>
          </a:xfrm>
        </p:grpSpPr>
        <p:sp>
          <p:nvSpPr>
            <p:cNvPr id="182" name="Google Shape;182;p5"/>
            <p:cNvSpPr txBox="1"/>
            <p:nvPr/>
          </p:nvSpPr>
          <p:spPr>
            <a:xfrm>
              <a:off x="0" y="1554521"/>
              <a:ext cx="12801600" cy="1985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50022"/>
                </a:lnSpc>
              </a:pP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Techniki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wykańczania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tekstyliów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;</a:t>
              </a:r>
              <a:r>
                <a:rPr lang="en-US" sz="2150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Rodzaje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procesów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wykańczania</a:t>
              </a:r>
              <a:r>
                <a:rPr lang="en-US" sz="2150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;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Zachowanie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tkanin</a:t>
              </a:r>
              <a:r>
                <a:rPr lang="en-US" sz="2150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;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Zastosowanie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wykończeń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tekstyliów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w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celu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ulepszenia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tkanin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poddanych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recyklingowi</a:t>
              </a:r>
              <a:endParaRPr lang="en-US" dirty="0" err="1">
                <a:latin typeface="Montserrat"/>
              </a:endParaRPr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24189" y="114300"/>
              <a:ext cx="11239039" cy="1231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sz="6000" dirty="0" err="1">
                  <a:solidFill>
                    <a:srgbClr val="1E2328"/>
                  </a:solidFill>
                  <a:latin typeface="DM Serif Display"/>
                  <a:sym typeface="DM Serif Display"/>
                </a:rPr>
                <a:t>Koncepcje</a:t>
              </a:r>
              <a:r>
                <a:rPr lang="en-US" sz="6000" dirty="0">
                  <a:solidFill>
                    <a:srgbClr val="1E2328"/>
                  </a:solidFill>
                  <a:latin typeface="DM Serif Display"/>
                  <a:sym typeface="DM Serif Display"/>
                </a:rPr>
                <a:t> </a:t>
              </a:r>
              <a:r>
                <a:rPr lang="en-US" sz="6000" dirty="0" err="1">
                  <a:solidFill>
                    <a:srgbClr val="1E2328"/>
                  </a:solidFill>
                  <a:latin typeface="DM Serif Display"/>
                  <a:sym typeface="DM Serif Display"/>
                </a:rPr>
                <a:t>Kluczowe</a:t>
              </a:r>
              <a:endParaRPr lang="en-US" dirty="0" err="1"/>
            </a:p>
          </p:txBody>
        </p:sp>
      </p:grpSp>
      <p:sp>
        <p:nvSpPr>
          <p:cNvPr id="184" name="Google Shape;184;p5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90" name="Google Shape;190;p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2" name="Google Shape;192;p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 txBox="1"/>
            <p:nvPr/>
          </p:nvSpPr>
          <p:spPr>
            <a:xfrm rot="-5400000">
              <a:off x="20862800" y="9710100"/>
              <a:ext cx="489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5" name="Google Shape;195;p6"/>
          <p:cNvPicPr preferRelativeResize="0"/>
          <p:nvPr/>
        </p:nvPicPr>
        <p:blipFill rotWithShape="1">
          <a:blip r:embed="rId5">
            <a:alphaModFix/>
          </a:blip>
          <a:srcRect l="14396" r="14403"/>
          <a:stretch/>
        </p:blipFill>
        <p:spPr>
          <a:xfrm>
            <a:off x="8127431" y="1028700"/>
            <a:ext cx="8545347" cy="7210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7" name="Google Shape;197;p6"/>
          <p:cNvGrpSpPr/>
          <p:nvPr/>
        </p:nvGrpSpPr>
        <p:grpSpPr>
          <a:xfrm>
            <a:off x="1028700" y="5653088"/>
            <a:ext cx="8282280" cy="4633913"/>
            <a:chOff x="0" y="0"/>
            <a:chExt cx="6574461" cy="3678393"/>
          </a:xfrm>
        </p:grpSpPr>
        <p:sp>
          <p:nvSpPr>
            <p:cNvPr id="198" name="Google Shape;198;p6"/>
            <p:cNvSpPr/>
            <p:nvPr/>
          </p:nvSpPr>
          <p:spPr>
            <a:xfrm>
              <a:off x="0" y="0"/>
              <a:ext cx="6574461" cy="3678393"/>
            </a:xfrm>
            <a:custGeom>
              <a:avLst/>
              <a:gdLst/>
              <a:ahLst/>
              <a:cxnLst/>
              <a:rect l="l" t="t" r="r" b="b"/>
              <a:pathLst>
                <a:path w="6574461" h="3678393" extrusionOk="0">
                  <a:moveTo>
                    <a:pt x="0" y="0"/>
                  </a:moveTo>
                  <a:lnTo>
                    <a:pt x="6574461" y="0"/>
                  </a:lnTo>
                  <a:lnTo>
                    <a:pt x="6574461" y="3678393"/>
                  </a:lnTo>
                  <a:lnTo>
                    <a:pt x="0" y="3678393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0" y="0"/>
              <a:ext cx="6574460" cy="3678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6"/>
          <p:cNvSpPr txBox="1"/>
          <p:nvPr/>
        </p:nvSpPr>
        <p:spPr>
          <a:xfrm>
            <a:off x="2315212" y="6508174"/>
            <a:ext cx="5104797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 dirty="0" err="1">
                <a:solidFill>
                  <a:srgbClr val="FFFFFF"/>
                </a:solidFill>
                <a:latin typeface="DM Serif Display"/>
                <a:sym typeface="DM Serif Display"/>
              </a:rPr>
              <a:t>Niezbędne</a:t>
            </a:r>
            <a:r>
              <a:rPr lang="en-US" sz="6000" dirty="0">
                <a:solidFill>
                  <a:srgbClr val="FFFFFF"/>
                </a:solidFill>
                <a:latin typeface="DM Serif Display"/>
                <a:sym typeface="DM Serif Display"/>
              </a:rPr>
              <a:t> </a:t>
            </a:r>
            <a:r>
              <a:rPr lang="en-US" sz="6000">
                <a:solidFill>
                  <a:srgbClr val="FFFFFF"/>
                </a:solidFill>
                <a:latin typeface="DM Serif Display"/>
                <a:sym typeface="DM Serif Display"/>
              </a:rPr>
              <a:t>wyposażenie</a:t>
            </a:r>
            <a:endParaRPr lang="en-US"/>
          </a:p>
        </p:txBody>
      </p:sp>
      <p:cxnSp>
        <p:nvCxnSpPr>
          <p:cNvPr id="201" name="Google Shape;201;p6"/>
          <p:cNvCxnSpPr/>
          <p:nvPr/>
        </p:nvCxnSpPr>
        <p:spPr>
          <a:xfrm>
            <a:off x="2315244" y="8612231"/>
            <a:ext cx="719041" cy="476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6"/>
          <p:cNvSpPr txBox="1"/>
          <p:nvPr/>
        </p:nvSpPr>
        <p:spPr>
          <a:xfrm>
            <a:off x="1028700" y="2593075"/>
            <a:ext cx="6413100" cy="165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Do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tej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jednostki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potrzebny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będzie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notatnik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i</a:t>
            </a:r>
            <a:endParaRPr lang="en-US" dirty="0" err="1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długopis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kawałek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materiału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ubrania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oraz</a:t>
            </a:r>
            <a:endParaRPr lang="en-US" dirty="0" err="1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pojemnik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/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butelka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wybielaczem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do</a:t>
            </a:r>
            <a:endParaRPr lang="en-US" dirty="0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ćwiczenia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praktycznego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Próbki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zostaną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dostarczone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trenera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 dirty="0">
              <a:latin typeface="Montserrat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7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09" name="Google Shape;209;p7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" name="Google Shape;210;p7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1" name="Google Shape;211;p7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2" name="Google Shape;212;p7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 txBox="1"/>
            <p:nvPr/>
          </p:nvSpPr>
          <p:spPr>
            <a:xfrm rot="-5400000">
              <a:off x="20909900" y="9757200"/>
              <a:ext cx="4805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4" name="Google Shape;214;p7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5" name="Google Shape;215;p7"/>
          <p:cNvGrpSpPr/>
          <p:nvPr/>
        </p:nvGrpSpPr>
        <p:grpSpPr>
          <a:xfrm>
            <a:off x="1747984" y="2458189"/>
            <a:ext cx="5601865" cy="4491246"/>
            <a:chOff x="0" y="0"/>
            <a:chExt cx="5195375" cy="3846507"/>
          </a:xfrm>
        </p:grpSpPr>
        <p:sp>
          <p:nvSpPr>
            <p:cNvPr id="216" name="Google Shape;216;p7"/>
            <p:cNvSpPr/>
            <p:nvPr/>
          </p:nvSpPr>
          <p:spPr>
            <a:xfrm>
              <a:off x="0" y="0"/>
              <a:ext cx="5195375" cy="3846507"/>
            </a:xfrm>
            <a:custGeom>
              <a:avLst/>
              <a:gdLst/>
              <a:ahLst/>
              <a:cxnLst/>
              <a:rect l="l" t="t" r="r" b="b"/>
              <a:pathLst>
                <a:path w="5195375" h="3846507" extrusionOk="0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7"/>
          <p:cNvGrpSpPr/>
          <p:nvPr/>
        </p:nvGrpSpPr>
        <p:grpSpPr>
          <a:xfrm>
            <a:off x="3039151" y="2019992"/>
            <a:ext cx="876394" cy="876394"/>
            <a:chOff x="0" y="0"/>
            <a:chExt cx="812800" cy="812800"/>
          </a:xfrm>
        </p:grpSpPr>
        <p:sp>
          <p:nvSpPr>
            <p:cNvPr id="219" name="Google Shape;219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1" name="Google Shape;221;p7"/>
          <p:cNvCxnSpPr/>
          <p:nvPr/>
        </p:nvCxnSpPr>
        <p:spPr>
          <a:xfrm>
            <a:off x="4172910" y="4367884"/>
            <a:ext cx="719041" cy="476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7"/>
          <p:cNvSpPr txBox="1"/>
          <p:nvPr/>
        </p:nvSpPr>
        <p:spPr>
          <a:xfrm>
            <a:off x="1852264" y="3404944"/>
            <a:ext cx="5360333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500" dirty="0" err="1">
                <a:solidFill>
                  <a:srgbClr val="FFFFFF"/>
                </a:solidFill>
                <a:latin typeface="DM Serif Display"/>
                <a:sym typeface="DM Serif Display"/>
              </a:rPr>
              <a:t>Profil</a:t>
            </a:r>
            <a:r>
              <a:rPr lang="en-US" sz="2500" dirty="0">
                <a:solidFill>
                  <a:srgbClr val="FFFFFF"/>
                </a:solidFill>
                <a:latin typeface="DM Serif Display"/>
                <a:sym typeface="DM Serif Display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DM Serif Display"/>
                <a:sym typeface="DM Serif Display"/>
              </a:rPr>
              <a:t>Nauczyciela</a:t>
            </a:r>
            <a:endParaRPr lang="en-US" dirty="0" err="1"/>
          </a:p>
        </p:txBody>
      </p:sp>
      <p:sp>
        <p:nvSpPr>
          <p:cNvPr id="223" name="Google Shape;223;p7"/>
          <p:cNvSpPr txBox="1"/>
          <p:nvPr/>
        </p:nvSpPr>
        <p:spPr>
          <a:xfrm>
            <a:off x="3039151" y="2213763"/>
            <a:ext cx="876394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2190239" y="4545341"/>
            <a:ext cx="4701000" cy="164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Głęboka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wiedza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z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zakresu</a:t>
            </a:r>
            <a:endParaRPr lang="en-US" dirty="0" err="1">
              <a:solidFill>
                <a:schemeClr val="lt1"/>
              </a:solidFill>
              <a:latin typeface="Montserrat"/>
            </a:endParaRPr>
          </a:p>
          <a:p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Nauki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tekstylnej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(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właściwości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budowa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techniki</a:t>
            </a:r>
            <a:endParaRPr lang="en-US" dirty="0" err="1">
              <a:solidFill>
                <a:schemeClr val="lt1"/>
              </a:solidFill>
              <a:latin typeface="Montserrat"/>
            </a:endParaRPr>
          </a:p>
          <a:p>
            <a:pPr marL="0" marR="0" lvl="0" indent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wykańczania</a:t>
            </a:r>
            <a:r>
              <a:rPr lang="en-US" sz="21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)</a:t>
            </a:r>
            <a:endParaRPr dirty="0">
              <a:solidFill>
                <a:schemeClr val="lt1"/>
              </a:solidFill>
              <a:latin typeface="Montserrat"/>
            </a:endParaRPr>
          </a:p>
        </p:txBody>
      </p:sp>
      <p:grpSp>
        <p:nvGrpSpPr>
          <p:cNvPr id="225" name="Google Shape;225;p7"/>
          <p:cNvGrpSpPr/>
          <p:nvPr/>
        </p:nvGrpSpPr>
        <p:grpSpPr>
          <a:xfrm>
            <a:off x="9269473" y="4669814"/>
            <a:ext cx="5601653" cy="5014307"/>
            <a:chOff x="0" y="0"/>
            <a:chExt cx="5195375" cy="3846507"/>
          </a:xfrm>
        </p:grpSpPr>
        <p:sp>
          <p:nvSpPr>
            <p:cNvPr id="226" name="Google Shape;226;p7"/>
            <p:cNvSpPr/>
            <p:nvPr/>
          </p:nvSpPr>
          <p:spPr>
            <a:xfrm>
              <a:off x="0" y="0"/>
              <a:ext cx="5195375" cy="3846507"/>
            </a:xfrm>
            <a:custGeom>
              <a:avLst/>
              <a:gdLst/>
              <a:ahLst/>
              <a:cxnLst/>
              <a:rect l="l" t="t" r="r" b="b"/>
              <a:pathLst>
                <a:path w="5195375" h="3846507" extrusionOk="0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2885116" y="4377408"/>
            <a:ext cx="876394" cy="876394"/>
            <a:chOff x="0" y="0"/>
            <a:chExt cx="812800" cy="812800"/>
          </a:xfrm>
        </p:grpSpPr>
        <p:sp>
          <p:nvSpPr>
            <p:cNvPr id="229" name="Google Shape;229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7"/>
          <p:cNvSpPr txBox="1"/>
          <p:nvPr/>
        </p:nvSpPr>
        <p:spPr>
          <a:xfrm>
            <a:off x="12885116" y="4571180"/>
            <a:ext cx="876394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7"/>
          <p:cNvCxnSpPr/>
          <p:nvPr/>
        </p:nvCxnSpPr>
        <p:spPr>
          <a:xfrm>
            <a:off x="11710749" y="6154250"/>
            <a:ext cx="719100" cy="4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p7"/>
          <p:cNvSpPr txBox="1"/>
          <p:nvPr/>
        </p:nvSpPr>
        <p:spPr>
          <a:xfrm>
            <a:off x="9390134" y="5388898"/>
            <a:ext cx="5360333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dirty="0" err="1">
                <a:solidFill>
                  <a:srgbClr val="FFFFFF"/>
                </a:solidFill>
                <a:latin typeface="DM Serif Display"/>
                <a:sym typeface="DM Serif Display"/>
              </a:rPr>
              <a:t>Metodologia</a:t>
            </a:r>
            <a:endParaRPr sz="1400" b="0" i="0" u="none" strike="noStrike" cap="none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"/>
          <p:cNvSpPr txBox="1"/>
          <p:nvPr/>
        </p:nvSpPr>
        <p:spPr>
          <a:xfrm>
            <a:off x="9728212" y="6373443"/>
            <a:ext cx="470100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Połączenie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wiedzy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teoretycznej</a:t>
            </a:r>
            <a:endParaRPr lang="en-US" dirty="0" err="1">
              <a:solidFill>
                <a:schemeClr val="lt1"/>
              </a:solidFill>
              <a:latin typeface="Montserrat"/>
            </a:endParaRPr>
          </a:p>
          <a:p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z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prawdziwymi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próbkami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tkanin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i</a:t>
            </a:r>
            <a:endParaRPr lang="en-US" dirty="0" err="1">
              <a:solidFill>
                <a:schemeClr val="lt1"/>
              </a:solidFill>
              <a:latin typeface="Montserrat"/>
            </a:endParaRPr>
          </a:p>
          <a:p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krótkim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ćwiczeniem</a:t>
            </a:r>
            <a:r>
              <a:rPr lang="en-US" sz="21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Trenerom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zaleca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przygotowanie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teczki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włóknami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tkaninami do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zaprezentowania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podczas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zajęć</a:t>
            </a:r>
            <a:r>
              <a:rPr lang="en-US" sz="21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.</a:t>
            </a:r>
            <a:endParaRPr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8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41" name="Google Shape;241;p8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2" name="Google Shape;242;p8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3" name="Google Shape;243;p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4" name="Google Shape;244;p8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 txBox="1"/>
            <p:nvPr/>
          </p:nvSpPr>
          <p:spPr>
            <a:xfrm rot="-5400000">
              <a:off x="20792150" y="9639450"/>
              <a:ext cx="5040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46" name="Google Shape;246;p8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7" name="Google Shape;247;p8"/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248" name="Google Shape;248;p8"/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 extrusionOk="0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0" name="Google Shape;250;p8"/>
          <p:cNvPicPr preferRelativeResize="0"/>
          <p:nvPr/>
        </p:nvPicPr>
        <p:blipFill rotWithShape="1">
          <a:blip r:embed="rId5">
            <a:alphaModFix/>
          </a:blip>
          <a:srcRect l="18691" r="18691"/>
          <a:stretch/>
        </p:blipFill>
        <p:spPr>
          <a:xfrm>
            <a:off x="9037337" y="3076575"/>
            <a:ext cx="6774165" cy="721042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8"/>
          <p:cNvSpPr txBox="1"/>
          <p:nvPr/>
        </p:nvSpPr>
        <p:spPr>
          <a:xfrm>
            <a:off x="1031600" y="1873500"/>
            <a:ext cx="13014771" cy="222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1001"/>
              </a:lnSpc>
              <a:buSzPts val="7199"/>
            </a:pPr>
            <a:r>
              <a:rPr lang="en-US" sz="65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TECHNIKI WYKAŃCZANIA TEKSTYLIÓW</a:t>
            </a:r>
            <a:endParaRPr lang="en-US" sz="6500" b="0" i="0" u="none" strike="noStrike" cap="none">
              <a:solidFill>
                <a:srgbClr val="1E2328"/>
              </a:solidFill>
              <a:latin typeface="Montserrat Black"/>
              <a:ea typeface="Montserrat Black"/>
              <a:cs typeface="Montserrat Black"/>
            </a:endParaRPr>
          </a:p>
        </p:txBody>
      </p:sp>
      <p:cxnSp>
        <p:nvCxnSpPr>
          <p:cNvPr id="252" name="Google Shape;252;p8"/>
          <p:cNvCxnSpPr/>
          <p:nvPr/>
        </p:nvCxnSpPr>
        <p:spPr>
          <a:xfrm rot="22765">
            <a:off x="1031590" y="9246394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CFCF5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Google Shape;253;p8"/>
          <p:cNvSpPr txBox="1"/>
          <p:nvPr/>
        </p:nvSpPr>
        <p:spPr>
          <a:xfrm>
            <a:off x="1031600" y="4400350"/>
            <a:ext cx="7672500" cy="403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Procesy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wykończeniowe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to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metody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stosowane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poprawy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specyficznych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cech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tekstyliów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takich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jak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estetyka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czy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funkcjonalność.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Wykończenia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mogą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być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stosowane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wielu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etapach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procesu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produkcyjnego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– od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gotowego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wyrobu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przynoszą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różne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rezultaty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zależności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od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materiału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sz="215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Wykończenia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dzielą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przygotowawcze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pośrednie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</a:t>
            </a:r>
            <a:endParaRPr lang="en-US" sz="2150" dirty="0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estetyczne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funkcjonalne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Stosuje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je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nadania</a:t>
            </a:r>
            <a:endParaRPr lang="en-US" dirty="0" err="1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koloru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usunięcia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dodania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chłonności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tekstury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właściwości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antybakteryjnych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wielu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innych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cech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8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g319716d215d_0_8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260" name="Google Shape;260;g319716d215d_0_8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1" name="Google Shape;261;g319716d215d_0_8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g319716d215d_0_8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263" name="Google Shape;263;g319716d215d_0_8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4" name="Google Shape;264;g319716d215d_0_8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5" name="Google Shape;265;g319716d215d_0_8"/>
          <p:cNvPicPr preferRelativeResize="0"/>
          <p:nvPr/>
        </p:nvPicPr>
        <p:blipFill rotWithShape="1">
          <a:blip r:embed="rId3">
            <a:alphaModFix/>
          </a:blip>
          <a:srcRect l="51577" r="16609"/>
          <a:stretch/>
        </p:blipFill>
        <p:spPr>
          <a:xfrm>
            <a:off x="11108000" y="2193725"/>
            <a:ext cx="3322950" cy="6960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g319716d215d_0_8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67" name="Google Shape;267;g319716d215d_0_8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8" name="Google Shape;268;g319716d215d_0_8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9" name="Google Shape;269;g319716d215d_0_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0" name="Google Shape;270;g319716d215d_0_8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3, Unit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319716d215d_0_8"/>
            <p:cNvSpPr txBox="1"/>
            <p:nvPr/>
          </p:nvSpPr>
          <p:spPr>
            <a:xfrm rot="-5400000">
              <a:off x="20850950" y="9698250"/>
              <a:ext cx="4923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72" name="Google Shape;272;g319716d215d_0_8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73" name="Google Shape;273;g319716d215d_0_8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274" name="Google Shape;274;g319716d215d_0_8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319716d215d_0_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319716d215d_0_8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319716d215d_0_8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319716d215d_0_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319716d215d_0_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319716d215d_0_8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319716d215d_0_8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g319716d215d_0_8"/>
          <p:cNvSpPr txBox="1"/>
          <p:nvPr/>
        </p:nvSpPr>
        <p:spPr>
          <a:xfrm>
            <a:off x="1334525" y="1348600"/>
            <a:ext cx="72283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FARBOWANIE</a:t>
            </a:r>
            <a:endParaRPr sz="1400" b="0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83" name="Google Shape;283;g319716d215d_0_8"/>
          <p:cNvSpPr txBox="1"/>
          <p:nvPr/>
        </p:nvSpPr>
        <p:spPr>
          <a:xfrm>
            <a:off x="928050" y="3102596"/>
            <a:ext cx="9231300" cy="661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barwienia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najpowszechniejszą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techniką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wykańczania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Można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go 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przeprowadzać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różne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sposoby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zazwyczaj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wymaga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wstępnej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obróbki</a:t>
            </a: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materiałów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ten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można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przeprowadzić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dowolnym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etapie</a:t>
            </a: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produkcji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tekstyliów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w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zależności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od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rodzaju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odzieży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:</a:t>
            </a:r>
            <a:endParaRPr lang="en-US">
              <a:latin typeface="Montserrat"/>
            </a:endParaRPr>
          </a:p>
          <a:p>
            <a:endParaRPr lang="en-US" b="1" dirty="0">
              <a:latin typeface="Montserrat"/>
            </a:endParaRPr>
          </a:p>
          <a:p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Barwienie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masie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barwienie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luźnych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nieprzędnych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Ta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metoda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lepiej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zachowuje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kolory</a:t>
            </a:r>
            <a:endParaRPr lang="en-US" dirty="0" err="1">
              <a:latin typeface="Montserrat"/>
            </a:endParaRPr>
          </a:p>
          <a:p>
            <a:endParaRPr dirty="0">
              <a:latin typeface="Montserrat"/>
            </a:endParaRPr>
          </a:p>
          <a:p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Barwienie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masie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barwienie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ciągłych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Barwniki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dodaje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do</a:t>
            </a:r>
            <a:endParaRPr lang="en-US" dirty="0">
              <a:latin typeface="Montserrat"/>
            </a:endParaRPr>
          </a:p>
          <a:p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roztworu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przędzalniczego</a:t>
            </a:r>
            <a:endParaRPr lang="en-US" dirty="0" err="1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Barwienie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przędzy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barwienie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przędzy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przed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jej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tkaniem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dzianiem</a:t>
            </a:r>
            <a:endParaRPr lang="en-US" dirty="0" err="1">
              <a:latin typeface="Montserrat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endParaRPr dirty="0" err="1">
              <a:latin typeface="Montserrat"/>
            </a:endParaRPr>
          </a:p>
          <a:p>
            <a:endParaRPr dirty="0">
              <a:latin typeface="Montserrat"/>
            </a:endParaRPr>
          </a:p>
          <a:p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Barwienie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barwienie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całego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kawałka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Jest to</a:t>
            </a:r>
            <a:endParaRPr lang="en-US" dirty="0">
              <a:latin typeface="Montserrat"/>
            </a:endParaRPr>
          </a:p>
          <a:p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najpopularniejsza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metoda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przypadku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jednolitych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kolorów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dirty="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Barwienie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odzieży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barwienie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gotowych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ubrań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Jest to</a:t>
            </a:r>
            <a:endParaRPr lang="en-US" dirty="0">
              <a:latin typeface="Montserrat"/>
            </a:endParaRPr>
          </a:p>
          <a:p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najtańszy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ale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nie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zalecany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szycia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ubrań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szytych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miarę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</a:t>
            </a:r>
            <a:endParaRPr lang="en-US" dirty="0">
              <a:latin typeface="Montserrat"/>
            </a:endParaRPr>
          </a:p>
          <a:p>
            <a:pPr>
              <a:lnSpc>
                <a:spcPct val="150022"/>
              </a:lnSpc>
            </a:pP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które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mogą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odkształcać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kurczyć</a:t>
            </a:r>
            <a:r>
              <a:rPr lang="en-US" sz="200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dirty="0">
              <a:latin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g319716d215d_0_8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3257</Words>
  <Application>Microsoft Office PowerPoint</Application>
  <PresentationFormat>Niestandardowy</PresentationFormat>
  <Paragraphs>396</Paragraphs>
  <Slides>38</Slides>
  <Notes>38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4" baseType="lpstr">
      <vt:lpstr>DM Serif Display</vt:lpstr>
      <vt:lpstr>Montserrat Black</vt:lpstr>
      <vt:lpstr>Montserrat</vt:lpstr>
      <vt:lpstr>Calibri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Bartłomiej Nowak</cp:lastModifiedBy>
  <cp:revision>354</cp:revision>
  <dcterms:created xsi:type="dcterms:W3CDTF">2006-08-16T00:00:00Z</dcterms:created>
  <dcterms:modified xsi:type="dcterms:W3CDTF">2026-03-13T18:39:48Z</dcterms:modified>
</cp:coreProperties>
</file>