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5" r:id="rId4"/>
    <p:sldId id="276" r:id="rId5"/>
    <p:sldId id="277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664E1E-27CF-E831-2CA5-FBCA2A878B5B}" v="39" dt="2025-11-07T09:44:47.8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oniucci Martina" userId="S::martina.antoniucci@osservatoriomestieridarte.it::32541252-b29c-4a7f-8763-04ccd7aaa38b" providerId="AD" clId="Web-{C2664E1E-27CF-E831-2CA5-FBCA2A878B5B}"/>
    <pc:docChg chg="modSld">
      <pc:chgData name="Antoniucci Martina" userId="S::martina.antoniucci@osservatoriomestieridarte.it::32541252-b29c-4a7f-8763-04ccd7aaa38b" providerId="AD" clId="Web-{C2664E1E-27CF-E831-2CA5-FBCA2A878B5B}" dt="2025-11-07T09:44:47.891" v="34" actId="20577"/>
      <pc:docMkLst>
        <pc:docMk/>
      </pc:docMkLst>
      <pc:sldChg chg="modSp">
        <pc:chgData name="Antoniucci Martina" userId="S::martina.antoniucci@osservatoriomestieridarte.it::32541252-b29c-4a7f-8763-04ccd7aaa38b" providerId="AD" clId="Web-{C2664E1E-27CF-E831-2CA5-FBCA2A878B5B}" dt="2025-11-07T09:44:47.891" v="34" actId="20577"/>
        <pc:sldMkLst>
          <pc:docMk/>
          <pc:sldMk cId="0" sldId="256"/>
        </pc:sldMkLst>
        <pc:spChg chg="mod">
          <ac:chgData name="Antoniucci Martina" userId="S::martina.antoniucci@osservatoriomestieridarte.it::32541252-b29c-4a7f-8763-04ccd7aaa38b" providerId="AD" clId="Web-{C2664E1E-27CF-E831-2CA5-FBCA2A878B5B}" dt="2025-11-07T09:44:47.891" v="34" actId="20577"/>
          <ac:spMkLst>
            <pc:docMk/>
            <pc:sldMk cId="0" sldId="256"/>
            <ac:spMk id="16" creationId="{00000000-0000-0000-0000-000000000000}"/>
          </ac:spMkLst>
        </pc:spChg>
        <pc:grpChg chg="mod">
          <ac:chgData name="Antoniucci Martina" userId="S::martina.antoniucci@osservatoriomestieridarte.it::32541252-b29c-4a7f-8763-04ccd7aaa38b" providerId="AD" clId="Web-{C2664E1E-27CF-E831-2CA5-FBCA2A878B5B}" dt="2025-11-07T09:42:19.356" v="30" actId="1076"/>
          <ac:grpSpMkLst>
            <pc:docMk/>
            <pc:sldMk cId="0" sldId="256"/>
            <ac:grpSpMk id="6" creationId="{00000000-0000-0000-0000-000000000000}"/>
          </ac:grpSpMkLst>
        </pc:grpChg>
      </pc:sldChg>
      <pc:sldChg chg="modSp">
        <pc:chgData name="Antoniucci Martina" userId="S::martina.antoniucci@osservatoriomestieridarte.it::32541252-b29c-4a7f-8763-04ccd7aaa38b" providerId="AD" clId="Web-{C2664E1E-27CF-E831-2CA5-FBCA2A878B5B}" dt="2025-11-07T09:35:24.480" v="5" actId="14100"/>
        <pc:sldMkLst>
          <pc:docMk/>
          <pc:sldMk cId="0" sldId="273"/>
        </pc:sldMkLst>
        <pc:spChg chg="mod">
          <ac:chgData name="Antoniucci Martina" userId="S::martina.antoniucci@osservatoriomestieridarte.it::32541252-b29c-4a7f-8763-04ccd7aaa38b" providerId="AD" clId="Web-{C2664E1E-27CF-E831-2CA5-FBCA2A878B5B}" dt="2025-11-07T09:34:28.729" v="4" actId="1076"/>
          <ac:spMkLst>
            <pc:docMk/>
            <pc:sldMk cId="0" sldId="273"/>
            <ac:spMk id="9" creationId="{00000000-0000-0000-0000-000000000000}"/>
          </ac:spMkLst>
        </pc:spChg>
        <pc:spChg chg="mod">
          <ac:chgData name="Antoniucci Martina" userId="S::martina.antoniucci@osservatoriomestieridarte.it::32541252-b29c-4a7f-8763-04ccd7aaa38b" providerId="AD" clId="Web-{C2664E1E-27CF-E831-2CA5-FBCA2A878B5B}" dt="2025-11-07T09:35:24.480" v="5" actId="14100"/>
          <ac:spMkLst>
            <pc:docMk/>
            <pc:sldMk cId="0" sldId="273"/>
            <ac:spMk id="17" creationId="{BA3AF856-AC05-03C3-B985-98BBAF08017C}"/>
          </ac:spMkLst>
        </pc:spChg>
      </pc:sldChg>
      <pc:sldChg chg="modSp">
        <pc:chgData name="Antoniucci Martina" userId="S::martina.antoniucci@osservatoriomestieridarte.it::32541252-b29c-4a7f-8763-04ccd7aaa38b" providerId="AD" clId="Web-{C2664E1E-27CF-E831-2CA5-FBCA2A878B5B}" dt="2025-11-07T09:38:31.252" v="28" actId="1076"/>
        <pc:sldMkLst>
          <pc:docMk/>
          <pc:sldMk cId="0" sldId="275"/>
        </pc:sldMkLst>
        <pc:spChg chg="mod">
          <ac:chgData name="Antoniucci Martina" userId="S::martina.antoniucci@osservatoriomestieridarte.it::32541252-b29c-4a7f-8763-04ccd7aaa38b" providerId="AD" clId="Web-{C2664E1E-27CF-E831-2CA5-FBCA2A878B5B}" dt="2025-11-07T09:38:31.252" v="28" actId="1076"/>
          <ac:spMkLst>
            <pc:docMk/>
            <pc:sldMk cId="0" sldId="275"/>
            <ac:spMk id="9" creationId="{00000000-0000-0000-0000-000000000000}"/>
          </ac:spMkLst>
        </pc:spChg>
        <pc:spChg chg="mod">
          <ac:chgData name="Antoniucci Martina" userId="S::martina.antoniucci@osservatoriomestieridarte.it::32541252-b29c-4a7f-8763-04ccd7aaa38b" providerId="AD" clId="Web-{C2664E1E-27CF-E831-2CA5-FBCA2A878B5B}" dt="2025-11-07T09:35:31.746" v="6" actId="14100"/>
          <ac:spMkLst>
            <pc:docMk/>
            <pc:sldMk cId="0" sldId="275"/>
            <ac:spMk id="19" creationId="{D8620317-BFDA-10BE-C5A1-731FBF4EC57E}"/>
          </ac:spMkLst>
        </pc:spChg>
      </pc:sldChg>
      <pc:sldChg chg="modSp">
        <pc:chgData name="Antoniucci Martina" userId="S::martina.antoniucci@osservatoriomestieridarte.it::32541252-b29c-4a7f-8763-04ccd7aaa38b" providerId="AD" clId="Web-{C2664E1E-27CF-E831-2CA5-FBCA2A878B5B}" dt="2025-11-07T09:38:11.782" v="27" actId="1076"/>
        <pc:sldMkLst>
          <pc:docMk/>
          <pc:sldMk cId="0" sldId="276"/>
        </pc:sldMkLst>
        <pc:spChg chg="mod">
          <ac:chgData name="Antoniucci Martina" userId="S::martina.antoniucci@osservatoriomestieridarte.it::32541252-b29c-4a7f-8763-04ccd7aaa38b" providerId="AD" clId="Web-{C2664E1E-27CF-E831-2CA5-FBCA2A878B5B}" dt="2025-11-07T09:38:11.782" v="27" actId="1076"/>
          <ac:spMkLst>
            <pc:docMk/>
            <pc:sldMk cId="0" sldId="276"/>
            <ac:spMk id="9" creationId="{00000000-0000-0000-0000-000000000000}"/>
          </ac:spMkLst>
        </pc:spChg>
        <pc:spChg chg="mod">
          <ac:chgData name="Antoniucci Martina" userId="S::martina.antoniucci@osservatoriomestieridarte.it::32541252-b29c-4a7f-8763-04ccd7aaa38b" providerId="AD" clId="Web-{C2664E1E-27CF-E831-2CA5-FBCA2A878B5B}" dt="2025-11-07T09:37:28.638" v="22" actId="20577"/>
          <ac:spMkLst>
            <pc:docMk/>
            <pc:sldMk cId="0" sldId="276"/>
            <ac:spMk id="13" creationId="{00000000-0000-0000-0000-000000000000}"/>
          </ac:spMkLst>
        </pc:spChg>
        <pc:spChg chg="mod">
          <ac:chgData name="Antoniucci Martina" userId="S::martina.antoniucci@osservatoriomestieridarte.it::32541252-b29c-4a7f-8763-04ccd7aaa38b" providerId="AD" clId="Web-{C2664E1E-27CF-E831-2CA5-FBCA2A878B5B}" dt="2025-11-07T09:37:18.419" v="20" actId="14100"/>
          <ac:spMkLst>
            <pc:docMk/>
            <pc:sldMk cId="0" sldId="276"/>
            <ac:spMk id="19" creationId="{CE913C13-F94E-07B3-FAC7-FEEFEB738A4C}"/>
          </ac:spMkLst>
        </pc:spChg>
      </pc:sldChg>
      <pc:sldChg chg="modSp">
        <pc:chgData name="Antoniucci Martina" userId="S::martina.antoniucci@osservatoriomestieridarte.it::32541252-b29c-4a7f-8763-04ccd7aaa38b" providerId="AD" clId="Web-{C2664E1E-27CF-E831-2CA5-FBCA2A878B5B}" dt="2025-11-07T09:37:10.794" v="18" actId="14100"/>
        <pc:sldMkLst>
          <pc:docMk/>
          <pc:sldMk cId="0" sldId="277"/>
        </pc:sldMkLst>
        <pc:spChg chg="mod">
          <ac:chgData name="Antoniucci Martina" userId="S::martina.antoniucci@osservatoriomestieridarte.it::32541252-b29c-4a7f-8763-04ccd7aaa38b" providerId="AD" clId="Web-{C2664E1E-27CF-E831-2CA5-FBCA2A878B5B}" dt="2025-11-07T09:36:32.325" v="15" actId="1076"/>
          <ac:spMkLst>
            <pc:docMk/>
            <pc:sldMk cId="0" sldId="277"/>
            <ac:spMk id="9" creationId="{00000000-0000-0000-0000-000000000000}"/>
          </ac:spMkLst>
        </pc:spChg>
        <pc:spChg chg="mod">
          <ac:chgData name="Antoniucci Martina" userId="S::martina.antoniucci@osservatoriomestieridarte.it::32541252-b29c-4a7f-8763-04ccd7aaa38b" providerId="AD" clId="Web-{C2664E1E-27CF-E831-2CA5-FBCA2A878B5B}" dt="2025-11-07T09:37:09.310" v="17" actId="20577"/>
          <ac:spMkLst>
            <pc:docMk/>
            <pc:sldMk cId="0" sldId="277"/>
            <ac:spMk id="13" creationId="{00000000-0000-0000-0000-000000000000}"/>
          </ac:spMkLst>
        </pc:spChg>
        <pc:spChg chg="mod">
          <ac:chgData name="Antoniucci Martina" userId="S::martina.antoniucci@osservatoriomestieridarte.it::32541252-b29c-4a7f-8763-04ccd7aaa38b" providerId="AD" clId="Web-{C2664E1E-27CF-E831-2CA5-FBCA2A878B5B}" dt="2025-11-07T09:37:10.794" v="18" actId="14100"/>
          <ac:spMkLst>
            <pc:docMk/>
            <pc:sldMk cId="0" sldId="277"/>
            <ac:spMk id="19" creationId="{62C014F1-89F8-79ED-1BF2-2E588132E17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8A65D4-3D77-CFB9-0650-6B19BBCF9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8085E13-F8E4-F498-24FD-A07CD742A8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D26468-FB2D-B386-B875-8ABC42DEA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2DDB624-1C2C-E4DE-F489-C3AB5B4F5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B321FD-C3A7-9A29-308E-083762C05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936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FAF952-7034-3662-C81D-6221E1643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BC7F58A-982B-F997-ABC7-E91CB806F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B8DF53-C6A4-2B2F-C864-6465705D6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2398C9-16B1-D85D-B035-D4BC931AC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A7EDCBE-A24E-466D-1006-B012336F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1905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856197D-96C2-201C-5A3D-258B5DA791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376D409-D81C-F96F-B26E-57A77FCE82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024DE9-CC04-B6C6-4B36-AF4EFE7B6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A5B11E6-F907-9C7A-E0FB-B6BD0BAC4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AB635CC-AB86-F611-B4EA-F6A0E75F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7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42EF56-E957-330C-E857-5C763F6AE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2C62894-ECB7-ADA6-40DE-002A4A9BD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B6CA47-6901-5979-3D87-03709CE38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538411-0DDF-6BC5-9EE8-B982FB7D8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3A5F18-931E-E8BE-7396-F1217B7F1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4047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0CF825-7AD1-6C5E-8D2D-9235EF105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9195803-CC9F-18A7-7D2B-9EC8F3560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21E04E2-EEBF-5E01-4AC9-FB94FA0F3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3718A3-D09D-585B-0480-D442478C6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F1B7F9-AC58-FFE0-D481-6CF7D4CE6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8588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3CAE19-B0E5-F78D-9958-4E7E8E3DA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547F131-3DCF-3F08-96E8-E142D4F925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B676E12-260A-7692-95C5-6F9510122E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196B0AE-8550-B024-766D-D1F46543A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2F5DD2-4443-05DF-D6B2-1C9954B44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A45788F-8348-8A57-E52D-7780651ED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9304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BD3984-234F-5711-A8C4-583FE8C58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B694F8E-B0C6-DB09-3686-F376ADFFE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99F8992-D578-E09C-4C73-FBF6076C7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59EA12D-49FA-96F0-1E2E-19C2E1E4D9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A5855B9-D218-B31A-E57A-B2C1EE4E31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1B6B4EA-CEDA-F818-69F8-101874348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07/11/2025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980F713-FAA5-4D68-A2D5-5716629D8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81BC1BD-12F0-E9CA-A46F-8CCC6B417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9385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413F07-94BF-ED87-32A2-64230B59A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2516E83-09CB-431E-7092-40F87FBF4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07/11/2025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3EF336F-6948-E189-0190-46A1C82A0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4E1F98C-E1B2-9AD6-21A2-971A908B7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958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A83A94F-C700-54EE-DA27-BC6EEAC57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07/11/2025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4249378-A9B8-832B-2400-F59BEDFB2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934555D-C5DE-24A6-9E7E-B5797E703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759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B1AC02-C10E-8245-C9EE-E488F53DD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8B165B-F4EB-2DAE-3C91-10E338B50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80AF9D1-3245-C887-B6E9-C1939D6399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F80E413-3BC7-7F92-4B01-845929138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473DD2-5757-6161-EFCE-A7C0FF704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35447D2-3B44-A323-1417-F97F6354F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30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BC4021-FB25-7560-F41C-8A533ED5F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85B7840-FA61-1470-077D-B09F68E87D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F01C33C-6851-6DAF-67C1-3A007634F2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AF4631-4C36-C0EE-540A-CE6B1CA8C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7493-E940-4354-AF7E-1C3DE1CED59C}" type="datetimeFigureOut">
              <a:rPr lang="it-IT" smtClean="0"/>
              <a:t>07/11/2025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216C364-FD0F-9F45-6FC6-7910208A2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9C683BD-A688-3BB3-1288-F8A9A23C1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7443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661EFA1-C9A9-9466-352D-E5E076642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37EC0A-3908-CBDF-2DCC-84F34A93F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8BA93CE-FD07-E649-0A10-A28AB8F345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D97493-E940-4354-AF7E-1C3DE1CED59C}" type="datetimeFigureOut">
              <a:rPr lang="it-IT" smtClean="0"/>
              <a:t>07/11/2025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B3879D-9754-4EEB-9A86-2AD592AF0F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E65A3F4-97BC-7E9E-5474-C4A32E0DCF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69B302-C957-4E08-9DC1-9EB907E7A59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3401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shionupproject.com/" TargetMode="External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fashionupproject.com/" TargetMode="External"/><Relationship Id="rId4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fashionupproject.com/" TargetMode="External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fashionupproject.com/" TargetMode="External"/><Relationship Id="rId4" Type="http://schemas.openxmlformats.org/officeDocument/2006/relationships/image" Target="../media/image9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fashionupproject.com/" TargetMode="External"/><Relationship Id="rId4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1" y="679450"/>
            <a:ext cx="12192000" cy="6350"/>
            <a:chOff x="0" y="0"/>
            <a:chExt cx="24384000" cy="127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384000" cy="12700"/>
            </a:xfrm>
            <a:custGeom>
              <a:avLst/>
              <a:gdLst/>
              <a:ahLst/>
              <a:cxnLst/>
              <a:rect l="l" t="t" r="r" b="b"/>
              <a:pathLst>
                <a:path w="24384000" h="12700">
                  <a:moveTo>
                    <a:pt x="0" y="0"/>
                  </a:moveTo>
                  <a:lnTo>
                    <a:pt x="24384000" y="0"/>
                  </a:lnTo>
                  <a:lnTo>
                    <a:pt x="243840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4" name="Freeform 4"/>
          <p:cNvSpPr/>
          <p:nvPr/>
        </p:nvSpPr>
        <p:spPr>
          <a:xfrm>
            <a:off x="0" y="6175376"/>
            <a:ext cx="8490047" cy="682625"/>
          </a:xfrm>
          <a:custGeom>
            <a:avLst/>
            <a:gdLst/>
            <a:ahLst/>
            <a:cxnLst/>
            <a:rect l="l" t="t" r="r" b="b"/>
            <a:pathLst>
              <a:path w="12735070" h="1023937">
                <a:moveTo>
                  <a:pt x="0" y="0"/>
                </a:moveTo>
                <a:lnTo>
                  <a:pt x="12735070" y="0"/>
                </a:lnTo>
                <a:lnTo>
                  <a:pt x="12735070" y="1023937"/>
                </a:lnTo>
                <a:lnTo>
                  <a:pt x="0" y="102393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195" b="-195"/>
            </a:stretch>
          </a:blipFill>
        </p:spPr>
        <p:txBody>
          <a:bodyPr/>
          <a:lstStyle/>
          <a:p>
            <a:endParaRPr lang="it-IT" sz="1200"/>
          </a:p>
        </p:txBody>
      </p:sp>
      <p:sp>
        <p:nvSpPr>
          <p:cNvPr id="5" name="Freeform 5"/>
          <p:cNvSpPr/>
          <p:nvPr/>
        </p:nvSpPr>
        <p:spPr>
          <a:xfrm>
            <a:off x="5167930" y="3771900"/>
            <a:ext cx="3530935" cy="3338880"/>
          </a:xfrm>
          <a:custGeom>
            <a:avLst/>
            <a:gdLst/>
            <a:ahLst/>
            <a:cxnLst/>
            <a:rect l="l" t="t" r="r" b="b"/>
            <a:pathLst>
              <a:path w="5296402" h="5008320">
                <a:moveTo>
                  <a:pt x="0" y="0"/>
                </a:moveTo>
                <a:lnTo>
                  <a:pt x="5296402" y="0"/>
                </a:lnTo>
                <a:lnTo>
                  <a:pt x="5296402" y="5008320"/>
                </a:lnTo>
                <a:lnTo>
                  <a:pt x="0" y="500832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-66" r="-66"/>
            </a:stretch>
          </a:blipFill>
        </p:spPr>
        <p:txBody>
          <a:bodyPr/>
          <a:lstStyle/>
          <a:p>
            <a:endParaRPr lang="it-IT" sz="1200"/>
          </a:p>
        </p:txBody>
      </p:sp>
      <p:grpSp>
        <p:nvGrpSpPr>
          <p:cNvPr id="6" name="Group 6"/>
          <p:cNvGrpSpPr/>
          <p:nvPr/>
        </p:nvGrpSpPr>
        <p:grpSpPr>
          <a:xfrm>
            <a:off x="5167930" y="685800"/>
            <a:ext cx="6321749" cy="6172200"/>
            <a:chOff x="0" y="0"/>
            <a:chExt cx="12643497" cy="123444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2643485" cy="12344400"/>
            </a:xfrm>
            <a:custGeom>
              <a:avLst/>
              <a:gdLst/>
              <a:ahLst/>
              <a:cxnLst/>
              <a:rect l="l" t="t" r="r" b="b"/>
              <a:pathLst>
                <a:path w="12643485" h="12344400">
                  <a:moveTo>
                    <a:pt x="0" y="0"/>
                  </a:moveTo>
                  <a:lnTo>
                    <a:pt x="12643485" y="0"/>
                  </a:lnTo>
                  <a:lnTo>
                    <a:pt x="12643485" y="12344400"/>
                  </a:lnTo>
                  <a:lnTo>
                    <a:pt x="0" y="123444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t="-1211" b="-1211"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108126" y="178913"/>
            <a:ext cx="1783651" cy="372745"/>
            <a:chOff x="0" y="0"/>
            <a:chExt cx="3567303" cy="74549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3567303" cy="745490"/>
            </a:xfrm>
            <a:custGeom>
              <a:avLst/>
              <a:gdLst/>
              <a:ahLst/>
              <a:cxnLst/>
              <a:rect l="l" t="t" r="r" b="b"/>
              <a:pathLst>
                <a:path w="3567303" h="745490">
                  <a:moveTo>
                    <a:pt x="0" y="0"/>
                  </a:moveTo>
                  <a:lnTo>
                    <a:pt x="3567303" y="0"/>
                  </a:lnTo>
                  <a:lnTo>
                    <a:pt x="3567303" y="745490"/>
                  </a:lnTo>
                  <a:lnTo>
                    <a:pt x="0" y="74549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t="-26" b="-26"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687711" y="221363"/>
            <a:ext cx="3004326" cy="2550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33"/>
              </a:lnSpc>
            </a:pPr>
            <a:r>
              <a:rPr lang="en-US" sz="1666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UpTraK Training Programme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85800" y="3357766"/>
            <a:ext cx="4516109" cy="923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7104"/>
              </a:lnSpc>
            </a:pPr>
            <a:r>
              <a:rPr lang="en-US" sz="6400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GLOSSARY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85800" y="1912757"/>
            <a:ext cx="4455183" cy="11567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8880"/>
              </a:lnSpc>
            </a:pPr>
            <a:r>
              <a:rPr lang="en-US" sz="8000">
                <a:solidFill>
                  <a:srgbClr val="CFCF5A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Module 6</a:t>
            </a:r>
          </a:p>
        </p:txBody>
      </p:sp>
      <p:grpSp>
        <p:nvGrpSpPr>
          <p:cNvPr id="14" name="Group 14"/>
          <p:cNvGrpSpPr/>
          <p:nvPr/>
        </p:nvGrpSpPr>
        <p:grpSpPr>
          <a:xfrm>
            <a:off x="11113713" y="1"/>
            <a:ext cx="6350" cy="6858000"/>
            <a:chOff x="0" y="0"/>
            <a:chExt cx="12700" cy="137160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2700" cy="13716000"/>
            </a:xfrm>
            <a:custGeom>
              <a:avLst/>
              <a:gdLst/>
              <a:ahLst/>
              <a:cxnLst/>
              <a:rect l="l" t="t" r="r" b="b"/>
              <a:pathLst>
                <a:path w="12700" h="13716000">
                  <a:moveTo>
                    <a:pt x="0" y="13716000"/>
                  </a:moveTo>
                  <a:lnTo>
                    <a:pt x="0" y="0"/>
                  </a:lnTo>
                  <a:lnTo>
                    <a:pt x="12700" y="0"/>
                  </a:lnTo>
                  <a:lnTo>
                    <a:pt x="12700" y="137160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16" name="TextBox 16"/>
          <p:cNvSpPr txBox="1"/>
          <p:nvPr/>
        </p:nvSpPr>
        <p:spPr>
          <a:xfrm rot="16200000">
            <a:off x="10579400" y="5051730"/>
            <a:ext cx="2160247" cy="1822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64"/>
              </a:lnSpc>
            </a:pPr>
            <a:r>
              <a:rPr lang="en-US" sz="1200" u="sng">
                <a:latin typeface="Montserrat"/>
                <a:ea typeface="Montserrat"/>
                <a:cs typeface="Montserrat"/>
                <a:sym typeface="Montserrat"/>
                <a:hlinkClick r:id="rId8" tooltip="https://www.fashionupproject.co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www.fashionupproject.com</a:t>
            </a:r>
            <a:r>
              <a:rPr lang="el-GR" sz="1200" u="sng">
                <a:latin typeface="Montserrat"/>
                <a:ea typeface="Montserrat"/>
                <a:cs typeface="Montserrat"/>
                <a:sym typeface="Montserrat"/>
                <a:hlinkClick r:id="rId8" tooltip="https://www.fashionupproject.co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en-US" sz="1200" u="sng">
              <a:latin typeface="Montserrat"/>
              <a:ea typeface="Montserrat"/>
              <a:cs typeface="Montserrat"/>
              <a:sym typeface="Montserrat"/>
              <a:hlinkClick r:id="rId8" tooltip="https://www.fashionupproject.com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1113712" y="-3174"/>
            <a:ext cx="6350" cy="6864350"/>
            <a:chOff x="0" y="0"/>
            <a:chExt cx="12700" cy="13728700"/>
          </a:xfrm>
        </p:grpSpPr>
        <p:sp>
          <p:nvSpPr>
            <p:cNvPr id="4" name="Freeform 4"/>
            <p:cNvSpPr/>
            <p:nvPr/>
          </p:nvSpPr>
          <p:spPr>
            <a:xfrm>
              <a:off x="0" y="12700"/>
              <a:ext cx="25400" cy="13716000"/>
            </a:xfrm>
            <a:custGeom>
              <a:avLst/>
              <a:gdLst/>
              <a:ahLst/>
              <a:cxnLst/>
              <a:rect l="l" t="t" r="r" b="b"/>
              <a:pathLst>
                <a:path w="25400" h="13716000">
                  <a:moveTo>
                    <a:pt x="0" y="13716000"/>
                  </a:moveTo>
                  <a:lnTo>
                    <a:pt x="0" y="0"/>
                  </a:lnTo>
                  <a:lnTo>
                    <a:pt x="25400" y="0"/>
                  </a:lnTo>
                  <a:lnTo>
                    <a:pt x="25400" y="137160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5" name="Group 5"/>
          <p:cNvGrpSpPr/>
          <p:nvPr/>
        </p:nvGrpSpPr>
        <p:grpSpPr>
          <a:xfrm rot="-10800000">
            <a:off x="-3174" y="679450"/>
            <a:ext cx="12198350" cy="6350"/>
            <a:chOff x="0" y="0"/>
            <a:chExt cx="24396700" cy="12700"/>
          </a:xfrm>
        </p:grpSpPr>
        <p:sp>
          <p:nvSpPr>
            <p:cNvPr id="6" name="Freeform 6"/>
            <p:cNvSpPr/>
            <p:nvPr/>
          </p:nvSpPr>
          <p:spPr>
            <a:xfrm>
              <a:off x="12700" y="0"/>
              <a:ext cx="24384000" cy="25400"/>
            </a:xfrm>
            <a:custGeom>
              <a:avLst/>
              <a:gdLst/>
              <a:ahLst/>
              <a:cxnLst/>
              <a:rect l="l" t="t" r="r" b="b"/>
              <a:pathLst>
                <a:path w="24384000" h="25400">
                  <a:moveTo>
                    <a:pt x="0" y="0"/>
                  </a:moveTo>
                  <a:lnTo>
                    <a:pt x="24384000" y="0"/>
                  </a:lnTo>
                  <a:lnTo>
                    <a:pt x="24384000" y="2540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116887" y="685800"/>
            <a:ext cx="1075113" cy="1075113"/>
            <a:chOff x="0" y="0"/>
            <a:chExt cx="2150226" cy="21502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150237" cy="2150237"/>
            </a:xfrm>
            <a:custGeom>
              <a:avLst/>
              <a:gdLst/>
              <a:ahLst/>
              <a:cxnLst/>
              <a:rect l="l" t="t" r="r" b="b"/>
              <a:pathLst>
                <a:path w="2150237" h="2150237">
                  <a:moveTo>
                    <a:pt x="0" y="0"/>
                  </a:moveTo>
                  <a:lnTo>
                    <a:pt x="2150237" y="0"/>
                  </a:lnTo>
                  <a:lnTo>
                    <a:pt x="2150237" y="2150237"/>
                  </a:lnTo>
                  <a:lnTo>
                    <a:pt x="0" y="21502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9193720" y="219604"/>
            <a:ext cx="1837480" cy="245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33"/>
              </a:lnSpc>
            </a:pPr>
            <a:r>
              <a:rPr lang="en-US" sz="16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Module 6, Unit 1</a:t>
            </a:r>
          </a:p>
        </p:txBody>
      </p:sp>
      <p:grpSp>
        <p:nvGrpSpPr>
          <p:cNvPr id="10" name="Group 10"/>
          <p:cNvGrpSpPr/>
          <p:nvPr/>
        </p:nvGrpSpPr>
        <p:grpSpPr>
          <a:xfrm rot="-10800000">
            <a:off x="-4763" y="677863"/>
            <a:ext cx="12201525" cy="9525"/>
            <a:chOff x="0" y="0"/>
            <a:chExt cx="24403050" cy="19050"/>
          </a:xfrm>
        </p:grpSpPr>
        <p:sp>
          <p:nvSpPr>
            <p:cNvPr id="11" name="Freeform 11"/>
            <p:cNvSpPr/>
            <p:nvPr/>
          </p:nvSpPr>
          <p:spPr>
            <a:xfrm>
              <a:off x="9525" y="0"/>
              <a:ext cx="24384000" cy="19050"/>
            </a:xfrm>
            <a:custGeom>
              <a:avLst/>
              <a:gdLst/>
              <a:ahLst/>
              <a:cxnLst/>
              <a:rect l="l" t="t" r="r" b="b"/>
              <a:pathLst>
                <a:path w="24384000" h="19050">
                  <a:moveTo>
                    <a:pt x="0" y="0"/>
                  </a:moveTo>
                  <a:lnTo>
                    <a:pt x="24384000" y="0"/>
                  </a:lnTo>
                  <a:lnTo>
                    <a:pt x="24384000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16" name="Ομάδα 15">
            <a:extLst>
              <a:ext uri="{FF2B5EF4-FFF2-40B4-BE49-F238E27FC236}">
                <a16:creationId xmlns:a16="http://schemas.microsoft.com/office/drawing/2014/main" id="{5A97C9C5-EC4D-282A-0664-68E3F711284C}"/>
              </a:ext>
            </a:extLst>
          </p:cNvPr>
          <p:cNvGrpSpPr/>
          <p:nvPr/>
        </p:nvGrpSpPr>
        <p:grpSpPr>
          <a:xfrm>
            <a:off x="-27740" y="691082"/>
            <a:ext cx="1174271" cy="6180136"/>
            <a:chOff x="-27740" y="691082"/>
            <a:chExt cx="1174271" cy="6180136"/>
          </a:xfrm>
        </p:grpSpPr>
        <p:sp>
          <p:nvSpPr>
            <p:cNvPr id="2" name="Freeform 2"/>
            <p:cNvSpPr/>
            <p:nvPr/>
          </p:nvSpPr>
          <p:spPr>
            <a:xfrm>
              <a:off x="0" y="691082"/>
              <a:ext cx="1146531" cy="6180136"/>
            </a:xfrm>
            <a:custGeom>
              <a:avLst/>
              <a:gdLst/>
              <a:ahLst/>
              <a:cxnLst/>
              <a:rect l="l" t="t" r="r" b="b"/>
              <a:pathLst>
                <a:path w="1719796" h="9192856">
                  <a:moveTo>
                    <a:pt x="0" y="0"/>
                  </a:moveTo>
                  <a:lnTo>
                    <a:pt x="1719796" y="0"/>
                  </a:lnTo>
                  <a:lnTo>
                    <a:pt x="1719796" y="9192857"/>
                  </a:lnTo>
                  <a:lnTo>
                    <a:pt x="0" y="919285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  <p:sp>
          <p:nvSpPr>
            <p:cNvPr id="12" name="TextBox 12"/>
            <p:cNvSpPr txBox="1"/>
            <p:nvPr/>
          </p:nvSpPr>
          <p:spPr>
            <a:xfrm rot="-5400000">
              <a:off x="-2257309" y="3136945"/>
              <a:ext cx="5321298" cy="86215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400"/>
                </a:lnSpc>
              </a:pPr>
              <a:r>
                <a:rPr lang="en-US" sz="4000">
                  <a:solidFill>
                    <a:srgbClr val="1E2328"/>
                  </a:solidFill>
                  <a:latin typeface="DM Serif Display"/>
                  <a:ea typeface="DM Serif Display"/>
                  <a:cs typeface="DM Serif Display"/>
                  <a:sym typeface="DM Serif Display"/>
                </a:rPr>
                <a:t>Important key-words</a:t>
              </a:r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1996848" y="1057722"/>
            <a:ext cx="8238807" cy="5358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73344" lvl="1" indent="-136672">
              <a:lnSpc>
                <a:spcPts val="2076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Sustainable Fashion -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A design philosophy that minimizes environmental impact through eco-friendly materials, ethical labor, and waste reduction.</a:t>
            </a:r>
          </a:p>
          <a:p>
            <a:pPr marL="273344" lvl="1" indent="-136672">
              <a:lnSpc>
                <a:spcPts val="2076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3D Prototyping -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The process of creating digital samples of garments, eliminating the need for physical prototypes.</a:t>
            </a:r>
          </a:p>
          <a:p>
            <a:pPr marL="273344" lvl="1" indent="-136672">
              <a:lnSpc>
                <a:spcPts val="2076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Virtual Sampling -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Using 3D models to test garment designs without creating actual fabric samples, reducing waste.</a:t>
            </a:r>
          </a:p>
          <a:p>
            <a:pPr marL="273344" lvl="1" indent="-136672">
              <a:lnSpc>
                <a:spcPts val="2076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Digital Rendering -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The process of adding realistic lighting, textures, and colors to a 3D model to visualize the final design.</a:t>
            </a:r>
          </a:p>
          <a:p>
            <a:pPr marL="273344" lvl="1" indent="-136672">
              <a:lnSpc>
                <a:spcPts val="2076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Fabric Simulation -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A feature in 3D design software that mimics how fabrics drape, stretch, and react to movement.</a:t>
            </a:r>
          </a:p>
          <a:p>
            <a:pPr marL="273344" lvl="1" indent="-136672">
              <a:lnSpc>
                <a:spcPts val="2076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Circular Fashion -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A sustainable approach that promotes recycling, upcycling, and designing garments for extended lifespans.</a:t>
            </a:r>
          </a:p>
          <a:p>
            <a:pPr marL="273344" lvl="1" indent="-136672">
              <a:lnSpc>
                <a:spcPts val="2076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Digital Fashion -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Clothing created exclusively in virtual environments for use in gaming, social media, or augmented reality.</a:t>
            </a:r>
          </a:p>
          <a:p>
            <a:pPr marL="273344" lvl="1" indent="-136672">
              <a:lnSpc>
                <a:spcPts val="2076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Augmented Reality (AR) Try-On -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A technology that allows consumers to virtually try on digital garments before purchasing.</a:t>
            </a:r>
          </a:p>
          <a:p>
            <a:pPr marL="273344" lvl="1" indent="-136672">
              <a:lnSpc>
                <a:spcPts val="2076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Parametric Design -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A digital method that adjusts garment proportions automatically based on pre-set rules.</a:t>
            </a:r>
          </a:p>
          <a:p>
            <a:pPr marL="273344" lvl="1" indent="-136672">
              <a:lnSpc>
                <a:spcPts val="2076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Metaverse Fashion -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A growing trend where designers create and sell digital clothing for avatars in virtual spaces.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87711" y="227713"/>
            <a:ext cx="3004326" cy="2550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33"/>
              </a:lnSpc>
            </a:pPr>
            <a:r>
              <a:rPr lang="en-US" sz="1666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UpTraK Training Programme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3AF856-AC05-03C3-B985-98BBAF08017C}"/>
              </a:ext>
            </a:extLst>
          </p:cNvPr>
          <p:cNvSpPr txBox="1"/>
          <p:nvPr/>
        </p:nvSpPr>
        <p:spPr>
          <a:xfrm rot="16200000">
            <a:off x="10579400" y="5006010"/>
            <a:ext cx="2150087" cy="1822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64"/>
              </a:lnSpc>
            </a:pPr>
            <a:r>
              <a:rPr lang="en-US" sz="1200" u="sng">
                <a:latin typeface="Montserrat"/>
                <a:ea typeface="Montserrat"/>
                <a:cs typeface="Montserrat"/>
                <a:sym typeface="Montserrat"/>
                <a:hlinkClick r:id="rId5" tooltip="https://www.fashionupproject.co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www.fashionupproject.com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1113712" y="-3174"/>
            <a:ext cx="6350" cy="6864350"/>
            <a:chOff x="0" y="0"/>
            <a:chExt cx="12700" cy="13728700"/>
          </a:xfrm>
        </p:grpSpPr>
        <p:sp>
          <p:nvSpPr>
            <p:cNvPr id="4" name="Freeform 4"/>
            <p:cNvSpPr/>
            <p:nvPr/>
          </p:nvSpPr>
          <p:spPr>
            <a:xfrm>
              <a:off x="0" y="12700"/>
              <a:ext cx="25400" cy="13716000"/>
            </a:xfrm>
            <a:custGeom>
              <a:avLst/>
              <a:gdLst/>
              <a:ahLst/>
              <a:cxnLst/>
              <a:rect l="l" t="t" r="r" b="b"/>
              <a:pathLst>
                <a:path w="25400" h="13716000">
                  <a:moveTo>
                    <a:pt x="0" y="13716000"/>
                  </a:moveTo>
                  <a:lnTo>
                    <a:pt x="0" y="0"/>
                  </a:lnTo>
                  <a:lnTo>
                    <a:pt x="25400" y="0"/>
                  </a:lnTo>
                  <a:lnTo>
                    <a:pt x="25400" y="137160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5" name="Group 5"/>
          <p:cNvGrpSpPr/>
          <p:nvPr/>
        </p:nvGrpSpPr>
        <p:grpSpPr>
          <a:xfrm rot="-10800000">
            <a:off x="-3174" y="679450"/>
            <a:ext cx="12198350" cy="6350"/>
            <a:chOff x="0" y="0"/>
            <a:chExt cx="24396700" cy="12700"/>
          </a:xfrm>
        </p:grpSpPr>
        <p:sp>
          <p:nvSpPr>
            <p:cNvPr id="6" name="Freeform 6"/>
            <p:cNvSpPr/>
            <p:nvPr/>
          </p:nvSpPr>
          <p:spPr>
            <a:xfrm>
              <a:off x="12700" y="0"/>
              <a:ext cx="24384000" cy="25400"/>
            </a:xfrm>
            <a:custGeom>
              <a:avLst/>
              <a:gdLst/>
              <a:ahLst/>
              <a:cxnLst/>
              <a:rect l="l" t="t" r="r" b="b"/>
              <a:pathLst>
                <a:path w="24384000" h="25400">
                  <a:moveTo>
                    <a:pt x="0" y="0"/>
                  </a:moveTo>
                  <a:lnTo>
                    <a:pt x="24384000" y="0"/>
                  </a:lnTo>
                  <a:lnTo>
                    <a:pt x="24384000" y="2540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116887" y="685800"/>
            <a:ext cx="1075113" cy="1075113"/>
            <a:chOff x="0" y="0"/>
            <a:chExt cx="2150226" cy="21502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150237" cy="2150237"/>
            </a:xfrm>
            <a:custGeom>
              <a:avLst/>
              <a:gdLst/>
              <a:ahLst/>
              <a:cxnLst/>
              <a:rect l="l" t="t" r="r" b="b"/>
              <a:pathLst>
                <a:path w="2150237" h="2150237">
                  <a:moveTo>
                    <a:pt x="0" y="0"/>
                  </a:moveTo>
                  <a:lnTo>
                    <a:pt x="2150237" y="0"/>
                  </a:lnTo>
                  <a:lnTo>
                    <a:pt x="2150237" y="2150237"/>
                  </a:lnTo>
                  <a:lnTo>
                    <a:pt x="0" y="21502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9193720" y="219604"/>
            <a:ext cx="1837480" cy="245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33"/>
              </a:lnSpc>
            </a:pPr>
            <a:r>
              <a:rPr lang="en-US" sz="16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Module 6, Unit 2</a:t>
            </a:r>
          </a:p>
        </p:txBody>
      </p:sp>
      <p:grpSp>
        <p:nvGrpSpPr>
          <p:cNvPr id="10" name="Group 10"/>
          <p:cNvGrpSpPr/>
          <p:nvPr/>
        </p:nvGrpSpPr>
        <p:grpSpPr>
          <a:xfrm rot="-10800000">
            <a:off x="-4763" y="677863"/>
            <a:ext cx="12201525" cy="9525"/>
            <a:chOff x="0" y="0"/>
            <a:chExt cx="24403050" cy="19050"/>
          </a:xfrm>
        </p:grpSpPr>
        <p:sp>
          <p:nvSpPr>
            <p:cNvPr id="11" name="Freeform 11"/>
            <p:cNvSpPr/>
            <p:nvPr/>
          </p:nvSpPr>
          <p:spPr>
            <a:xfrm>
              <a:off x="9525" y="0"/>
              <a:ext cx="24384000" cy="19050"/>
            </a:xfrm>
            <a:custGeom>
              <a:avLst/>
              <a:gdLst/>
              <a:ahLst/>
              <a:cxnLst/>
              <a:rect l="l" t="t" r="r" b="b"/>
              <a:pathLst>
                <a:path w="24384000" h="19050">
                  <a:moveTo>
                    <a:pt x="0" y="0"/>
                  </a:moveTo>
                  <a:lnTo>
                    <a:pt x="24384000" y="0"/>
                  </a:lnTo>
                  <a:lnTo>
                    <a:pt x="24384000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1998435" y="775919"/>
            <a:ext cx="8238807" cy="57147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73344" lvl="1" indent="-136672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3D Modeling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– The process of creating a digital representation of a garment or object.</a:t>
            </a:r>
          </a:p>
          <a:p>
            <a:pPr marL="273344" lvl="1" indent="-136672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Virtual Prototyping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– The use of 3D simulations to test designs before physical production.</a:t>
            </a:r>
          </a:p>
          <a:p>
            <a:pPr marL="273344" lvl="1" indent="-136672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Garment Simulation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– Digitally replicating how fabrics drape, fold, and move.</a:t>
            </a:r>
          </a:p>
          <a:p>
            <a:pPr marL="273344" lvl="1" indent="-136672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Patternmaking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– The creation of digital garment patterns for accurate construction.</a:t>
            </a:r>
          </a:p>
          <a:p>
            <a:pPr marL="273344" lvl="1" indent="-136672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Fit Testing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– Using 3D software to assess and refine garment fit.</a:t>
            </a:r>
          </a:p>
          <a:p>
            <a:pPr marL="273344" lvl="1" indent="-136672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Rendering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– Producing high-quality digital visuals of 3D-designed garments.</a:t>
            </a:r>
          </a:p>
          <a:p>
            <a:pPr marL="273344" lvl="1" indent="-136672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Digital Textures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– Applying realistic fabric textures to virtual clothing.</a:t>
            </a:r>
          </a:p>
          <a:p>
            <a:pPr marL="273344" lvl="1" indent="-136672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Fabric Physics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– Simulating fabric properties like elasticity, weight, and drape.</a:t>
            </a:r>
          </a:p>
          <a:p>
            <a:pPr marL="273344" lvl="1" indent="-136672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Sustainability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– Designing with minimal waste and reduced environmental impact.</a:t>
            </a:r>
          </a:p>
          <a:p>
            <a:pPr marL="273344" lvl="1" indent="-136672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Waste Reduction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– Using 3D technology to eliminate unnecessary fabric waste.</a:t>
            </a:r>
          </a:p>
          <a:p>
            <a:pPr marL="273344" lvl="1" indent="-136672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Augmented Reality (AR) Fitting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– Virtual garment try-ons using AR technology.</a:t>
            </a:r>
          </a:p>
          <a:p>
            <a:pPr marL="273344" lvl="1" indent="-136672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CAD (Computer-Aided Design)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– Software used for precision-based garment design.</a:t>
            </a:r>
          </a:p>
          <a:p>
            <a:pPr marL="273344" lvl="1" indent="-136672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Parametric Design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– Using algorithms to generate adaptable fashion patterns.</a:t>
            </a:r>
          </a:p>
          <a:p>
            <a:pPr marL="273344" lvl="1" indent="-136672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Automation in Fashion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– The use of AI and digital tools to streamline design and production.</a:t>
            </a:r>
          </a:p>
          <a:p>
            <a:pPr marL="273344" lvl="1" indent="-136672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Virtual Fashion Shows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– Digital presentations of fashion collections without physical models.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87711" y="227713"/>
            <a:ext cx="3004326" cy="2550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33"/>
              </a:lnSpc>
            </a:pPr>
            <a:r>
              <a:rPr lang="en-US" sz="1666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UpTraK Training Programme</a:t>
            </a:r>
          </a:p>
        </p:txBody>
      </p:sp>
      <p:grpSp>
        <p:nvGrpSpPr>
          <p:cNvPr id="16" name="Ομάδα 15">
            <a:extLst>
              <a:ext uri="{FF2B5EF4-FFF2-40B4-BE49-F238E27FC236}">
                <a16:creationId xmlns:a16="http://schemas.microsoft.com/office/drawing/2014/main" id="{CCBC52FE-9E3C-CF56-FEA9-28DEB00E8462}"/>
              </a:ext>
            </a:extLst>
          </p:cNvPr>
          <p:cNvGrpSpPr/>
          <p:nvPr/>
        </p:nvGrpSpPr>
        <p:grpSpPr>
          <a:xfrm>
            <a:off x="-6347" y="684215"/>
            <a:ext cx="1146531" cy="6180136"/>
            <a:chOff x="-27740" y="684215"/>
            <a:chExt cx="1146531" cy="6180136"/>
          </a:xfrm>
        </p:grpSpPr>
        <p:sp>
          <p:nvSpPr>
            <p:cNvPr id="17" name="Freeform 2">
              <a:extLst>
                <a:ext uri="{FF2B5EF4-FFF2-40B4-BE49-F238E27FC236}">
                  <a16:creationId xmlns:a16="http://schemas.microsoft.com/office/drawing/2014/main" id="{4DDA38CD-4FF2-FFA0-AD36-04A4AE2F9973}"/>
                </a:ext>
              </a:extLst>
            </p:cNvPr>
            <p:cNvSpPr/>
            <p:nvPr/>
          </p:nvSpPr>
          <p:spPr>
            <a:xfrm>
              <a:off x="-27740" y="684215"/>
              <a:ext cx="1146531" cy="6180136"/>
            </a:xfrm>
            <a:custGeom>
              <a:avLst/>
              <a:gdLst/>
              <a:ahLst/>
              <a:cxnLst/>
              <a:rect l="l" t="t" r="r" b="b"/>
              <a:pathLst>
                <a:path w="1719796" h="9192856">
                  <a:moveTo>
                    <a:pt x="0" y="0"/>
                  </a:moveTo>
                  <a:lnTo>
                    <a:pt x="1719796" y="0"/>
                  </a:lnTo>
                  <a:lnTo>
                    <a:pt x="1719796" y="9192857"/>
                  </a:lnTo>
                  <a:lnTo>
                    <a:pt x="0" y="919285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  <p:sp>
          <p:nvSpPr>
            <p:cNvPr id="18" name="TextBox 12">
              <a:extLst>
                <a:ext uri="{FF2B5EF4-FFF2-40B4-BE49-F238E27FC236}">
                  <a16:creationId xmlns:a16="http://schemas.microsoft.com/office/drawing/2014/main" id="{C655E442-4F3E-B5CD-25B2-8710D0D93889}"/>
                </a:ext>
              </a:extLst>
            </p:cNvPr>
            <p:cNvSpPr txBox="1"/>
            <p:nvPr/>
          </p:nvSpPr>
          <p:spPr>
            <a:xfrm rot="-5400000">
              <a:off x="-2257309" y="3136945"/>
              <a:ext cx="5321298" cy="86215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400"/>
                </a:lnSpc>
              </a:pPr>
              <a:r>
                <a:rPr lang="en-US" sz="4000">
                  <a:solidFill>
                    <a:srgbClr val="1E2328"/>
                  </a:solidFill>
                  <a:latin typeface="DM Serif Display"/>
                  <a:ea typeface="DM Serif Display"/>
                  <a:cs typeface="DM Serif Display"/>
                  <a:sym typeface="DM Serif Display"/>
                </a:rPr>
                <a:t>Important key-words</a:t>
              </a:r>
            </a:p>
          </p:txBody>
        </p:sp>
      </p:grpSp>
      <p:sp>
        <p:nvSpPr>
          <p:cNvPr id="19" name="TextBox 16">
            <a:extLst>
              <a:ext uri="{FF2B5EF4-FFF2-40B4-BE49-F238E27FC236}">
                <a16:creationId xmlns:a16="http://schemas.microsoft.com/office/drawing/2014/main" id="{D8620317-BFDA-10BE-C5A1-731FBF4EC57E}"/>
              </a:ext>
            </a:extLst>
          </p:cNvPr>
          <p:cNvSpPr txBox="1"/>
          <p:nvPr/>
        </p:nvSpPr>
        <p:spPr>
          <a:xfrm rot="16200000">
            <a:off x="10538760" y="4965370"/>
            <a:ext cx="2231367" cy="1822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64"/>
              </a:lnSpc>
            </a:pPr>
            <a:r>
              <a:rPr lang="en-US" sz="1200" u="sng">
                <a:latin typeface="Montserrat"/>
                <a:ea typeface="Montserrat"/>
                <a:cs typeface="Montserrat"/>
                <a:sym typeface="Montserrat"/>
                <a:hlinkClick r:id="rId5" tooltip="https://www.fashionupproject.co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www.fashionupproject.com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1113712" y="-3174"/>
            <a:ext cx="6350" cy="6864350"/>
            <a:chOff x="0" y="0"/>
            <a:chExt cx="12700" cy="13728700"/>
          </a:xfrm>
        </p:grpSpPr>
        <p:sp>
          <p:nvSpPr>
            <p:cNvPr id="4" name="Freeform 4"/>
            <p:cNvSpPr/>
            <p:nvPr/>
          </p:nvSpPr>
          <p:spPr>
            <a:xfrm>
              <a:off x="0" y="12700"/>
              <a:ext cx="25400" cy="13716000"/>
            </a:xfrm>
            <a:custGeom>
              <a:avLst/>
              <a:gdLst/>
              <a:ahLst/>
              <a:cxnLst/>
              <a:rect l="l" t="t" r="r" b="b"/>
              <a:pathLst>
                <a:path w="25400" h="13716000">
                  <a:moveTo>
                    <a:pt x="0" y="13716000"/>
                  </a:moveTo>
                  <a:lnTo>
                    <a:pt x="0" y="0"/>
                  </a:lnTo>
                  <a:lnTo>
                    <a:pt x="25400" y="0"/>
                  </a:lnTo>
                  <a:lnTo>
                    <a:pt x="25400" y="137160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5" name="Group 5"/>
          <p:cNvGrpSpPr/>
          <p:nvPr/>
        </p:nvGrpSpPr>
        <p:grpSpPr>
          <a:xfrm rot="-10800000">
            <a:off x="-3174" y="679450"/>
            <a:ext cx="12198350" cy="6350"/>
            <a:chOff x="0" y="0"/>
            <a:chExt cx="24396700" cy="12700"/>
          </a:xfrm>
        </p:grpSpPr>
        <p:sp>
          <p:nvSpPr>
            <p:cNvPr id="6" name="Freeform 6"/>
            <p:cNvSpPr/>
            <p:nvPr/>
          </p:nvSpPr>
          <p:spPr>
            <a:xfrm>
              <a:off x="12700" y="0"/>
              <a:ext cx="24384000" cy="25400"/>
            </a:xfrm>
            <a:custGeom>
              <a:avLst/>
              <a:gdLst/>
              <a:ahLst/>
              <a:cxnLst/>
              <a:rect l="l" t="t" r="r" b="b"/>
              <a:pathLst>
                <a:path w="24384000" h="25400">
                  <a:moveTo>
                    <a:pt x="0" y="0"/>
                  </a:moveTo>
                  <a:lnTo>
                    <a:pt x="24384000" y="0"/>
                  </a:lnTo>
                  <a:lnTo>
                    <a:pt x="24384000" y="2540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116887" y="685800"/>
            <a:ext cx="1075113" cy="1075113"/>
            <a:chOff x="0" y="0"/>
            <a:chExt cx="2150226" cy="21502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150237" cy="2150237"/>
            </a:xfrm>
            <a:custGeom>
              <a:avLst/>
              <a:gdLst/>
              <a:ahLst/>
              <a:cxnLst/>
              <a:rect l="l" t="t" r="r" b="b"/>
              <a:pathLst>
                <a:path w="2150237" h="2150237">
                  <a:moveTo>
                    <a:pt x="0" y="0"/>
                  </a:moveTo>
                  <a:lnTo>
                    <a:pt x="2150237" y="0"/>
                  </a:lnTo>
                  <a:lnTo>
                    <a:pt x="2150237" y="2150237"/>
                  </a:lnTo>
                  <a:lnTo>
                    <a:pt x="0" y="21502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9193720" y="219604"/>
            <a:ext cx="1837480" cy="245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33"/>
              </a:lnSpc>
            </a:pPr>
            <a:r>
              <a:rPr lang="en-US" sz="16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Module 6, Unit 3</a:t>
            </a:r>
          </a:p>
        </p:txBody>
      </p:sp>
      <p:grpSp>
        <p:nvGrpSpPr>
          <p:cNvPr id="10" name="Group 10"/>
          <p:cNvGrpSpPr/>
          <p:nvPr/>
        </p:nvGrpSpPr>
        <p:grpSpPr>
          <a:xfrm rot="-10800000">
            <a:off x="-4763" y="677863"/>
            <a:ext cx="12201525" cy="9525"/>
            <a:chOff x="0" y="0"/>
            <a:chExt cx="24403050" cy="19050"/>
          </a:xfrm>
        </p:grpSpPr>
        <p:sp>
          <p:nvSpPr>
            <p:cNvPr id="11" name="Freeform 11"/>
            <p:cNvSpPr/>
            <p:nvPr/>
          </p:nvSpPr>
          <p:spPr>
            <a:xfrm>
              <a:off x="9525" y="0"/>
              <a:ext cx="24384000" cy="19050"/>
            </a:xfrm>
            <a:custGeom>
              <a:avLst/>
              <a:gdLst/>
              <a:ahLst/>
              <a:cxnLst/>
              <a:rect l="l" t="t" r="r" b="b"/>
              <a:pathLst>
                <a:path w="24384000" h="19050">
                  <a:moveTo>
                    <a:pt x="0" y="0"/>
                  </a:moveTo>
                  <a:lnTo>
                    <a:pt x="24384000" y="0"/>
                  </a:lnTo>
                  <a:lnTo>
                    <a:pt x="24384000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1996848" y="1267632"/>
            <a:ext cx="8238807" cy="49453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73050" lvl="1" indent="-136525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2D-to-3D Workflow –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Understanding how to digitize a traditional paper pattern and transform it into a 3D model for virtual garment development.</a:t>
            </a:r>
            <a:endParaRPr lang="it-IT"/>
          </a:p>
          <a:p>
            <a:pPr marL="273050" lvl="1" indent="-136525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Digital Patternmaking –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Exploring how patterns can be digitally traced, adjusted, and structured in Blender to mirror traditional garment construction.</a:t>
            </a:r>
            <a:endParaRPr lang="en-US" sz="1266">
              <a:solidFill>
                <a:srgbClr val="1E2328"/>
              </a:solidFill>
              <a:latin typeface="Montserrat"/>
              <a:ea typeface="Montserrat"/>
              <a:cs typeface="Montserrat"/>
            </a:endParaRPr>
          </a:p>
          <a:p>
            <a:pPr marL="273050" lvl="1" indent="-136525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Virtual Garment Prototyping –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Using 3D modeling and visualization to test garment fit, structure, and design before creating a physical sample.</a:t>
            </a:r>
            <a:endParaRPr lang="en-US" sz="1266">
              <a:solidFill>
                <a:srgbClr val="1E2328"/>
              </a:solidFill>
              <a:latin typeface="Montserrat"/>
              <a:ea typeface="Montserrat"/>
              <a:cs typeface="Montserrat"/>
            </a:endParaRPr>
          </a:p>
          <a:p>
            <a:pPr marL="273050" lvl="1" indent="-136525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Sustainable Fashion Design –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Learning how digital fashion reduces material waste, speeds up design iterations, and minimizes production costs.</a:t>
            </a:r>
            <a:endParaRPr lang="en-US" sz="1266">
              <a:solidFill>
                <a:srgbClr val="1E2328"/>
              </a:solidFill>
              <a:latin typeface="Montserrat"/>
              <a:ea typeface="Montserrat"/>
              <a:cs typeface="Montserrat"/>
            </a:endParaRPr>
          </a:p>
          <a:p>
            <a:pPr marL="273050" lvl="1" indent="-136525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Seam Alignment &amp; Fit Testing –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Ensuring that digital garments maintain accurate proportions, correct stitching placement, and realistic fabric behavior.</a:t>
            </a:r>
            <a:endParaRPr lang="en-US" sz="1266">
              <a:solidFill>
                <a:srgbClr val="1E2328"/>
              </a:solidFill>
              <a:latin typeface="Montserrat"/>
              <a:ea typeface="Montserrat"/>
              <a:cs typeface="Montserrat"/>
            </a:endParaRPr>
          </a:p>
          <a:p>
            <a:pPr marL="273050" lvl="1" indent="-136525">
              <a:lnSpc>
                <a:spcPts val="3038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Blender for Fashion Design –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Leveraging open-source software to integrate 3D technology into traditional fashion design workflows, making the process more accessible and industry-relevant.</a:t>
            </a:r>
            <a:endParaRPr lang="en-US" sz="1266">
              <a:solidFill>
                <a:srgbClr val="1E2328"/>
              </a:solidFill>
              <a:latin typeface="Montserrat"/>
              <a:ea typeface="Montserrat"/>
              <a:cs typeface="Montserrat"/>
            </a:endParaRPr>
          </a:p>
          <a:p>
            <a:pPr>
              <a:lnSpc>
                <a:spcPts val="3038"/>
              </a:lnSpc>
            </a:pPr>
            <a:endParaRPr lang="en-US" sz="1266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687711" y="227713"/>
            <a:ext cx="3004326" cy="2550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33"/>
              </a:lnSpc>
            </a:pPr>
            <a:r>
              <a:rPr lang="en-US" sz="1666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UpTraK Training Programme</a:t>
            </a:r>
          </a:p>
        </p:txBody>
      </p:sp>
      <p:grpSp>
        <p:nvGrpSpPr>
          <p:cNvPr id="16" name="Ομάδα 15">
            <a:extLst>
              <a:ext uri="{FF2B5EF4-FFF2-40B4-BE49-F238E27FC236}">
                <a16:creationId xmlns:a16="http://schemas.microsoft.com/office/drawing/2014/main" id="{356A2DBC-A413-85D9-A319-FE9803CDD3BB}"/>
              </a:ext>
            </a:extLst>
          </p:cNvPr>
          <p:cNvGrpSpPr/>
          <p:nvPr/>
        </p:nvGrpSpPr>
        <p:grpSpPr>
          <a:xfrm>
            <a:off x="3174" y="684215"/>
            <a:ext cx="1146531" cy="6180136"/>
            <a:chOff x="-27740" y="677863"/>
            <a:chExt cx="1146531" cy="6180136"/>
          </a:xfrm>
        </p:grpSpPr>
        <p:sp>
          <p:nvSpPr>
            <p:cNvPr id="17" name="Freeform 2">
              <a:extLst>
                <a:ext uri="{FF2B5EF4-FFF2-40B4-BE49-F238E27FC236}">
                  <a16:creationId xmlns:a16="http://schemas.microsoft.com/office/drawing/2014/main" id="{CE5351EE-CDE6-2866-FC86-3AAC7B0551AF}"/>
                </a:ext>
              </a:extLst>
            </p:cNvPr>
            <p:cNvSpPr/>
            <p:nvPr/>
          </p:nvSpPr>
          <p:spPr>
            <a:xfrm>
              <a:off x="-27740" y="677863"/>
              <a:ext cx="1146531" cy="6180136"/>
            </a:xfrm>
            <a:custGeom>
              <a:avLst/>
              <a:gdLst/>
              <a:ahLst/>
              <a:cxnLst/>
              <a:rect l="l" t="t" r="r" b="b"/>
              <a:pathLst>
                <a:path w="1719796" h="9192856">
                  <a:moveTo>
                    <a:pt x="0" y="0"/>
                  </a:moveTo>
                  <a:lnTo>
                    <a:pt x="1719796" y="0"/>
                  </a:lnTo>
                  <a:lnTo>
                    <a:pt x="1719796" y="9192857"/>
                  </a:lnTo>
                  <a:lnTo>
                    <a:pt x="0" y="919285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  <p:sp>
          <p:nvSpPr>
            <p:cNvPr id="18" name="TextBox 12">
              <a:extLst>
                <a:ext uri="{FF2B5EF4-FFF2-40B4-BE49-F238E27FC236}">
                  <a16:creationId xmlns:a16="http://schemas.microsoft.com/office/drawing/2014/main" id="{340E2899-182B-C34D-909E-56E585D5F7AF}"/>
                </a:ext>
              </a:extLst>
            </p:cNvPr>
            <p:cNvSpPr txBox="1"/>
            <p:nvPr/>
          </p:nvSpPr>
          <p:spPr>
            <a:xfrm rot="-5400000">
              <a:off x="-2257309" y="3136945"/>
              <a:ext cx="5321298" cy="86215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400"/>
                </a:lnSpc>
              </a:pPr>
              <a:r>
                <a:rPr lang="en-US" sz="4000">
                  <a:solidFill>
                    <a:srgbClr val="1E2328"/>
                  </a:solidFill>
                  <a:latin typeface="DM Serif Display"/>
                  <a:ea typeface="DM Serif Display"/>
                  <a:cs typeface="DM Serif Display"/>
                  <a:sym typeface="DM Serif Display"/>
                </a:rPr>
                <a:t>Important key-words</a:t>
              </a:r>
            </a:p>
          </p:txBody>
        </p:sp>
      </p:grpSp>
      <p:sp>
        <p:nvSpPr>
          <p:cNvPr id="19" name="TextBox 16">
            <a:extLst>
              <a:ext uri="{FF2B5EF4-FFF2-40B4-BE49-F238E27FC236}">
                <a16:creationId xmlns:a16="http://schemas.microsoft.com/office/drawing/2014/main" id="{CE913C13-F94E-07B3-FAC7-FEEFEB738A4C}"/>
              </a:ext>
            </a:extLst>
          </p:cNvPr>
          <p:cNvSpPr txBox="1"/>
          <p:nvPr/>
        </p:nvSpPr>
        <p:spPr>
          <a:xfrm rot="16200000">
            <a:off x="10554000" y="4975530"/>
            <a:ext cx="2211047" cy="1822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64"/>
              </a:lnSpc>
            </a:pPr>
            <a:r>
              <a:rPr lang="en-US" sz="1200" u="sng">
                <a:latin typeface="Montserrat"/>
                <a:ea typeface="Montserrat"/>
                <a:cs typeface="Montserrat"/>
                <a:sym typeface="Montserrat"/>
                <a:hlinkClick r:id="rId5" tooltip="https://www.fashionupproject.co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www.fashionupproject.com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1113712" y="-3174"/>
            <a:ext cx="6350" cy="6864350"/>
            <a:chOff x="0" y="0"/>
            <a:chExt cx="12700" cy="13728700"/>
          </a:xfrm>
        </p:grpSpPr>
        <p:sp>
          <p:nvSpPr>
            <p:cNvPr id="4" name="Freeform 4"/>
            <p:cNvSpPr/>
            <p:nvPr/>
          </p:nvSpPr>
          <p:spPr>
            <a:xfrm>
              <a:off x="0" y="12700"/>
              <a:ext cx="25400" cy="13716000"/>
            </a:xfrm>
            <a:custGeom>
              <a:avLst/>
              <a:gdLst/>
              <a:ahLst/>
              <a:cxnLst/>
              <a:rect l="l" t="t" r="r" b="b"/>
              <a:pathLst>
                <a:path w="25400" h="13716000">
                  <a:moveTo>
                    <a:pt x="0" y="13716000"/>
                  </a:moveTo>
                  <a:lnTo>
                    <a:pt x="0" y="0"/>
                  </a:lnTo>
                  <a:lnTo>
                    <a:pt x="25400" y="0"/>
                  </a:lnTo>
                  <a:lnTo>
                    <a:pt x="25400" y="137160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5" name="Group 5"/>
          <p:cNvGrpSpPr/>
          <p:nvPr/>
        </p:nvGrpSpPr>
        <p:grpSpPr>
          <a:xfrm rot="-10800000">
            <a:off x="-3174" y="679450"/>
            <a:ext cx="12198350" cy="6350"/>
            <a:chOff x="0" y="0"/>
            <a:chExt cx="24396700" cy="12700"/>
          </a:xfrm>
        </p:grpSpPr>
        <p:sp>
          <p:nvSpPr>
            <p:cNvPr id="6" name="Freeform 6"/>
            <p:cNvSpPr/>
            <p:nvPr/>
          </p:nvSpPr>
          <p:spPr>
            <a:xfrm>
              <a:off x="12700" y="0"/>
              <a:ext cx="24384000" cy="25400"/>
            </a:xfrm>
            <a:custGeom>
              <a:avLst/>
              <a:gdLst/>
              <a:ahLst/>
              <a:cxnLst/>
              <a:rect l="l" t="t" r="r" b="b"/>
              <a:pathLst>
                <a:path w="24384000" h="25400">
                  <a:moveTo>
                    <a:pt x="0" y="0"/>
                  </a:moveTo>
                  <a:lnTo>
                    <a:pt x="24384000" y="0"/>
                  </a:lnTo>
                  <a:lnTo>
                    <a:pt x="24384000" y="2540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116887" y="685800"/>
            <a:ext cx="1075113" cy="1075113"/>
            <a:chOff x="0" y="0"/>
            <a:chExt cx="2150226" cy="21502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150237" cy="2150237"/>
            </a:xfrm>
            <a:custGeom>
              <a:avLst/>
              <a:gdLst/>
              <a:ahLst/>
              <a:cxnLst/>
              <a:rect l="l" t="t" r="r" b="b"/>
              <a:pathLst>
                <a:path w="2150237" h="2150237">
                  <a:moveTo>
                    <a:pt x="0" y="0"/>
                  </a:moveTo>
                  <a:lnTo>
                    <a:pt x="2150237" y="0"/>
                  </a:lnTo>
                  <a:lnTo>
                    <a:pt x="2150237" y="2150237"/>
                  </a:lnTo>
                  <a:lnTo>
                    <a:pt x="0" y="21502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9193720" y="219604"/>
            <a:ext cx="1837480" cy="245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33"/>
              </a:lnSpc>
            </a:pPr>
            <a:r>
              <a:rPr lang="en-US" sz="16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Module 6, Unit 4</a:t>
            </a:r>
          </a:p>
        </p:txBody>
      </p:sp>
      <p:grpSp>
        <p:nvGrpSpPr>
          <p:cNvPr id="10" name="Group 10"/>
          <p:cNvGrpSpPr/>
          <p:nvPr/>
        </p:nvGrpSpPr>
        <p:grpSpPr>
          <a:xfrm rot="-10800000">
            <a:off x="-4763" y="677863"/>
            <a:ext cx="12201525" cy="9525"/>
            <a:chOff x="0" y="0"/>
            <a:chExt cx="24403050" cy="19050"/>
          </a:xfrm>
        </p:grpSpPr>
        <p:sp>
          <p:nvSpPr>
            <p:cNvPr id="11" name="Freeform 11"/>
            <p:cNvSpPr/>
            <p:nvPr/>
          </p:nvSpPr>
          <p:spPr>
            <a:xfrm>
              <a:off x="9525" y="0"/>
              <a:ext cx="24384000" cy="19050"/>
            </a:xfrm>
            <a:custGeom>
              <a:avLst/>
              <a:gdLst/>
              <a:ahLst/>
              <a:cxnLst/>
              <a:rect l="l" t="t" r="r" b="b"/>
              <a:pathLst>
                <a:path w="24384000" h="19050">
                  <a:moveTo>
                    <a:pt x="0" y="0"/>
                  </a:moveTo>
                  <a:lnTo>
                    <a:pt x="24384000" y="0"/>
                  </a:lnTo>
                  <a:lnTo>
                    <a:pt x="24384000" y="1905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1E2328"/>
            </a:solidFill>
          </p:spPr>
          <p:txBody>
            <a:bodyPr/>
            <a:lstStyle/>
            <a:p>
              <a:endParaRPr lang="it-IT" sz="1200"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1996848" y="1042406"/>
            <a:ext cx="8238807" cy="54582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Blender Interface &amp; Tools –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The workspace layout, panels, and essential shortcuts that help navigate Blender efficiently.</a:t>
            </a:r>
            <a:endParaRPr lang="it-IT"/>
          </a:p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3D Garment Modeling –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The process of creating digital fashion pieces using Blender’s extrusion, sculpting, and mirroring tools.</a:t>
            </a:r>
            <a:endParaRPr lang="en-US" sz="1266">
              <a:solidFill>
                <a:srgbClr val="1E2328"/>
              </a:solidFill>
              <a:latin typeface="Montserrat"/>
              <a:ea typeface="Montserrat"/>
              <a:cs typeface="Montserrat"/>
            </a:endParaRPr>
          </a:p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Material &amp; Texture Customization –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Applying fabric textures, colors, and transparency settings to create realistic clothing materials.</a:t>
            </a:r>
            <a:endParaRPr lang="en-US" sz="1266">
              <a:solidFill>
                <a:srgbClr val="1E2328"/>
              </a:solidFill>
              <a:latin typeface="Montserrat"/>
              <a:ea typeface="Montserrat"/>
              <a:cs typeface="Montserrat"/>
            </a:endParaRPr>
          </a:p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Avatar Customization &amp; Fitting –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Importing and adjusting digital mannequins to test garment fit and proportions.</a:t>
            </a:r>
            <a:endParaRPr lang="en-US" sz="1266">
              <a:solidFill>
                <a:srgbClr val="1E2328"/>
              </a:solidFill>
              <a:latin typeface="Montserrat"/>
              <a:ea typeface="Montserrat"/>
              <a:cs typeface="Montserrat"/>
            </a:endParaRPr>
          </a:p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en-US" sz="1250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Fabric Physics &amp; Draping Simulation – </a:t>
            </a:r>
            <a:r>
              <a:rPr lang="en-US" sz="125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Using Blender’s cloth simulation engine to mimic real-world fabric movement and behavior.</a:t>
            </a:r>
            <a:endParaRPr lang="en-US" sz="1250">
              <a:solidFill>
                <a:srgbClr val="1E2328"/>
              </a:solidFill>
              <a:latin typeface="Montserrat"/>
              <a:ea typeface="Montserrat"/>
              <a:cs typeface="Montserrat"/>
            </a:endParaRPr>
          </a:p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Virtual Prototyping –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Designing and testing garments digitally before physical production, reducing material waste.</a:t>
            </a:r>
            <a:endParaRPr lang="en-US" sz="1266">
              <a:solidFill>
                <a:srgbClr val="1E2328"/>
              </a:solidFill>
              <a:latin typeface="Montserrat"/>
              <a:ea typeface="Montserrat"/>
              <a:cs typeface="Montserrat"/>
            </a:endParaRPr>
          </a:p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Sustainable Digital Fashion –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Using 3D modeling and simulation to create fashion designs efficiently and sustainably without physical samples.</a:t>
            </a:r>
            <a:endParaRPr lang="en-US" sz="1266">
              <a:solidFill>
                <a:srgbClr val="1E2328"/>
              </a:solidFill>
              <a:latin typeface="Montserrat"/>
              <a:ea typeface="Montserrat"/>
              <a:cs typeface="Montserrat"/>
            </a:endParaRPr>
          </a:p>
          <a:p>
            <a:pPr marL="273050" lvl="1" indent="-136525">
              <a:lnSpc>
                <a:spcPts val="2545"/>
              </a:lnSpc>
              <a:buFont typeface="Arial"/>
              <a:buChar char="•"/>
            </a:pPr>
            <a:r>
              <a:rPr lang="en-US" sz="1266" b="1">
                <a:solidFill>
                  <a:srgbClr val="1E23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Digital Fashion Workflow – </a:t>
            </a:r>
            <a:r>
              <a:rPr lang="en-US" sz="1266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The step-by-step process of designing, testing, and presenting garments in a fully digital environment.</a:t>
            </a:r>
            <a:endParaRPr lang="en-US" sz="1266">
              <a:solidFill>
                <a:srgbClr val="1E2328"/>
              </a:solidFill>
              <a:latin typeface="Montserrat"/>
              <a:ea typeface="Montserrat"/>
              <a:cs typeface="Montserrat"/>
            </a:endParaRPr>
          </a:p>
          <a:p>
            <a:pPr>
              <a:lnSpc>
                <a:spcPts val="3038"/>
              </a:lnSpc>
            </a:pPr>
            <a:endParaRPr lang="en-US" sz="1266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687711" y="227713"/>
            <a:ext cx="3004326" cy="2550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033"/>
              </a:lnSpc>
            </a:pPr>
            <a:r>
              <a:rPr lang="en-US" sz="1666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UpTraK Training Programme</a:t>
            </a:r>
          </a:p>
        </p:txBody>
      </p:sp>
      <p:grpSp>
        <p:nvGrpSpPr>
          <p:cNvPr id="16" name="Ομάδα 15">
            <a:extLst>
              <a:ext uri="{FF2B5EF4-FFF2-40B4-BE49-F238E27FC236}">
                <a16:creationId xmlns:a16="http://schemas.microsoft.com/office/drawing/2014/main" id="{47F6915F-DFCD-CFB3-52B7-2C0E8348AE97}"/>
              </a:ext>
            </a:extLst>
          </p:cNvPr>
          <p:cNvGrpSpPr/>
          <p:nvPr/>
        </p:nvGrpSpPr>
        <p:grpSpPr>
          <a:xfrm>
            <a:off x="-3174" y="685800"/>
            <a:ext cx="1146531" cy="6180136"/>
            <a:chOff x="-27740" y="677863"/>
            <a:chExt cx="1146531" cy="6180136"/>
          </a:xfrm>
        </p:grpSpPr>
        <p:sp>
          <p:nvSpPr>
            <p:cNvPr id="17" name="Freeform 2">
              <a:extLst>
                <a:ext uri="{FF2B5EF4-FFF2-40B4-BE49-F238E27FC236}">
                  <a16:creationId xmlns:a16="http://schemas.microsoft.com/office/drawing/2014/main" id="{E02857CC-552D-2793-3672-426B29A3245D}"/>
                </a:ext>
              </a:extLst>
            </p:cNvPr>
            <p:cNvSpPr/>
            <p:nvPr/>
          </p:nvSpPr>
          <p:spPr>
            <a:xfrm>
              <a:off x="-27740" y="677863"/>
              <a:ext cx="1146531" cy="6180136"/>
            </a:xfrm>
            <a:custGeom>
              <a:avLst/>
              <a:gdLst/>
              <a:ahLst/>
              <a:cxnLst/>
              <a:rect l="l" t="t" r="r" b="b"/>
              <a:pathLst>
                <a:path w="1719796" h="9192856">
                  <a:moveTo>
                    <a:pt x="0" y="0"/>
                  </a:moveTo>
                  <a:lnTo>
                    <a:pt x="1719796" y="0"/>
                  </a:lnTo>
                  <a:lnTo>
                    <a:pt x="1719796" y="9192857"/>
                  </a:lnTo>
                  <a:lnTo>
                    <a:pt x="0" y="919285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 sz="1200"/>
            </a:p>
          </p:txBody>
        </p:sp>
        <p:sp>
          <p:nvSpPr>
            <p:cNvPr id="18" name="TextBox 12">
              <a:extLst>
                <a:ext uri="{FF2B5EF4-FFF2-40B4-BE49-F238E27FC236}">
                  <a16:creationId xmlns:a16="http://schemas.microsoft.com/office/drawing/2014/main" id="{45E4AE05-646C-5D63-0242-827455A32C07}"/>
                </a:ext>
              </a:extLst>
            </p:cNvPr>
            <p:cNvSpPr txBox="1"/>
            <p:nvPr/>
          </p:nvSpPr>
          <p:spPr>
            <a:xfrm rot="-5400000">
              <a:off x="-2257309" y="3136945"/>
              <a:ext cx="5321298" cy="86215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400"/>
                </a:lnSpc>
              </a:pPr>
              <a:r>
                <a:rPr lang="en-US" sz="4000">
                  <a:solidFill>
                    <a:srgbClr val="1E2328"/>
                  </a:solidFill>
                  <a:latin typeface="DM Serif Display"/>
                  <a:ea typeface="DM Serif Display"/>
                  <a:cs typeface="DM Serif Display"/>
                  <a:sym typeface="DM Serif Display"/>
                </a:rPr>
                <a:t>Important key-words</a:t>
              </a:r>
            </a:p>
          </p:txBody>
        </p:sp>
      </p:grpSp>
      <p:sp>
        <p:nvSpPr>
          <p:cNvPr id="19" name="TextBox 16">
            <a:extLst>
              <a:ext uri="{FF2B5EF4-FFF2-40B4-BE49-F238E27FC236}">
                <a16:creationId xmlns:a16="http://schemas.microsoft.com/office/drawing/2014/main" id="{62C014F1-89F8-79ED-1BF2-2E588132E172}"/>
              </a:ext>
            </a:extLst>
          </p:cNvPr>
          <p:cNvSpPr txBox="1"/>
          <p:nvPr/>
        </p:nvSpPr>
        <p:spPr>
          <a:xfrm rot="16200000">
            <a:off x="10594640" y="5021250"/>
            <a:ext cx="2119607" cy="1822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64"/>
              </a:lnSpc>
            </a:pPr>
            <a:r>
              <a:rPr lang="en-US" sz="1200" u="sng">
                <a:latin typeface="Montserrat"/>
                <a:ea typeface="Montserrat"/>
                <a:cs typeface="Montserrat"/>
                <a:sym typeface="Montserrat"/>
                <a:hlinkClick r:id="rId5" tooltip="https://www.fashionupproject.co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www.fashionupproject.com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Tema di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pina CENTRO MACHIAVELLI SRL</dc:creator>
  <cp:revision>1</cp:revision>
  <dcterms:created xsi:type="dcterms:W3CDTF">2025-02-04T10:00:27Z</dcterms:created>
  <dcterms:modified xsi:type="dcterms:W3CDTF">2025-11-07T09:44:51Z</dcterms:modified>
</cp:coreProperties>
</file>