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Lst>
  <p:sldSz cx="18288000" cy="10287000"/>
  <p:notesSz cx="6858000" cy="9144000"/>
  <p:embeddedFontLst>
    <p:embeddedFont>
      <p:font typeface="Arimo" panose="020B0604020202020204" charset="0"/>
      <p:regular r:id="rId20"/>
    </p:embeddedFont>
    <p:embeddedFont>
      <p:font typeface="Arimo Bold Italics" panose="020B0604020202020204" charset="0"/>
      <p:regular r:id="rId21"/>
    </p:embeddedFont>
    <p:embeddedFont>
      <p:font typeface="DM Serif Display" pitchFamily="2" charset="0"/>
      <p:regular r:id="rId22"/>
      <p:italic r:id="rId23"/>
    </p:embeddedFont>
    <p:embeddedFont>
      <p:font typeface="Montserrat" panose="00000500000000000000" pitchFamily="2" charset="0"/>
      <p:regular r:id="rId24"/>
      <p:bold r:id="rId25"/>
      <p:italic r:id="rId26"/>
      <p:boldItalic r:id="rId27"/>
    </p:embeddedFont>
    <p:embeddedFont>
      <p:font typeface="Montserrat Bold" panose="00000800000000000000" pitchFamily="2" charset="0"/>
      <p:regular r:id="rId28"/>
      <p:bold r:id="rId29"/>
    </p:embeddedFont>
    <p:embeddedFont>
      <p:font typeface="Montserrat Italics" panose="020B060402020202020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C20A9A-6FEB-B637-60A1-884C78E1F8F6}" v="84" dt="2025-11-07T10:07:49.6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69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niucci Martina" userId="S::martina.antoniucci@osservatoriomestieridarte.it::32541252-b29c-4a7f-8763-04ccd7aaa38b" providerId="AD" clId="Web-{EFC20A9A-6FEB-B637-60A1-884C78E1F8F6}"/>
    <pc:docChg chg="modSld">
      <pc:chgData name="Antoniucci Martina" userId="S::martina.antoniucci@osservatoriomestieridarte.it::32541252-b29c-4a7f-8763-04ccd7aaa38b" providerId="AD" clId="Web-{EFC20A9A-6FEB-B637-60A1-884C78E1F8F6}" dt="2025-11-07T10:07:49.624" v="69"/>
      <pc:docMkLst>
        <pc:docMk/>
      </pc:docMkLst>
      <pc:sldChg chg="modSp">
        <pc:chgData name="Antoniucci Martina" userId="S::martina.antoniucci@osservatoriomestieridarte.it::32541252-b29c-4a7f-8763-04ccd7aaa38b" providerId="AD" clId="Web-{EFC20A9A-6FEB-B637-60A1-884C78E1F8F6}" dt="2025-11-07T09:20:31.728" v="1" actId="14100"/>
        <pc:sldMkLst>
          <pc:docMk/>
          <pc:sldMk cId="0" sldId="256"/>
        </pc:sldMkLst>
        <pc:spChg chg="mod">
          <ac:chgData name="Antoniucci Martina" userId="S::martina.antoniucci@osservatoriomestieridarte.it::32541252-b29c-4a7f-8763-04ccd7aaa38b" providerId="AD" clId="Web-{EFC20A9A-6FEB-B637-60A1-884C78E1F8F6}" dt="2025-11-07T09:20:31.728" v="1" actId="14100"/>
          <ac:spMkLst>
            <pc:docMk/>
            <pc:sldMk cId="0" sldId="256"/>
            <ac:spMk id="16" creationId="{00000000-0000-0000-0000-000000000000}"/>
          </ac:spMkLst>
        </pc:spChg>
      </pc:sldChg>
      <pc:sldChg chg="delSp modSp">
        <pc:chgData name="Antoniucci Martina" userId="S::martina.antoniucci@osservatoriomestieridarte.it::32541252-b29c-4a7f-8763-04ccd7aaa38b" providerId="AD" clId="Web-{EFC20A9A-6FEB-B637-60A1-884C78E1F8F6}" dt="2025-11-07T10:07:49.624" v="69"/>
        <pc:sldMkLst>
          <pc:docMk/>
          <pc:sldMk cId="0" sldId="257"/>
        </pc:sldMkLst>
        <pc:spChg chg="mod">
          <ac:chgData name="Antoniucci Martina" userId="S::martina.antoniucci@osservatoriomestieridarte.it::32541252-b29c-4a7f-8763-04ccd7aaa38b" providerId="AD" clId="Web-{EFC20A9A-6FEB-B637-60A1-884C78E1F8F6}" dt="2025-11-07T09:20:35.618" v="2" actId="14100"/>
          <ac:spMkLst>
            <pc:docMk/>
            <pc:sldMk cId="0" sldId="257"/>
            <ac:spMk id="14" creationId="{00000000-0000-0000-0000-000000000000}"/>
          </ac:spMkLst>
        </pc:spChg>
        <pc:spChg chg="del">
          <ac:chgData name="Antoniucci Martina" userId="S::martina.antoniucci@osservatoriomestieridarte.it::32541252-b29c-4a7f-8763-04ccd7aaa38b" providerId="AD" clId="Web-{EFC20A9A-6FEB-B637-60A1-884C78E1F8F6}" dt="2025-11-07T10:07:49.624" v="69"/>
          <ac:spMkLst>
            <pc:docMk/>
            <pc:sldMk cId="0" sldId="257"/>
            <ac:spMk id="15" creationId="{DC429E1C-CFCF-8F00-941A-8D5C5363099D}"/>
          </ac:spMkLst>
        </pc:spChg>
      </pc:sldChg>
      <pc:sldChg chg="modSp">
        <pc:chgData name="Antoniucci Martina" userId="S::martina.antoniucci@osservatoriomestieridarte.it::32541252-b29c-4a7f-8763-04ccd7aaa38b" providerId="AD" clId="Web-{EFC20A9A-6FEB-B637-60A1-884C78E1F8F6}" dt="2025-11-07T09:23:34.436" v="19" actId="1076"/>
        <pc:sldMkLst>
          <pc:docMk/>
          <pc:sldMk cId="0" sldId="258"/>
        </pc:sldMkLst>
        <pc:spChg chg="mod">
          <ac:chgData name="Antoniucci Martina" userId="S::martina.antoniucci@osservatoriomestieridarte.it::32541252-b29c-4a7f-8763-04ccd7aaa38b" providerId="AD" clId="Web-{EFC20A9A-6FEB-B637-60A1-884C78E1F8F6}" dt="2025-11-07T09:23:34.436" v="19" actId="1076"/>
          <ac:spMkLst>
            <pc:docMk/>
            <pc:sldMk cId="0" sldId="258"/>
            <ac:spMk id="13" creationId="{00000000-0000-0000-0000-000000000000}"/>
          </ac:spMkLst>
        </pc:spChg>
        <pc:spChg chg="mod">
          <ac:chgData name="Antoniucci Martina" userId="S::martina.antoniucci@osservatoriomestieridarte.it::32541252-b29c-4a7f-8763-04ccd7aaa38b" providerId="AD" clId="Web-{EFC20A9A-6FEB-B637-60A1-884C78E1F8F6}" dt="2025-11-07T09:20:39.868" v="3" actId="14100"/>
          <ac:spMkLst>
            <pc:docMk/>
            <pc:sldMk cId="0" sldId="258"/>
            <ac:spMk id="17" creationId="{00000000-0000-0000-0000-000000000000}"/>
          </ac:spMkLst>
        </pc:spChg>
      </pc:sldChg>
      <pc:sldChg chg="modSp">
        <pc:chgData name="Antoniucci Martina" userId="S::martina.antoniucci@osservatoriomestieridarte.it::32541252-b29c-4a7f-8763-04ccd7aaa38b" providerId="AD" clId="Web-{EFC20A9A-6FEB-B637-60A1-884C78E1F8F6}" dt="2025-11-07T09:24:11.719" v="23" actId="1076"/>
        <pc:sldMkLst>
          <pc:docMk/>
          <pc:sldMk cId="0" sldId="259"/>
        </pc:sldMkLst>
        <pc:spChg chg="mod">
          <ac:chgData name="Antoniucci Martina" userId="S::martina.antoniucci@osservatoriomestieridarte.it::32541252-b29c-4a7f-8763-04ccd7aaa38b" providerId="AD" clId="Web-{EFC20A9A-6FEB-B637-60A1-884C78E1F8F6}" dt="2025-11-07T09:24:11.719" v="23" actId="1076"/>
          <ac:spMkLst>
            <pc:docMk/>
            <pc:sldMk cId="0" sldId="259"/>
            <ac:spMk id="9" creationId="{00000000-0000-0000-0000-000000000000}"/>
          </ac:spMkLst>
        </pc:spChg>
        <pc:spChg chg="mod">
          <ac:chgData name="Antoniucci Martina" userId="S::martina.antoniucci@osservatoriomestieridarte.it::32541252-b29c-4a7f-8763-04ccd7aaa38b" providerId="AD" clId="Web-{EFC20A9A-6FEB-B637-60A1-884C78E1F8F6}" dt="2025-11-07T09:20:48.587" v="4" actId="14100"/>
          <ac:spMkLst>
            <pc:docMk/>
            <pc:sldMk cId="0" sldId="259"/>
            <ac:spMk id="19" creationId="{00000000-0000-0000-0000-000000000000}"/>
          </ac:spMkLst>
        </pc:spChg>
      </pc:sldChg>
      <pc:sldChg chg="modSp">
        <pc:chgData name="Antoniucci Martina" userId="S::martina.antoniucci@osservatoriomestieridarte.it::32541252-b29c-4a7f-8763-04ccd7aaa38b" providerId="AD" clId="Web-{EFC20A9A-6FEB-B637-60A1-884C78E1F8F6}" dt="2025-11-07T09:24:41.736" v="25" actId="1076"/>
        <pc:sldMkLst>
          <pc:docMk/>
          <pc:sldMk cId="0" sldId="260"/>
        </pc:sldMkLst>
        <pc:spChg chg="mod">
          <ac:chgData name="Antoniucci Martina" userId="S::martina.antoniucci@osservatoriomestieridarte.it::32541252-b29c-4a7f-8763-04ccd7aaa38b" providerId="AD" clId="Web-{EFC20A9A-6FEB-B637-60A1-884C78E1F8F6}" dt="2025-11-07T09:24:41.736" v="25" actId="1076"/>
          <ac:spMkLst>
            <pc:docMk/>
            <pc:sldMk cId="0" sldId="260"/>
            <ac:spMk id="8" creationId="{00000000-0000-0000-0000-000000000000}"/>
          </ac:spMkLst>
        </pc:spChg>
        <pc:spChg chg="mod">
          <ac:chgData name="Antoniucci Martina" userId="S::martina.antoniucci@osservatoriomestieridarte.it::32541252-b29c-4a7f-8763-04ccd7aaa38b" providerId="AD" clId="Web-{EFC20A9A-6FEB-B637-60A1-884C78E1F8F6}" dt="2025-11-07T09:20:55.994" v="5" actId="14100"/>
          <ac:spMkLst>
            <pc:docMk/>
            <pc:sldMk cId="0" sldId="260"/>
            <ac:spMk id="22" creationId="{00000000-0000-0000-0000-000000000000}"/>
          </ac:spMkLst>
        </pc:spChg>
      </pc:sldChg>
      <pc:sldChg chg="modSp">
        <pc:chgData name="Antoniucci Martina" userId="S::martina.antoniucci@osservatoriomestieridarte.it::32541252-b29c-4a7f-8763-04ccd7aaa38b" providerId="AD" clId="Web-{EFC20A9A-6FEB-B637-60A1-884C78E1F8F6}" dt="2025-11-07T09:24:53.892" v="27" actId="1076"/>
        <pc:sldMkLst>
          <pc:docMk/>
          <pc:sldMk cId="0" sldId="261"/>
        </pc:sldMkLst>
        <pc:spChg chg="mod">
          <ac:chgData name="Antoniucci Martina" userId="S::martina.antoniucci@osservatoriomestieridarte.it::32541252-b29c-4a7f-8763-04ccd7aaa38b" providerId="AD" clId="Web-{EFC20A9A-6FEB-B637-60A1-884C78E1F8F6}" dt="2025-11-07T09:24:53.892" v="27" actId="1076"/>
          <ac:spMkLst>
            <pc:docMk/>
            <pc:sldMk cId="0" sldId="261"/>
            <ac:spMk id="8" creationId="{00000000-0000-0000-0000-000000000000}"/>
          </ac:spMkLst>
        </pc:spChg>
        <pc:spChg chg="mod">
          <ac:chgData name="Antoniucci Martina" userId="S::martina.antoniucci@osservatoriomestieridarte.it::32541252-b29c-4a7f-8763-04ccd7aaa38b" providerId="AD" clId="Web-{EFC20A9A-6FEB-B637-60A1-884C78E1F8F6}" dt="2025-11-07T09:21:04.306" v="6" actId="14100"/>
          <ac:spMkLst>
            <pc:docMk/>
            <pc:sldMk cId="0" sldId="261"/>
            <ac:spMk id="19" creationId="{00000000-0000-0000-0000-000000000000}"/>
          </ac:spMkLst>
        </pc:spChg>
      </pc:sldChg>
      <pc:sldChg chg="modSp">
        <pc:chgData name="Antoniucci Martina" userId="S::martina.antoniucci@osservatoriomestieridarte.it::32541252-b29c-4a7f-8763-04ccd7aaa38b" providerId="AD" clId="Web-{EFC20A9A-6FEB-B637-60A1-884C78E1F8F6}" dt="2025-11-07T09:26:05.894" v="35" actId="1076"/>
        <pc:sldMkLst>
          <pc:docMk/>
          <pc:sldMk cId="0" sldId="262"/>
        </pc:sldMkLst>
        <pc:spChg chg="mod">
          <ac:chgData name="Antoniucci Martina" userId="S::martina.antoniucci@osservatoriomestieridarte.it::32541252-b29c-4a7f-8763-04ccd7aaa38b" providerId="AD" clId="Web-{EFC20A9A-6FEB-B637-60A1-884C78E1F8F6}" dt="2025-11-07T09:26:05.894" v="35" actId="1076"/>
          <ac:spMkLst>
            <pc:docMk/>
            <pc:sldMk cId="0" sldId="262"/>
            <ac:spMk id="8" creationId="{00000000-0000-0000-0000-000000000000}"/>
          </ac:spMkLst>
        </pc:spChg>
        <pc:spChg chg="mod">
          <ac:chgData name="Antoniucci Martina" userId="S::martina.antoniucci@osservatoriomestieridarte.it::32541252-b29c-4a7f-8763-04ccd7aaa38b" providerId="AD" clId="Web-{EFC20A9A-6FEB-B637-60A1-884C78E1F8F6}" dt="2025-11-07T09:21:07.369" v="7" actId="14100"/>
          <ac:spMkLst>
            <pc:docMk/>
            <pc:sldMk cId="0" sldId="262"/>
            <ac:spMk id="26" creationId="{00000000-0000-0000-0000-000000000000}"/>
          </ac:spMkLst>
        </pc:spChg>
      </pc:sldChg>
      <pc:sldChg chg="modSp">
        <pc:chgData name="Antoniucci Martina" userId="S::martina.antoniucci@osservatoriomestieridarte.it::32541252-b29c-4a7f-8763-04ccd7aaa38b" providerId="AD" clId="Web-{EFC20A9A-6FEB-B637-60A1-884C78E1F8F6}" dt="2025-11-07T09:26:39.614" v="37" actId="1076"/>
        <pc:sldMkLst>
          <pc:docMk/>
          <pc:sldMk cId="0" sldId="263"/>
        </pc:sldMkLst>
        <pc:spChg chg="mod">
          <ac:chgData name="Antoniucci Martina" userId="S::martina.antoniucci@osservatoriomestieridarte.it::32541252-b29c-4a7f-8763-04ccd7aaa38b" providerId="AD" clId="Web-{EFC20A9A-6FEB-B637-60A1-884C78E1F8F6}" dt="2025-11-07T09:26:39.614" v="37" actId="1076"/>
          <ac:spMkLst>
            <pc:docMk/>
            <pc:sldMk cId="0" sldId="263"/>
            <ac:spMk id="15" creationId="{00000000-0000-0000-0000-000000000000}"/>
          </ac:spMkLst>
        </pc:spChg>
        <pc:spChg chg="mod">
          <ac:chgData name="Antoniucci Martina" userId="S::martina.antoniucci@osservatoriomestieridarte.it::32541252-b29c-4a7f-8763-04ccd7aaa38b" providerId="AD" clId="Web-{EFC20A9A-6FEB-B637-60A1-884C78E1F8F6}" dt="2025-11-07T09:21:12.181" v="8" actId="14100"/>
          <ac:spMkLst>
            <pc:docMk/>
            <pc:sldMk cId="0" sldId="263"/>
            <ac:spMk id="20" creationId="{00000000-0000-0000-0000-000000000000}"/>
          </ac:spMkLst>
        </pc:spChg>
      </pc:sldChg>
      <pc:sldChg chg="modSp">
        <pc:chgData name="Antoniucci Martina" userId="S::martina.antoniucci@osservatoriomestieridarte.it::32541252-b29c-4a7f-8763-04ccd7aaa38b" providerId="AD" clId="Web-{EFC20A9A-6FEB-B637-60A1-884C78E1F8F6}" dt="2025-11-07T09:27:14.505" v="41" actId="20577"/>
        <pc:sldMkLst>
          <pc:docMk/>
          <pc:sldMk cId="0" sldId="264"/>
        </pc:sldMkLst>
        <pc:spChg chg="mod">
          <ac:chgData name="Antoniucci Martina" userId="S::martina.antoniucci@osservatoriomestieridarte.it::32541252-b29c-4a7f-8763-04ccd7aaa38b" providerId="AD" clId="Web-{EFC20A9A-6FEB-B637-60A1-884C78E1F8F6}" dt="2025-11-07T09:27:14.505" v="41" actId="20577"/>
          <ac:spMkLst>
            <pc:docMk/>
            <pc:sldMk cId="0" sldId="264"/>
            <ac:spMk id="13" creationId="{00000000-0000-0000-0000-000000000000}"/>
          </ac:spMkLst>
        </pc:spChg>
        <pc:spChg chg="mod">
          <ac:chgData name="Antoniucci Martina" userId="S::martina.antoniucci@osservatoriomestieridarte.it::32541252-b29c-4a7f-8763-04ccd7aaa38b" providerId="AD" clId="Web-{EFC20A9A-6FEB-B637-60A1-884C78E1F8F6}" dt="2025-11-07T09:27:04.411" v="39" actId="1076"/>
          <ac:spMkLst>
            <pc:docMk/>
            <pc:sldMk cId="0" sldId="264"/>
            <ac:spMk id="14" creationId="{00000000-0000-0000-0000-000000000000}"/>
          </ac:spMkLst>
        </pc:spChg>
        <pc:spChg chg="mod">
          <ac:chgData name="Antoniucci Martina" userId="S::martina.antoniucci@osservatoriomestieridarte.it::32541252-b29c-4a7f-8763-04ccd7aaa38b" providerId="AD" clId="Web-{EFC20A9A-6FEB-B637-60A1-884C78E1F8F6}" dt="2025-11-07T09:21:19.306" v="9" actId="14100"/>
          <ac:spMkLst>
            <pc:docMk/>
            <pc:sldMk cId="0" sldId="264"/>
            <ac:spMk id="19" creationId="{00000000-0000-0000-0000-000000000000}"/>
          </ac:spMkLst>
        </pc:spChg>
      </pc:sldChg>
      <pc:sldChg chg="modSp">
        <pc:chgData name="Antoniucci Martina" userId="S::martina.antoniucci@osservatoriomestieridarte.it::32541252-b29c-4a7f-8763-04ccd7aaa38b" providerId="AD" clId="Web-{EFC20A9A-6FEB-B637-60A1-884C78E1F8F6}" dt="2025-11-07T09:27:34.787" v="43" actId="1076"/>
        <pc:sldMkLst>
          <pc:docMk/>
          <pc:sldMk cId="0" sldId="265"/>
        </pc:sldMkLst>
        <pc:spChg chg="mod">
          <ac:chgData name="Antoniucci Martina" userId="S::martina.antoniucci@osservatoriomestieridarte.it::32541252-b29c-4a7f-8763-04ccd7aaa38b" providerId="AD" clId="Web-{EFC20A9A-6FEB-B637-60A1-884C78E1F8F6}" dt="2025-11-07T09:27:34.787" v="43" actId="1076"/>
          <ac:spMkLst>
            <pc:docMk/>
            <pc:sldMk cId="0" sldId="265"/>
            <ac:spMk id="14" creationId="{00000000-0000-0000-0000-000000000000}"/>
          </ac:spMkLst>
        </pc:spChg>
        <pc:spChg chg="mod">
          <ac:chgData name="Antoniucci Martina" userId="S::martina.antoniucci@osservatoriomestieridarte.it::32541252-b29c-4a7f-8763-04ccd7aaa38b" providerId="AD" clId="Web-{EFC20A9A-6FEB-B637-60A1-884C78E1F8F6}" dt="2025-11-07T09:21:24.806" v="10" actId="14100"/>
          <ac:spMkLst>
            <pc:docMk/>
            <pc:sldMk cId="0" sldId="265"/>
            <ac:spMk id="17" creationId="{00000000-0000-0000-0000-000000000000}"/>
          </ac:spMkLst>
        </pc:spChg>
      </pc:sldChg>
      <pc:sldChg chg="modSp">
        <pc:chgData name="Antoniucci Martina" userId="S::martina.antoniucci@osservatoriomestieridarte.it::32541252-b29c-4a7f-8763-04ccd7aaa38b" providerId="AD" clId="Web-{EFC20A9A-6FEB-B637-60A1-884C78E1F8F6}" dt="2025-11-07T09:27:55.272" v="44" actId="1076"/>
        <pc:sldMkLst>
          <pc:docMk/>
          <pc:sldMk cId="0" sldId="266"/>
        </pc:sldMkLst>
        <pc:spChg chg="mod">
          <ac:chgData name="Antoniucci Martina" userId="S::martina.antoniucci@osservatoriomestieridarte.it::32541252-b29c-4a7f-8763-04ccd7aaa38b" providerId="AD" clId="Web-{EFC20A9A-6FEB-B637-60A1-884C78E1F8F6}" dt="2025-11-07T09:27:55.272" v="44" actId="1076"/>
          <ac:spMkLst>
            <pc:docMk/>
            <pc:sldMk cId="0" sldId="266"/>
            <ac:spMk id="32" creationId="{00000000-0000-0000-0000-000000000000}"/>
          </ac:spMkLst>
        </pc:spChg>
        <pc:spChg chg="mod">
          <ac:chgData name="Antoniucci Martina" userId="S::martina.antoniucci@osservatoriomestieridarte.it::32541252-b29c-4a7f-8763-04ccd7aaa38b" providerId="AD" clId="Web-{EFC20A9A-6FEB-B637-60A1-884C78E1F8F6}" dt="2025-11-07T09:21:30.791" v="11" actId="14100"/>
          <ac:spMkLst>
            <pc:docMk/>
            <pc:sldMk cId="0" sldId="266"/>
            <ac:spMk id="48" creationId="{00000000-0000-0000-0000-000000000000}"/>
          </ac:spMkLst>
        </pc:spChg>
      </pc:sldChg>
      <pc:sldChg chg="modSp">
        <pc:chgData name="Antoniucci Martina" userId="S::martina.antoniucci@osservatoriomestieridarte.it::32541252-b29c-4a7f-8763-04ccd7aaa38b" providerId="AD" clId="Web-{EFC20A9A-6FEB-B637-60A1-884C78E1F8F6}" dt="2025-11-07T09:29:37.320" v="52" actId="20577"/>
        <pc:sldMkLst>
          <pc:docMk/>
          <pc:sldMk cId="0" sldId="267"/>
        </pc:sldMkLst>
        <pc:spChg chg="mod">
          <ac:chgData name="Antoniucci Martina" userId="S::martina.antoniucci@osservatoriomestieridarte.it::32541252-b29c-4a7f-8763-04ccd7aaa38b" providerId="AD" clId="Web-{EFC20A9A-6FEB-B637-60A1-884C78E1F8F6}" dt="2025-11-07T09:28:23.428" v="46" actId="1076"/>
          <ac:spMkLst>
            <pc:docMk/>
            <pc:sldMk cId="0" sldId="267"/>
            <ac:spMk id="13" creationId="{00000000-0000-0000-0000-000000000000}"/>
          </ac:spMkLst>
        </pc:spChg>
        <pc:spChg chg="mod">
          <ac:chgData name="Antoniucci Martina" userId="S::martina.antoniucci@osservatoriomestieridarte.it::32541252-b29c-4a7f-8763-04ccd7aaa38b" providerId="AD" clId="Web-{EFC20A9A-6FEB-B637-60A1-884C78E1F8F6}" dt="2025-11-07T09:29:37.320" v="52" actId="20577"/>
          <ac:spMkLst>
            <pc:docMk/>
            <pc:sldMk cId="0" sldId="267"/>
            <ac:spMk id="14" creationId="{00000000-0000-0000-0000-000000000000}"/>
          </ac:spMkLst>
        </pc:spChg>
        <pc:spChg chg="mod">
          <ac:chgData name="Antoniucci Martina" userId="S::martina.antoniucci@osservatoriomestieridarte.it::32541252-b29c-4a7f-8763-04ccd7aaa38b" providerId="AD" clId="Web-{EFC20A9A-6FEB-B637-60A1-884C78E1F8F6}" dt="2025-11-07T09:21:38.150" v="12" actId="14100"/>
          <ac:spMkLst>
            <pc:docMk/>
            <pc:sldMk cId="0" sldId="267"/>
            <ac:spMk id="19" creationId="{00000000-0000-0000-0000-000000000000}"/>
          </ac:spMkLst>
        </pc:spChg>
      </pc:sldChg>
      <pc:sldChg chg="modSp">
        <pc:chgData name="Antoniucci Martina" userId="S::martina.antoniucci@osservatoriomestieridarte.it::32541252-b29c-4a7f-8763-04ccd7aaa38b" providerId="AD" clId="Web-{EFC20A9A-6FEB-B637-60A1-884C78E1F8F6}" dt="2025-11-07T09:29:59.883" v="55" actId="20577"/>
        <pc:sldMkLst>
          <pc:docMk/>
          <pc:sldMk cId="0" sldId="268"/>
        </pc:sldMkLst>
        <pc:spChg chg="mod">
          <ac:chgData name="Antoniucci Martina" userId="S::martina.antoniucci@osservatoriomestieridarte.it::32541252-b29c-4a7f-8763-04ccd7aaa38b" providerId="AD" clId="Web-{EFC20A9A-6FEB-B637-60A1-884C78E1F8F6}" dt="2025-11-07T09:29:55.461" v="53" actId="1076"/>
          <ac:spMkLst>
            <pc:docMk/>
            <pc:sldMk cId="0" sldId="268"/>
            <ac:spMk id="27" creationId="{00000000-0000-0000-0000-000000000000}"/>
          </ac:spMkLst>
        </pc:spChg>
        <pc:spChg chg="mod">
          <ac:chgData name="Antoniucci Martina" userId="S::martina.antoniucci@osservatoriomestieridarte.it::32541252-b29c-4a7f-8763-04ccd7aaa38b" providerId="AD" clId="Web-{EFC20A9A-6FEB-B637-60A1-884C78E1F8F6}" dt="2025-11-07T09:29:59.883" v="55" actId="20577"/>
          <ac:spMkLst>
            <pc:docMk/>
            <pc:sldMk cId="0" sldId="268"/>
            <ac:spMk id="29" creationId="{00000000-0000-0000-0000-000000000000}"/>
          </ac:spMkLst>
        </pc:spChg>
        <pc:spChg chg="mod">
          <ac:chgData name="Antoniucci Martina" userId="S::martina.antoniucci@osservatoriomestieridarte.it::32541252-b29c-4a7f-8763-04ccd7aaa38b" providerId="AD" clId="Web-{EFC20A9A-6FEB-B637-60A1-884C78E1F8F6}" dt="2025-11-07T09:21:45.228" v="13" actId="14100"/>
          <ac:spMkLst>
            <pc:docMk/>
            <pc:sldMk cId="0" sldId="268"/>
            <ac:spMk id="31" creationId="{00000000-0000-0000-0000-000000000000}"/>
          </ac:spMkLst>
        </pc:spChg>
      </pc:sldChg>
      <pc:sldChg chg="modSp">
        <pc:chgData name="Antoniucci Martina" userId="S::martina.antoniucci@osservatoriomestieridarte.it::32541252-b29c-4a7f-8763-04ccd7aaa38b" providerId="AD" clId="Web-{EFC20A9A-6FEB-B637-60A1-884C78E1F8F6}" dt="2025-11-07T09:30:27.649" v="57" actId="1076"/>
        <pc:sldMkLst>
          <pc:docMk/>
          <pc:sldMk cId="0" sldId="269"/>
        </pc:sldMkLst>
        <pc:spChg chg="mod">
          <ac:chgData name="Antoniucci Martina" userId="S::martina.antoniucci@osservatoriomestieridarte.it::32541252-b29c-4a7f-8763-04ccd7aaa38b" providerId="AD" clId="Web-{EFC20A9A-6FEB-B637-60A1-884C78E1F8F6}" dt="2025-11-07T09:30:27.649" v="57" actId="1076"/>
          <ac:spMkLst>
            <pc:docMk/>
            <pc:sldMk cId="0" sldId="269"/>
            <ac:spMk id="14" creationId="{00000000-0000-0000-0000-000000000000}"/>
          </ac:spMkLst>
        </pc:spChg>
        <pc:spChg chg="mod">
          <ac:chgData name="Antoniucci Martina" userId="S::martina.antoniucci@osservatoriomestieridarte.it::32541252-b29c-4a7f-8763-04ccd7aaa38b" providerId="AD" clId="Web-{EFC20A9A-6FEB-B637-60A1-884C78E1F8F6}" dt="2025-11-07T09:21:51.369" v="14" actId="14100"/>
          <ac:spMkLst>
            <pc:docMk/>
            <pc:sldMk cId="0" sldId="269"/>
            <ac:spMk id="17" creationId="{00000000-0000-0000-0000-000000000000}"/>
          </ac:spMkLst>
        </pc:spChg>
      </pc:sldChg>
      <pc:sldChg chg="modSp">
        <pc:chgData name="Antoniucci Martina" userId="S::martina.antoniucci@osservatoriomestieridarte.it::32541252-b29c-4a7f-8763-04ccd7aaa38b" providerId="AD" clId="Web-{EFC20A9A-6FEB-B637-60A1-884C78E1F8F6}" dt="2025-11-07T09:30:52.527" v="58" actId="1076"/>
        <pc:sldMkLst>
          <pc:docMk/>
          <pc:sldMk cId="0" sldId="270"/>
        </pc:sldMkLst>
        <pc:spChg chg="mod">
          <ac:chgData name="Antoniucci Martina" userId="S::martina.antoniucci@osservatoriomestieridarte.it::32541252-b29c-4a7f-8763-04ccd7aaa38b" providerId="AD" clId="Web-{EFC20A9A-6FEB-B637-60A1-884C78E1F8F6}" dt="2025-11-07T09:30:52.527" v="58" actId="1076"/>
          <ac:spMkLst>
            <pc:docMk/>
            <pc:sldMk cId="0" sldId="270"/>
            <ac:spMk id="42" creationId="{00000000-0000-0000-0000-000000000000}"/>
          </ac:spMkLst>
        </pc:spChg>
        <pc:spChg chg="mod">
          <ac:chgData name="Antoniucci Martina" userId="S::martina.antoniucci@osservatoriomestieridarte.it::32541252-b29c-4a7f-8763-04ccd7aaa38b" providerId="AD" clId="Web-{EFC20A9A-6FEB-B637-60A1-884C78E1F8F6}" dt="2025-11-07T09:21:56.963" v="15" actId="14100"/>
          <ac:spMkLst>
            <pc:docMk/>
            <pc:sldMk cId="0" sldId="270"/>
            <ac:spMk id="55" creationId="{00000000-0000-0000-0000-000000000000}"/>
          </ac:spMkLst>
        </pc:spChg>
      </pc:sldChg>
      <pc:sldChg chg="modSp">
        <pc:chgData name="Antoniucci Martina" userId="S::martina.antoniucci@osservatoriomestieridarte.it::32541252-b29c-4a7f-8763-04ccd7aaa38b" providerId="AD" clId="Web-{EFC20A9A-6FEB-B637-60A1-884C78E1F8F6}" dt="2025-11-07T09:31:32.639" v="63" actId="20577"/>
        <pc:sldMkLst>
          <pc:docMk/>
          <pc:sldMk cId="0" sldId="271"/>
        </pc:sldMkLst>
        <pc:spChg chg="mod">
          <ac:chgData name="Antoniucci Martina" userId="S::martina.antoniucci@osservatoriomestieridarte.it::32541252-b29c-4a7f-8763-04ccd7aaa38b" providerId="AD" clId="Web-{EFC20A9A-6FEB-B637-60A1-884C78E1F8F6}" dt="2025-11-07T09:31:18.451" v="60" actId="1076"/>
          <ac:spMkLst>
            <pc:docMk/>
            <pc:sldMk cId="0" sldId="271"/>
            <ac:spMk id="13" creationId="{00000000-0000-0000-0000-000000000000}"/>
          </ac:spMkLst>
        </pc:spChg>
        <pc:spChg chg="mod">
          <ac:chgData name="Antoniucci Martina" userId="S::martina.antoniucci@osservatoriomestieridarte.it::32541252-b29c-4a7f-8763-04ccd7aaa38b" providerId="AD" clId="Web-{EFC20A9A-6FEB-B637-60A1-884C78E1F8F6}" dt="2025-11-07T09:31:32.639" v="63" actId="20577"/>
          <ac:spMkLst>
            <pc:docMk/>
            <pc:sldMk cId="0" sldId="271"/>
            <ac:spMk id="15" creationId="{00000000-0000-0000-0000-000000000000}"/>
          </ac:spMkLst>
        </pc:spChg>
        <pc:spChg chg="mod">
          <ac:chgData name="Antoniucci Martina" userId="S::martina.antoniucci@osservatoriomestieridarte.it::32541252-b29c-4a7f-8763-04ccd7aaa38b" providerId="AD" clId="Web-{EFC20A9A-6FEB-B637-60A1-884C78E1F8F6}" dt="2025-11-07T09:31:27.264" v="62" actId="20577"/>
          <ac:spMkLst>
            <pc:docMk/>
            <pc:sldMk cId="0" sldId="271"/>
            <ac:spMk id="16" creationId="{00000000-0000-0000-0000-000000000000}"/>
          </ac:spMkLst>
        </pc:spChg>
        <pc:spChg chg="mod">
          <ac:chgData name="Antoniucci Martina" userId="S::martina.antoniucci@osservatoriomestieridarte.it::32541252-b29c-4a7f-8763-04ccd7aaa38b" providerId="AD" clId="Web-{EFC20A9A-6FEB-B637-60A1-884C78E1F8F6}" dt="2025-11-07T09:22:02.182" v="16" actId="14100"/>
          <ac:spMkLst>
            <pc:docMk/>
            <pc:sldMk cId="0" sldId="271"/>
            <ac:spMk id="18" creationId="{00000000-0000-0000-0000-000000000000}"/>
          </ac:spMkLst>
        </pc:spChg>
      </pc:sldChg>
      <pc:sldChg chg="modSp">
        <pc:chgData name="Antoniucci Martina" userId="S::martina.antoniucci@osservatoriomestieridarte.it::32541252-b29c-4a7f-8763-04ccd7aaa38b" providerId="AD" clId="Web-{EFC20A9A-6FEB-B637-60A1-884C78E1F8F6}" dt="2025-11-07T09:31:58.470" v="65" actId="1076"/>
        <pc:sldMkLst>
          <pc:docMk/>
          <pc:sldMk cId="0" sldId="272"/>
        </pc:sldMkLst>
        <pc:spChg chg="mod">
          <ac:chgData name="Antoniucci Martina" userId="S::martina.antoniucci@osservatoriomestieridarte.it::32541252-b29c-4a7f-8763-04ccd7aaa38b" providerId="AD" clId="Web-{EFC20A9A-6FEB-B637-60A1-884C78E1F8F6}" dt="2025-11-07T09:31:58.470" v="65" actId="1076"/>
          <ac:spMkLst>
            <pc:docMk/>
            <pc:sldMk cId="0" sldId="272"/>
            <ac:spMk id="8" creationId="{00000000-0000-0000-0000-000000000000}"/>
          </ac:spMkLst>
        </pc:spChg>
        <pc:spChg chg="mod">
          <ac:chgData name="Antoniucci Martina" userId="S::martina.antoniucci@osservatoriomestieridarte.it::32541252-b29c-4a7f-8763-04ccd7aaa38b" providerId="AD" clId="Web-{EFC20A9A-6FEB-B637-60A1-884C78E1F8F6}" dt="2025-11-07T09:22:23.965" v="17" actId="14100"/>
          <ac:spMkLst>
            <pc:docMk/>
            <pc:sldMk cId="0" sldId="272"/>
            <ac:spMk id="35" creationId="{00000000-0000-0000-0000-000000000000}"/>
          </ac:spMkLst>
        </pc:spChg>
      </pc:sldChg>
      <pc:sldChg chg="modSp">
        <pc:chgData name="Antoniucci Martina" userId="S::martina.antoniucci@osservatoriomestieridarte.it::32541252-b29c-4a7f-8763-04ccd7aaa38b" providerId="AD" clId="Web-{EFC20A9A-6FEB-B637-60A1-884C78E1F8F6}" dt="2025-11-07T09:32:27.190" v="68" actId="1076"/>
        <pc:sldMkLst>
          <pc:docMk/>
          <pc:sldMk cId="0" sldId="274"/>
        </pc:sldMkLst>
        <pc:spChg chg="mod">
          <ac:chgData name="Antoniucci Martina" userId="S::martina.antoniucci@osservatoriomestieridarte.it::32541252-b29c-4a7f-8763-04ccd7aaa38b" providerId="AD" clId="Web-{EFC20A9A-6FEB-B637-60A1-884C78E1F8F6}" dt="2025-11-07T09:32:27.190" v="68" actId="1076"/>
          <ac:spMkLst>
            <pc:docMk/>
            <pc:sldMk cId="0" sldId="274"/>
            <ac:spMk id="9" creationId="{00000000-0000-0000-0000-000000000000}"/>
          </ac:spMkLst>
        </pc:spChg>
        <pc:spChg chg="mod">
          <ac:chgData name="Antoniucci Martina" userId="S::martina.antoniucci@osservatoriomestieridarte.it::32541252-b29c-4a7f-8763-04ccd7aaa38b" providerId="AD" clId="Web-{EFC20A9A-6FEB-B637-60A1-884C78E1F8F6}" dt="2025-11-07T09:22:28.918" v="18" actId="14100"/>
          <ac:spMkLst>
            <pc:docMk/>
            <pc:sldMk cId="0" sldId="274"/>
            <ac:spMk id="18"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fashionupproject.com" TargetMode="External"/><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www.fashionupproject.com" TargetMode="External"/><Relationship Id="rId5" Type="http://schemas.openxmlformats.org/officeDocument/2006/relationships/image" Target="../media/image37.jpeg"/><Relationship Id="rId4" Type="http://schemas.openxmlformats.org/officeDocument/2006/relationships/image" Target="../media/image36.svg"/></Relationships>
</file>

<file path=ppt/slides/_rels/slide11.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hyperlink" Target="https://www.fashionupproject.com" TargetMode="External"/><Relationship Id="rId3" Type="http://schemas.openxmlformats.org/officeDocument/2006/relationships/image" Target="../media/image38.png"/><Relationship Id="rId7" Type="http://schemas.openxmlformats.org/officeDocument/2006/relationships/image" Target="../media/image22.png"/><Relationship Id="rId12" Type="http://schemas.openxmlformats.org/officeDocument/2006/relationships/image" Target="../media/image45.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1.svg"/><Relationship Id="rId11" Type="http://schemas.openxmlformats.org/officeDocument/2006/relationships/image" Target="../media/image44.jpeg"/><Relationship Id="rId5" Type="http://schemas.openxmlformats.org/officeDocument/2006/relationships/image" Target="../media/image40.png"/><Relationship Id="rId10" Type="http://schemas.openxmlformats.org/officeDocument/2006/relationships/image" Target="../media/image43.svg"/><Relationship Id="rId4" Type="http://schemas.openxmlformats.org/officeDocument/2006/relationships/image" Target="../media/image39.svg"/><Relationship Id="rId9"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hyperlink" Target="https://www.fashionupproject.com"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news.climate.columbia.edu/2021/06/10/why-fashion-needs-to-be-more-sustainable/" TargetMode="External"/><Relationship Id="rId5" Type="http://schemas.openxmlformats.org/officeDocument/2006/relationships/image" Target="../media/image48.jpeg"/><Relationship Id="rId4" Type="http://schemas.openxmlformats.org/officeDocument/2006/relationships/image" Target="../media/image47.svg"/></Relationships>
</file>

<file path=ppt/slides/_rels/slide1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52.svg"/><Relationship Id="rId5" Type="http://schemas.openxmlformats.org/officeDocument/2006/relationships/image" Target="../media/image51.png"/><Relationship Id="rId10" Type="http://schemas.openxmlformats.org/officeDocument/2006/relationships/hyperlink" Target="https://www.fashionupproject.com" TargetMode="External"/><Relationship Id="rId4" Type="http://schemas.openxmlformats.org/officeDocument/2006/relationships/image" Target="../media/image50.svg"/><Relationship Id="rId9" Type="http://schemas.openxmlformats.org/officeDocument/2006/relationships/image" Target="../media/image55.sv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www.fashionupproject.com" TargetMode="External"/><Relationship Id="rId5" Type="http://schemas.openxmlformats.org/officeDocument/2006/relationships/image" Target="../media/image56.jpeg"/><Relationship Id="rId4" Type="http://schemas.openxmlformats.org/officeDocument/2006/relationships/image" Target="../media/image32.svg"/></Relationships>
</file>

<file path=ppt/slides/_rels/slide15.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hyperlink" Target="https://www.fashionupproject.com" TargetMode="External"/><Relationship Id="rId3" Type="http://schemas.openxmlformats.org/officeDocument/2006/relationships/image" Target="../media/image38.png"/><Relationship Id="rId7" Type="http://schemas.openxmlformats.org/officeDocument/2006/relationships/image" Target="../media/image40.png"/><Relationship Id="rId12" Type="http://schemas.openxmlformats.org/officeDocument/2006/relationships/image" Target="../media/image58.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3.svg"/><Relationship Id="rId11" Type="http://schemas.openxmlformats.org/officeDocument/2006/relationships/image" Target="../media/image57.jpeg"/><Relationship Id="rId5" Type="http://schemas.openxmlformats.org/officeDocument/2006/relationships/image" Target="../media/image22.png"/><Relationship Id="rId10" Type="http://schemas.openxmlformats.org/officeDocument/2006/relationships/image" Target="../media/image43.svg"/><Relationship Id="rId4" Type="http://schemas.openxmlformats.org/officeDocument/2006/relationships/image" Target="../media/image39.svg"/><Relationship Id="rId9"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www.fashionupproject.com" TargetMode="External"/><Relationship Id="rId5" Type="http://schemas.openxmlformats.org/officeDocument/2006/relationships/image" Target="../media/image59.jpeg"/><Relationship Id="rId4" Type="http://schemas.openxmlformats.org/officeDocument/2006/relationships/image" Target="../media/image47.svg"/></Relationships>
</file>

<file path=ppt/slides/_rels/slide17.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16.svg"/><Relationship Id="rId3" Type="http://schemas.openxmlformats.org/officeDocument/2006/relationships/image" Target="../media/image60.png"/><Relationship Id="rId7" Type="http://schemas.openxmlformats.org/officeDocument/2006/relationships/image" Target="../media/image51.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3.svg"/><Relationship Id="rId11" Type="http://schemas.openxmlformats.org/officeDocument/2006/relationships/image" Target="../media/image55.svg"/><Relationship Id="rId5" Type="http://schemas.openxmlformats.org/officeDocument/2006/relationships/image" Target="../media/image62.png"/><Relationship Id="rId10" Type="http://schemas.openxmlformats.org/officeDocument/2006/relationships/image" Target="../media/image54.png"/><Relationship Id="rId4" Type="http://schemas.openxmlformats.org/officeDocument/2006/relationships/image" Target="../media/image61.svg"/><Relationship Id="rId9" Type="http://schemas.openxmlformats.org/officeDocument/2006/relationships/image" Target="../media/image64.jpeg"/><Relationship Id="rId14" Type="http://schemas.openxmlformats.org/officeDocument/2006/relationships/hyperlink" Target="https://www.fashionupproject.com"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unep.org/resources/report/sustainability-and-circularity-fashion" TargetMode="External"/><Relationship Id="rId13" Type="http://schemas.openxmlformats.org/officeDocument/2006/relationships/hyperlink" Target="https://globalfashionagenda.com" TargetMode="External"/><Relationship Id="rId3" Type="http://schemas.openxmlformats.org/officeDocument/2006/relationships/image" Target="../media/image66.svg"/><Relationship Id="rId7" Type="http://schemas.openxmlformats.org/officeDocument/2006/relationships/hyperlink" Target="https://news.climate.columbia.edu/2021/06/10/why-fashion-needs-to-be-more-sustainable/" TargetMode="External"/><Relationship Id="rId12" Type="http://schemas.openxmlformats.org/officeDocument/2006/relationships/hyperlink" Target="https://www.businessoffashion.com" TargetMode="External"/><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68.svg"/><Relationship Id="rId11" Type="http://schemas.openxmlformats.org/officeDocument/2006/relationships/hyperlink" Target="https://www.statista.com/topics/5091/sustainability-in-the-fashion-industry/" TargetMode="External"/><Relationship Id="rId5" Type="http://schemas.openxmlformats.org/officeDocument/2006/relationships/image" Target="../media/image67.png"/><Relationship Id="rId15" Type="http://schemas.openxmlformats.org/officeDocument/2006/relationships/hyperlink" Target="https://www.fashionupproject.com" TargetMode="External"/><Relationship Id="rId10" Type="http://schemas.openxmlformats.org/officeDocument/2006/relationships/hyperlink" Target="https://ellenmacarthurfoundation.org/fashion" TargetMode="External"/><Relationship Id="rId4" Type="http://schemas.openxmlformats.org/officeDocument/2006/relationships/image" Target="../media/image5.png"/><Relationship Id="rId9" Type="http://schemas.openxmlformats.org/officeDocument/2006/relationships/hyperlink" Target="https://www.clo3d.com" TargetMode="External"/><Relationship Id="rId14" Type="http://schemas.openxmlformats.org/officeDocument/2006/relationships/hyperlink" Target="https://www.wgsn.com"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fashionupproject.com" TargetMode="External"/><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www.fashionupproject.com" TargetMode="External"/><Relationship Id="rId5" Type="http://schemas.openxmlformats.org/officeDocument/2006/relationships/image" Target="../media/image9.jpe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hyperlink" Target="https://www.fashionupproject.com" TargetMode="External"/><Relationship Id="rId5" Type="http://schemas.openxmlformats.org/officeDocument/2006/relationships/image" Target="../media/image12.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hyperlink" Target="https://www.fashionupproject.com" TargetMode="External"/><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www.fashionupproject.com" TargetMode="External"/><Relationship Id="rId5" Type="http://schemas.openxmlformats.org/officeDocument/2006/relationships/image" Target="../media/image19.sv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3.svg"/><Relationship Id="rId11" Type="http://schemas.openxmlformats.org/officeDocument/2006/relationships/hyperlink" Target="https://www.fashionupproject.com" TargetMode="External"/><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www.fashionupproject.com" TargetMode="External"/><Relationship Id="rId5" Type="http://schemas.openxmlformats.org/officeDocument/2006/relationships/image" Target="../media/image30.jpeg"/><Relationship Id="rId4" Type="http://schemas.openxmlformats.org/officeDocument/2006/relationships/image" Target="../media/image29.sv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1.png"/><Relationship Id="rId7" Type="http://schemas.openxmlformats.org/officeDocument/2006/relationships/hyperlink" Target="https://www.fashionupproject.com"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www.youtube.com/watch?v=IhHaOnNoa6Y" TargetMode="External"/><Relationship Id="rId5" Type="http://schemas.openxmlformats.org/officeDocument/2006/relationships/image" Target="../media/image33.jpeg"/><Relationship Id="rId4" Type="http://schemas.openxmlformats.org/officeDocument/2006/relationships/image" Target="../media/image32.svg"/><Relationship Id="rId9"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1" y="1019174"/>
            <a:ext cx="18288000" cy="9525"/>
            <a:chOff x="0" y="0"/>
            <a:chExt cx="24384000" cy="12700"/>
          </a:xfrm>
        </p:grpSpPr>
        <p:sp>
          <p:nvSpPr>
            <p:cNvPr id="3" name="Freeform 3"/>
            <p:cNvSpPr/>
            <p:nvPr/>
          </p:nvSpPr>
          <p:spPr>
            <a:xfrm>
              <a:off x="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txBody>
            <a:bodyPr/>
            <a:lstStyle/>
            <a:p>
              <a:endParaRPr lang="it-IT"/>
            </a:p>
          </p:txBody>
        </p:sp>
      </p:grpSp>
      <p:sp>
        <p:nvSpPr>
          <p:cNvPr id="4" name="Freeform 4"/>
          <p:cNvSpPr/>
          <p:nvPr/>
        </p:nvSpPr>
        <p:spPr>
          <a:xfrm>
            <a:off x="0" y="9263063"/>
            <a:ext cx="12735070" cy="1023937"/>
          </a:xfrm>
          <a:custGeom>
            <a:avLst/>
            <a:gdLst/>
            <a:ahLst/>
            <a:cxnLst/>
            <a:rect l="l" t="t" r="r" b="b"/>
            <a:pathLst>
              <a:path w="12735070" h="1023937">
                <a:moveTo>
                  <a:pt x="0" y="0"/>
                </a:moveTo>
                <a:lnTo>
                  <a:pt x="12735070" y="0"/>
                </a:lnTo>
                <a:lnTo>
                  <a:pt x="12735070" y="1023937"/>
                </a:lnTo>
                <a:lnTo>
                  <a:pt x="0" y="1023937"/>
                </a:lnTo>
                <a:lnTo>
                  <a:pt x="0" y="0"/>
                </a:lnTo>
                <a:close/>
              </a:path>
            </a:pathLst>
          </a:custGeom>
          <a:blipFill>
            <a:blip r:embed="rId2">
              <a:extLst>
                <a:ext uri="{96DAC541-7B7A-43D3-8B79-37D633B846F1}">
                  <asvg:svgBlip xmlns:asvg="http://schemas.microsoft.com/office/drawing/2016/SVG/main" r:embed="rId3"/>
                </a:ext>
              </a:extLst>
            </a:blip>
            <a:stretch>
              <a:fillRect t="-195" b="-195"/>
            </a:stretch>
          </a:blipFill>
        </p:spPr>
        <p:txBody>
          <a:bodyPr/>
          <a:lstStyle/>
          <a:p>
            <a:endParaRPr lang="it-IT"/>
          </a:p>
        </p:txBody>
      </p:sp>
      <p:sp>
        <p:nvSpPr>
          <p:cNvPr id="5" name="Freeform 5"/>
          <p:cNvSpPr/>
          <p:nvPr/>
        </p:nvSpPr>
        <p:spPr>
          <a:xfrm>
            <a:off x="7751895" y="5657850"/>
            <a:ext cx="5296402" cy="5008320"/>
          </a:xfrm>
          <a:custGeom>
            <a:avLst/>
            <a:gdLst/>
            <a:ahLst/>
            <a:cxnLst/>
            <a:rect l="l" t="t" r="r" b="b"/>
            <a:pathLst>
              <a:path w="5296402" h="5008320">
                <a:moveTo>
                  <a:pt x="0" y="0"/>
                </a:moveTo>
                <a:lnTo>
                  <a:pt x="5296402" y="0"/>
                </a:lnTo>
                <a:lnTo>
                  <a:pt x="5296402" y="5008320"/>
                </a:lnTo>
                <a:lnTo>
                  <a:pt x="0" y="5008320"/>
                </a:lnTo>
                <a:lnTo>
                  <a:pt x="0" y="0"/>
                </a:lnTo>
                <a:close/>
              </a:path>
            </a:pathLst>
          </a:custGeom>
          <a:blipFill>
            <a:blip r:embed="rId4">
              <a:extLst>
                <a:ext uri="{96DAC541-7B7A-43D3-8B79-37D633B846F1}">
                  <asvg:svgBlip xmlns:asvg="http://schemas.microsoft.com/office/drawing/2016/SVG/main" r:embed="rId5"/>
                </a:ext>
              </a:extLst>
            </a:blip>
            <a:stretch>
              <a:fillRect l="-66" r="-66"/>
            </a:stretch>
          </a:blipFill>
        </p:spPr>
        <p:txBody>
          <a:bodyPr/>
          <a:lstStyle/>
          <a:p>
            <a:endParaRPr lang="it-IT"/>
          </a:p>
        </p:txBody>
      </p:sp>
      <p:grpSp>
        <p:nvGrpSpPr>
          <p:cNvPr id="6" name="Group 6"/>
          <p:cNvGrpSpPr/>
          <p:nvPr/>
        </p:nvGrpSpPr>
        <p:grpSpPr>
          <a:xfrm>
            <a:off x="7751895" y="1028700"/>
            <a:ext cx="9482623" cy="9258300"/>
            <a:chOff x="0" y="0"/>
            <a:chExt cx="12643497" cy="12344400"/>
          </a:xfrm>
        </p:grpSpPr>
        <p:sp>
          <p:nvSpPr>
            <p:cNvPr id="7" name="Freeform 7"/>
            <p:cNvSpPr/>
            <p:nvPr/>
          </p:nvSpPr>
          <p:spPr>
            <a:xfrm>
              <a:off x="0" y="0"/>
              <a:ext cx="12643485" cy="12344400"/>
            </a:xfrm>
            <a:custGeom>
              <a:avLst/>
              <a:gdLst/>
              <a:ahLst/>
              <a:cxnLst/>
              <a:rect l="l" t="t" r="r" b="b"/>
              <a:pathLst>
                <a:path w="12643485" h="12344400">
                  <a:moveTo>
                    <a:pt x="0" y="0"/>
                  </a:moveTo>
                  <a:lnTo>
                    <a:pt x="12643485" y="0"/>
                  </a:lnTo>
                  <a:lnTo>
                    <a:pt x="12643485" y="12344400"/>
                  </a:lnTo>
                  <a:lnTo>
                    <a:pt x="0" y="12344400"/>
                  </a:lnTo>
                  <a:lnTo>
                    <a:pt x="0" y="0"/>
                  </a:lnTo>
                  <a:close/>
                </a:path>
              </a:pathLst>
            </a:custGeom>
            <a:blipFill>
              <a:blip r:embed="rId6"/>
              <a:stretch>
                <a:fillRect t="-1211" b="-1211"/>
              </a:stretch>
            </a:blipFill>
          </p:spPr>
          <p:txBody>
            <a:bodyPr/>
            <a:lstStyle/>
            <a:p>
              <a:endParaRPr lang="it-IT"/>
            </a:p>
          </p:txBody>
        </p:sp>
      </p:grpSp>
      <p:grpSp>
        <p:nvGrpSpPr>
          <p:cNvPr id="8" name="Group 8"/>
          <p:cNvGrpSpPr/>
          <p:nvPr/>
        </p:nvGrpSpPr>
        <p:grpSpPr>
          <a:xfrm>
            <a:off x="13662188" y="268369"/>
            <a:ext cx="2675477" cy="559118"/>
            <a:chOff x="0" y="0"/>
            <a:chExt cx="3567303" cy="745490"/>
          </a:xfrm>
        </p:grpSpPr>
        <p:sp>
          <p:nvSpPr>
            <p:cNvPr id="9" name="Freeform 9"/>
            <p:cNvSpPr/>
            <p:nvPr/>
          </p:nvSpPr>
          <p:spPr>
            <a:xfrm>
              <a:off x="0" y="0"/>
              <a:ext cx="3567303" cy="745490"/>
            </a:xfrm>
            <a:custGeom>
              <a:avLst/>
              <a:gdLst/>
              <a:ahLst/>
              <a:cxnLst/>
              <a:rect l="l" t="t" r="r" b="b"/>
              <a:pathLst>
                <a:path w="3567303" h="745490">
                  <a:moveTo>
                    <a:pt x="0" y="0"/>
                  </a:moveTo>
                  <a:lnTo>
                    <a:pt x="3567303" y="0"/>
                  </a:lnTo>
                  <a:lnTo>
                    <a:pt x="3567303" y="745490"/>
                  </a:lnTo>
                  <a:lnTo>
                    <a:pt x="0" y="745490"/>
                  </a:lnTo>
                  <a:lnTo>
                    <a:pt x="0" y="0"/>
                  </a:lnTo>
                  <a:close/>
                </a:path>
              </a:pathLst>
            </a:custGeom>
            <a:blipFill>
              <a:blip r:embed="rId7"/>
              <a:stretch>
                <a:fillRect t="-26" b="-26"/>
              </a:stretch>
            </a:blipFill>
          </p:spPr>
          <p:txBody>
            <a:bodyPr/>
            <a:lstStyle/>
            <a:p>
              <a:endParaRPr lang="it-IT"/>
            </a:p>
          </p:txBody>
        </p:sp>
      </p:grpSp>
      <p:sp>
        <p:nvSpPr>
          <p:cNvPr id="10" name="TextBox 10"/>
          <p:cNvSpPr txBox="1"/>
          <p:nvPr/>
        </p:nvSpPr>
        <p:spPr>
          <a:xfrm>
            <a:off x="1031566" y="332045"/>
            <a:ext cx="4506489" cy="403225"/>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11" name="TextBox 11"/>
          <p:cNvSpPr txBox="1"/>
          <p:nvPr/>
        </p:nvSpPr>
        <p:spPr>
          <a:xfrm>
            <a:off x="1028700" y="5036648"/>
            <a:ext cx="6774163" cy="1205103"/>
          </a:xfrm>
          <a:prstGeom prst="rect">
            <a:avLst/>
          </a:prstGeom>
        </p:spPr>
        <p:txBody>
          <a:bodyPr lIns="0" tIns="0" rIns="0" bIns="0" rtlCol="0" anchor="t">
            <a:spAutoFit/>
          </a:bodyPr>
          <a:lstStyle/>
          <a:p>
            <a:pPr algn="l">
              <a:lnSpc>
                <a:spcPts val="10656"/>
              </a:lnSpc>
            </a:pPr>
            <a:r>
              <a:rPr lang="en-US" sz="9600">
                <a:solidFill>
                  <a:srgbClr val="1E2328"/>
                </a:solidFill>
                <a:latin typeface="DM Serif Display"/>
                <a:ea typeface="DM Serif Display"/>
                <a:cs typeface="DM Serif Display"/>
                <a:sym typeface="DM Serif Display"/>
              </a:rPr>
              <a:t>UNIT 1</a:t>
            </a:r>
          </a:p>
        </p:txBody>
      </p:sp>
      <p:sp>
        <p:nvSpPr>
          <p:cNvPr id="12" name="TextBox 12"/>
          <p:cNvSpPr txBox="1"/>
          <p:nvPr/>
        </p:nvSpPr>
        <p:spPr>
          <a:xfrm>
            <a:off x="1028700" y="2869136"/>
            <a:ext cx="6682774" cy="1508760"/>
          </a:xfrm>
          <a:prstGeom prst="rect">
            <a:avLst/>
          </a:prstGeom>
        </p:spPr>
        <p:txBody>
          <a:bodyPr lIns="0" tIns="0" rIns="0" bIns="0" rtlCol="0" anchor="t">
            <a:spAutoFit/>
          </a:bodyPr>
          <a:lstStyle/>
          <a:p>
            <a:pPr algn="l">
              <a:lnSpc>
                <a:spcPts val="13320"/>
              </a:lnSpc>
            </a:pPr>
            <a:r>
              <a:rPr lang="en-US" sz="12000">
                <a:solidFill>
                  <a:srgbClr val="CFCF5A"/>
                </a:solidFill>
                <a:latin typeface="DM Serif Display"/>
                <a:ea typeface="DM Serif Display"/>
                <a:cs typeface="DM Serif Display"/>
                <a:sym typeface="DM Serif Display"/>
              </a:rPr>
              <a:t>Module 6</a:t>
            </a:r>
          </a:p>
        </p:txBody>
      </p:sp>
      <p:sp>
        <p:nvSpPr>
          <p:cNvPr id="13" name="TextBox 13"/>
          <p:cNvSpPr txBox="1"/>
          <p:nvPr/>
        </p:nvSpPr>
        <p:spPr>
          <a:xfrm>
            <a:off x="1053491" y="6474194"/>
            <a:ext cx="6385185" cy="2409699"/>
          </a:xfrm>
          <a:prstGeom prst="rect">
            <a:avLst/>
          </a:prstGeom>
        </p:spPr>
        <p:txBody>
          <a:bodyPr wrap="square" lIns="0" tIns="0" rIns="0" bIns="0" rtlCol="0" anchor="t">
            <a:spAutoFit/>
          </a:bodyPr>
          <a:lstStyle/>
          <a:p>
            <a:pPr algn="l">
              <a:lnSpc>
                <a:spcPts val="4800"/>
              </a:lnSpc>
            </a:pPr>
            <a:r>
              <a:rPr lang="en-US" sz="3200" dirty="0">
                <a:solidFill>
                  <a:srgbClr val="1E2328"/>
                </a:solidFill>
                <a:latin typeface="Montserrat"/>
                <a:ea typeface="Montserrat"/>
                <a:cs typeface="Montserrat"/>
                <a:sym typeface="Montserrat"/>
              </a:rPr>
              <a:t>3D AS VALID SUPPORT FOR SUSTAINABLE AND </a:t>
            </a:r>
          </a:p>
          <a:p>
            <a:pPr algn="l">
              <a:lnSpc>
                <a:spcPts val="4800"/>
              </a:lnSpc>
            </a:pPr>
            <a:r>
              <a:rPr lang="en-US" sz="3200" dirty="0">
                <a:solidFill>
                  <a:srgbClr val="1E2328"/>
                </a:solidFill>
                <a:latin typeface="Montserrat"/>
                <a:ea typeface="Montserrat"/>
                <a:cs typeface="Montserrat"/>
                <a:sym typeface="Montserrat"/>
              </a:rPr>
              <a:t>ECO-RESPONSIVE MODEL OF </a:t>
            </a:r>
          </a:p>
          <a:p>
            <a:pPr algn="l">
              <a:lnSpc>
                <a:spcPts val="4800"/>
              </a:lnSpc>
            </a:pPr>
            <a:r>
              <a:rPr lang="en-US" sz="3200" dirty="0">
                <a:solidFill>
                  <a:srgbClr val="1E2328"/>
                </a:solidFill>
                <a:latin typeface="Montserrat"/>
                <a:ea typeface="Montserrat"/>
                <a:cs typeface="Montserrat"/>
                <a:sym typeface="Montserrat"/>
              </a:rPr>
              <a:t>FASHION DESIGN</a:t>
            </a:r>
          </a:p>
        </p:txBody>
      </p:sp>
      <p:grpSp>
        <p:nvGrpSpPr>
          <p:cNvPr id="14" name="Group 14"/>
          <p:cNvGrpSpPr/>
          <p:nvPr/>
        </p:nvGrpSpPr>
        <p:grpSpPr>
          <a:xfrm>
            <a:off x="16670569" y="1"/>
            <a:ext cx="9525" cy="10287000"/>
            <a:chOff x="0" y="0"/>
            <a:chExt cx="12700" cy="13716000"/>
          </a:xfrm>
        </p:grpSpPr>
        <p:sp>
          <p:nvSpPr>
            <p:cNvPr id="15" name="Freeform 15"/>
            <p:cNvSpPr/>
            <p:nvPr/>
          </p:nvSpPr>
          <p:spPr>
            <a:xfrm>
              <a:off x="0" y="0"/>
              <a:ext cx="12700" cy="13716000"/>
            </a:xfrm>
            <a:custGeom>
              <a:avLst/>
              <a:gdLst/>
              <a:ahLst/>
              <a:cxnLst/>
              <a:rect l="l" t="t" r="r" b="b"/>
              <a:pathLst>
                <a:path w="12700" h="13716000">
                  <a:moveTo>
                    <a:pt x="0" y="13716000"/>
                  </a:moveTo>
                  <a:lnTo>
                    <a:pt x="0" y="0"/>
                  </a:lnTo>
                  <a:lnTo>
                    <a:pt x="12700" y="0"/>
                  </a:lnTo>
                  <a:lnTo>
                    <a:pt x="12700" y="13716000"/>
                  </a:lnTo>
                  <a:close/>
                </a:path>
              </a:pathLst>
            </a:custGeom>
            <a:solidFill>
              <a:srgbClr val="1E2328"/>
            </a:solidFill>
          </p:spPr>
          <p:txBody>
            <a:bodyPr/>
            <a:lstStyle/>
            <a:p>
              <a:endParaRPr lang="it-IT"/>
            </a:p>
          </p:txBody>
        </p:sp>
      </p:grpSp>
      <p:sp>
        <p:nvSpPr>
          <p:cNvPr id="16" name="TextBox 16"/>
          <p:cNvSpPr txBox="1"/>
          <p:nvPr/>
        </p:nvSpPr>
        <p:spPr>
          <a:xfrm rot="16200000">
            <a:off x="15869100" y="7549503"/>
            <a:ext cx="3301330" cy="26866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8" tooltip="https://www.fashionupproject.com"/>
              </a:rPr>
              <a:t>www.fashionupproject.com</a:t>
            </a:r>
          </a:p>
        </p:txBody>
      </p:sp>
      <p:sp>
        <p:nvSpPr>
          <p:cNvPr id="17" name="TextBox 11">
            <a:extLst>
              <a:ext uri="{FF2B5EF4-FFF2-40B4-BE49-F238E27FC236}">
                <a16:creationId xmlns:a16="http://schemas.microsoft.com/office/drawing/2014/main" id="{6CCEEA17-BDC0-A81B-A25E-15DEECB98128}"/>
              </a:ext>
            </a:extLst>
          </p:cNvPr>
          <p:cNvSpPr txBox="1"/>
          <p:nvPr/>
        </p:nvSpPr>
        <p:spPr>
          <a:xfrm>
            <a:off x="1284653" y="9604358"/>
            <a:ext cx="6546439" cy="387094"/>
          </a:xfrm>
          <a:prstGeom prst="rect">
            <a:avLst/>
          </a:prstGeom>
        </p:spPr>
        <p:txBody>
          <a:bodyPr wrap="square" lIns="0" tIns="0" rIns="0" bIns="0" rtlCol="0" anchor="t">
            <a:spAutoFit/>
          </a:bodyPr>
          <a:lstStyle/>
          <a:p>
            <a:pPr>
              <a:lnSpc>
                <a:spcPts val="3299"/>
              </a:lnSpc>
            </a:pPr>
            <a:r>
              <a:rPr lang="en-US" sz="2199" dirty="0">
                <a:solidFill>
                  <a:schemeClr val="bg1"/>
                </a:solidFill>
                <a:latin typeface="Montserrat"/>
                <a:ea typeface="Montserrat"/>
                <a:cs typeface="Montserrat"/>
                <a:sym typeface="Montserrat"/>
              </a:rPr>
              <a:t>Duration: 1 hour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670568" y="1620"/>
            <a:ext cx="12668" cy="10287001"/>
            <a:chOff x="0" y="0"/>
            <a:chExt cx="16891" cy="13716001"/>
          </a:xfrm>
        </p:grpSpPr>
        <p:sp>
          <p:nvSpPr>
            <p:cNvPr id="3" name="Freeform 3"/>
            <p:cNvSpPr/>
            <p:nvPr/>
          </p:nvSpPr>
          <p:spPr>
            <a:xfrm>
              <a:off x="0" y="0"/>
              <a:ext cx="16891" cy="13716000"/>
            </a:xfrm>
            <a:custGeom>
              <a:avLst/>
              <a:gdLst/>
              <a:ahLst/>
              <a:cxnLst/>
              <a:rect l="l" t="t" r="r" b="b"/>
              <a:pathLst>
                <a:path w="16891" h="13716000">
                  <a:moveTo>
                    <a:pt x="0" y="13716000"/>
                  </a:moveTo>
                  <a:lnTo>
                    <a:pt x="0" y="0"/>
                  </a:lnTo>
                  <a:lnTo>
                    <a:pt x="16891" y="0"/>
                  </a:lnTo>
                  <a:lnTo>
                    <a:pt x="16891" y="13716000"/>
                  </a:lnTo>
                  <a:close/>
                </a:path>
              </a:pathLst>
            </a:custGeom>
            <a:solidFill>
              <a:srgbClr val="1E2328"/>
            </a:solidFill>
          </p:spPr>
          <p:txBody>
            <a:bodyPr/>
            <a:lstStyle/>
            <a:p>
              <a:endParaRPr lang="it-IT"/>
            </a:p>
          </p:txBody>
        </p:sp>
      </p:grpSp>
      <p:grpSp>
        <p:nvGrpSpPr>
          <p:cNvPr id="4" name="Group 4"/>
          <p:cNvGrpSpPr/>
          <p:nvPr/>
        </p:nvGrpSpPr>
        <p:grpSpPr>
          <a:xfrm rot="-10800000">
            <a:off x="-1619" y="1016032"/>
            <a:ext cx="18288001" cy="12668"/>
            <a:chOff x="0" y="0"/>
            <a:chExt cx="24384001" cy="16891"/>
          </a:xfrm>
        </p:grpSpPr>
        <p:sp>
          <p:nvSpPr>
            <p:cNvPr id="5" name="Freeform 5"/>
            <p:cNvSpPr/>
            <p:nvPr/>
          </p:nvSpPr>
          <p:spPr>
            <a:xfrm>
              <a:off x="0" y="0"/>
              <a:ext cx="24384000" cy="16891"/>
            </a:xfrm>
            <a:custGeom>
              <a:avLst/>
              <a:gdLst/>
              <a:ahLst/>
              <a:cxnLst/>
              <a:rect l="l" t="t" r="r" b="b"/>
              <a:pathLst>
                <a:path w="24384000" h="16891">
                  <a:moveTo>
                    <a:pt x="0" y="0"/>
                  </a:moveTo>
                  <a:lnTo>
                    <a:pt x="24384000" y="0"/>
                  </a:lnTo>
                  <a:lnTo>
                    <a:pt x="24384000" y="16891"/>
                  </a:lnTo>
                  <a:lnTo>
                    <a:pt x="0" y="16891"/>
                  </a:lnTo>
                  <a:close/>
                </a:path>
              </a:pathLst>
            </a:custGeom>
            <a:solidFill>
              <a:srgbClr val="1E2328"/>
            </a:solidFill>
          </p:spPr>
          <p:txBody>
            <a:bodyPr/>
            <a:lstStyle/>
            <a:p>
              <a:endParaRPr lang="it-IT"/>
            </a:p>
          </p:txBody>
        </p:sp>
      </p:grpSp>
      <p:grpSp>
        <p:nvGrpSpPr>
          <p:cNvPr id="6" name="Group 6"/>
          <p:cNvGrpSpPr/>
          <p:nvPr/>
        </p:nvGrpSpPr>
        <p:grpSpPr>
          <a:xfrm>
            <a:off x="16675330" y="1028700"/>
            <a:ext cx="1612677" cy="1612678"/>
            <a:chOff x="0" y="0"/>
            <a:chExt cx="2150236" cy="2150238"/>
          </a:xfrm>
        </p:grpSpPr>
        <p:sp>
          <p:nvSpPr>
            <p:cNvPr id="7" name="Freeform 7"/>
            <p:cNvSpPr/>
            <p:nvPr/>
          </p:nvSpPr>
          <p:spPr>
            <a:xfrm>
              <a:off x="0" y="0"/>
              <a:ext cx="2150237" cy="2150237"/>
            </a:xfrm>
            <a:custGeom>
              <a:avLst/>
              <a:gdLst/>
              <a:ahLst/>
              <a:cxnLst/>
              <a:rect l="l" t="t" r="r" b="b"/>
              <a:pathLst>
                <a:path w="2150237" h="2150237">
                  <a:moveTo>
                    <a:pt x="0" y="0"/>
                  </a:moveTo>
                  <a:lnTo>
                    <a:pt x="2150237" y="0"/>
                  </a:lnTo>
                  <a:lnTo>
                    <a:pt x="2150237" y="2150237"/>
                  </a:lnTo>
                  <a:lnTo>
                    <a:pt x="0" y="2150237"/>
                  </a:lnTo>
                  <a:lnTo>
                    <a:pt x="0" y="0"/>
                  </a:lnTo>
                  <a:close/>
                </a:path>
              </a:pathLst>
            </a:custGeom>
            <a:blipFill>
              <a:blip r:embed="rId2"/>
              <a:stretch>
                <a:fillRect/>
              </a:stretch>
            </a:blipFill>
          </p:spPr>
          <p:txBody>
            <a:bodyPr/>
            <a:lstStyle/>
            <a:p>
              <a:endParaRPr lang="it-IT"/>
            </a:p>
          </p:txBody>
        </p:sp>
      </p:grpSp>
      <p:grpSp>
        <p:nvGrpSpPr>
          <p:cNvPr id="8" name="Group 8"/>
          <p:cNvGrpSpPr/>
          <p:nvPr/>
        </p:nvGrpSpPr>
        <p:grpSpPr>
          <a:xfrm rot="-10800000">
            <a:off x="1" y="1019174"/>
            <a:ext cx="18288000" cy="9525"/>
            <a:chOff x="0" y="0"/>
            <a:chExt cx="24384000" cy="12700"/>
          </a:xfrm>
        </p:grpSpPr>
        <p:sp>
          <p:nvSpPr>
            <p:cNvPr id="9" name="Freeform 9"/>
            <p:cNvSpPr/>
            <p:nvPr/>
          </p:nvSpPr>
          <p:spPr>
            <a:xfrm>
              <a:off x="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txBody>
            <a:bodyPr/>
            <a:lstStyle/>
            <a:p>
              <a:endParaRPr lang="it-IT"/>
            </a:p>
          </p:txBody>
        </p:sp>
      </p:grpSp>
      <p:sp>
        <p:nvSpPr>
          <p:cNvPr id="10" name="Freeform 10"/>
          <p:cNvSpPr/>
          <p:nvPr/>
        </p:nvSpPr>
        <p:spPr>
          <a:xfrm>
            <a:off x="1010168" y="2482603"/>
            <a:ext cx="5633381" cy="3083525"/>
          </a:xfrm>
          <a:custGeom>
            <a:avLst/>
            <a:gdLst/>
            <a:ahLst/>
            <a:cxnLst/>
            <a:rect l="l" t="t" r="r" b="b"/>
            <a:pathLst>
              <a:path w="5633381" h="3083525">
                <a:moveTo>
                  <a:pt x="0" y="0"/>
                </a:moveTo>
                <a:lnTo>
                  <a:pt x="5633381" y="0"/>
                </a:lnTo>
                <a:lnTo>
                  <a:pt x="5633381" y="3083525"/>
                </a:lnTo>
                <a:lnTo>
                  <a:pt x="0" y="3083525"/>
                </a:lnTo>
                <a:lnTo>
                  <a:pt x="0" y="0"/>
                </a:lnTo>
                <a:close/>
              </a:path>
            </a:pathLst>
          </a:custGeom>
          <a:blipFill>
            <a:blip r:embed="rId3">
              <a:extLst>
                <a:ext uri="{96DAC541-7B7A-43D3-8B79-37D633B846F1}">
                  <asvg:svgBlip xmlns:asvg="http://schemas.microsoft.com/office/drawing/2016/SVG/main" r:embed="rId4"/>
                </a:ext>
              </a:extLst>
            </a:blip>
            <a:stretch>
              <a:fillRect l="-6" r="-6"/>
            </a:stretch>
          </a:blipFill>
        </p:spPr>
        <p:txBody>
          <a:bodyPr/>
          <a:lstStyle/>
          <a:p>
            <a:endParaRPr lang="it-IT"/>
          </a:p>
        </p:txBody>
      </p:sp>
      <p:grpSp>
        <p:nvGrpSpPr>
          <p:cNvPr id="11" name="Group 11"/>
          <p:cNvGrpSpPr/>
          <p:nvPr/>
        </p:nvGrpSpPr>
        <p:grpSpPr>
          <a:xfrm>
            <a:off x="1603627" y="5561638"/>
            <a:ext cx="4724816" cy="4725362"/>
            <a:chOff x="0" y="0"/>
            <a:chExt cx="6074931" cy="6074931"/>
          </a:xfrm>
        </p:grpSpPr>
        <p:sp>
          <p:nvSpPr>
            <p:cNvPr id="12" name="Freeform 12"/>
            <p:cNvSpPr/>
            <p:nvPr/>
          </p:nvSpPr>
          <p:spPr>
            <a:xfrm>
              <a:off x="0" y="0"/>
              <a:ext cx="6074918" cy="6074918"/>
            </a:xfrm>
            <a:custGeom>
              <a:avLst/>
              <a:gdLst/>
              <a:ahLst/>
              <a:cxnLst/>
              <a:rect l="l" t="t" r="r" b="b"/>
              <a:pathLst>
                <a:path w="6074918" h="6074918">
                  <a:moveTo>
                    <a:pt x="0" y="0"/>
                  </a:moveTo>
                  <a:lnTo>
                    <a:pt x="6074918" y="0"/>
                  </a:lnTo>
                  <a:lnTo>
                    <a:pt x="6074918" y="6074918"/>
                  </a:lnTo>
                  <a:lnTo>
                    <a:pt x="0" y="6074918"/>
                  </a:lnTo>
                  <a:lnTo>
                    <a:pt x="0" y="0"/>
                  </a:lnTo>
                  <a:close/>
                </a:path>
              </a:pathLst>
            </a:custGeom>
            <a:blipFill>
              <a:blip r:embed="rId5"/>
              <a:stretch>
                <a:fillRect/>
              </a:stretch>
            </a:blipFill>
          </p:spPr>
          <p:txBody>
            <a:bodyPr/>
            <a:lstStyle/>
            <a:p>
              <a:endParaRPr lang="it-IT"/>
            </a:p>
          </p:txBody>
        </p:sp>
      </p:grpSp>
      <p:sp>
        <p:nvSpPr>
          <p:cNvPr id="13" name="TextBox 13"/>
          <p:cNvSpPr txBox="1"/>
          <p:nvPr/>
        </p:nvSpPr>
        <p:spPr>
          <a:xfrm>
            <a:off x="7050620" y="2678076"/>
            <a:ext cx="9231408" cy="7575856"/>
          </a:xfrm>
          <a:prstGeom prst="rect">
            <a:avLst/>
          </a:prstGeom>
        </p:spPr>
        <p:txBody>
          <a:bodyPr lIns="0" tIns="0" rIns="0" bIns="0" rtlCol="0" anchor="t">
            <a:spAutoFit/>
          </a:bodyPr>
          <a:lstStyle/>
          <a:p>
            <a:pPr marL="502691" lvl="2" indent="-167564" algn="just">
              <a:lnSpc>
                <a:spcPts val="3298"/>
              </a:lnSpc>
              <a:buFont typeface="Arial"/>
              <a:buChar char="⚬"/>
            </a:pPr>
            <a:r>
              <a:rPr lang="en-US" sz="2199" b="1" dirty="0">
                <a:solidFill>
                  <a:srgbClr val="1E2328"/>
                </a:solidFill>
                <a:latin typeface="Montserrat Bold"/>
                <a:ea typeface="Montserrat Bold"/>
                <a:cs typeface="Montserrat Bold"/>
                <a:sym typeface="Montserrat Bold"/>
              </a:rPr>
              <a:t>No fabric waste:</a:t>
            </a:r>
            <a:r>
              <a:rPr lang="en-US" sz="2199" dirty="0">
                <a:solidFill>
                  <a:srgbClr val="1E2328"/>
                </a:solidFill>
                <a:latin typeface="Montserrat"/>
                <a:ea typeface="Montserrat"/>
                <a:cs typeface="Montserrat"/>
                <a:sym typeface="Montserrat"/>
              </a:rPr>
              <a:t> Unlike classical design, which often discards fabric during prototyping, 3D design eliminates this step.</a:t>
            </a:r>
          </a:p>
          <a:p>
            <a:pPr marL="502691" lvl="2" indent="-167564" algn="just">
              <a:lnSpc>
                <a:spcPts val="3298"/>
              </a:lnSpc>
              <a:buFont typeface="Arial"/>
              <a:buChar char="⚬"/>
            </a:pPr>
            <a:r>
              <a:rPr lang="en-US" sz="2199" b="1" dirty="0">
                <a:solidFill>
                  <a:srgbClr val="1E2328"/>
                </a:solidFill>
                <a:latin typeface="Montserrat Bold"/>
                <a:ea typeface="Montserrat Bold"/>
                <a:cs typeface="Montserrat Bold"/>
                <a:sym typeface="Montserrat Bold"/>
              </a:rPr>
              <a:t>Fewer samples</a:t>
            </a:r>
            <a:r>
              <a:rPr lang="en-US" sz="2199" dirty="0">
                <a:solidFill>
                  <a:srgbClr val="1E2328"/>
                </a:solidFill>
                <a:latin typeface="Montserrat"/>
                <a:ea typeface="Montserrat"/>
                <a:cs typeface="Montserrat"/>
                <a:sym typeface="Montserrat"/>
              </a:rPr>
              <a:t>: Traditional methods require multiple physical prototypes for feedback and approval. 3D samples replace these entirely, reducing production waste.</a:t>
            </a:r>
          </a:p>
          <a:p>
            <a:pPr marL="502691" lvl="2" indent="-167564" algn="just">
              <a:lnSpc>
                <a:spcPts val="3298"/>
              </a:lnSpc>
              <a:buFont typeface="Arial"/>
              <a:buChar char="⚬"/>
            </a:pPr>
            <a:r>
              <a:rPr lang="en-US" sz="2199" b="1" dirty="0">
                <a:solidFill>
                  <a:srgbClr val="1E2328"/>
                </a:solidFill>
                <a:latin typeface="Montserrat Bold"/>
                <a:ea typeface="Montserrat Bold"/>
                <a:cs typeface="Montserrat Bold"/>
                <a:sym typeface="Montserrat Bold"/>
              </a:rPr>
              <a:t>Streamlined adjustments</a:t>
            </a:r>
            <a:r>
              <a:rPr lang="en-US" sz="2199" dirty="0">
                <a:solidFill>
                  <a:srgbClr val="1E2328"/>
                </a:solidFill>
                <a:latin typeface="Montserrat"/>
                <a:ea typeface="Montserrat"/>
                <a:cs typeface="Montserrat"/>
                <a:sym typeface="Montserrat"/>
              </a:rPr>
              <a:t>: Changes to designs, patterns, or colors can be made instantly in software, avoiding the time and materials spent on reworking physical samples.</a:t>
            </a:r>
          </a:p>
          <a:p>
            <a:pPr marL="502691" lvl="2" indent="-167564" algn="just">
              <a:lnSpc>
                <a:spcPts val="3298"/>
              </a:lnSpc>
              <a:buFont typeface="Arial"/>
              <a:buChar char="⚬"/>
            </a:pPr>
            <a:r>
              <a:rPr lang="en-US" sz="2199" b="1" dirty="0">
                <a:solidFill>
                  <a:srgbClr val="1E2328"/>
                </a:solidFill>
                <a:latin typeface="Montserrat Bold"/>
                <a:ea typeface="Montserrat Bold"/>
                <a:cs typeface="Montserrat Bold"/>
                <a:sym typeface="Montserrat Bold"/>
              </a:rPr>
              <a:t>Reduced shipping footprint</a:t>
            </a:r>
            <a:r>
              <a:rPr lang="en-US" sz="2199" dirty="0">
                <a:solidFill>
                  <a:srgbClr val="1E2328"/>
                </a:solidFill>
                <a:latin typeface="Montserrat"/>
                <a:ea typeface="Montserrat"/>
                <a:cs typeface="Montserrat"/>
                <a:sym typeface="Montserrat"/>
              </a:rPr>
              <a:t>: Digital prototypes can be shared globally without the need to transport physical samples.</a:t>
            </a:r>
          </a:p>
          <a:p>
            <a:pPr marL="502691" lvl="2" indent="-167564" algn="l">
              <a:lnSpc>
                <a:spcPts val="3298"/>
              </a:lnSpc>
            </a:pPr>
            <a:endParaRPr lang="en-US" sz="2199" dirty="0">
              <a:solidFill>
                <a:srgbClr val="1E2328"/>
              </a:solidFill>
              <a:latin typeface="Montserrat"/>
              <a:ea typeface="Montserrat"/>
              <a:cs typeface="Montserrat"/>
              <a:sym typeface="Montserrat"/>
            </a:endParaRPr>
          </a:p>
          <a:p>
            <a:pPr marL="502691" lvl="2" indent="-167564" algn="l">
              <a:lnSpc>
                <a:spcPts val="3298"/>
              </a:lnSpc>
            </a:pPr>
            <a:endParaRPr lang="en-US" sz="2199" dirty="0">
              <a:solidFill>
                <a:srgbClr val="1E2328"/>
              </a:solidFill>
              <a:latin typeface="Montserrat"/>
              <a:ea typeface="Montserrat"/>
              <a:cs typeface="Montserrat"/>
              <a:sym typeface="Montserrat"/>
            </a:endParaRPr>
          </a:p>
          <a:p>
            <a:pPr marL="502691" lvl="2" indent="-167564" algn="ctr">
              <a:lnSpc>
                <a:spcPts val="3298"/>
              </a:lnSpc>
            </a:pPr>
            <a:r>
              <a:rPr lang="en-US" sz="2199" b="1" i="1" dirty="0">
                <a:solidFill>
                  <a:srgbClr val="1E2328"/>
                </a:solidFill>
                <a:latin typeface="Montserrat" panose="00000500000000000000" pitchFamily="2" charset="0"/>
                <a:ea typeface="Arimo Bold Italics"/>
                <a:cs typeface="Arimo Bold Italics"/>
                <a:sym typeface="Arimo Bold Italics"/>
              </a:rPr>
              <a:t>3D design accelerates production timelines, enhances collaboration across teams, and reduces errors, all while promoting sustainability by limiting resource use.</a:t>
            </a:r>
          </a:p>
          <a:p>
            <a:pPr marL="502691" lvl="2" indent="-167564" algn="l">
              <a:lnSpc>
                <a:spcPts val="3299"/>
              </a:lnSpc>
            </a:pPr>
            <a:endParaRPr lang="en-US" sz="2199" b="1" i="1" dirty="0">
              <a:solidFill>
                <a:srgbClr val="1E2328"/>
              </a:solidFill>
              <a:latin typeface="Arimo Bold Italics"/>
              <a:ea typeface="Arimo Bold Italics"/>
              <a:cs typeface="Arimo Bold Italics"/>
              <a:sym typeface="Arimo Bold Italics"/>
            </a:endParaRPr>
          </a:p>
          <a:p>
            <a:pPr marL="502691" lvl="2" indent="-167564" algn="l">
              <a:lnSpc>
                <a:spcPts val="3298"/>
              </a:lnSpc>
            </a:pPr>
            <a:endParaRPr lang="en-US" sz="2199" b="1" i="1" dirty="0">
              <a:solidFill>
                <a:srgbClr val="1E2328"/>
              </a:solidFill>
              <a:latin typeface="Arimo Bold Italics"/>
              <a:ea typeface="Arimo Bold Italics"/>
              <a:cs typeface="Arimo Bold Italics"/>
              <a:sym typeface="Arimo Bold Italics"/>
            </a:endParaRPr>
          </a:p>
        </p:txBody>
      </p:sp>
      <p:sp>
        <p:nvSpPr>
          <p:cNvPr id="14" name="TextBox 14"/>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a:solidFill>
                  <a:srgbClr val="1E2328"/>
                </a:solidFill>
                <a:latin typeface="Montserrat"/>
                <a:ea typeface="Montserrat"/>
                <a:cs typeface="Montserrat"/>
                <a:sym typeface="Montserrat"/>
              </a:rPr>
              <a:t>Module 6, Unit 1</a:t>
            </a:r>
          </a:p>
        </p:txBody>
      </p:sp>
      <p:sp>
        <p:nvSpPr>
          <p:cNvPr id="15" name="TextBox 15"/>
          <p:cNvSpPr txBox="1"/>
          <p:nvPr/>
        </p:nvSpPr>
        <p:spPr>
          <a:xfrm>
            <a:off x="2042091" y="3067551"/>
            <a:ext cx="3747747" cy="1657812"/>
          </a:xfrm>
          <a:prstGeom prst="rect">
            <a:avLst/>
          </a:prstGeom>
        </p:spPr>
        <p:txBody>
          <a:bodyPr lIns="0" tIns="0" rIns="0" bIns="0" rtlCol="0" anchor="t">
            <a:spAutoFit/>
          </a:bodyPr>
          <a:lstStyle/>
          <a:p>
            <a:pPr>
              <a:lnSpc>
                <a:spcPts val="4347"/>
              </a:lnSpc>
            </a:pPr>
            <a:r>
              <a:rPr lang="en-US" sz="3563" dirty="0">
                <a:solidFill>
                  <a:srgbClr val="FFFFFF"/>
                </a:solidFill>
                <a:latin typeface="DM Serif Display"/>
                <a:ea typeface="DM Serif Display"/>
                <a:cs typeface="DM Serif Display"/>
                <a:sym typeface="DM Serif Display"/>
              </a:rPr>
              <a:t>Examples of waste reduction and improvements</a:t>
            </a:r>
          </a:p>
        </p:txBody>
      </p:sp>
      <p:sp>
        <p:nvSpPr>
          <p:cNvPr id="16" name="TextBox 16"/>
          <p:cNvSpPr txBox="1"/>
          <p:nvPr/>
        </p:nvSpPr>
        <p:spPr>
          <a:xfrm>
            <a:off x="1031566" y="332045"/>
            <a:ext cx="4506489" cy="403225"/>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17" name="TextBox 17"/>
          <p:cNvSpPr txBox="1"/>
          <p:nvPr/>
        </p:nvSpPr>
        <p:spPr>
          <a:xfrm rot="16200000">
            <a:off x="15846240" y="7480923"/>
            <a:ext cx="3286090" cy="26866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6" tooltip="https://www.fashionupproject.com"/>
              </a:rPr>
              <a:t>www.fashionupproject.com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670568" y="1620"/>
            <a:ext cx="12668" cy="10287001"/>
            <a:chOff x="0" y="0"/>
            <a:chExt cx="16891" cy="13716001"/>
          </a:xfrm>
        </p:grpSpPr>
        <p:sp>
          <p:nvSpPr>
            <p:cNvPr id="3" name="Freeform 3"/>
            <p:cNvSpPr/>
            <p:nvPr/>
          </p:nvSpPr>
          <p:spPr>
            <a:xfrm>
              <a:off x="0" y="0"/>
              <a:ext cx="16891" cy="13716000"/>
            </a:xfrm>
            <a:custGeom>
              <a:avLst/>
              <a:gdLst/>
              <a:ahLst/>
              <a:cxnLst/>
              <a:rect l="l" t="t" r="r" b="b"/>
              <a:pathLst>
                <a:path w="16891" h="13716000">
                  <a:moveTo>
                    <a:pt x="0" y="13716000"/>
                  </a:moveTo>
                  <a:lnTo>
                    <a:pt x="0" y="0"/>
                  </a:lnTo>
                  <a:lnTo>
                    <a:pt x="16891" y="0"/>
                  </a:lnTo>
                  <a:lnTo>
                    <a:pt x="16891" y="13716000"/>
                  </a:lnTo>
                  <a:close/>
                </a:path>
              </a:pathLst>
            </a:custGeom>
            <a:solidFill>
              <a:srgbClr val="1E2328"/>
            </a:solidFill>
          </p:spPr>
          <p:txBody>
            <a:bodyPr/>
            <a:lstStyle/>
            <a:p>
              <a:endParaRPr lang="it-IT"/>
            </a:p>
          </p:txBody>
        </p:sp>
      </p:grpSp>
      <p:grpSp>
        <p:nvGrpSpPr>
          <p:cNvPr id="4" name="Group 4"/>
          <p:cNvGrpSpPr/>
          <p:nvPr/>
        </p:nvGrpSpPr>
        <p:grpSpPr>
          <a:xfrm rot="-10800000">
            <a:off x="-1619" y="1016032"/>
            <a:ext cx="18288001" cy="12668"/>
            <a:chOff x="0" y="0"/>
            <a:chExt cx="24384001" cy="16891"/>
          </a:xfrm>
        </p:grpSpPr>
        <p:sp>
          <p:nvSpPr>
            <p:cNvPr id="5" name="Freeform 5"/>
            <p:cNvSpPr/>
            <p:nvPr/>
          </p:nvSpPr>
          <p:spPr>
            <a:xfrm>
              <a:off x="0" y="0"/>
              <a:ext cx="24384000" cy="16891"/>
            </a:xfrm>
            <a:custGeom>
              <a:avLst/>
              <a:gdLst/>
              <a:ahLst/>
              <a:cxnLst/>
              <a:rect l="l" t="t" r="r" b="b"/>
              <a:pathLst>
                <a:path w="24384000" h="16891">
                  <a:moveTo>
                    <a:pt x="0" y="0"/>
                  </a:moveTo>
                  <a:lnTo>
                    <a:pt x="24384000" y="0"/>
                  </a:lnTo>
                  <a:lnTo>
                    <a:pt x="24384000" y="16891"/>
                  </a:lnTo>
                  <a:lnTo>
                    <a:pt x="0" y="16891"/>
                  </a:lnTo>
                  <a:close/>
                </a:path>
              </a:pathLst>
            </a:custGeom>
            <a:solidFill>
              <a:srgbClr val="1E2328"/>
            </a:solidFill>
          </p:spPr>
          <p:txBody>
            <a:bodyPr/>
            <a:lstStyle/>
            <a:p>
              <a:endParaRPr lang="it-IT"/>
            </a:p>
          </p:txBody>
        </p:sp>
      </p:grpSp>
      <p:grpSp>
        <p:nvGrpSpPr>
          <p:cNvPr id="6" name="Group 6"/>
          <p:cNvGrpSpPr/>
          <p:nvPr/>
        </p:nvGrpSpPr>
        <p:grpSpPr>
          <a:xfrm>
            <a:off x="16675330" y="1028700"/>
            <a:ext cx="1612677" cy="1612678"/>
            <a:chOff x="0" y="0"/>
            <a:chExt cx="2150236" cy="2150238"/>
          </a:xfrm>
        </p:grpSpPr>
        <p:sp>
          <p:nvSpPr>
            <p:cNvPr id="7" name="Freeform 7"/>
            <p:cNvSpPr/>
            <p:nvPr/>
          </p:nvSpPr>
          <p:spPr>
            <a:xfrm>
              <a:off x="0" y="0"/>
              <a:ext cx="2150237" cy="2150237"/>
            </a:xfrm>
            <a:custGeom>
              <a:avLst/>
              <a:gdLst/>
              <a:ahLst/>
              <a:cxnLst/>
              <a:rect l="l" t="t" r="r" b="b"/>
              <a:pathLst>
                <a:path w="2150237" h="2150237">
                  <a:moveTo>
                    <a:pt x="0" y="0"/>
                  </a:moveTo>
                  <a:lnTo>
                    <a:pt x="2150237" y="0"/>
                  </a:lnTo>
                  <a:lnTo>
                    <a:pt x="2150237" y="2150237"/>
                  </a:lnTo>
                  <a:lnTo>
                    <a:pt x="0" y="2150237"/>
                  </a:lnTo>
                  <a:lnTo>
                    <a:pt x="0" y="0"/>
                  </a:lnTo>
                  <a:close/>
                </a:path>
              </a:pathLst>
            </a:custGeom>
            <a:blipFill>
              <a:blip r:embed="rId2"/>
              <a:stretch>
                <a:fillRect/>
              </a:stretch>
            </a:blipFill>
          </p:spPr>
          <p:txBody>
            <a:bodyPr/>
            <a:lstStyle/>
            <a:p>
              <a:endParaRPr lang="it-IT"/>
            </a:p>
          </p:txBody>
        </p:sp>
      </p:grpSp>
      <p:grpSp>
        <p:nvGrpSpPr>
          <p:cNvPr id="8" name="Group 8"/>
          <p:cNvGrpSpPr/>
          <p:nvPr/>
        </p:nvGrpSpPr>
        <p:grpSpPr>
          <a:xfrm rot="-10800000">
            <a:off x="1" y="1019174"/>
            <a:ext cx="18288000" cy="9525"/>
            <a:chOff x="0" y="0"/>
            <a:chExt cx="24384000" cy="12700"/>
          </a:xfrm>
        </p:grpSpPr>
        <p:sp>
          <p:nvSpPr>
            <p:cNvPr id="9" name="Freeform 9"/>
            <p:cNvSpPr/>
            <p:nvPr/>
          </p:nvSpPr>
          <p:spPr>
            <a:xfrm>
              <a:off x="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txBody>
            <a:bodyPr/>
            <a:lstStyle/>
            <a:p>
              <a:endParaRPr lang="it-IT"/>
            </a:p>
          </p:txBody>
        </p:sp>
      </p:grpSp>
      <p:grpSp>
        <p:nvGrpSpPr>
          <p:cNvPr id="10" name="Group 10"/>
          <p:cNvGrpSpPr/>
          <p:nvPr/>
        </p:nvGrpSpPr>
        <p:grpSpPr>
          <a:xfrm rot="22765">
            <a:off x="8784470" y="3319872"/>
            <a:ext cx="719042" cy="9525"/>
            <a:chOff x="0" y="0"/>
            <a:chExt cx="958723" cy="12700"/>
          </a:xfrm>
        </p:grpSpPr>
        <p:sp>
          <p:nvSpPr>
            <p:cNvPr id="11" name="Freeform 11"/>
            <p:cNvSpPr/>
            <p:nvPr/>
          </p:nvSpPr>
          <p:spPr>
            <a:xfrm>
              <a:off x="0" y="0"/>
              <a:ext cx="958723" cy="12700"/>
            </a:xfrm>
            <a:custGeom>
              <a:avLst/>
              <a:gdLst/>
              <a:ahLst/>
              <a:cxnLst/>
              <a:rect l="l" t="t" r="r" b="b"/>
              <a:pathLst>
                <a:path w="958723" h="12700">
                  <a:moveTo>
                    <a:pt x="0" y="0"/>
                  </a:moveTo>
                  <a:lnTo>
                    <a:pt x="958723" y="0"/>
                  </a:lnTo>
                  <a:lnTo>
                    <a:pt x="958723" y="12700"/>
                  </a:lnTo>
                  <a:lnTo>
                    <a:pt x="0" y="12700"/>
                  </a:lnTo>
                  <a:close/>
                </a:path>
              </a:pathLst>
            </a:custGeom>
            <a:solidFill>
              <a:srgbClr val="CFCF5A"/>
            </a:solidFill>
          </p:spPr>
          <p:txBody>
            <a:bodyPr/>
            <a:lstStyle/>
            <a:p>
              <a:endParaRPr lang="it-IT"/>
            </a:p>
          </p:txBody>
        </p:sp>
      </p:grpSp>
      <p:sp>
        <p:nvSpPr>
          <p:cNvPr id="12" name="Freeform 12"/>
          <p:cNvSpPr/>
          <p:nvPr/>
        </p:nvSpPr>
        <p:spPr>
          <a:xfrm>
            <a:off x="1320857" y="4692127"/>
            <a:ext cx="3458730" cy="4147460"/>
          </a:xfrm>
          <a:custGeom>
            <a:avLst/>
            <a:gdLst/>
            <a:ahLst/>
            <a:cxnLst/>
            <a:rect l="l" t="t" r="r" b="b"/>
            <a:pathLst>
              <a:path w="3458730" h="4147460">
                <a:moveTo>
                  <a:pt x="0" y="0"/>
                </a:moveTo>
                <a:lnTo>
                  <a:pt x="3458730" y="0"/>
                </a:lnTo>
                <a:lnTo>
                  <a:pt x="3458730" y="4147460"/>
                </a:lnTo>
                <a:lnTo>
                  <a:pt x="0" y="4147460"/>
                </a:lnTo>
                <a:lnTo>
                  <a:pt x="0" y="0"/>
                </a:lnTo>
                <a:close/>
              </a:path>
            </a:pathLst>
          </a:custGeom>
          <a:blipFill>
            <a:blip r:embed="rId3">
              <a:extLst>
                <a:ext uri="{96DAC541-7B7A-43D3-8B79-37D633B846F1}">
                  <asvg:svgBlip xmlns:asvg="http://schemas.microsoft.com/office/drawing/2016/SVG/main" r:embed="rId4"/>
                </a:ext>
              </a:extLst>
            </a:blip>
            <a:stretch>
              <a:fillRect l="-55" r="-55"/>
            </a:stretch>
          </a:blipFill>
        </p:spPr>
        <p:txBody>
          <a:bodyPr/>
          <a:lstStyle/>
          <a:p>
            <a:endParaRPr lang="it-IT"/>
          </a:p>
        </p:txBody>
      </p:sp>
      <p:sp>
        <p:nvSpPr>
          <p:cNvPr id="13" name="Freeform 13"/>
          <p:cNvSpPr/>
          <p:nvPr/>
        </p:nvSpPr>
        <p:spPr>
          <a:xfrm>
            <a:off x="4981747" y="4692127"/>
            <a:ext cx="3458730" cy="4147460"/>
          </a:xfrm>
          <a:custGeom>
            <a:avLst/>
            <a:gdLst/>
            <a:ahLst/>
            <a:cxnLst/>
            <a:rect l="l" t="t" r="r" b="b"/>
            <a:pathLst>
              <a:path w="3458730" h="4147460">
                <a:moveTo>
                  <a:pt x="0" y="0"/>
                </a:moveTo>
                <a:lnTo>
                  <a:pt x="3458730" y="0"/>
                </a:lnTo>
                <a:lnTo>
                  <a:pt x="3458730" y="4147460"/>
                </a:lnTo>
                <a:lnTo>
                  <a:pt x="0" y="4147460"/>
                </a:lnTo>
                <a:lnTo>
                  <a:pt x="0" y="0"/>
                </a:lnTo>
                <a:close/>
              </a:path>
            </a:pathLst>
          </a:custGeom>
          <a:blipFill>
            <a:blip r:embed="rId5">
              <a:extLst>
                <a:ext uri="{96DAC541-7B7A-43D3-8B79-37D633B846F1}">
                  <asvg:svgBlip xmlns:asvg="http://schemas.microsoft.com/office/drawing/2016/SVG/main" r:embed="rId6"/>
                </a:ext>
              </a:extLst>
            </a:blip>
            <a:stretch>
              <a:fillRect l="-55" r="-55"/>
            </a:stretch>
          </a:blipFill>
        </p:spPr>
        <p:txBody>
          <a:bodyPr/>
          <a:lstStyle/>
          <a:p>
            <a:endParaRPr lang="it-IT"/>
          </a:p>
        </p:txBody>
      </p:sp>
      <p:sp>
        <p:nvSpPr>
          <p:cNvPr id="14" name="Freeform 14"/>
          <p:cNvSpPr/>
          <p:nvPr/>
        </p:nvSpPr>
        <p:spPr>
          <a:xfrm>
            <a:off x="2612025" y="4253930"/>
            <a:ext cx="876394" cy="876394"/>
          </a:xfrm>
          <a:custGeom>
            <a:avLst/>
            <a:gdLst/>
            <a:ahLst/>
            <a:cxnLst/>
            <a:rect l="l" t="t" r="r" b="b"/>
            <a:pathLst>
              <a:path w="876394" h="876394">
                <a:moveTo>
                  <a:pt x="0" y="0"/>
                </a:moveTo>
                <a:lnTo>
                  <a:pt x="876394" y="0"/>
                </a:lnTo>
                <a:lnTo>
                  <a:pt x="876394" y="876394"/>
                </a:lnTo>
                <a:lnTo>
                  <a:pt x="0" y="8763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a:p>
        </p:txBody>
      </p:sp>
      <p:sp>
        <p:nvSpPr>
          <p:cNvPr id="15" name="Freeform 15"/>
          <p:cNvSpPr/>
          <p:nvPr/>
        </p:nvSpPr>
        <p:spPr>
          <a:xfrm>
            <a:off x="6272915" y="4253930"/>
            <a:ext cx="876394" cy="876394"/>
          </a:xfrm>
          <a:custGeom>
            <a:avLst/>
            <a:gdLst/>
            <a:ahLst/>
            <a:cxnLst/>
            <a:rect l="l" t="t" r="r" b="b"/>
            <a:pathLst>
              <a:path w="876394" h="876394">
                <a:moveTo>
                  <a:pt x="0" y="0"/>
                </a:moveTo>
                <a:lnTo>
                  <a:pt x="876394" y="0"/>
                </a:lnTo>
                <a:lnTo>
                  <a:pt x="876394" y="876394"/>
                </a:lnTo>
                <a:lnTo>
                  <a:pt x="0" y="87639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it-IT"/>
          </a:p>
        </p:txBody>
      </p:sp>
      <p:grpSp>
        <p:nvGrpSpPr>
          <p:cNvPr id="16" name="Group 16"/>
          <p:cNvGrpSpPr/>
          <p:nvPr/>
        </p:nvGrpSpPr>
        <p:grpSpPr>
          <a:xfrm rot="22765">
            <a:off x="2690701" y="6359774"/>
            <a:ext cx="719042" cy="9525"/>
            <a:chOff x="0" y="0"/>
            <a:chExt cx="958723" cy="12700"/>
          </a:xfrm>
        </p:grpSpPr>
        <p:sp>
          <p:nvSpPr>
            <p:cNvPr id="17" name="Freeform 17"/>
            <p:cNvSpPr/>
            <p:nvPr/>
          </p:nvSpPr>
          <p:spPr>
            <a:xfrm>
              <a:off x="0" y="0"/>
              <a:ext cx="958723" cy="12700"/>
            </a:xfrm>
            <a:custGeom>
              <a:avLst/>
              <a:gdLst/>
              <a:ahLst/>
              <a:cxnLst/>
              <a:rect l="l" t="t" r="r" b="b"/>
              <a:pathLst>
                <a:path w="958723" h="12700">
                  <a:moveTo>
                    <a:pt x="0" y="0"/>
                  </a:moveTo>
                  <a:lnTo>
                    <a:pt x="958723" y="0"/>
                  </a:lnTo>
                  <a:lnTo>
                    <a:pt x="958723" y="12700"/>
                  </a:lnTo>
                  <a:lnTo>
                    <a:pt x="0" y="12700"/>
                  </a:lnTo>
                  <a:close/>
                </a:path>
              </a:pathLst>
            </a:custGeom>
            <a:solidFill>
              <a:srgbClr val="FFFFFF"/>
            </a:solidFill>
          </p:spPr>
          <p:txBody>
            <a:bodyPr/>
            <a:lstStyle/>
            <a:p>
              <a:endParaRPr lang="it-IT"/>
            </a:p>
          </p:txBody>
        </p:sp>
      </p:grpSp>
      <p:grpSp>
        <p:nvGrpSpPr>
          <p:cNvPr id="18" name="Group 18"/>
          <p:cNvGrpSpPr/>
          <p:nvPr/>
        </p:nvGrpSpPr>
        <p:grpSpPr>
          <a:xfrm rot="22765">
            <a:off x="6419604" y="6345488"/>
            <a:ext cx="719042" cy="9525"/>
            <a:chOff x="0" y="0"/>
            <a:chExt cx="958723" cy="12700"/>
          </a:xfrm>
        </p:grpSpPr>
        <p:sp>
          <p:nvSpPr>
            <p:cNvPr id="19" name="Freeform 19"/>
            <p:cNvSpPr/>
            <p:nvPr/>
          </p:nvSpPr>
          <p:spPr>
            <a:xfrm>
              <a:off x="0" y="0"/>
              <a:ext cx="958723" cy="12700"/>
            </a:xfrm>
            <a:custGeom>
              <a:avLst/>
              <a:gdLst/>
              <a:ahLst/>
              <a:cxnLst/>
              <a:rect l="l" t="t" r="r" b="b"/>
              <a:pathLst>
                <a:path w="958723" h="12700">
                  <a:moveTo>
                    <a:pt x="0" y="0"/>
                  </a:moveTo>
                  <a:lnTo>
                    <a:pt x="958723" y="0"/>
                  </a:lnTo>
                  <a:lnTo>
                    <a:pt x="958723" y="12700"/>
                  </a:lnTo>
                  <a:lnTo>
                    <a:pt x="0" y="12700"/>
                  </a:lnTo>
                  <a:close/>
                </a:path>
              </a:pathLst>
            </a:custGeom>
            <a:solidFill>
              <a:srgbClr val="FFFFFF"/>
            </a:solidFill>
          </p:spPr>
          <p:txBody>
            <a:bodyPr/>
            <a:lstStyle/>
            <a:p>
              <a:endParaRPr lang="it-IT"/>
            </a:p>
          </p:txBody>
        </p:sp>
      </p:grpSp>
      <p:sp>
        <p:nvSpPr>
          <p:cNvPr id="20" name="Freeform 20"/>
          <p:cNvSpPr/>
          <p:nvPr/>
        </p:nvSpPr>
        <p:spPr>
          <a:xfrm>
            <a:off x="8642637" y="4692127"/>
            <a:ext cx="3458730" cy="4147460"/>
          </a:xfrm>
          <a:custGeom>
            <a:avLst/>
            <a:gdLst/>
            <a:ahLst/>
            <a:cxnLst/>
            <a:rect l="l" t="t" r="r" b="b"/>
            <a:pathLst>
              <a:path w="3458730" h="4147460">
                <a:moveTo>
                  <a:pt x="0" y="0"/>
                </a:moveTo>
                <a:lnTo>
                  <a:pt x="3458730" y="0"/>
                </a:lnTo>
                <a:lnTo>
                  <a:pt x="3458730" y="4147460"/>
                </a:lnTo>
                <a:lnTo>
                  <a:pt x="0" y="4147460"/>
                </a:lnTo>
                <a:lnTo>
                  <a:pt x="0" y="0"/>
                </a:lnTo>
                <a:close/>
              </a:path>
            </a:pathLst>
          </a:custGeom>
          <a:blipFill>
            <a:blip r:embed="rId3">
              <a:extLst>
                <a:ext uri="{96DAC541-7B7A-43D3-8B79-37D633B846F1}">
                  <asvg:svgBlip xmlns:asvg="http://schemas.microsoft.com/office/drawing/2016/SVG/main" r:embed="rId4"/>
                </a:ext>
              </a:extLst>
            </a:blip>
            <a:stretch>
              <a:fillRect l="-55" r="-55"/>
            </a:stretch>
          </a:blipFill>
        </p:spPr>
        <p:txBody>
          <a:bodyPr/>
          <a:lstStyle/>
          <a:p>
            <a:endParaRPr lang="it-IT"/>
          </a:p>
        </p:txBody>
      </p:sp>
      <p:sp>
        <p:nvSpPr>
          <p:cNvPr id="21" name="Freeform 21"/>
          <p:cNvSpPr/>
          <p:nvPr/>
        </p:nvSpPr>
        <p:spPr>
          <a:xfrm>
            <a:off x="9933805" y="4253930"/>
            <a:ext cx="876394" cy="876394"/>
          </a:xfrm>
          <a:custGeom>
            <a:avLst/>
            <a:gdLst/>
            <a:ahLst/>
            <a:cxnLst/>
            <a:rect l="l" t="t" r="r" b="b"/>
            <a:pathLst>
              <a:path w="876394" h="876394">
                <a:moveTo>
                  <a:pt x="0" y="0"/>
                </a:moveTo>
                <a:lnTo>
                  <a:pt x="876394" y="0"/>
                </a:lnTo>
                <a:lnTo>
                  <a:pt x="876394" y="876394"/>
                </a:lnTo>
                <a:lnTo>
                  <a:pt x="0" y="8763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a:p>
        </p:txBody>
      </p:sp>
      <p:grpSp>
        <p:nvGrpSpPr>
          <p:cNvPr id="22" name="Group 22"/>
          <p:cNvGrpSpPr/>
          <p:nvPr/>
        </p:nvGrpSpPr>
        <p:grpSpPr>
          <a:xfrm rot="22765">
            <a:off x="10012473" y="6441261"/>
            <a:ext cx="719042" cy="9525"/>
            <a:chOff x="0" y="0"/>
            <a:chExt cx="958723" cy="12700"/>
          </a:xfrm>
        </p:grpSpPr>
        <p:sp>
          <p:nvSpPr>
            <p:cNvPr id="23" name="Freeform 23"/>
            <p:cNvSpPr/>
            <p:nvPr/>
          </p:nvSpPr>
          <p:spPr>
            <a:xfrm>
              <a:off x="0" y="0"/>
              <a:ext cx="958723" cy="12700"/>
            </a:xfrm>
            <a:custGeom>
              <a:avLst/>
              <a:gdLst/>
              <a:ahLst/>
              <a:cxnLst/>
              <a:rect l="l" t="t" r="r" b="b"/>
              <a:pathLst>
                <a:path w="958723" h="12700">
                  <a:moveTo>
                    <a:pt x="0" y="0"/>
                  </a:moveTo>
                  <a:lnTo>
                    <a:pt x="958723" y="0"/>
                  </a:lnTo>
                  <a:lnTo>
                    <a:pt x="958723" y="12700"/>
                  </a:lnTo>
                  <a:lnTo>
                    <a:pt x="0" y="12700"/>
                  </a:lnTo>
                  <a:close/>
                </a:path>
              </a:pathLst>
            </a:custGeom>
            <a:solidFill>
              <a:srgbClr val="FFFFFF"/>
            </a:solidFill>
          </p:spPr>
          <p:txBody>
            <a:bodyPr/>
            <a:lstStyle/>
            <a:p>
              <a:endParaRPr lang="it-IT"/>
            </a:p>
          </p:txBody>
        </p:sp>
      </p:grpSp>
      <p:sp>
        <p:nvSpPr>
          <p:cNvPr id="24" name="Freeform 24"/>
          <p:cNvSpPr/>
          <p:nvPr/>
        </p:nvSpPr>
        <p:spPr>
          <a:xfrm>
            <a:off x="12303527" y="4692127"/>
            <a:ext cx="3458730" cy="4147460"/>
          </a:xfrm>
          <a:custGeom>
            <a:avLst/>
            <a:gdLst/>
            <a:ahLst/>
            <a:cxnLst/>
            <a:rect l="l" t="t" r="r" b="b"/>
            <a:pathLst>
              <a:path w="3458730" h="4147460">
                <a:moveTo>
                  <a:pt x="0" y="0"/>
                </a:moveTo>
                <a:lnTo>
                  <a:pt x="3458730" y="0"/>
                </a:lnTo>
                <a:lnTo>
                  <a:pt x="3458730" y="4147460"/>
                </a:lnTo>
                <a:lnTo>
                  <a:pt x="0" y="4147460"/>
                </a:lnTo>
                <a:lnTo>
                  <a:pt x="0" y="0"/>
                </a:lnTo>
                <a:close/>
              </a:path>
            </a:pathLst>
          </a:custGeom>
          <a:blipFill>
            <a:blip r:embed="rId5">
              <a:extLst>
                <a:ext uri="{96DAC541-7B7A-43D3-8B79-37D633B846F1}">
                  <asvg:svgBlip xmlns:asvg="http://schemas.microsoft.com/office/drawing/2016/SVG/main" r:embed="rId6"/>
                </a:ext>
              </a:extLst>
            </a:blip>
            <a:stretch>
              <a:fillRect l="-55" r="-55"/>
            </a:stretch>
          </a:blipFill>
        </p:spPr>
        <p:txBody>
          <a:bodyPr/>
          <a:lstStyle/>
          <a:p>
            <a:endParaRPr lang="it-IT"/>
          </a:p>
        </p:txBody>
      </p:sp>
      <p:sp>
        <p:nvSpPr>
          <p:cNvPr id="25" name="Freeform 25"/>
          <p:cNvSpPr/>
          <p:nvPr/>
        </p:nvSpPr>
        <p:spPr>
          <a:xfrm>
            <a:off x="13594695" y="4253930"/>
            <a:ext cx="876394" cy="876394"/>
          </a:xfrm>
          <a:custGeom>
            <a:avLst/>
            <a:gdLst/>
            <a:ahLst/>
            <a:cxnLst/>
            <a:rect l="l" t="t" r="r" b="b"/>
            <a:pathLst>
              <a:path w="876394" h="876394">
                <a:moveTo>
                  <a:pt x="0" y="0"/>
                </a:moveTo>
                <a:lnTo>
                  <a:pt x="876394" y="0"/>
                </a:lnTo>
                <a:lnTo>
                  <a:pt x="876394" y="876394"/>
                </a:lnTo>
                <a:lnTo>
                  <a:pt x="0" y="87639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it-IT"/>
          </a:p>
        </p:txBody>
      </p:sp>
      <p:grpSp>
        <p:nvGrpSpPr>
          <p:cNvPr id="26" name="Group 26"/>
          <p:cNvGrpSpPr/>
          <p:nvPr/>
        </p:nvGrpSpPr>
        <p:grpSpPr>
          <a:xfrm rot="22765">
            <a:off x="13673363" y="6426911"/>
            <a:ext cx="719042" cy="9525"/>
            <a:chOff x="0" y="0"/>
            <a:chExt cx="958723" cy="12700"/>
          </a:xfrm>
        </p:grpSpPr>
        <p:sp>
          <p:nvSpPr>
            <p:cNvPr id="27" name="Freeform 27"/>
            <p:cNvSpPr/>
            <p:nvPr/>
          </p:nvSpPr>
          <p:spPr>
            <a:xfrm>
              <a:off x="0" y="0"/>
              <a:ext cx="958723" cy="12700"/>
            </a:xfrm>
            <a:custGeom>
              <a:avLst/>
              <a:gdLst/>
              <a:ahLst/>
              <a:cxnLst/>
              <a:rect l="l" t="t" r="r" b="b"/>
              <a:pathLst>
                <a:path w="958723" h="12700">
                  <a:moveTo>
                    <a:pt x="0" y="0"/>
                  </a:moveTo>
                  <a:lnTo>
                    <a:pt x="958723" y="0"/>
                  </a:lnTo>
                  <a:lnTo>
                    <a:pt x="958723" y="12700"/>
                  </a:lnTo>
                  <a:lnTo>
                    <a:pt x="0" y="12700"/>
                  </a:lnTo>
                  <a:close/>
                </a:path>
              </a:pathLst>
            </a:custGeom>
            <a:solidFill>
              <a:srgbClr val="FFFFFF"/>
            </a:solidFill>
          </p:spPr>
          <p:txBody>
            <a:bodyPr/>
            <a:lstStyle/>
            <a:p>
              <a:endParaRPr lang="it-IT"/>
            </a:p>
          </p:txBody>
        </p:sp>
      </p:grpSp>
      <p:grpSp>
        <p:nvGrpSpPr>
          <p:cNvPr id="28" name="Group 28"/>
          <p:cNvGrpSpPr/>
          <p:nvPr/>
        </p:nvGrpSpPr>
        <p:grpSpPr>
          <a:xfrm>
            <a:off x="13389516" y="1466897"/>
            <a:ext cx="2404586" cy="2263997"/>
            <a:chOff x="-621712" y="-68312"/>
            <a:chExt cx="3206115" cy="3018662"/>
          </a:xfrm>
        </p:grpSpPr>
        <p:sp>
          <p:nvSpPr>
            <p:cNvPr id="29" name="Freeform 29"/>
            <p:cNvSpPr/>
            <p:nvPr/>
          </p:nvSpPr>
          <p:spPr>
            <a:xfrm>
              <a:off x="-621712" y="-68312"/>
              <a:ext cx="3206115" cy="3018662"/>
            </a:xfrm>
            <a:custGeom>
              <a:avLst/>
              <a:gdLst/>
              <a:ahLst/>
              <a:cxnLst/>
              <a:rect l="l" t="t" r="r" b="b"/>
              <a:pathLst>
                <a:path w="3206115" h="3018663">
                  <a:moveTo>
                    <a:pt x="0" y="0"/>
                  </a:moveTo>
                  <a:lnTo>
                    <a:pt x="3206115" y="0"/>
                  </a:lnTo>
                  <a:lnTo>
                    <a:pt x="3206115" y="3018663"/>
                  </a:lnTo>
                  <a:lnTo>
                    <a:pt x="0" y="3018663"/>
                  </a:lnTo>
                  <a:lnTo>
                    <a:pt x="0" y="0"/>
                  </a:lnTo>
                  <a:close/>
                </a:path>
              </a:pathLst>
            </a:custGeom>
            <a:blipFill>
              <a:blip r:embed="rId11"/>
              <a:stretch>
                <a:fillRect t="-3105" r="-1" b="-3105"/>
              </a:stretch>
            </a:blipFill>
          </p:spPr>
          <p:txBody>
            <a:bodyPr/>
            <a:lstStyle/>
            <a:p>
              <a:endParaRPr lang="it-IT" dirty="0"/>
            </a:p>
          </p:txBody>
        </p:sp>
      </p:grpSp>
      <p:grpSp>
        <p:nvGrpSpPr>
          <p:cNvPr id="30" name="Group 30"/>
          <p:cNvGrpSpPr/>
          <p:nvPr/>
        </p:nvGrpSpPr>
        <p:grpSpPr>
          <a:xfrm>
            <a:off x="1344741" y="1518131"/>
            <a:ext cx="2264014" cy="2264014"/>
            <a:chOff x="0" y="0"/>
            <a:chExt cx="3018685" cy="3018685"/>
          </a:xfrm>
        </p:grpSpPr>
        <p:sp>
          <p:nvSpPr>
            <p:cNvPr id="31" name="Freeform 31"/>
            <p:cNvSpPr/>
            <p:nvPr/>
          </p:nvSpPr>
          <p:spPr>
            <a:xfrm>
              <a:off x="0" y="0"/>
              <a:ext cx="3018663" cy="3018663"/>
            </a:xfrm>
            <a:custGeom>
              <a:avLst/>
              <a:gdLst/>
              <a:ahLst/>
              <a:cxnLst/>
              <a:rect l="l" t="t" r="r" b="b"/>
              <a:pathLst>
                <a:path w="3018663" h="3018663">
                  <a:moveTo>
                    <a:pt x="0" y="0"/>
                  </a:moveTo>
                  <a:lnTo>
                    <a:pt x="3018663" y="0"/>
                  </a:lnTo>
                  <a:lnTo>
                    <a:pt x="3018663" y="3018663"/>
                  </a:lnTo>
                  <a:lnTo>
                    <a:pt x="0" y="3018663"/>
                  </a:lnTo>
                  <a:lnTo>
                    <a:pt x="0" y="0"/>
                  </a:lnTo>
                  <a:close/>
                </a:path>
              </a:pathLst>
            </a:custGeom>
            <a:blipFill>
              <a:blip r:embed="rId12"/>
              <a:stretch>
                <a:fillRect/>
              </a:stretch>
            </a:blipFill>
          </p:spPr>
          <p:txBody>
            <a:bodyPr/>
            <a:lstStyle/>
            <a:p>
              <a:endParaRPr lang="it-IT"/>
            </a:p>
          </p:txBody>
        </p:sp>
      </p:grpSp>
      <p:sp>
        <p:nvSpPr>
          <p:cNvPr id="32" name="TextBox 32"/>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a:solidFill>
                  <a:srgbClr val="1E2328"/>
                </a:solidFill>
                <a:latin typeface="Montserrat"/>
                <a:ea typeface="Montserrat"/>
                <a:cs typeface="Montserrat"/>
                <a:sym typeface="Montserrat"/>
              </a:rPr>
              <a:t>Module 6, Unit 1</a:t>
            </a:r>
          </a:p>
        </p:txBody>
      </p:sp>
      <p:sp>
        <p:nvSpPr>
          <p:cNvPr id="33" name="TextBox 33"/>
          <p:cNvSpPr txBox="1"/>
          <p:nvPr/>
        </p:nvSpPr>
        <p:spPr>
          <a:xfrm>
            <a:off x="3256857" y="2216647"/>
            <a:ext cx="10598943" cy="685800"/>
          </a:xfrm>
          <a:prstGeom prst="rect">
            <a:avLst/>
          </a:prstGeom>
        </p:spPr>
        <p:txBody>
          <a:bodyPr lIns="0" tIns="0" rIns="0" bIns="0" rtlCol="0" anchor="t">
            <a:spAutoFit/>
          </a:bodyPr>
          <a:lstStyle/>
          <a:p>
            <a:pPr algn="ctr">
              <a:lnSpc>
                <a:spcPts val="6000"/>
              </a:lnSpc>
            </a:pPr>
            <a:r>
              <a:rPr lang="en-US" sz="6000" dirty="0">
                <a:solidFill>
                  <a:srgbClr val="1E2328"/>
                </a:solidFill>
                <a:latin typeface="DM Serif Display"/>
                <a:ea typeface="DM Serif Display"/>
                <a:cs typeface="DM Serif Display"/>
                <a:sym typeface="DM Serif Display"/>
              </a:rPr>
              <a:t>Benefits of 3D Design</a:t>
            </a:r>
          </a:p>
        </p:txBody>
      </p:sp>
      <p:sp>
        <p:nvSpPr>
          <p:cNvPr id="34" name="TextBox 34"/>
          <p:cNvSpPr txBox="1"/>
          <p:nvPr/>
        </p:nvSpPr>
        <p:spPr>
          <a:xfrm>
            <a:off x="1426778" y="5305508"/>
            <a:ext cx="3250169" cy="927100"/>
          </a:xfrm>
          <a:prstGeom prst="rect">
            <a:avLst/>
          </a:prstGeom>
        </p:spPr>
        <p:txBody>
          <a:bodyPr lIns="0" tIns="0" rIns="0" bIns="0" rtlCol="0" anchor="t">
            <a:spAutoFit/>
          </a:bodyPr>
          <a:lstStyle/>
          <a:p>
            <a:pPr algn="ctr">
              <a:lnSpc>
                <a:spcPts val="3500"/>
              </a:lnSpc>
            </a:pPr>
            <a:r>
              <a:rPr lang="en-US" sz="2499">
                <a:solidFill>
                  <a:srgbClr val="FFFFFF"/>
                </a:solidFill>
                <a:latin typeface="DM Serif Display"/>
                <a:ea typeface="DM Serif Display"/>
                <a:cs typeface="DM Serif Display"/>
                <a:sym typeface="DM Serif Display"/>
              </a:rPr>
              <a:t>Faster design iterations</a:t>
            </a:r>
          </a:p>
        </p:txBody>
      </p:sp>
      <p:sp>
        <p:nvSpPr>
          <p:cNvPr id="35" name="TextBox 35"/>
          <p:cNvSpPr txBox="1"/>
          <p:nvPr/>
        </p:nvSpPr>
        <p:spPr>
          <a:xfrm>
            <a:off x="2612025" y="4333401"/>
            <a:ext cx="876394" cy="546000"/>
          </a:xfrm>
          <a:prstGeom prst="rect">
            <a:avLst/>
          </a:prstGeom>
        </p:spPr>
        <p:txBody>
          <a:bodyPr lIns="0" tIns="0" rIns="0" bIns="0" rtlCol="0" anchor="t">
            <a:spAutoFit/>
          </a:bodyPr>
          <a:lstStyle/>
          <a:p>
            <a:pPr algn="ctr">
              <a:lnSpc>
                <a:spcPts val="3500"/>
              </a:lnSpc>
            </a:pPr>
            <a:r>
              <a:rPr lang="en-US" sz="2499">
                <a:solidFill>
                  <a:srgbClr val="FFFFFF"/>
                </a:solidFill>
                <a:latin typeface="DM Serif Display"/>
                <a:ea typeface="DM Serif Display"/>
                <a:cs typeface="DM Serif Display"/>
                <a:sym typeface="DM Serif Display"/>
              </a:rPr>
              <a:t>01</a:t>
            </a:r>
          </a:p>
        </p:txBody>
      </p:sp>
      <p:sp>
        <p:nvSpPr>
          <p:cNvPr id="36" name="TextBox 36"/>
          <p:cNvSpPr txBox="1"/>
          <p:nvPr/>
        </p:nvSpPr>
        <p:spPr>
          <a:xfrm>
            <a:off x="6272915" y="4333401"/>
            <a:ext cx="876394" cy="546000"/>
          </a:xfrm>
          <a:prstGeom prst="rect">
            <a:avLst/>
          </a:prstGeom>
        </p:spPr>
        <p:txBody>
          <a:bodyPr lIns="0" tIns="0" rIns="0" bIns="0" rtlCol="0" anchor="t">
            <a:spAutoFit/>
          </a:bodyPr>
          <a:lstStyle/>
          <a:p>
            <a:pPr algn="ctr">
              <a:lnSpc>
                <a:spcPts val="3500"/>
              </a:lnSpc>
            </a:pPr>
            <a:r>
              <a:rPr lang="en-US" sz="2499">
                <a:solidFill>
                  <a:srgbClr val="FFFFFF"/>
                </a:solidFill>
                <a:latin typeface="DM Serif Display"/>
                <a:ea typeface="DM Serif Display"/>
                <a:cs typeface="DM Serif Display"/>
                <a:sym typeface="DM Serif Display"/>
              </a:rPr>
              <a:t>02</a:t>
            </a:r>
          </a:p>
        </p:txBody>
      </p:sp>
      <p:sp>
        <p:nvSpPr>
          <p:cNvPr id="37" name="TextBox 37"/>
          <p:cNvSpPr txBox="1"/>
          <p:nvPr/>
        </p:nvSpPr>
        <p:spPr>
          <a:xfrm>
            <a:off x="5086028" y="5416074"/>
            <a:ext cx="3250169" cy="488950"/>
          </a:xfrm>
          <a:prstGeom prst="rect">
            <a:avLst/>
          </a:prstGeom>
        </p:spPr>
        <p:txBody>
          <a:bodyPr lIns="0" tIns="0" rIns="0" bIns="0" rtlCol="0" anchor="t">
            <a:spAutoFit/>
          </a:bodyPr>
          <a:lstStyle/>
          <a:p>
            <a:pPr algn="ctr">
              <a:lnSpc>
                <a:spcPts val="3500"/>
              </a:lnSpc>
            </a:pPr>
            <a:r>
              <a:rPr lang="en-US" sz="2499" dirty="0">
                <a:solidFill>
                  <a:srgbClr val="FFFFFF"/>
                </a:solidFill>
                <a:latin typeface="DM Serif Display"/>
                <a:ea typeface="DM Serif Display"/>
                <a:cs typeface="DM Serif Display"/>
                <a:sym typeface="DM Serif Display"/>
              </a:rPr>
              <a:t>Enhanced precision</a:t>
            </a:r>
          </a:p>
        </p:txBody>
      </p:sp>
      <p:sp>
        <p:nvSpPr>
          <p:cNvPr id="38" name="TextBox 38"/>
          <p:cNvSpPr txBox="1"/>
          <p:nvPr/>
        </p:nvSpPr>
        <p:spPr>
          <a:xfrm>
            <a:off x="1775357" y="6493529"/>
            <a:ext cx="2574218" cy="2103120"/>
          </a:xfrm>
          <a:prstGeom prst="rect">
            <a:avLst/>
          </a:prstGeom>
        </p:spPr>
        <p:txBody>
          <a:bodyPr lIns="0" tIns="0" rIns="0" bIns="0" rtlCol="0" anchor="t">
            <a:spAutoFit/>
          </a:bodyPr>
          <a:lstStyle/>
          <a:p>
            <a:pPr algn="ctr">
              <a:lnSpc>
                <a:spcPts val="2700"/>
              </a:lnSpc>
            </a:pPr>
            <a:r>
              <a:rPr lang="en-US" sz="1800" dirty="0">
                <a:solidFill>
                  <a:srgbClr val="FFFFFF"/>
                </a:solidFill>
                <a:latin typeface="Montserrat"/>
                <a:ea typeface="Montserrat"/>
                <a:cs typeface="Montserrat"/>
                <a:sym typeface="Montserrat"/>
              </a:rPr>
              <a:t>Digital tools allow for immediate alterations, speeding up the creative process without physical waste.</a:t>
            </a:r>
          </a:p>
        </p:txBody>
      </p:sp>
      <p:sp>
        <p:nvSpPr>
          <p:cNvPr id="39" name="TextBox 39"/>
          <p:cNvSpPr txBox="1"/>
          <p:nvPr/>
        </p:nvSpPr>
        <p:spPr>
          <a:xfrm>
            <a:off x="5276121" y="6574492"/>
            <a:ext cx="2869981" cy="2047997"/>
          </a:xfrm>
          <a:prstGeom prst="rect">
            <a:avLst/>
          </a:prstGeom>
        </p:spPr>
        <p:txBody>
          <a:bodyPr wrap="square" lIns="0" tIns="0" rIns="0" bIns="0" rtlCol="0" anchor="t">
            <a:spAutoFit/>
          </a:bodyPr>
          <a:lstStyle/>
          <a:p>
            <a:pPr algn="ctr">
              <a:lnSpc>
                <a:spcPts val="2700"/>
              </a:lnSpc>
            </a:pPr>
            <a:r>
              <a:rPr lang="en-US" sz="1800" dirty="0">
                <a:solidFill>
                  <a:srgbClr val="FFFFFF"/>
                </a:solidFill>
                <a:latin typeface="Montserrat"/>
                <a:ea typeface="Montserrat"/>
                <a:cs typeface="Montserrat"/>
                <a:sym typeface="Montserrat"/>
              </a:rPr>
              <a:t>3D tools make it easier to take accurate measurements and visualize garment fit, reducing errors and unnecessary revisions.</a:t>
            </a:r>
          </a:p>
        </p:txBody>
      </p:sp>
      <p:sp>
        <p:nvSpPr>
          <p:cNvPr id="40" name="TextBox 40"/>
          <p:cNvSpPr txBox="1"/>
          <p:nvPr/>
        </p:nvSpPr>
        <p:spPr>
          <a:xfrm>
            <a:off x="8746918" y="5305508"/>
            <a:ext cx="3250169" cy="927100"/>
          </a:xfrm>
          <a:prstGeom prst="rect">
            <a:avLst/>
          </a:prstGeom>
        </p:spPr>
        <p:txBody>
          <a:bodyPr lIns="0" tIns="0" rIns="0" bIns="0" rtlCol="0" anchor="t">
            <a:spAutoFit/>
          </a:bodyPr>
          <a:lstStyle/>
          <a:p>
            <a:pPr algn="ctr">
              <a:lnSpc>
                <a:spcPts val="3500"/>
              </a:lnSpc>
            </a:pPr>
            <a:r>
              <a:rPr lang="en-US" sz="2499">
                <a:solidFill>
                  <a:srgbClr val="FFFFFF"/>
                </a:solidFill>
                <a:latin typeface="DM Serif Display"/>
                <a:ea typeface="DM Serif Display"/>
                <a:cs typeface="DM Serif Display"/>
                <a:sym typeface="DM Serif Display"/>
              </a:rPr>
              <a:t>Streamlined collaboration</a:t>
            </a:r>
          </a:p>
        </p:txBody>
      </p:sp>
      <p:sp>
        <p:nvSpPr>
          <p:cNvPr id="41" name="TextBox 41"/>
          <p:cNvSpPr txBox="1"/>
          <p:nvPr/>
        </p:nvSpPr>
        <p:spPr>
          <a:xfrm>
            <a:off x="8983805" y="6540898"/>
            <a:ext cx="2776378" cy="1701748"/>
          </a:xfrm>
          <a:prstGeom prst="rect">
            <a:avLst/>
          </a:prstGeom>
        </p:spPr>
        <p:txBody>
          <a:bodyPr wrap="square" lIns="0" tIns="0" rIns="0" bIns="0" rtlCol="0" anchor="t">
            <a:spAutoFit/>
          </a:bodyPr>
          <a:lstStyle/>
          <a:p>
            <a:pPr algn="ctr">
              <a:lnSpc>
                <a:spcPts val="2700"/>
              </a:lnSpc>
            </a:pPr>
            <a:r>
              <a:rPr lang="en-US" sz="1800" dirty="0">
                <a:solidFill>
                  <a:srgbClr val="FFFFFF"/>
                </a:solidFill>
                <a:latin typeface="Montserrat"/>
                <a:ea typeface="Montserrat"/>
                <a:cs typeface="Montserrat"/>
                <a:sym typeface="Montserrat"/>
              </a:rPr>
              <a:t>Teams can work on the same digital prototype remotely, eliminating the need for transporting samples.</a:t>
            </a:r>
          </a:p>
        </p:txBody>
      </p:sp>
      <p:sp>
        <p:nvSpPr>
          <p:cNvPr id="42" name="TextBox 42"/>
          <p:cNvSpPr txBox="1"/>
          <p:nvPr/>
        </p:nvSpPr>
        <p:spPr>
          <a:xfrm>
            <a:off x="12407807" y="5384324"/>
            <a:ext cx="3250169" cy="927100"/>
          </a:xfrm>
          <a:prstGeom prst="rect">
            <a:avLst/>
          </a:prstGeom>
        </p:spPr>
        <p:txBody>
          <a:bodyPr lIns="0" tIns="0" rIns="0" bIns="0" rtlCol="0" anchor="t">
            <a:spAutoFit/>
          </a:bodyPr>
          <a:lstStyle/>
          <a:p>
            <a:pPr algn="ctr">
              <a:lnSpc>
                <a:spcPts val="3500"/>
              </a:lnSpc>
            </a:pPr>
            <a:r>
              <a:rPr lang="en-US" sz="2499">
                <a:solidFill>
                  <a:srgbClr val="FFFFFF"/>
                </a:solidFill>
                <a:latin typeface="DM Serif Display"/>
                <a:ea typeface="DM Serif Display"/>
                <a:cs typeface="DM Serif Display"/>
                <a:sym typeface="DM Serif Display"/>
              </a:rPr>
              <a:t>Innovative recycling opportunities</a:t>
            </a:r>
          </a:p>
        </p:txBody>
      </p:sp>
      <p:sp>
        <p:nvSpPr>
          <p:cNvPr id="43" name="TextBox 43"/>
          <p:cNvSpPr txBox="1"/>
          <p:nvPr/>
        </p:nvSpPr>
        <p:spPr>
          <a:xfrm>
            <a:off x="12745783" y="6664979"/>
            <a:ext cx="2574218" cy="1760220"/>
          </a:xfrm>
          <a:prstGeom prst="rect">
            <a:avLst/>
          </a:prstGeom>
        </p:spPr>
        <p:txBody>
          <a:bodyPr lIns="0" tIns="0" rIns="0" bIns="0" rtlCol="0" anchor="t">
            <a:spAutoFit/>
          </a:bodyPr>
          <a:lstStyle/>
          <a:p>
            <a:pPr algn="ctr">
              <a:lnSpc>
                <a:spcPts val="2700"/>
              </a:lnSpc>
            </a:pPr>
            <a:r>
              <a:rPr lang="en-US" sz="1800">
                <a:solidFill>
                  <a:srgbClr val="FFFFFF"/>
                </a:solidFill>
                <a:latin typeface="Montserrat"/>
                <a:ea typeface="Montserrat"/>
                <a:cs typeface="Montserrat"/>
                <a:sym typeface="Montserrat"/>
              </a:rPr>
              <a:t>Digital designs can be reused, repurposed, or modified for future projects without creating new waste.</a:t>
            </a:r>
          </a:p>
        </p:txBody>
      </p:sp>
      <p:sp>
        <p:nvSpPr>
          <p:cNvPr id="44" name="TextBox 44"/>
          <p:cNvSpPr txBox="1"/>
          <p:nvPr/>
        </p:nvSpPr>
        <p:spPr>
          <a:xfrm>
            <a:off x="9933805" y="4333401"/>
            <a:ext cx="876394" cy="546000"/>
          </a:xfrm>
          <a:prstGeom prst="rect">
            <a:avLst/>
          </a:prstGeom>
        </p:spPr>
        <p:txBody>
          <a:bodyPr lIns="0" tIns="0" rIns="0" bIns="0" rtlCol="0" anchor="t">
            <a:spAutoFit/>
          </a:bodyPr>
          <a:lstStyle/>
          <a:p>
            <a:pPr algn="ctr">
              <a:lnSpc>
                <a:spcPts val="3500"/>
              </a:lnSpc>
            </a:pPr>
            <a:r>
              <a:rPr lang="en-US" sz="2499">
                <a:solidFill>
                  <a:srgbClr val="FFFFFF"/>
                </a:solidFill>
                <a:latin typeface="DM Serif Display"/>
                <a:ea typeface="DM Serif Display"/>
                <a:cs typeface="DM Serif Display"/>
                <a:sym typeface="DM Serif Display"/>
              </a:rPr>
              <a:t>03</a:t>
            </a:r>
          </a:p>
        </p:txBody>
      </p:sp>
      <p:sp>
        <p:nvSpPr>
          <p:cNvPr id="45" name="TextBox 45"/>
          <p:cNvSpPr txBox="1"/>
          <p:nvPr/>
        </p:nvSpPr>
        <p:spPr>
          <a:xfrm>
            <a:off x="13594695" y="4333401"/>
            <a:ext cx="876394" cy="546000"/>
          </a:xfrm>
          <a:prstGeom prst="rect">
            <a:avLst/>
          </a:prstGeom>
        </p:spPr>
        <p:txBody>
          <a:bodyPr lIns="0" tIns="0" rIns="0" bIns="0" rtlCol="0" anchor="t">
            <a:spAutoFit/>
          </a:bodyPr>
          <a:lstStyle/>
          <a:p>
            <a:pPr algn="ctr">
              <a:lnSpc>
                <a:spcPts val="3500"/>
              </a:lnSpc>
            </a:pPr>
            <a:r>
              <a:rPr lang="en-US" sz="2499">
                <a:solidFill>
                  <a:srgbClr val="FFFFFF"/>
                </a:solidFill>
                <a:latin typeface="DM Serif Display"/>
                <a:ea typeface="DM Serif Display"/>
                <a:cs typeface="DM Serif Display"/>
                <a:sym typeface="DM Serif Display"/>
              </a:rPr>
              <a:t>04</a:t>
            </a:r>
          </a:p>
        </p:txBody>
      </p:sp>
      <p:sp>
        <p:nvSpPr>
          <p:cNvPr id="46" name="TextBox 46"/>
          <p:cNvSpPr txBox="1"/>
          <p:nvPr/>
        </p:nvSpPr>
        <p:spPr>
          <a:xfrm>
            <a:off x="1031566" y="332045"/>
            <a:ext cx="4506489" cy="403225"/>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47" name="TextBox 47"/>
          <p:cNvSpPr txBox="1"/>
          <p:nvPr/>
        </p:nvSpPr>
        <p:spPr>
          <a:xfrm>
            <a:off x="4089244" y="9254631"/>
            <a:ext cx="10106276" cy="663002"/>
          </a:xfrm>
          <a:prstGeom prst="rect">
            <a:avLst/>
          </a:prstGeom>
        </p:spPr>
        <p:txBody>
          <a:bodyPr lIns="0" tIns="0" rIns="0" bIns="0" rtlCol="0" anchor="t">
            <a:spAutoFit/>
          </a:bodyPr>
          <a:lstStyle/>
          <a:p>
            <a:pPr algn="ctr">
              <a:lnSpc>
                <a:spcPts val="2700"/>
              </a:lnSpc>
            </a:pPr>
            <a:r>
              <a:rPr lang="en-US" sz="1800" i="1" u="sng" dirty="0">
                <a:solidFill>
                  <a:srgbClr val="000000"/>
                </a:solidFill>
                <a:latin typeface="Montserrat" panose="00000500000000000000" pitchFamily="2" charset="0"/>
                <a:ea typeface="Arimo Italics"/>
                <a:cs typeface="Arimo Italics"/>
                <a:sym typeface="Arimo Italics"/>
              </a:rPr>
              <a:t>These benefits help achieve eco-friendly objectives by optimizing resources, reducing environmental strain, and fostering innovation in fashion design.</a:t>
            </a:r>
          </a:p>
        </p:txBody>
      </p:sp>
      <p:sp>
        <p:nvSpPr>
          <p:cNvPr id="48" name="TextBox 48"/>
          <p:cNvSpPr txBox="1"/>
          <p:nvPr/>
        </p:nvSpPr>
        <p:spPr>
          <a:xfrm rot="16200000">
            <a:off x="15846240" y="7511403"/>
            <a:ext cx="3225130" cy="26866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13" tooltip="https://www.fashionupproject.com"/>
              </a:rPr>
              <a:t>www.fashionupproject.com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FCF5A"/>
        </a:solidFill>
        <a:effectLst/>
      </p:bgPr>
    </p:bg>
    <p:spTree>
      <p:nvGrpSpPr>
        <p:cNvPr id="1" name=""/>
        <p:cNvGrpSpPr/>
        <p:nvPr/>
      </p:nvGrpSpPr>
      <p:grpSpPr>
        <a:xfrm>
          <a:off x="0" y="0"/>
          <a:ext cx="0" cy="0"/>
          <a:chOff x="0" y="0"/>
          <a:chExt cx="0" cy="0"/>
        </a:xfrm>
      </p:grpSpPr>
      <p:grpSp>
        <p:nvGrpSpPr>
          <p:cNvPr id="2" name="Group 2"/>
          <p:cNvGrpSpPr/>
          <p:nvPr/>
        </p:nvGrpSpPr>
        <p:grpSpPr>
          <a:xfrm>
            <a:off x="16670568" y="1620"/>
            <a:ext cx="12668" cy="10287001"/>
            <a:chOff x="0" y="0"/>
            <a:chExt cx="16891" cy="13716001"/>
          </a:xfrm>
        </p:grpSpPr>
        <p:sp>
          <p:nvSpPr>
            <p:cNvPr id="3" name="Freeform 3"/>
            <p:cNvSpPr/>
            <p:nvPr/>
          </p:nvSpPr>
          <p:spPr>
            <a:xfrm>
              <a:off x="0" y="0"/>
              <a:ext cx="16891" cy="13716000"/>
            </a:xfrm>
            <a:custGeom>
              <a:avLst/>
              <a:gdLst/>
              <a:ahLst/>
              <a:cxnLst/>
              <a:rect l="l" t="t" r="r" b="b"/>
              <a:pathLst>
                <a:path w="16891" h="13716000">
                  <a:moveTo>
                    <a:pt x="0" y="13716000"/>
                  </a:moveTo>
                  <a:lnTo>
                    <a:pt x="0" y="0"/>
                  </a:lnTo>
                  <a:lnTo>
                    <a:pt x="16891" y="0"/>
                  </a:lnTo>
                  <a:lnTo>
                    <a:pt x="16891" y="13716000"/>
                  </a:lnTo>
                  <a:close/>
                </a:path>
              </a:pathLst>
            </a:custGeom>
            <a:solidFill>
              <a:srgbClr val="1E2328"/>
            </a:solidFill>
          </p:spPr>
          <p:txBody>
            <a:bodyPr/>
            <a:lstStyle/>
            <a:p>
              <a:endParaRPr lang="it-IT"/>
            </a:p>
          </p:txBody>
        </p:sp>
      </p:grpSp>
      <p:grpSp>
        <p:nvGrpSpPr>
          <p:cNvPr id="4" name="Group 4"/>
          <p:cNvGrpSpPr/>
          <p:nvPr/>
        </p:nvGrpSpPr>
        <p:grpSpPr>
          <a:xfrm rot="-10800000">
            <a:off x="-1619" y="1016032"/>
            <a:ext cx="18288001" cy="12668"/>
            <a:chOff x="0" y="0"/>
            <a:chExt cx="24384001" cy="16891"/>
          </a:xfrm>
        </p:grpSpPr>
        <p:sp>
          <p:nvSpPr>
            <p:cNvPr id="5" name="Freeform 5"/>
            <p:cNvSpPr/>
            <p:nvPr/>
          </p:nvSpPr>
          <p:spPr>
            <a:xfrm>
              <a:off x="0" y="0"/>
              <a:ext cx="24384000" cy="16891"/>
            </a:xfrm>
            <a:custGeom>
              <a:avLst/>
              <a:gdLst/>
              <a:ahLst/>
              <a:cxnLst/>
              <a:rect l="l" t="t" r="r" b="b"/>
              <a:pathLst>
                <a:path w="24384000" h="16891">
                  <a:moveTo>
                    <a:pt x="0" y="0"/>
                  </a:moveTo>
                  <a:lnTo>
                    <a:pt x="24384000" y="0"/>
                  </a:lnTo>
                  <a:lnTo>
                    <a:pt x="24384000" y="16891"/>
                  </a:lnTo>
                  <a:lnTo>
                    <a:pt x="0" y="16891"/>
                  </a:lnTo>
                  <a:close/>
                </a:path>
              </a:pathLst>
            </a:custGeom>
            <a:solidFill>
              <a:srgbClr val="1E2328"/>
            </a:solidFill>
          </p:spPr>
          <p:txBody>
            <a:bodyPr/>
            <a:lstStyle/>
            <a:p>
              <a:endParaRPr lang="it-IT"/>
            </a:p>
          </p:txBody>
        </p:sp>
      </p:grpSp>
      <p:grpSp>
        <p:nvGrpSpPr>
          <p:cNvPr id="6" name="Group 6"/>
          <p:cNvGrpSpPr/>
          <p:nvPr/>
        </p:nvGrpSpPr>
        <p:grpSpPr>
          <a:xfrm>
            <a:off x="16675330" y="1028700"/>
            <a:ext cx="1612677" cy="1612678"/>
            <a:chOff x="0" y="0"/>
            <a:chExt cx="2150236" cy="2150238"/>
          </a:xfrm>
        </p:grpSpPr>
        <p:sp>
          <p:nvSpPr>
            <p:cNvPr id="7" name="Freeform 7"/>
            <p:cNvSpPr/>
            <p:nvPr/>
          </p:nvSpPr>
          <p:spPr>
            <a:xfrm>
              <a:off x="0" y="0"/>
              <a:ext cx="2150237" cy="2150237"/>
            </a:xfrm>
            <a:custGeom>
              <a:avLst/>
              <a:gdLst/>
              <a:ahLst/>
              <a:cxnLst/>
              <a:rect l="l" t="t" r="r" b="b"/>
              <a:pathLst>
                <a:path w="2150237" h="2150237">
                  <a:moveTo>
                    <a:pt x="0" y="0"/>
                  </a:moveTo>
                  <a:lnTo>
                    <a:pt x="2150237" y="0"/>
                  </a:lnTo>
                  <a:lnTo>
                    <a:pt x="2150237" y="2150237"/>
                  </a:lnTo>
                  <a:lnTo>
                    <a:pt x="0" y="2150237"/>
                  </a:lnTo>
                  <a:lnTo>
                    <a:pt x="0" y="0"/>
                  </a:lnTo>
                  <a:close/>
                </a:path>
              </a:pathLst>
            </a:custGeom>
            <a:blipFill>
              <a:blip r:embed="rId2"/>
              <a:stretch>
                <a:fillRect/>
              </a:stretch>
            </a:blipFill>
          </p:spPr>
          <p:txBody>
            <a:bodyPr/>
            <a:lstStyle/>
            <a:p>
              <a:endParaRPr lang="it-IT"/>
            </a:p>
          </p:txBody>
        </p:sp>
      </p:grpSp>
      <p:grpSp>
        <p:nvGrpSpPr>
          <p:cNvPr id="8" name="Group 8"/>
          <p:cNvGrpSpPr/>
          <p:nvPr/>
        </p:nvGrpSpPr>
        <p:grpSpPr>
          <a:xfrm rot="-10800000">
            <a:off x="1" y="1019174"/>
            <a:ext cx="18288000" cy="9525"/>
            <a:chOff x="0" y="0"/>
            <a:chExt cx="24384000" cy="12700"/>
          </a:xfrm>
        </p:grpSpPr>
        <p:sp>
          <p:nvSpPr>
            <p:cNvPr id="9" name="Freeform 9"/>
            <p:cNvSpPr/>
            <p:nvPr/>
          </p:nvSpPr>
          <p:spPr>
            <a:xfrm>
              <a:off x="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txBody>
            <a:bodyPr/>
            <a:lstStyle/>
            <a:p>
              <a:endParaRPr lang="it-IT"/>
            </a:p>
          </p:txBody>
        </p:sp>
      </p:grpSp>
      <p:sp>
        <p:nvSpPr>
          <p:cNvPr id="10" name="Freeform 10"/>
          <p:cNvSpPr/>
          <p:nvPr/>
        </p:nvSpPr>
        <p:spPr>
          <a:xfrm>
            <a:off x="6048375" y="7479555"/>
            <a:ext cx="1028700" cy="2807445"/>
          </a:xfrm>
          <a:custGeom>
            <a:avLst/>
            <a:gdLst/>
            <a:ahLst/>
            <a:cxnLst/>
            <a:rect l="l" t="t" r="r" b="b"/>
            <a:pathLst>
              <a:path w="1028700" h="2807445">
                <a:moveTo>
                  <a:pt x="0" y="0"/>
                </a:moveTo>
                <a:lnTo>
                  <a:pt x="1028700" y="0"/>
                </a:lnTo>
                <a:lnTo>
                  <a:pt x="1028700" y="2807445"/>
                </a:lnTo>
                <a:lnTo>
                  <a:pt x="0" y="2807445"/>
                </a:lnTo>
                <a:lnTo>
                  <a:pt x="0" y="0"/>
                </a:lnTo>
                <a:close/>
              </a:path>
            </a:pathLst>
          </a:custGeom>
          <a:blipFill>
            <a:blip r:embed="rId3">
              <a:extLst>
                <a:ext uri="{96DAC541-7B7A-43D3-8B79-37D633B846F1}">
                  <asvg:svgBlip xmlns:asvg="http://schemas.microsoft.com/office/drawing/2016/SVG/main" r:embed="rId4"/>
                </a:ext>
              </a:extLst>
            </a:blip>
            <a:stretch>
              <a:fillRect t="-43" b="-43"/>
            </a:stretch>
          </a:blipFill>
        </p:spPr>
        <p:txBody>
          <a:bodyPr/>
          <a:lstStyle/>
          <a:p>
            <a:endParaRPr lang="it-IT"/>
          </a:p>
        </p:txBody>
      </p:sp>
      <p:grpSp>
        <p:nvGrpSpPr>
          <p:cNvPr id="11" name="Group 11"/>
          <p:cNvGrpSpPr/>
          <p:nvPr/>
        </p:nvGrpSpPr>
        <p:grpSpPr>
          <a:xfrm>
            <a:off x="813001" y="4927225"/>
            <a:ext cx="4943619" cy="4943619"/>
            <a:chOff x="0" y="0"/>
            <a:chExt cx="6591492" cy="6591492"/>
          </a:xfrm>
        </p:grpSpPr>
        <p:sp>
          <p:nvSpPr>
            <p:cNvPr id="12" name="Freeform 12"/>
            <p:cNvSpPr/>
            <p:nvPr/>
          </p:nvSpPr>
          <p:spPr>
            <a:xfrm>
              <a:off x="0" y="0"/>
              <a:ext cx="6591554" cy="6591554"/>
            </a:xfrm>
            <a:custGeom>
              <a:avLst/>
              <a:gdLst/>
              <a:ahLst/>
              <a:cxnLst/>
              <a:rect l="l" t="t" r="r" b="b"/>
              <a:pathLst>
                <a:path w="6591554" h="6591554">
                  <a:moveTo>
                    <a:pt x="0" y="0"/>
                  </a:moveTo>
                  <a:lnTo>
                    <a:pt x="6591554" y="0"/>
                  </a:lnTo>
                  <a:lnTo>
                    <a:pt x="6591554" y="6591554"/>
                  </a:lnTo>
                  <a:lnTo>
                    <a:pt x="0" y="6591554"/>
                  </a:lnTo>
                  <a:lnTo>
                    <a:pt x="0" y="0"/>
                  </a:lnTo>
                  <a:close/>
                </a:path>
              </a:pathLst>
            </a:custGeom>
            <a:blipFill>
              <a:blip r:embed="rId5"/>
              <a:stretch>
                <a:fillRect/>
              </a:stretch>
            </a:blipFill>
          </p:spPr>
          <p:txBody>
            <a:bodyPr/>
            <a:lstStyle/>
            <a:p>
              <a:endParaRPr lang="it-IT"/>
            </a:p>
          </p:txBody>
        </p:sp>
      </p:grpSp>
      <p:sp>
        <p:nvSpPr>
          <p:cNvPr id="13" name="TextBox 13"/>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a:solidFill>
                  <a:srgbClr val="1E2328"/>
                </a:solidFill>
                <a:latin typeface="Montserrat"/>
                <a:ea typeface="Montserrat"/>
                <a:cs typeface="Montserrat"/>
                <a:sym typeface="Montserrat"/>
              </a:rPr>
              <a:t>Module 6, Unit 1</a:t>
            </a:r>
          </a:p>
        </p:txBody>
      </p:sp>
      <p:sp>
        <p:nvSpPr>
          <p:cNvPr id="14" name="TextBox 14"/>
          <p:cNvSpPr txBox="1"/>
          <p:nvPr/>
        </p:nvSpPr>
        <p:spPr>
          <a:xfrm>
            <a:off x="1028700" y="1591640"/>
            <a:ext cx="14130760" cy="561885"/>
          </a:xfrm>
          <a:prstGeom prst="rect">
            <a:avLst/>
          </a:prstGeom>
        </p:spPr>
        <p:txBody>
          <a:bodyPr lIns="0" tIns="0" rIns="0" bIns="0" rtlCol="0" anchor="t">
            <a:spAutoFit/>
          </a:bodyPr>
          <a:lstStyle/>
          <a:p>
            <a:pPr algn="l">
              <a:lnSpc>
                <a:spcPts val="4200"/>
              </a:lnSpc>
            </a:pPr>
            <a:r>
              <a:rPr lang="en-US" sz="4200" dirty="0">
                <a:solidFill>
                  <a:srgbClr val="1E2328"/>
                </a:solidFill>
                <a:latin typeface="DM Serif Display"/>
                <a:ea typeface="DM Serif Display"/>
                <a:cs typeface="DM Serif Display"/>
                <a:sym typeface="DM Serif Display"/>
              </a:rPr>
              <a:t>Environmental impact of 3D Design vs Traditional Methods</a:t>
            </a:r>
          </a:p>
        </p:txBody>
      </p:sp>
      <p:sp>
        <p:nvSpPr>
          <p:cNvPr id="15" name="TextBox 15"/>
          <p:cNvSpPr txBox="1"/>
          <p:nvPr/>
        </p:nvSpPr>
        <p:spPr>
          <a:xfrm>
            <a:off x="1028700" y="2378418"/>
            <a:ext cx="15258511" cy="2653703"/>
          </a:xfrm>
          <a:prstGeom prst="rect">
            <a:avLst/>
          </a:prstGeom>
        </p:spPr>
        <p:txBody>
          <a:bodyPr lIns="0" tIns="0" rIns="0" bIns="0" rtlCol="0" anchor="t">
            <a:spAutoFit/>
          </a:bodyPr>
          <a:lstStyle/>
          <a:p>
            <a:pPr algn="l">
              <a:lnSpc>
                <a:spcPts val="2997"/>
              </a:lnSpc>
            </a:pPr>
            <a:r>
              <a:rPr lang="en-US" sz="1999">
                <a:solidFill>
                  <a:srgbClr val="1E2328"/>
                </a:solidFill>
                <a:latin typeface="Montserrat"/>
                <a:ea typeface="Montserrat"/>
                <a:cs typeface="Montserrat"/>
                <a:sym typeface="Montserrat"/>
              </a:rPr>
              <a:t>Traditional fashion prototyping often involves multiple physical samples, leading to significant </a:t>
            </a:r>
            <a:r>
              <a:rPr lang="en-US" sz="1999" b="1">
                <a:solidFill>
                  <a:srgbClr val="1E2328"/>
                </a:solidFill>
                <a:latin typeface="Montserrat Bold"/>
                <a:ea typeface="Montserrat Bold"/>
                <a:cs typeface="Montserrat Bold"/>
                <a:sym typeface="Montserrat Bold"/>
              </a:rPr>
              <a:t>fabric waste</a:t>
            </a:r>
            <a:r>
              <a:rPr lang="en-US" sz="1999">
                <a:solidFill>
                  <a:srgbClr val="1E2328"/>
                </a:solidFill>
                <a:latin typeface="Montserrat"/>
                <a:ea typeface="Montserrat"/>
                <a:cs typeface="Montserrat"/>
                <a:sym typeface="Montserrat"/>
              </a:rPr>
              <a:t>. In contrast, 3D design allows for </a:t>
            </a:r>
            <a:r>
              <a:rPr lang="en-US" sz="1999" b="1">
                <a:solidFill>
                  <a:srgbClr val="1E2328"/>
                </a:solidFill>
                <a:latin typeface="Montserrat Bold"/>
                <a:ea typeface="Montserrat Bold"/>
                <a:cs typeface="Montserrat Bold"/>
                <a:sym typeface="Montserrat Bold"/>
              </a:rPr>
              <a:t>virtual sampling</a:t>
            </a:r>
            <a:r>
              <a:rPr lang="en-US" sz="1999">
                <a:solidFill>
                  <a:srgbClr val="1E2328"/>
                </a:solidFill>
                <a:latin typeface="Montserrat"/>
                <a:ea typeface="Montserrat"/>
                <a:cs typeface="Montserrat"/>
                <a:sym typeface="Montserrat"/>
              </a:rPr>
              <a:t>, eliminating the need for physical prototypes and thereby reducing material waste.</a:t>
            </a:r>
          </a:p>
          <a:p>
            <a:pPr algn="l">
              <a:lnSpc>
                <a:spcPts val="2997"/>
              </a:lnSpc>
            </a:pPr>
            <a:endParaRPr lang="en-US" sz="1999">
              <a:solidFill>
                <a:srgbClr val="1E2328"/>
              </a:solidFill>
              <a:latin typeface="Montserrat"/>
              <a:ea typeface="Montserrat"/>
              <a:cs typeface="Montserrat"/>
              <a:sym typeface="Montserrat"/>
            </a:endParaRPr>
          </a:p>
          <a:p>
            <a:pPr algn="l">
              <a:lnSpc>
                <a:spcPts val="2997"/>
              </a:lnSpc>
            </a:pPr>
            <a:r>
              <a:rPr lang="en-US" sz="1999">
                <a:solidFill>
                  <a:srgbClr val="1E2328"/>
                </a:solidFill>
                <a:latin typeface="Montserrat"/>
                <a:ea typeface="Montserrat"/>
                <a:cs typeface="Montserrat"/>
                <a:sym typeface="Montserrat"/>
              </a:rPr>
              <a:t>The traditional manufacturing process </a:t>
            </a:r>
            <a:r>
              <a:rPr lang="en-US" sz="1999" b="1">
                <a:solidFill>
                  <a:srgbClr val="1E2328"/>
                </a:solidFill>
                <a:latin typeface="Montserrat Bold"/>
                <a:ea typeface="Montserrat Bold"/>
                <a:cs typeface="Montserrat Bold"/>
                <a:sym typeface="Montserrat Bold"/>
              </a:rPr>
              <a:t>consumes substantial energy</a:t>
            </a:r>
            <a:r>
              <a:rPr lang="en-US" sz="1999">
                <a:solidFill>
                  <a:srgbClr val="1E2328"/>
                </a:solidFill>
                <a:latin typeface="Montserrat"/>
                <a:ea typeface="Montserrat"/>
                <a:cs typeface="Montserrat"/>
                <a:sym typeface="Montserrat"/>
              </a:rPr>
              <a:t> due to the production and transportation of physical samples. 3D design minimizes this by enabling digital prototyping, which requires </a:t>
            </a:r>
            <a:r>
              <a:rPr lang="en-US" sz="1999" b="1">
                <a:solidFill>
                  <a:srgbClr val="1E2328"/>
                </a:solidFill>
                <a:latin typeface="Montserrat Bold"/>
                <a:ea typeface="Montserrat Bold"/>
                <a:cs typeface="Montserrat Bold"/>
                <a:sym typeface="Montserrat Bold"/>
              </a:rPr>
              <a:t>less energy</a:t>
            </a:r>
            <a:r>
              <a:rPr lang="en-US" sz="1999">
                <a:solidFill>
                  <a:srgbClr val="1E2328"/>
                </a:solidFill>
                <a:latin typeface="Montserrat"/>
                <a:ea typeface="Montserrat"/>
                <a:cs typeface="Montserrat"/>
                <a:sym typeface="Montserrat"/>
              </a:rPr>
              <a:t>.</a:t>
            </a:r>
          </a:p>
          <a:p>
            <a:pPr algn="l">
              <a:lnSpc>
                <a:spcPts val="3298"/>
              </a:lnSpc>
            </a:pPr>
            <a:endParaRPr lang="en-US" sz="1999">
              <a:solidFill>
                <a:srgbClr val="1E2328"/>
              </a:solidFill>
              <a:latin typeface="Montserrat"/>
              <a:ea typeface="Montserrat"/>
              <a:cs typeface="Montserrat"/>
              <a:sym typeface="Montserrat"/>
            </a:endParaRPr>
          </a:p>
        </p:txBody>
      </p:sp>
      <p:sp>
        <p:nvSpPr>
          <p:cNvPr id="16" name="TextBox 16"/>
          <p:cNvSpPr txBox="1"/>
          <p:nvPr/>
        </p:nvSpPr>
        <p:spPr>
          <a:xfrm>
            <a:off x="7743418" y="5202220"/>
            <a:ext cx="8687638" cy="4105255"/>
          </a:xfrm>
          <a:prstGeom prst="rect">
            <a:avLst/>
          </a:prstGeom>
        </p:spPr>
        <p:txBody>
          <a:bodyPr lIns="0" tIns="0" rIns="0" bIns="0" rtlCol="0" anchor="t">
            <a:spAutoFit/>
          </a:bodyPr>
          <a:lstStyle/>
          <a:p>
            <a:pPr algn="l">
              <a:lnSpc>
                <a:spcPts val="2997"/>
              </a:lnSpc>
            </a:pPr>
            <a:r>
              <a:rPr lang="en-US" sz="1999" dirty="0">
                <a:solidFill>
                  <a:srgbClr val="1E2328"/>
                </a:solidFill>
                <a:latin typeface="Montserrat"/>
                <a:ea typeface="Montserrat"/>
                <a:cs typeface="Montserrat"/>
                <a:sym typeface="Montserrat"/>
              </a:rPr>
              <a:t>Conventional textile production is water-intensive, contributing to </a:t>
            </a:r>
            <a:r>
              <a:rPr lang="en-US" sz="1999" b="1" dirty="0">
                <a:solidFill>
                  <a:srgbClr val="1E2328"/>
                </a:solidFill>
                <a:latin typeface="Montserrat Bold"/>
                <a:ea typeface="Montserrat Bold"/>
                <a:cs typeface="Montserrat Bold"/>
                <a:sym typeface="Montserrat Bold"/>
              </a:rPr>
              <a:t>20% of global wastewater</a:t>
            </a:r>
            <a:r>
              <a:rPr lang="en-US" sz="1999" dirty="0">
                <a:solidFill>
                  <a:srgbClr val="1E2328"/>
                </a:solidFill>
                <a:latin typeface="Montserrat"/>
                <a:ea typeface="Montserrat"/>
                <a:cs typeface="Montserrat"/>
                <a:sym typeface="Montserrat"/>
              </a:rPr>
              <a:t>. By reducing the need for physical samples, 3D design helps decrease water usage in the prototyping phase.</a:t>
            </a:r>
          </a:p>
          <a:p>
            <a:pPr algn="l">
              <a:lnSpc>
                <a:spcPts val="2997"/>
              </a:lnSpc>
            </a:pPr>
            <a:endParaRPr lang="en-US" sz="1999" dirty="0">
              <a:solidFill>
                <a:srgbClr val="1E2328"/>
              </a:solidFill>
              <a:latin typeface="Montserrat"/>
              <a:ea typeface="Montserrat"/>
              <a:cs typeface="Montserrat"/>
              <a:sym typeface="Montserrat"/>
            </a:endParaRPr>
          </a:p>
          <a:p>
            <a:pPr algn="l">
              <a:lnSpc>
                <a:spcPts val="2997"/>
              </a:lnSpc>
            </a:pPr>
            <a:r>
              <a:rPr lang="en-US" sz="1999" dirty="0">
                <a:solidFill>
                  <a:srgbClr val="1E2328"/>
                </a:solidFill>
                <a:latin typeface="Montserrat"/>
                <a:ea typeface="Montserrat"/>
                <a:cs typeface="Montserrat"/>
                <a:sym typeface="Montserrat"/>
              </a:rPr>
              <a:t>The fashion industry is responsible for </a:t>
            </a:r>
            <a:r>
              <a:rPr lang="en-US" sz="1999" b="1" dirty="0">
                <a:solidFill>
                  <a:srgbClr val="1E2328"/>
                </a:solidFill>
                <a:latin typeface="Montserrat Bold"/>
                <a:ea typeface="Montserrat Bold"/>
                <a:cs typeface="Montserrat Bold"/>
                <a:sym typeface="Montserrat Bold"/>
              </a:rPr>
              <a:t>10% of human-caused greenhouse gas emissions</a:t>
            </a:r>
            <a:r>
              <a:rPr lang="en-US" sz="1999" dirty="0">
                <a:solidFill>
                  <a:srgbClr val="1E2328"/>
                </a:solidFill>
                <a:latin typeface="Montserrat"/>
                <a:ea typeface="Montserrat"/>
                <a:cs typeface="Montserrat"/>
                <a:sym typeface="Montserrat"/>
              </a:rPr>
              <a:t>. Implementing 3D design can lower these emissions by reducing the need for physical samples and associated transportation.</a:t>
            </a:r>
          </a:p>
          <a:p>
            <a:pPr algn="l">
              <a:lnSpc>
                <a:spcPts val="2997"/>
              </a:lnSpc>
            </a:pPr>
            <a:endParaRPr lang="en-US" sz="1999" dirty="0">
              <a:solidFill>
                <a:srgbClr val="1E2328"/>
              </a:solidFill>
              <a:latin typeface="Montserrat"/>
              <a:ea typeface="Montserrat"/>
              <a:cs typeface="Montserrat"/>
              <a:sym typeface="Montserrat"/>
            </a:endParaRPr>
          </a:p>
          <a:p>
            <a:pPr algn="l">
              <a:lnSpc>
                <a:spcPts val="2997"/>
              </a:lnSpc>
            </a:pPr>
            <a:endParaRPr lang="en-US" sz="1999" dirty="0">
              <a:solidFill>
                <a:srgbClr val="1E2328"/>
              </a:solidFill>
              <a:latin typeface="Montserrat"/>
              <a:ea typeface="Montserrat"/>
              <a:cs typeface="Montserrat"/>
              <a:sym typeface="Montserrat"/>
            </a:endParaRPr>
          </a:p>
        </p:txBody>
      </p:sp>
      <p:sp>
        <p:nvSpPr>
          <p:cNvPr id="17" name="TextBox 17"/>
          <p:cNvSpPr txBox="1"/>
          <p:nvPr/>
        </p:nvSpPr>
        <p:spPr>
          <a:xfrm>
            <a:off x="1031566" y="332045"/>
            <a:ext cx="4506489" cy="403225"/>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18" name="TextBox 18"/>
          <p:cNvSpPr txBox="1"/>
          <p:nvPr/>
        </p:nvSpPr>
        <p:spPr>
          <a:xfrm>
            <a:off x="7783371" y="9424120"/>
            <a:ext cx="8687638" cy="515590"/>
          </a:xfrm>
          <a:prstGeom prst="rect">
            <a:avLst/>
          </a:prstGeom>
        </p:spPr>
        <p:txBody>
          <a:bodyPr lIns="0" tIns="0" rIns="0" bIns="0" rtlCol="0" anchor="t">
            <a:spAutoFit/>
          </a:bodyPr>
          <a:lstStyle/>
          <a:p>
            <a:pPr algn="l">
              <a:lnSpc>
                <a:spcPts val="2098"/>
              </a:lnSpc>
            </a:pPr>
            <a:r>
              <a:rPr lang="en-US" sz="1399" dirty="0">
                <a:solidFill>
                  <a:srgbClr val="1E2328"/>
                </a:solidFill>
                <a:latin typeface="Montserrat" panose="00000500000000000000" pitchFamily="2" charset="0"/>
                <a:ea typeface="Montserrat Bold"/>
                <a:cs typeface="Montserrat Bold"/>
                <a:sym typeface="Montserrat Bold"/>
              </a:rPr>
              <a:t>SOURCE: Columbia Climate School. Climate, Earth, Society. </a:t>
            </a:r>
            <a:r>
              <a:rPr lang="en-US" sz="1399" dirty="0">
                <a:solidFill>
                  <a:srgbClr val="1E2328"/>
                </a:solidFill>
                <a:latin typeface="Montserrat" panose="00000500000000000000" pitchFamily="2" charset="0"/>
                <a:ea typeface="Montserrat Bold"/>
                <a:cs typeface="Montserrat Bold"/>
                <a:sym typeface="Montserrat Bold"/>
                <a:hlinkClick r:id="rId6"/>
              </a:rPr>
              <a:t>https://news.climate.columbia.edu/2021/06/10/why-fashion-needs-to-be-more-sustainable/</a:t>
            </a:r>
            <a:r>
              <a:rPr lang="en-US" sz="1399" dirty="0">
                <a:solidFill>
                  <a:srgbClr val="1E2328"/>
                </a:solidFill>
                <a:latin typeface="Montserrat" panose="00000500000000000000" pitchFamily="2" charset="0"/>
                <a:ea typeface="Montserrat Bold"/>
                <a:cs typeface="Montserrat Bold"/>
                <a:sym typeface="Montserrat Bold"/>
              </a:rPr>
              <a:t> </a:t>
            </a:r>
          </a:p>
        </p:txBody>
      </p:sp>
      <p:sp>
        <p:nvSpPr>
          <p:cNvPr id="19" name="TextBox 19"/>
          <p:cNvSpPr txBox="1"/>
          <p:nvPr/>
        </p:nvSpPr>
        <p:spPr>
          <a:xfrm rot="16200000">
            <a:off x="15846240" y="7465683"/>
            <a:ext cx="3316570" cy="26866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7" tooltip="https://www.fashionupproject.com"/>
              </a:rPr>
              <a:t>www.fashionupproject.com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670568" y="1620"/>
            <a:ext cx="12668" cy="10287001"/>
            <a:chOff x="0" y="0"/>
            <a:chExt cx="16891" cy="13716001"/>
          </a:xfrm>
        </p:grpSpPr>
        <p:sp>
          <p:nvSpPr>
            <p:cNvPr id="3" name="Freeform 3"/>
            <p:cNvSpPr/>
            <p:nvPr/>
          </p:nvSpPr>
          <p:spPr>
            <a:xfrm>
              <a:off x="0" y="0"/>
              <a:ext cx="16891" cy="13716000"/>
            </a:xfrm>
            <a:custGeom>
              <a:avLst/>
              <a:gdLst/>
              <a:ahLst/>
              <a:cxnLst/>
              <a:rect l="l" t="t" r="r" b="b"/>
              <a:pathLst>
                <a:path w="16891" h="13716000">
                  <a:moveTo>
                    <a:pt x="0" y="13716000"/>
                  </a:moveTo>
                  <a:lnTo>
                    <a:pt x="0" y="0"/>
                  </a:lnTo>
                  <a:lnTo>
                    <a:pt x="16891" y="0"/>
                  </a:lnTo>
                  <a:lnTo>
                    <a:pt x="16891" y="13716000"/>
                  </a:lnTo>
                  <a:close/>
                </a:path>
              </a:pathLst>
            </a:custGeom>
            <a:solidFill>
              <a:srgbClr val="1E2328"/>
            </a:solidFill>
          </p:spPr>
          <p:txBody>
            <a:bodyPr/>
            <a:lstStyle/>
            <a:p>
              <a:endParaRPr lang="it-IT"/>
            </a:p>
          </p:txBody>
        </p:sp>
      </p:grpSp>
      <p:grpSp>
        <p:nvGrpSpPr>
          <p:cNvPr id="4" name="Group 4"/>
          <p:cNvGrpSpPr/>
          <p:nvPr/>
        </p:nvGrpSpPr>
        <p:grpSpPr>
          <a:xfrm rot="-10800000">
            <a:off x="-1619" y="1016032"/>
            <a:ext cx="18288001" cy="12668"/>
            <a:chOff x="0" y="0"/>
            <a:chExt cx="24384001" cy="16891"/>
          </a:xfrm>
        </p:grpSpPr>
        <p:sp>
          <p:nvSpPr>
            <p:cNvPr id="5" name="Freeform 5"/>
            <p:cNvSpPr/>
            <p:nvPr/>
          </p:nvSpPr>
          <p:spPr>
            <a:xfrm>
              <a:off x="0" y="0"/>
              <a:ext cx="24384000" cy="16891"/>
            </a:xfrm>
            <a:custGeom>
              <a:avLst/>
              <a:gdLst/>
              <a:ahLst/>
              <a:cxnLst/>
              <a:rect l="l" t="t" r="r" b="b"/>
              <a:pathLst>
                <a:path w="24384000" h="16891">
                  <a:moveTo>
                    <a:pt x="0" y="0"/>
                  </a:moveTo>
                  <a:lnTo>
                    <a:pt x="24384000" y="0"/>
                  </a:lnTo>
                  <a:lnTo>
                    <a:pt x="24384000" y="16891"/>
                  </a:lnTo>
                  <a:lnTo>
                    <a:pt x="0" y="16891"/>
                  </a:lnTo>
                  <a:close/>
                </a:path>
              </a:pathLst>
            </a:custGeom>
            <a:solidFill>
              <a:srgbClr val="1E2328"/>
            </a:solidFill>
          </p:spPr>
          <p:txBody>
            <a:bodyPr/>
            <a:lstStyle/>
            <a:p>
              <a:endParaRPr lang="it-IT"/>
            </a:p>
          </p:txBody>
        </p:sp>
      </p:grpSp>
      <p:grpSp>
        <p:nvGrpSpPr>
          <p:cNvPr id="6" name="Group 6"/>
          <p:cNvGrpSpPr/>
          <p:nvPr/>
        </p:nvGrpSpPr>
        <p:grpSpPr>
          <a:xfrm>
            <a:off x="16675330" y="1028700"/>
            <a:ext cx="1612677" cy="1612678"/>
            <a:chOff x="0" y="0"/>
            <a:chExt cx="2150236" cy="2150238"/>
          </a:xfrm>
        </p:grpSpPr>
        <p:sp>
          <p:nvSpPr>
            <p:cNvPr id="7" name="Freeform 7"/>
            <p:cNvSpPr/>
            <p:nvPr/>
          </p:nvSpPr>
          <p:spPr>
            <a:xfrm>
              <a:off x="0" y="0"/>
              <a:ext cx="2150237" cy="2150237"/>
            </a:xfrm>
            <a:custGeom>
              <a:avLst/>
              <a:gdLst/>
              <a:ahLst/>
              <a:cxnLst/>
              <a:rect l="l" t="t" r="r" b="b"/>
              <a:pathLst>
                <a:path w="2150237" h="2150237">
                  <a:moveTo>
                    <a:pt x="0" y="0"/>
                  </a:moveTo>
                  <a:lnTo>
                    <a:pt x="2150237" y="0"/>
                  </a:lnTo>
                  <a:lnTo>
                    <a:pt x="2150237" y="2150237"/>
                  </a:lnTo>
                  <a:lnTo>
                    <a:pt x="0" y="2150237"/>
                  </a:lnTo>
                  <a:lnTo>
                    <a:pt x="0" y="0"/>
                  </a:lnTo>
                  <a:close/>
                </a:path>
              </a:pathLst>
            </a:custGeom>
            <a:blipFill>
              <a:blip r:embed="rId2"/>
              <a:stretch>
                <a:fillRect/>
              </a:stretch>
            </a:blipFill>
          </p:spPr>
          <p:txBody>
            <a:bodyPr/>
            <a:lstStyle/>
            <a:p>
              <a:endParaRPr lang="it-IT"/>
            </a:p>
          </p:txBody>
        </p:sp>
      </p:grpSp>
      <p:grpSp>
        <p:nvGrpSpPr>
          <p:cNvPr id="8" name="Group 8"/>
          <p:cNvGrpSpPr/>
          <p:nvPr/>
        </p:nvGrpSpPr>
        <p:grpSpPr>
          <a:xfrm rot="-10800000">
            <a:off x="1" y="1019174"/>
            <a:ext cx="18288000" cy="9525"/>
            <a:chOff x="0" y="0"/>
            <a:chExt cx="24384000" cy="12700"/>
          </a:xfrm>
        </p:grpSpPr>
        <p:sp>
          <p:nvSpPr>
            <p:cNvPr id="9" name="Freeform 9"/>
            <p:cNvSpPr/>
            <p:nvPr/>
          </p:nvSpPr>
          <p:spPr>
            <a:xfrm>
              <a:off x="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txBody>
            <a:bodyPr/>
            <a:lstStyle/>
            <a:p>
              <a:endParaRPr lang="it-IT"/>
            </a:p>
          </p:txBody>
        </p:sp>
      </p:grpSp>
      <p:sp>
        <p:nvSpPr>
          <p:cNvPr id="10" name="Freeform 10"/>
          <p:cNvSpPr/>
          <p:nvPr/>
        </p:nvSpPr>
        <p:spPr>
          <a:xfrm>
            <a:off x="12759477" y="5674870"/>
            <a:ext cx="2839729" cy="4612130"/>
          </a:xfrm>
          <a:custGeom>
            <a:avLst/>
            <a:gdLst/>
            <a:ahLst/>
            <a:cxnLst/>
            <a:rect l="l" t="t" r="r" b="b"/>
            <a:pathLst>
              <a:path w="2839729" h="4612130">
                <a:moveTo>
                  <a:pt x="0" y="0"/>
                </a:moveTo>
                <a:lnTo>
                  <a:pt x="2839729" y="0"/>
                </a:lnTo>
                <a:lnTo>
                  <a:pt x="2839729" y="4612130"/>
                </a:lnTo>
                <a:lnTo>
                  <a:pt x="0" y="4612130"/>
                </a:lnTo>
                <a:lnTo>
                  <a:pt x="0" y="0"/>
                </a:lnTo>
                <a:close/>
              </a:path>
            </a:pathLst>
          </a:custGeom>
          <a:blipFill>
            <a:blip r:embed="rId3">
              <a:extLst>
                <a:ext uri="{96DAC541-7B7A-43D3-8B79-37D633B846F1}">
                  <asvg:svgBlip xmlns:asvg="http://schemas.microsoft.com/office/drawing/2016/SVG/main" r:embed="rId4"/>
                </a:ext>
              </a:extLst>
            </a:blip>
            <a:stretch>
              <a:fillRect l="-63" r="-63"/>
            </a:stretch>
          </a:blipFill>
        </p:spPr>
        <p:txBody>
          <a:bodyPr/>
          <a:lstStyle/>
          <a:p>
            <a:endParaRPr lang="it-IT"/>
          </a:p>
        </p:txBody>
      </p:sp>
      <p:sp>
        <p:nvSpPr>
          <p:cNvPr id="11" name="Freeform 11"/>
          <p:cNvSpPr/>
          <p:nvPr/>
        </p:nvSpPr>
        <p:spPr>
          <a:xfrm>
            <a:off x="11022189" y="2126555"/>
            <a:ext cx="3474574" cy="7094874"/>
          </a:xfrm>
          <a:custGeom>
            <a:avLst/>
            <a:gdLst/>
            <a:ahLst/>
            <a:cxnLst/>
            <a:rect l="l" t="t" r="r" b="b"/>
            <a:pathLst>
              <a:path w="3474574" h="7094874">
                <a:moveTo>
                  <a:pt x="0" y="0"/>
                </a:moveTo>
                <a:lnTo>
                  <a:pt x="3474574" y="0"/>
                </a:lnTo>
                <a:lnTo>
                  <a:pt x="3474574" y="7094874"/>
                </a:lnTo>
                <a:lnTo>
                  <a:pt x="0" y="7094874"/>
                </a:lnTo>
                <a:lnTo>
                  <a:pt x="0" y="0"/>
                </a:lnTo>
                <a:close/>
              </a:path>
            </a:pathLst>
          </a:custGeom>
          <a:blipFill>
            <a:blip r:embed="rId5">
              <a:extLst>
                <a:ext uri="{96DAC541-7B7A-43D3-8B79-37D633B846F1}">
                  <asvg:svgBlip xmlns:asvg="http://schemas.microsoft.com/office/drawing/2016/SVG/main" r:embed="rId6"/>
                </a:ext>
              </a:extLst>
            </a:blip>
            <a:stretch>
              <a:fillRect l="-20" r="-20"/>
            </a:stretch>
          </a:blipFill>
        </p:spPr>
        <p:txBody>
          <a:bodyPr/>
          <a:lstStyle/>
          <a:p>
            <a:endParaRPr lang="it-IT"/>
          </a:p>
        </p:txBody>
      </p:sp>
      <p:grpSp>
        <p:nvGrpSpPr>
          <p:cNvPr id="12" name="Group 12"/>
          <p:cNvGrpSpPr/>
          <p:nvPr/>
        </p:nvGrpSpPr>
        <p:grpSpPr>
          <a:xfrm>
            <a:off x="11204784" y="2307395"/>
            <a:ext cx="3112866" cy="6741890"/>
            <a:chOff x="0" y="0"/>
            <a:chExt cx="4150488" cy="8989187"/>
          </a:xfrm>
        </p:grpSpPr>
        <p:sp>
          <p:nvSpPr>
            <p:cNvPr id="13" name="Freeform 13"/>
            <p:cNvSpPr/>
            <p:nvPr/>
          </p:nvSpPr>
          <p:spPr>
            <a:xfrm>
              <a:off x="0" y="0"/>
              <a:ext cx="4150487" cy="8989187"/>
            </a:xfrm>
            <a:custGeom>
              <a:avLst/>
              <a:gdLst/>
              <a:ahLst/>
              <a:cxnLst/>
              <a:rect l="l" t="t" r="r" b="b"/>
              <a:pathLst>
                <a:path w="4150487" h="8989187">
                  <a:moveTo>
                    <a:pt x="3761867" y="0"/>
                  </a:moveTo>
                  <a:lnTo>
                    <a:pt x="3260979" y="0"/>
                  </a:lnTo>
                  <a:lnTo>
                    <a:pt x="3260979" y="105283"/>
                  </a:lnTo>
                  <a:cubicBezTo>
                    <a:pt x="3260979" y="224663"/>
                    <a:pt x="3162681" y="322961"/>
                    <a:pt x="3043301" y="322961"/>
                  </a:cubicBezTo>
                  <a:lnTo>
                    <a:pt x="1109599" y="322961"/>
                  </a:lnTo>
                  <a:cubicBezTo>
                    <a:pt x="990219" y="322961"/>
                    <a:pt x="891921" y="224663"/>
                    <a:pt x="891921" y="105283"/>
                  </a:cubicBezTo>
                  <a:lnTo>
                    <a:pt x="891921" y="0"/>
                  </a:lnTo>
                  <a:lnTo>
                    <a:pt x="386207" y="0"/>
                  </a:lnTo>
                  <a:cubicBezTo>
                    <a:pt x="173228" y="0"/>
                    <a:pt x="0" y="173228"/>
                    <a:pt x="0" y="386207"/>
                  </a:cubicBezTo>
                  <a:lnTo>
                    <a:pt x="0" y="8602980"/>
                  </a:lnTo>
                  <a:cubicBezTo>
                    <a:pt x="0" y="8815960"/>
                    <a:pt x="173228" y="8989187"/>
                    <a:pt x="386207" y="8989187"/>
                  </a:cubicBezTo>
                  <a:lnTo>
                    <a:pt x="3761867" y="8989187"/>
                  </a:lnTo>
                  <a:cubicBezTo>
                    <a:pt x="3974846" y="8989187"/>
                    <a:pt x="4148074" y="8815960"/>
                    <a:pt x="4148074" y="8602980"/>
                  </a:cubicBezTo>
                  <a:lnTo>
                    <a:pt x="4148074" y="386207"/>
                  </a:lnTo>
                  <a:cubicBezTo>
                    <a:pt x="4150487" y="173228"/>
                    <a:pt x="3977259" y="0"/>
                    <a:pt x="3761867" y="0"/>
                  </a:cubicBezTo>
                  <a:close/>
                </a:path>
              </a:pathLst>
            </a:custGeom>
            <a:blipFill>
              <a:blip r:embed="rId7"/>
              <a:stretch>
                <a:fillRect l="-10919" r="-10977"/>
              </a:stretch>
            </a:blipFill>
          </p:spPr>
          <p:txBody>
            <a:bodyPr/>
            <a:lstStyle/>
            <a:p>
              <a:endParaRPr lang="it-IT" dirty="0"/>
            </a:p>
          </p:txBody>
        </p:sp>
      </p:grpSp>
      <p:grpSp>
        <p:nvGrpSpPr>
          <p:cNvPr id="14" name="Group 14"/>
          <p:cNvGrpSpPr/>
          <p:nvPr/>
        </p:nvGrpSpPr>
        <p:grpSpPr>
          <a:xfrm>
            <a:off x="12498752" y="2365334"/>
            <a:ext cx="481012" cy="59722"/>
            <a:chOff x="0" y="0"/>
            <a:chExt cx="641350" cy="79629"/>
          </a:xfrm>
        </p:grpSpPr>
        <p:sp>
          <p:nvSpPr>
            <p:cNvPr id="15" name="Freeform 15"/>
            <p:cNvSpPr/>
            <p:nvPr/>
          </p:nvSpPr>
          <p:spPr>
            <a:xfrm>
              <a:off x="0" y="0"/>
              <a:ext cx="641350" cy="79629"/>
            </a:xfrm>
            <a:custGeom>
              <a:avLst/>
              <a:gdLst/>
              <a:ahLst/>
              <a:cxnLst/>
              <a:rect l="l" t="t" r="r" b="b"/>
              <a:pathLst>
                <a:path w="641350" h="79629">
                  <a:moveTo>
                    <a:pt x="601599" y="0"/>
                  </a:moveTo>
                  <a:lnTo>
                    <a:pt x="39751" y="0"/>
                  </a:lnTo>
                  <a:cubicBezTo>
                    <a:pt x="18669" y="0"/>
                    <a:pt x="0" y="16383"/>
                    <a:pt x="0" y="39751"/>
                  </a:cubicBezTo>
                  <a:cubicBezTo>
                    <a:pt x="0" y="63119"/>
                    <a:pt x="18669" y="79629"/>
                    <a:pt x="39751" y="79629"/>
                  </a:cubicBezTo>
                  <a:lnTo>
                    <a:pt x="601599" y="79629"/>
                  </a:lnTo>
                  <a:cubicBezTo>
                    <a:pt x="622681" y="79629"/>
                    <a:pt x="641350" y="63246"/>
                    <a:pt x="641350" y="39878"/>
                  </a:cubicBezTo>
                  <a:cubicBezTo>
                    <a:pt x="641350" y="16510"/>
                    <a:pt x="622681" y="0"/>
                    <a:pt x="601599" y="0"/>
                  </a:cubicBezTo>
                  <a:close/>
                </a:path>
              </a:pathLst>
            </a:custGeom>
            <a:solidFill>
              <a:srgbClr val="555555"/>
            </a:solidFill>
          </p:spPr>
          <p:txBody>
            <a:bodyPr/>
            <a:lstStyle/>
            <a:p>
              <a:endParaRPr lang="it-IT"/>
            </a:p>
          </p:txBody>
        </p:sp>
      </p:grpSp>
      <p:grpSp>
        <p:nvGrpSpPr>
          <p:cNvPr id="16" name="Group 16"/>
          <p:cNvGrpSpPr/>
          <p:nvPr/>
        </p:nvGrpSpPr>
        <p:grpSpPr>
          <a:xfrm>
            <a:off x="13130400" y="2351217"/>
            <a:ext cx="92202" cy="88011"/>
            <a:chOff x="0" y="0"/>
            <a:chExt cx="122936" cy="117348"/>
          </a:xfrm>
        </p:grpSpPr>
        <p:sp>
          <p:nvSpPr>
            <p:cNvPr id="17" name="Freeform 17"/>
            <p:cNvSpPr/>
            <p:nvPr/>
          </p:nvSpPr>
          <p:spPr>
            <a:xfrm>
              <a:off x="0" y="0"/>
              <a:ext cx="122936" cy="117348"/>
            </a:xfrm>
            <a:custGeom>
              <a:avLst/>
              <a:gdLst/>
              <a:ahLst/>
              <a:cxnLst/>
              <a:rect l="l" t="t" r="r" b="b"/>
              <a:pathLst>
                <a:path w="122936" h="117348">
                  <a:moveTo>
                    <a:pt x="61468" y="127"/>
                  </a:moveTo>
                  <a:cubicBezTo>
                    <a:pt x="40386" y="0"/>
                    <a:pt x="21082" y="11176"/>
                    <a:pt x="10541" y="29337"/>
                  </a:cubicBezTo>
                  <a:cubicBezTo>
                    <a:pt x="0" y="47498"/>
                    <a:pt x="0" y="69850"/>
                    <a:pt x="10541" y="88011"/>
                  </a:cubicBezTo>
                  <a:cubicBezTo>
                    <a:pt x="21082" y="106172"/>
                    <a:pt x="40513" y="117348"/>
                    <a:pt x="61468" y="117221"/>
                  </a:cubicBezTo>
                  <a:cubicBezTo>
                    <a:pt x="82423" y="117348"/>
                    <a:pt x="101854" y="106172"/>
                    <a:pt x="112395" y="88011"/>
                  </a:cubicBezTo>
                  <a:cubicBezTo>
                    <a:pt x="122936" y="69850"/>
                    <a:pt x="122936" y="47498"/>
                    <a:pt x="112395" y="29337"/>
                  </a:cubicBezTo>
                  <a:cubicBezTo>
                    <a:pt x="101854" y="11176"/>
                    <a:pt x="82423" y="0"/>
                    <a:pt x="61468" y="127"/>
                  </a:cubicBezTo>
                  <a:close/>
                </a:path>
              </a:pathLst>
            </a:custGeom>
            <a:solidFill>
              <a:srgbClr val="555555"/>
            </a:solidFill>
          </p:spPr>
          <p:txBody>
            <a:bodyPr/>
            <a:lstStyle/>
            <a:p>
              <a:endParaRPr lang="it-IT"/>
            </a:p>
          </p:txBody>
        </p:sp>
      </p:grpSp>
      <p:grpSp>
        <p:nvGrpSpPr>
          <p:cNvPr id="18" name="Group 18"/>
          <p:cNvGrpSpPr/>
          <p:nvPr/>
        </p:nvGrpSpPr>
        <p:grpSpPr>
          <a:xfrm>
            <a:off x="10948449" y="3039531"/>
            <a:ext cx="38672" cy="294989"/>
            <a:chOff x="0" y="0"/>
            <a:chExt cx="51562" cy="393318"/>
          </a:xfrm>
        </p:grpSpPr>
        <p:sp>
          <p:nvSpPr>
            <p:cNvPr id="19" name="Freeform 19"/>
            <p:cNvSpPr/>
            <p:nvPr/>
          </p:nvSpPr>
          <p:spPr>
            <a:xfrm>
              <a:off x="0" y="0"/>
              <a:ext cx="51562" cy="393319"/>
            </a:xfrm>
            <a:custGeom>
              <a:avLst/>
              <a:gdLst/>
              <a:ahLst/>
              <a:cxnLst/>
              <a:rect l="l" t="t" r="r" b="b"/>
              <a:pathLst>
                <a:path w="51562" h="393319">
                  <a:moveTo>
                    <a:pt x="0" y="49149"/>
                  </a:moveTo>
                  <a:lnTo>
                    <a:pt x="0" y="341757"/>
                  </a:lnTo>
                  <a:cubicBezTo>
                    <a:pt x="0" y="369824"/>
                    <a:pt x="23368" y="393319"/>
                    <a:pt x="51562" y="393319"/>
                  </a:cubicBezTo>
                  <a:lnTo>
                    <a:pt x="51562" y="0"/>
                  </a:lnTo>
                  <a:cubicBezTo>
                    <a:pt x="23368" y="0"/>
                    <a:pt x="0" y="21082"/>
                    <a:pt x="0" y="49149"/>
                  </a:cubicBezTo>
                  <a:close/>
                </a:path>
              </a:pathLst>
            </a:custGeom>
            <a:solidFill>
              <a:srgbClr val="2E2E2E"/>
            </a:solidFill>
          </p:spPr>
          <p:txBody>
            <a:bodyPr/>
            <a:lstStyle/>
            <a:p>
              <a:endParaRPr lang="it-IT"/>
            </a:p>
          </p:txBody>
        </p:sp>
      </p:grpSp>
      <p:grpSp>
        <p:nvGrpSpPr>
          <p:cNvPr id="20" name="Group 20"/>
          <p:cNvGrpSpPr/>
          <p:nvPr/>
        </p:nvGrpSpPr>
        <p:grpSpPr>
          <a:xfrm>
            <a:off x="10948449" y="3553958"/>
            <a:ext cx="38672" cy="532067"/>
            <a:chOff x="0" y="0"/>
            <a:chExt cx="51562" cy="709422"/>
          </a:xfrm>
        </p:grpSpPr>
        <p:sp>
          <p:nvSpPr>
            <p:cNvPr id="21" name="Freeform 21"/>
            <p:cNvSpPr/>
            <p:nvPr/>
          </p:nvSpPr>
          <p:spPr>
            <a:xfrm>
              <a:off x="0" y="0"/>
              <a:ext cx="51562" cy="709422"/>
            </a:xfrm>
            <a:custGeom>
              <a:avLst/>
              <a:gdLst/>
              <a:ahLst/>
              <a:cxnLst/>
              <a:rect l="l" t="t" r="r" b="b"/>
              <a:pathLst>
                <a:path w="51562" h="709422">
                  <a:moveTo>
                    <a:pt x="0" y="49149"/>
                  </a:moveTo>
                  <a:lnTo>
                    <a:pt x="0" y="657860"/>
                  </a:lnTo>
                  <a:cubicBezTo>
                    <a:pt x="0" y="685927"/>
                    <a:pt x="23368" y="709422"/>
                    <a:pt x="51562" y="709422"/>
                  </a:cubicBezTo>
                  <a:lnTo>
                    <a:pt x="51562" y="0"/>
                  </a:lnTo>
                  <a:cubicBezTo>
                    <a:pt x="23368" y="0"/>
                    <a:pt x="0" y="21082"/>
                    <a:pt x="0" y="49149"/>
                  </a:cubicBezTo>
                  <a:close/>
                </a:path>
              </a:pathLst>
            </a:custGeom>
            <a:solidFill>
              <a:srgbClr val="2E2E2E"/>
            </a:solidFill>
          </p:spPr>
          <p:txBody>
            <a:bodyPr/>
            <a:lstStyle/>
            <a:p>
              <a:endParaRPr lang="it-IT"/>
            </a:p>
          </p:txBody>
        </p:sp>
      </p:grpSp>
      <p:grpSp>
        <p:nvGrpSpPr>
          <p:cNvPr id="22" name="Group 22"/>
          <p:cNvGrpSpPr/>
          <p:nvPr/>
        </p:nvGrpSpPr>
        <p:grpSpPr>
          <a:xfrm>
            <a:off x="10948449" y="4201819"/>
            <a:ext cx="38672" cy="533781"/>
            <a:chOff x="0" y="0"/>
            <a:chExt cx="51562" cy="711708"/>
          </a:xfrm>
        </p:grpSpPr>
        <p:sp>
          <p:nvSpPr>
            <p:cNvPr id="23" name="Freeform 23"/>
            <p:cNvSpPr/>
            <p:nvPr/>
          </p:nvSpPr>
          <p:spPr>
            <a:xfrm>
              <a:off x="0" y="0"/>
              <a:ext cx="51562" cy="711708"/>
            </a:xfrm>
            <a:custGeom>
              <a:avLst/>
              <a:gdLst/>
              <a:ahLst/>
              <a:cxnLst/>
              <a:rect l="l" t="t" r="r" b="b"/>
              <a:pathLst>
                <a:path w="51562" h="711708">
                  <a:moveTo>
                    <a:pt x="0" y="51562"/>
                  </a:moveTo>
                  <a:lnTo>
                    <a:pt x="0" y="660146"/>
                  </a:lnTo>
                  <a:cubicBezTo>
                    <a:pt x="0" y="688213"/>
                    <a:pt x="23368" y="711708"/>
                    <a:pt x="51562" y="711708"/>
                  </a:cubicBezTo>
                  <a:lnTo>
                    <a:pt x="51562" y="0"/>
                  </a:lnTo>
                  <a:cubicBezTo>
                    <a:pt x="23368" y="0"/>
                    <a:pt x="0" y="23368"/>
                    <a:pt x="0" y="51562"/>
                  </a:cubicBezTo>
                  <a:close/>
                </a:path>
              </a:pathLst>
            </a:custGeom>
            <a:solidFill>
              <a:srgbClr val="2E2E2E"/>
            </a:solidFill>
          </p:spPr>
          <p:txBody>
            <a:bodyPr/>
            <a:lstStyle/>
            <a:p>
              <a:endParaRPr lang="it-IT"/>
            </a:p>
          </p:txBody>
        </p:sp>
      </p:grpSp>
      <p:grpSp>
        <p:nvGrpSpPr>
          <p:cNvPr id="24" name="Group 24"/>
          <p:cNvGrpSpPr/>
          <p:nvPr/>
        </p:nvGrpSpPr>
        <p:grpSpPr>
          <a:xfrm>
            <a:off x="14531878" y="3729530"/>
            <a:ext cx="38672" cy="855060"/>
            <a:chOff x="0" y="0"/>
            <a:chExt cx="51562" cy="1140079"/>
          </a:xfrm>
        </p:grpSpPr>
        <p:sp>
          <p:nvSpPr>
            <p:cNvPr id="25" name="Freeform 25"/>
            <p:cNvSpPr/>
            <p:nvPr/>
          </p:nvSpPr>
          <p:spPr>
            <a:xfrm>
              <a:off x="0" y="0"/>
              <a:ext cx="51562" cy="1140079"/>
            </a:xfrm>
            <a:custGeom>
              <a:avLst/>
              <a:gdLst/>
              <a:ahLst/>
              <a:cxnLst/>
              <a:rect l="l" t="t" r="r" b="b"/>
              <a:pathLst>
                <a:path w="51562" h="1140079">
                  <a:moveTo>
                    <a:pt x="0" y="0"/>
                  </a:moveTo>
                  <a:lnTo>
                    <a:pt x="0" y="1140079"/>
                  </a:lnTo>
                  <a:cubicBezTo>
                    <a:pt x="28067" y="1140079"/>
                    <a:pt x="51562" y="1116711"/>
                    <a:pt x="51562" y="1088517"/>
                  </a:cubicBezTo>
                  <a:lnTo>
                    <a:pt x="51562" y="51562"/>
                  </a:lnTo>
                  <a:cubicBezTo>
                    <a:pt x="51562" y="23368"/>
                    <a:pt x="28067" y="0"/>
                    <a:pt x="0" y="0"/>
                  </a:cubicBezTo>
                  <a:close/>
                </a:path>
              </a:pathLst>
            </a:custGeom>
            <a:solidFill>
              <a:srgbClr val="2E2E2E"/>
            </a:solidFill>
          </p:spPr>
          <p:txBody>
            <a:bodyPr/>
            <a:lstStyle/>
            <a:p>
              <a:endParaRPr lang="it-IT"/>
            </a:p>
          </p:txBody>
        </p:sp>
      </p:grpSp>
      <p:sp>
        <p:nvSpPr>
          <p:cNvPr id="26" name="Freeform 26"/>
          <p:cNvSpPr/>
          <p:nvPr/>
        </p:nvSpPr>
        <p:spPr>
          <a:xfrm>
            <a:off x="10987075" y="2091441"/>
            <a:ext cx="3544803" cy="7165103"/>
          </a:xfrm>
          <a:custGeom>
            <a:avLst/>
            <a:gdLst/>
            <a:ahLst/>
            <a:cxnLst/>
            <a:rect l="l" t="t" r="r" b="b"/>
            <a:pathLst>
              <a:path w="3544803" h="7165103">
                <a:moveTo>
                  <a:pt x="0" y="0"/>
                </a:moveTo>
                <a:lnTo>
                  <a:pt x="3544803" y="0"/>
                </a:lnTo>
                <a:lnTo>
                  <a:pt x="3544803" y="7165103"/>
                </a:lnTo>
                <a:lnTo>
                  <a:pt x="0" y="7165103"/>
                </a:lnTo>
                <a:lnTo>
                  <a:pt x="0" y="0"/>
                </a:lnTo>
                <a:close/>
              </a:path>
            </a:pathLst>
          </a:custGeom>
          <a:blipFill>
            <a:blip r:embed="rId8">
              <a:extLst>
                <a:ext uri="{96DAC541-7B7A-43D3-8B79-37D633B846F1}">
                  <asvg:svgBlip xmlns:asvg="http://schemas.microsoft.com/office/drawing/2016/SVG/main" r:embed="rId9"/>
                </a:ext>
              </a:extLst>
            </a:blip>
            <a:stretch>
              <a:fillRect l="-62" r="-62"/>
            </a:stretch>
          </a:blipFill>
        </p:spPr>
        <p:txBody>
          <a:bodyPr/>
          <a:lstStyle/>
          <a:p>
            <a:endParaRPr lang="it-IT"/>
          </a:p>
        </p:txBody>
      </p:sp>
      <p:sp>
        <p:nvSpPr>
          <p:cNvPr id="27" name="TextBox 27"/>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a:solidFill>
                  <a:srgbClr val="1E2328"/>
                </a:solidFill>
                <a:latin typeface="Montserrat"/>
                <a:ea typeface="Montserrat"/>
                <a:cs typeface="Montserrat"/>
                <a:sym typeface="Montserrat"/>
              </a:rPr>
              <a:t>Module 6, Unit 1</a:t>
            </a:r>
          </a:p>
        </p:txBody>
      </p:sp>
      <p:sp>
        <p:nvSpPr>
          <p:cNvPr id="28" name="TextBox 28"/>
          <p:cNvSpPr txBox="1"/>
          <p:nvPr/>
        </p:nvSpPr>
        <p:spPr>
          <a:xfrm>
            <a:off x="787133" y="1453786"/>
            <a:ext cx="9174393" cy="1148081"/>
          </a:xfrm>
          <a:prstGeom prst="rect">
            <a:avLst/>
          </a:prstGeom>
        </p:spPr>
        <p:txBody>
          <a:bodyPr lIns="0" tIns="0" rIns="0" bIns="0" rtlCol="0" anchor="t">
            <a:spAutoFit/>
          </a:bodyPr>
          <a:lstStyle/>
          <a:p>
            <a:pPr algn="l">
              <a:lnSpc>
                <a:spcPts val="4700"/>
              </a:lnSpc>
            </a:pPr>
            <a:r>
              <a:rPr lang="en-US" sz="4700" dirty="0">
                <a:solidFill>
                  <a:srgbClr val="1E2328"/>
                </a:solidFill>
                <a:latin typeface="DM Serif Display"/>
                <a:ea typeface="DM Serif Display"/>
                <a:cs typeface="DM Serif Display"/>
                <a:sym typeface="DM Serif Display"/>
              </a:rPr>
              <a:t>Main stages of the 3D prototyping Process</a:t>
            </a:r>
          </a:p>
        </p:txBody>
      </p:sp>
      <p:sp>
        <p:nvSpPr>
          <p:cNvPr id="29" name="TextBox 29"/>
          <p:cNvSpPr txBox="1"/>
          <p:nvPr/>
        </p:nvSpPr>
        <p:spPr>
          <a:xfrm>
            <a:off x="830840" y="2973111"/>
            <a:ext cx="9711342" cy="7305718"/>
          </a:xfrm>
          <a:prstGeom prst="rect">
            <a:avLst/>
          </a:prstGeom>
        </p:spPr>
        <p:txBody>
          <a:bodyPr wrap="square" lIns="0" tIns="0" rIns="0" bIns="0" rtlCol="0" anchor="t">
            <a:spAutoFit/>
          </a:bodyPr>
          <a:lstStyle/>
          <a:p>
            <a:pPr algn="l">
              <a:lnSpc>
                <a:spcPts val="2700"/>
              </a:lnSpc>
            </a:pPr>
            <a:r>
              <a:rPr lang="en-US" sz="2000" b="1" dirty="0">
                <a:solidFill>
                  <a:srgbClr val="1E2328"/>
                </a:solidFill>
                <a:latin typeface="Montserrat" panose="00000500000000000000" pitchFamily="2" charset="0"/>
                <a:ea typeface="Arimo Bold"/>
                <a:cs typeface="Arimo Bold"/>
                <a:sym typeface="Arimo Bold"/>
              </a:rPr>
              <a:t>Initial design</a:t>
            </a:r>
            <a:r>
              <a:rPr lang="en-US" sz="2000" dirty="0">
                <a:solidFill>
                  <a:srgbClr val="1E2328"/>
                </a:solidFill>
                <a:latin typeface="Montserrat" panose="00000500000000000000" pitchFamily="2" charset="0"/>
                <a:ea typeface="Arimo"/>
                <a:cs typeface="Arimo"/>
                <a:sym typeface="Arimo"/>
              </a:rPr>
              <a:t>:</a:t>
            </a:r>
          </a:p>
          <a:p>
            <a:pPr marL="411480" lvl="2" indent="-137160" algn="l">
              <a:lnSpc>
                <a:spcPts val="2700"/>
              </a:lnSpc>
              <a:buFont typeface="Arial"/>
              <a:buChar char="⚬"/>
            </a:pPr>
            <a:r>
              <a:rPr lang="en-US" sz="2000" dirty="0">
                <a:solidFill>
                  <a:srgbClr val="1E2328"/>
                </a:solidFill>
                <a:latin typeface="Montserrat" panose="00000500000000000000" pitchFamily="2" charset="0"/>
                <a:ea typeface="Montserrat"/>
                <a:cs typeface="Montserrat"/>
                <a:sym typeface="Montserrat"/>
              </a:rPr>
              <a:t>Start with a concept or sketch, defining the garment's structure, materials, and purpose.</a:t>
            </a:r>
          </a:p>
          <a:p>
            <a:pPr marL="411480" lvl="2" indent="-137160" algn="l">
              <a:lnSpc>
                <a:spcPts val="2700"/>
              </a:lnSpc>
              <a:buFont typeface="Arial"/>
              <a:buChar char="⚬"/>
            </a:pPr>
            <a:r>
              <a:rPr lang="en-US" sz="2000" dirty="0">
                <a:solidFill>
                  <a:srgbClr val="1E2328"/>
                </a:solidFill>
                <a:latin typeface="Montserrat" panose="00000500000000000000" pitchFamily="2" charset="0"/>
                <a:ea typeface="Montserrat"/>
                <a:cs typeface="Montserrat"/>
                <a:sym typeface="Montserrat"/>
              </a:rPr>
              <a:t>Use 2D sketches or directly start with digital drafting in design software.</a:t>
            </a:r>
          </a:p>
          <a:p>
            <a:pPr marL="411480" lvl="2" indent="-137160" algn="l">
              <a:lnSpc>
                <a:spcPts val="2700"/>
              </a:lnSpc>
            </a:pPr>
            <a:endParaRPr lang="en-US" sz="2000" dirty="0">
              <a:solidFill>
                <a:srgbClr val="1E2328"/>
              </a:solidFill>
              <a:latin typeface="Montserrat" panose="00000500000000000000" pitchFamily="2" charset="0"/>
              <a:ea typeface="Montserrat"/>
              <a:cs typeface="Montserrat"/>
              <a:sym typeface="Montserrat"/>
            </a:endParaRPr>
          </a:p>
          <a:p>
            <a:pPr marL="411480" lvl="2" indent="-137160" algn="l">
              <a:lnSpc>
                <a:spcPts val="2700"/>
              </a:lnSpc>
            </a:pPr>
            <a:r>
              <a:rPr lang="en-US" sz="2000" b="1" dirty="0">
                <a:solidFill>
                  <a:srgbClr val="1E2328"/>
                </a:solidFill>
                <a:latin typeface="Montserrat" panose="00000500000000000000" pitchFamily="2" charset="0"/>
                <a:ea typeface="Arimo Bold"/>
                <a:cs typeface="Arimo Bold"/>
                <a:sym typeface="Arimo Bold"/>
              </a:rPr>
              <a:t>Digital modeling</a:t>
            </a:r>
            <a:r>
              <a:rPr lang="en-US" sz="2000" dirty="0">
                <a:solidFill>
                  <a:srgbClr val="1E2328"/>
                </a:solidFill>
                <a:latin typeface="Montserrat" panose="00000500000000000000" pitchFamily="2" charset="0"/>
                <a:ea typeface="Arimo"/>
                <a:cs typeface="Arimo"/>
                <a:sym typeface="Arimo"/>
              </a:rPr>
              <a:t>:</a:t>
            </a:r>
          </a:p>
          <a:p>
            <a:pPr marL="411480" lvl="2" indent="-137160" algn="l">
              <a:lnSpc>
                <a:spcPts val="2700"/>
              </a:lnSpc>
              <a:buFont typeface="Arial"/>
              <a:buChar char="⚬"/>
            </a:pPr>
            <a:r>
              <a:rPr lang="en-US" sz="2000" dirty="0">
                <a:solidFill>
                  <a:srgbClr val="1E2328"/>
                </a:solidFill>
                <a:latin typeface="Montserrat"/>
                <a:ea typeface="Montserrat"/>
                <a:cs typeface="Montserrat"/>
                <a:sym typeface="Montserrat"/>
              </a:rPr>
              <a:t>Create a 3D representation of the garment using specialized software.</a:t>
            </a:r>
            <a:endParaRPr lang="en-US" sz="2000" dirty="0">
              <a:solidFill>
                <a:srgbClr val="1E2328"/>
              </a:solidFill>
              <a:latin typeface="Montserrat"/>
              <a:ea typeface="Montserrat"/>
              <a:cs typeface="Montserrat"/>
            </a:endParaRPr>
          </a:p>
          <a:p>
            <a:pPr marL="411480" lvl="2" indent="-137160" algn="l">
              <a:lnSpc>
                <a:spcPts val="2700"/>
              </a:lnSpc>
              <a:buFont typeface="Arial"/>
              <a:buChar char="⚬"/>
            </a:pPr>
            <a:r>
              <a:rPr lang="en-US" sz="2000" dirty="0">
                <a:solidFill>
                  <a:srgbClr val="1E2328"/>
                </a:solidFill>
                <a:latin typeface="Montserrat" panose="00000500000000000000" pitchFamily="2" charset="0"/>
                <a:ea typeface="Montserrat"/>
                <a:cs typeface="Montserrat"/>
                <a:sym typeface="Montserrat"/>
              </a:rPr>
              <a:t>Add details like stitching, textures, and realistic dimensions to simulate the final product.</a:t>
            </a:r>
          </a:p>
          <a:p>
            <a:pPr marL="411480" lvl="2" indent="-137160" algn="l">
              <a:lnSpc>
                <a:spcPts val="2700"/>
              </a:lnSpc>
            </a:pPr>
            <a:endParaRPr lang="en-US" sz="2000" dirty="0">
              <a:solidFill>
                <a:srgbClr val="1E2328"/>
              </a:solidFill>
              <a:latin typeface="Montserrat" panose="00000500000000000000" pitchFamily="2" charset="0"/>
              <a:ea typeface="Montserrat"/>
              <a:cs typeface="Montserrat"/>
              <a:sym typeface="Montserrat"/>
            </a:endParaRPr>
          </a:p>
          <a:p>
            <a:pPr marL="411480" lvl="2" indent="-137160" algn="l">
              <a:lnSpc>
                <a:spcPts val="2700"/>
              </a:lnSpc>
            </a:pPr>
            <a:r>
              <a:rPr lang="en-US" sz="2000" b="1" dirty="0">
                <a:solidFill>
                  <a:srgbClr val="1E2328"/>
                </a:solidFill>
                <a:latin typeface="Montserrat" panose="00000500000000000000" pitchFamily="2" charset="0"/>
                <a:ea typeface="Arimo Bold"/>
                <a:cs typeface="Arimo Bold"/>
                <a:sym typeface="Arimo Bold"/>
              </a:rPr>
              <a:t>Rendering</a:t>
            </a:r>
            <a:r>
              <a:rPr lang="en-US" sz="2000" dirty="0">
                <a:solidFill>
                  <a:srgbClr val="1E2328"/>
                </a:solidFill>
                <a:latin typeface="Montserrat" panose="00000500000000000000" pitchFamily="2" charset="0"/>
                <a:ea typeface="Arimo"/>
                <a:cs typeface="Arimo"/>
                <a:sym typeface="Arimo"/>
              </a:rPr>
              <a:t>:</a:t>
            </a:r>
          </a:p>
          <a:p>
            <a:pPr marL="411480" lvl="2" indent="-137160" algn="l">
              <a:lnSpc>
                <a:spcPts val="2700"/>
              </a:lnSpc>
              <a:buFont typeface="Arial"/>
              <a:buChar char="⚬"/>
            </a:pPr>
            <a:r>
              <a:rPr lang="en-US" sz="2000" dirty="0">
                <a:solidFill>
                  <a:srgbClr val="1E2328"/>
                </a:solidFill>
                <a:latin typeface="Montserrat" panose="00000500000000000000" pitchFamily="2" charset="0"/>
                <a:ea typeface="Montserrat"/>
                <a:cs typeface="Montserrat"/>
                <a:sym typeface="Montserrat"/>
              </a:rPr>
              <a:t>Apply lighting, materials, and textures to create a photorealistic visual of the design.</a:t>
            </a:r>
          </a:p>
          <a:p>
            <a:pPr marL="411480" lvl="2" indent="-137160" algn="l">
              <a:lnSpc>
                <a:spcPts val="2700"/>
              </a:lnSpc>
              <a:buFont typeface="Arial"/>
              <a:buChar char="⚬"/>
            </a:pPr>
            <a:r>
              <a:rPr lang="en-US" sz="2000" dirty="0">
                <a:solidFill>
                  <a:srgbClr val="1E2328"/>
                </a:solidFill>
                <a:latin typeface="Montserrat" panose="00000500000000000000" pitchFamily="2" charset="0"/>
                <a:ea typeface="Montserrat"/>
                <a:cs typeface="Montserrat"/>
                <a:sym typeface="Montserrat"/>
              </a:rPr>
              <a:t>Rendering helps identify how the garment will look under various conditions.</a:t>
            </a:r>
          </a:p>
          <a:p>
            <a:pPr marL="411480" lvl="2" indent="-137160" algn="l">
              <a:lnSpc>
                <a:spcPts val="2700"/>
              </a:lnSpc>
            </a:pPr>
            <a:endParaRPr lang="en-US" sz="2000" dirty="0">
              <a:solidFill>
                <a:srgbClr val="1E2328"/>
              </a:solidFill>
              <a:latin typeface="Montserrat" panose="00000500000000000000" pitchFamily="2" charset="0"/>
              <a:ea typeface="Montserrat"/>
              <a:cs typeface="Montserrat"/>
              <a:sym typeface="Montserrat"/>
            </a:endParaRPr>
          </a:p>
          <a:p>
            <a:pPr marL="411480" lvl="2" indent="-137160" algn="l">
              <a:lnSpc>
                <a:spcPts val="2700"/>
              </a:lnSpc>
            </a:pPr>
            <a:r>
              <a:rPr lang="en-US" sz="2000" b="1" dirty="0">
                <a:solidFill>
                  <a:srgbClr val="1E2328"/>
                </a:solidFill>
                <a:latin typeface="Montserrat" panose="00000500000000000000" pitchFamily="2" charset="0"/>
                <a:ea typeface="Arimo Bold"/>
                <a:cs typeface="Arimo Bold"/>
                <a:sym typeface="Arimo Bold"/>
              </a:rPr>
              <a:t>Review and feedback</a:t>
            </a:r>
            <a:r>
              <a:rPr lang="en-US" sz="2000" dirty="0">
                <a:solidFill>
                  <a:srgbClr val="1E2328"/>
                </a:solidFill>
                <a:latin typeface="Montserrat" panose="00000500000000000000" pitchFamily="2" charset="0"/>
                <a:ea typeface="Arimo"/>
                <a:cs typeface="Arimo"/>
                <a:sym typeface="Arimo"/>
              </a:rPr>
              <a:t>:</a:t>
            </a:r>
          </a:p>
          <a:p>
            <a:pPr marL="411480" lvl="2" indent="-137160" algn="l">
              <a:lnSpc>
                <a:spcPts val="2700"/>
              </a:lnSpc>
              <a:buFont typeface="Arial"/>
              <a:buChar char="⚬"/>
            </a:pPr>
            <a:r>
              <a:rPr lang="en-US" sz="2000" dirty="0">
                <a:solidFill>
                  <a:srgbClr val="1E2328"/>
                </a:solidFill>
                <a:latin typeface="Montserrat" panose="00000500000000000000" pitchFamily="2" charset="0"/>
                <a:ea typeface="Montserrat"/>
                <a:cs typeface="Montserrat"/>
                <a:sym typeface="Montserrat"/>
              </a:rPr>
              <a:t>Collaborate with the team to refine and improve the design.</a:t>
            </a:r>
          </a:p>
          <a:p>
            <a:pPr marL="411480" lvl="2" indent="-137160" algn="l">
              <a:lnSpc>
                <a:spcPts val="2700"/>
              </a:lnSpc>
              <a:buFont typeface="Arial"/>
              <a:buChar char="⚬"/>
            </a:pPr>
            <a:r>
              <a:rPr lang="en-US" sz="2000" dirty="0">
                <a:solidFill>
                  <a:srgbClr val="1E2328"/>
                </a:solidFill>
                <a:latin typeface="Montserrat" panose="00000500000000000000" pitchFamily="2" charset="0"/>
                <a:ea typeface="Montserrat"/>
                <a:cs typeface="Montserrat"/>
                <a:sym typeface="Montserrat"/>
              </a:rPr>
              <a:t>Make necessary adjustments in the digital environment, eliminating physical trial-and-error.</a:t>
            </a:r>
          </a:p>
          <a:p>
            <a:pPr marL="411480" lvl="2" indent="-137160" algn="l">
              <a:lnSpc>
                <a:spcPts val="3298"/>
              </a:lnSpc>
            </a:pPr>
            <a:endParaRPr lang="en-US" sz="2000" dirty="0">
              <a:solidFill>
                <a:srgbClr val="1E2328"/>
              </a:solidFill>
              <a:latin typeface="Montserrat" panose="00000500000000000000" pitchFamily="2" charset="0"/>
              <a:ea typeface="Montserrat"/>
              <a:cs typeface="Montserrat"/>
              <a:sym typeface="Montserrat"/>
            </a:endParaRPr>
          </a:p>
        </p:txBody>
      </p:sp>
      <p:sp>
        <p:nvSpPr>
          <p:cNvPr id="30" name="TextBox 30"/>
          <p:cNvSpPr txBox="1"/>
          <p:nvPr/>
        </p:nvSpPr>
        <p:spPr>
          <a:xfrm>
            <a:off x="1031566" y="332045"/>
            <a:ext cx="4506489" cy="403225"/>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31" name="TextBox 31"/>
          <p:cNvSpPr txBox="1"/>
          <p:nvPr/>
        </p:nvSpPr>
        <p:spPr>
          <a:xfrm rot="16200000">
            <a:off x="15838620" y="7465683"/>
            <a:ext cx="3316570" cy="26866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10" tooltip="https://www.fashionupproject.com"/>
              </a:rPr>
              <a:t>www.fashionupproject.com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670568" y="1620"/>
            <a:ext cx="12668" cy="10287001"/>
            <a:chOff x="0" y="0"/>
            <a:chExt cx="16891" cy="13716001"/>
          </a:xfrm>
        </p:grpSpPr>
        <p:sp>
          <p:nvSpPr>
            <p:cNvPr id="3" name="Freeform 3"/>
            <p:cNvSpPr/>
            <p:nvPr/>
          </p:nvSpPr>
          <p:spPr>
            <a:xfrm>
              <a:off x="0" y="0"/>
              <a:ext cx="16891" cy="13716000"/>
            </a:xfrm>
            <a:custGeom>
              <a:avLst/>
              <a:gdLst/>
              <a:ahLst/>
              <a:cxnLst/>
              <a:rect l="l" t="t" r="r" b="b"/>
              <a:pathLst>
                <a:path w="16891" h="13716000">
                  <a:moveTo>
                    <a:pt x="0" y="13716000"/>
                  </a:moveTo>
                  <a:lnTo>
                    <a:pt x="0" y="0"/>
                  </a:lnTo>
                  <a:lnTo>
                    <a:pt x="16891" y="0"/>
                  </a:lnTo>
                  <a:lnTo>
                    <a:pt x="16891" y="13716000"/>
                  </a:lnTo>
                  <a:close/>
                </a:path>
              </a:pathLst>
            </a:custGeom>
            <a:solidFill>
              <a:srgbClr val="1E2328"/>
            </a:solidFill>
          </p:spPr>
          <p:txBody>
            <a:bodyPr/>
            <a:lstStyle/>
            <a:p>
              <a:endParaRPr lang="it-IT"/>
            </a:p>
          </p:txBody>
        </p:sp>
      </p:grpSp>
      <p:grpSp>
        <p:nvGrpSpPr>
          <p:cNvPr id="4" name="Group 4"/>
          <p:cNvGrpSpPr/>
          <p:nvPr/>
        </p:nvGrpSpPr>
        <p:grpSpPr>
          <a:xfrm rot="-10800000">
            <a:off x="-1619" y="1016032"/>
            <a:ext cx="18288001" cy="12668"/>
            <a:chOff x="0" y="0"/>
            <a:chExt cx="24384001" cy="16891"/>
          </a:xfrm>
        </p:grpSpPr>
        <p:sp>
          <p:nvSpPr>
            <p:cNvPr id="5" name="Freeform 5"/>
            <p:cNvSpPr/>
            <p:nvPr/>
          </p:nvSpPr>
          <p:spPr>
            <a:xfrm>
              <a:off x="0" y="0"/>
              <a:ext cx="24384000" cy="16891"/>
            </a:xfrm>
            <a:custGeom>
              <a:avLst/>
              <a:gdLst/>
              <a:ahLst/>
              <a:cxnLst/>
              <a:rect l="l" t="t" r="r" b="b"/>
              <a:pathLst>
                <a:path w="24384000" h="16891">
                  <a:moveTo>
                    <a:pt x="0" y="0"/>
                  </a:moveTo>
                  <a:lnTo>
                    <a:pt x="24384000" y="0"/>
                  </a:lnTo>
                  <a:lnTo>
                    <a:pt x="24384000" y="16891"/>
                  </a:lnTo>
                  <a:lnTo>
                    <a:pt x="0" y="16891"/>
                  </a:lnTo>
                  <a:close/>
                </a:path>
              </a:pathLst>
            </a:custGeom>
            <a:solidFill>
              <a:srgbClr val="1E2328"/>
            </a:solidFill>
          </p:spPr>
          <p:txBody>
            <a:bodyPr/>
            <a:lstStyle/>
            <a:p>
              <a:endParaRPr lang="it-IT"/>
            </a:p>
          </p:txBody>
        </p:sp>
      </p:grpSp>
      <p:grpSp>
        <p:nvGrpSpPr>
          <p:cNvPr id="6" name="Group 6"/>
          <p:cNvGrpSpPr/>
          <p:nvPr/>
        </p:nvGrpSpPr>
        <p:grpSpPr>
          <a:xfrm>
            <a:off x="16675330" y="1028700"/>
            <a:ext cx="1612677" cy="1612678"/>
            <a:chOff x="0" y="0"/>
            <a:chExt cx="2150236" cy="2150238"/>
          </a:xfrm>
        </p:grpSpPr>
        <p:sp>
          <p:nvSpPr>
            <p:cNvPr id="7" name="Freeform 7"/>
            <p:cNvSpPr/>
            <p:nvPr/>
          </p:nvSpPr>
          <p:spPr>
            <a:xfrm>
              <a:off x="0" y="0"/>
              <a:ext cx="2150237" cy="2150237"/>
            </a:xfrm>
            <a:custGeom>
              <a:avLst/>
              <a:gdLst/>
              <a:ahLst/>
              <a:cxnLst/>
              <a:rect l="l" t="t" r="r" b="b"/>
              <a:pathLst>
                <a:path w="2150237" h="2150237">
                  <a:moveTo>
                    <a:pt x="0" y="0"/>
                  </a:moveTo>
                  <a:lnTo>
                    <a:pt x="2150237" y="0"/>
                  </a:lnTo>
                  <a:lnTo>
                    <a:pt x="2150237" y="2150237"/>
                  </a:lnTo>
                  <a:lnTo>
                    <a:pt x="0" y="2150237"/>
                  </a:lnTo>
                  <a:lnTo>
                    <a:pt x="0" y="0"/>
                  </a:lnTo>
                  <a:close/>
                </a:path>
              </a:pathLst>
            </a:custGeom>
            <a:blipFill>
              <a:blip r:embed="rId2"/>
              <a:stretch>
                <a:fillRect/>
              </a:stretch>
            </a:blipFill>
          </p:spPr>
          <p:txBody>
            <a:bodyPr/>
            <a:lstStyle/>
            <a:p>
              <a:endParaRPr lang="it-IT"/>
            </a:p>
          </p:txBody>
        </p:sp>
      </p:grpSp>
      <p:grpSp>
        <p:nvGrpSpPr>
          <p:cNvPr id="8" name="Group 8"/>
          <p:cNvGrpSpPr/>
          <p:nvPr/>
        </p:nvGrpSpPr>
        <p:grpSpPr>
          <a:xfrm rot="-10800000">
            <a:off x="1" y="1019174"/>
            <a:ext cx="18288000" cy="9525"/>
            <a:chOff x="0" y="0"/>
            <a:chExt cx="24384000" cy="12700"/>
          </a:xfrm>
        </p:grpSpPr>
        <p:sp>
          <p:nvSpPr>
            <p:cNvPr id="9" name="Freeform 9"/>
            <p:cNvSpPr/>
            <p:nvPr/>
          </p:nvSpPr>
          <p:spPr>
            <a:xfrm>
              <a:off x="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txBody>
            <a:bodyPr/>
            <a:lstStyle/>
            <a:p>
              <a:endParaRPr lang="it-IT"/>
            </a:p>
          </p:txBody>
        </p:sp>
      </p:grpSp>
      <p:sp>
        <p:nvSpPr>
          <p:cNvPr id="10" name="Freeform 10"/>
          <p:cNvSpPr/>
          <p:nvPr/>
        </p:nvSpPr>
        <p:spPr>
          <a:xfrm>
            <a:off x="1010168" y="2482603"/>
            <a:ext cx="5633381" cy="3083525"/>
          </a:xfrm>
          <a:custGeom>
            <a:avLst/>
            <a:gdLst/>
            <a:ahLst/>
            <a:cxnLst/>
            <a:rect l="l" t="t" r="r" b="b"/>
            <a:pathLst>
              <a:path w="5633381" h="3083525">
                <a:moveTo>
                  <a:pt x="0" y="0"/>
                </a:moveTo>
                <a:lnTo>
                  <a:pt x="5633381" y="0"/>
                </a:lnTo>
                <a:lnTo>
                  <a:pt x="5633381" y="3083525"/>
                </a:lnTo>
                <a:lnTo>
                  <a:pt x="0" y="3083525"/>
                </a:lnTo>
                <a:lnTo>
                  <a:pt x="0" y="0"/>
                </a:lnTo>
                <a:close/>
              </a:path>
            </a:pathLst>
          </a:custGeom>
          <a:blipFill>
            <a:blip r:embed="rId3">
              <a:extLst>
                <a:ext uri="{96DAC541-7B7A-43D3-8B79-37D633B846F1}">
                  <asvg:svgBlip xmlns:asvg="http://schemas.microsoft.com/office/drawing/2016/SVG/main" r:embed="rId4"/>
                </a:ext>
              </a:extLst>
            </a:blip>
            <a:stretch>
              <a:fillRect l="-6" r="-6"/>
            </a:stretch>
          </a:blipFill>
        </p:spPr>
        <p:txBody>
          <a:bodyPr/>
          <a:lstStyle/>
          <a:p>
            <a:endParaRPr lang="it-IT"/>
          </a:p>
        </p:txBody>
      </p:sp>
      <p:grpSp>
        <p:nvGrpSpPr>
          <p:cNvPr id="11" name="Group 11"/>
          <p:cNvGrpSpPr/>
          <p:nvPr/>
        </p:nvGrpSpPr>
        <p:grpSpPr>
          <a:xfrm>
            <a:off x="1498150" y="5569511"/>
            <a:ext cx="4657415" cy="4720872"/>
            <a:chOff x="0" y="0"/>
            <a:chExt cx="6084468" cy="6084468"/>
          </a:xfrm>
        </p:grpSpPr>
        <p:sp>
          <p:nvSpPr>
            <p:cNvPr id="12" name="Freeform 12"/>
            <p:cNvSpPr/>
            <p:nvPr/>
          </p:nvSpPr>
          <p:spPr>
            <a:xfrm>
              <a:off x="0" y="0"/>
              <a:ext cx="6084443" cy="6084443"/>
            </a:xfrm>
            <a:custGeom>
              <a:avLst/>
              <a:gdLst/>
              <a:ahLst/>
              <a:cxnLst/>
              <a:rect l="l" t="t" r="r" b="b"/>
              <a:pathLst>
                <a:path w="6084443" h="6084443">
                  <a:moveTo>
                    <a:pt x="0" y="0"/>
                  </a:moveTo>
                  <a:lnTo>
                    <a:pt x="6084443" y="0"/>
                  </a:lnTo>
                  <a:lnTo>
                    <a:pt x="6084443" y="6084443"/>
                  </a:lnTo>
                  <a:lnTo>
                    <a:pt x="0" y="6084443"/>
                  </a:lnTo>
                  <a:lnTo>
                    <a:pt x="0" y="0"/>
                  </a:lnTo>
                  <a:close/>
                </a:path>
              </a:pathLst>
            </a:custGeom>
            <a:blipFill>
              <a:blip r:embed="rId5"/>
              <a:stretch>
                <a:fillRect/>
              </a:stretch>
            </a:blipFill>
          </p:spPr>
          <p:txBody>
            <a:bodyPr/>
            <a:lstStyle/>
            <a:p>
              <a:endParaRPr lang="it-IT"/>
            </a:p>
          </p:txBody>
        </p:sp>
      </p:grpSp>
      <p:sp>
        <p:nvSpPr>
          <p:cNvPr id="13" name="TextBox 13"/>
          <p:cNvSpPr txBox="1"/>
          <p:nvPr/>
        </p:nvSpPr>
        <p:spPr>
          <a:xfrm>
            <a:off x="7378990" y="2377828"/>
            <a:ext cx="9231408" cy="7276864"/>
          </a:xfrm>
          <a:prstGeom prst="rect">
            <a:avLst/>
          </a:prstGeom>
        </p:spPr>
        <p:txBody>
          <a:bodyPr lIns="0" tIns="0" rIns="0" bIns="0" rtlCol="0" anchor="t">
            <a:spAutoFit/>
          </a:bodyPr>
          <a:lstStyle/>
          <a:p>
            <a:pPr marL="456971" lvl="2" indent="-152324" algn="l">
              <a:lnSpc>
                <a:spcPts val="2997"/>
              </a:lnSpc>
              <a:buAutoNum type="arabicPeriod"/>
            </a:pPr>
            <a:r>
              <a:rPr lang="en-US" sz="1999" b="1" dirty="0">
                <a:solidFill>
                  <a:srgbClr val="1E2328"/>
                </a:solidFill>
                <a:latin typeface="Montserrat" panose="00000500000000000000" pitchFamily="2" charset="0"/>
                <a:ea typeface="Arimo Bold"/>
                <a:cs typeface="Arimo Bold"/>
                <a:sym typeface="Arimo Bold"/>
              </a:rPr>
              <a:t>Basic garment construction knowledge</a:t>
            </a:r>
            <a:r>
              <a:rPr lang="en-US" sz="1999" dirty="0">
                <a:solidFill>
                  <a:srgbClr val="1E2328"/>
                </a:solidFill>
                <a:latin typeface="Montserrat" panose="00000500000000000000" pitchFamily="2" charset="0"/>
                <a:ea typeface="Arimo"/>
                <a:cs typeface="Arimo"/>
                <a:sym typeface="Arimo"/>
              </a:rPr>
              <a:t>:</a:t>
            </a:r>
          </a:p>
          <a:p>
            <a:pPr marL="816626" lvl="3" indent="-204157" algn="l">
              <a:lnSpc>
                <a:spcPts val="2997"/>
              </a:lnSpc>
              <a:buFont typeface="Arial"/>
              <a:buChar char="￭"/>
            </a:pPr>
            <a:r>
              <a:rPr lang="en-US" sz="1999" dirty="0">
                <a:solidFill>
                  <a:srgbClr val="1E2328"/>
                </a:solidFill>
                <a:latin typeface="Montserrat" panose="00000500000000000000" pitchFamily="2" charset="0"/>
                <a:ea typeface="Montserrat"/>
                <a:cs typeface="Montserrat"/>
                <a:sym typeface="Montserrat"/>
              </a:rPr>
              <a:t>Understanding garment structure, pattern-making, and draping is crucial to creating accurate 3D representations of clothing.</a:t>
            </a:r>
          </a:p>
          <a:p>
            <a:pPr marL="456971" lvl="2" indent="-152324" algn="l">
              <a:lnSpc>
                <a:spcPts val="2997"/>
              </a:lnSpc>
              <a:buAutoNum type="arabicPeriod"/>
            </a:pPr>
            <a:r>
              <a:rPr lang="en-US" sz="1999" b="1" dirty="0">
                <a:solidFill>
                  <a:srgbClr val="1E2328"/>
                </a:solidFill>
                <a:latin typeface="Montserrat" panose="00000500000000000000" pitchFamily="2" charset="0"/>
                <a:ea typeface="Arimo Bold"/>
                <a:cs typeface="Arimo Bold"/>
                <a:sym typeface="Arimo Bold"/>
              </a:rPr>
              <a:t>Proficiency in 3D software</a:t>
            </a:r>
            <a:r>
              <a:rPr lang="en-US" sz="1999" dirty="0">
                <a:solidFill>
                  <a:srgbClr val="1E2328"/>
                </a:solidFill>
                <a:latin typeface="Montserrat" panose="00000500000000000000" pitchFamily="2" charset="0"/>
                <a:ea typeface="Arimo"/>
                <a:cs typeface="Arimo"/>
                <a:sym typeface="Arimo"/>
              </a:rPr>
              <a:t>:</a:t>
            </a:r>
          </a:p>
          <a:p>
            <a:pPr marL="816626" lvl="3" indent="-204157" algn="l">
              <a:lnSpc>
                <a:spcPts val="2997"/>
              </a:lnSpc>
              <a:buFont typeface="Arial"/>
              <a:buChar char="￭"/>
            </a:pPr>
            <a:r>
              <a:rPr lang="en-US" sz="1999" dirty="0">
                <a:solidFill>
                  <a:srgbClr val="1E2328"/>
                </a:solidFill>
                <a:latin typeface="Montserrat" panose="00000500000000000000" pitchFamily="2" charset="0"/>
                <a:ea typeface="Montserrat"/>
                <a:cs typeface="Montserrat"/>
                <a:sym typeface="Montserrat"/>
              </a:rPr>
              <a:t>Familiarity with tools like CLO 3D, Marvelous Designer, and Blender to create, manipulate, and visualize digital garments.</a:t>
            </a:r>
          </a:p>
          <a:p>
            <a:pPr marL="456971" lvl="2" indent="-152324" algn="l">
              <a:lnSpc>
                <a:spcPts val="2997"/>
              </a:lnSpc>
              <a:buAutoNum type="arabicPeriod"/>
            </a:pPr>
            <a:r>
              <a:rPr lang="en-US" sz="1999" b="1" dirty="0">
                <a:solidFill>
                  <a:srgbClr val="1E2328"/>
                </a:solidFill>
                <a:latin typeface="Montserrat" panose="00000500000000000000" pitchFamily="2" charset="0"/>
                <a:ea typeface="Arimo Bold"/>
                <a:cs typeface="Arimo Bold"/>
                <a:sym typeface="Arimo Bold"/>
              </a:rPr>
              <a:t>Understanding digital textures</a:t>
            </a:r>
            <a:r>
              <a:rPr lang="en-US" sz="1999" dirty="0">
                <a:solidFill>
                  <a:srgbClr val="1E2328"/>
                </a:solidFill>
                <a:latin typeface="Montserrat" panose="00000500000000000000" pitchFamily="2" charset="0"/>
                <a:ea typeface="Arimo"/>
                <a:cs typeface="Arimo"/>
                <a:sym typeface="Arimo"/>
              </a:rPr>
              <a:t>:</a:t>
            </a:r>
          </a:p>
          <a:p>
            <a:pPr marL="816626" lvl="3" indent="-204157" algn="l">
              <a:lnSpc>
                <a:spcPts val="2997"/>
              </a:lnSpc>
              <a:buFont typeface="Arial"/>
              <a:buChar char="￭"/>
            </a:pPr>
            <a:r>
              <a:rPr lang="en-US" sz="1999" dirty="0">
                <a:solidFill>
                  <a:srgbClr val="1E2328"/>
                </a:solidFill>
                <a:latin typeface="Montserrat" panose="00000500000000000000" pitchFamily="2" charset="0"/>
                <a:ea typeface="Montserrat"/>
                <a:cs typeface="Montserrat"/>
                <a:sym typeface="Montserrat"/>
              </a:rPr>
              <a:t>Ability to apply and manipulate textures, fabrics, and materials in a virtual space to simulate real-world garments.</a:t>
            </a:r>
          </a:p>
          <a:p>
            <a:pPr marL="816626" lvl="3" indent="-204157" algn="l">
              <a:lnSpc>
                <a:spcPts val="2997"/>
              </a:lnSpc>
            </a:pPr>
            <a:endParaRPr lang="en-US" sz="1999" dirty="0">
              <a:solidFill>
                <a:srgbClr val="1E2328"/>
              </a:solidFill>
              <a:latin typeface="Montserrat" panose="00000500000000000000" pitchFamily="2" charset="0"/>
              <a:ea typeface="Montserrat"/>
              <a:cs typeface="Montserrat"/>
              <a:sym typeface="Montserrat"/>
            </a:endParaRPr>
          </a:p>
          <a:p>
            <a:pPr marL="816626" lvl="3" indent="-204157" algn="l">
              <a:lnSpc>
                <a:spcPts val="2997"/>
              </a:lnSpc>
            </a:pPr>
            <a:r>
              <a:rPr lang="en-US" sz="1999" i="1" u="sng" dirty="0">
                <a:solidFill>
                  <a:srgbClr val="1E2328"/>
                </a:solidFill>
                <a:latin typeface="Montserrat" panose="00000500000000000000" pitchFamily="2" charset="0"/>
                <a:ea typeface="Arimo Italics"/>
                <a:cs typeface="Arimo Italics"/>
                <a:sym typeface="Arimo Italics"/>
              </a:rPr>
              <a:t>Importance of digital literacy in modern fashion</a:t>
            </a:r>
            <a:r>
              <a:rPr lang="en-US" sz="1999" dirty="0">
                <a:solidFill>
                  <a:srgbClr val="1E2328"/>
                </a:solidFill>
                <a:latin typeface="Montserrat" panose="00000500000000000000" pitchFamily="2" charset="0"/>
                <a:ea typeface="Arimo"/>
                <a:cs typeface="Arimo"/>
                <a:sym typeface="Arimo"/>
              </a:rPr>
              <a:t>:</a:t>
            </a:r>
          </a:p>
          <a:p>
            <a:pPr marL="456971" lvl="2" indent="-152324" algn="l">
              <a:lnSpc>
                <a:spcPts val="2997"/>
              </a:lnSpc>
              <a:buFont typeface="Arial"/>
              <a:buChar char="⚬"/>
            </a:pPr>
            <a:r>
              <a:rPr lang="en-US" sz="1999" dirty="0">
                <a:solidFill>
                  <a:srgbClr val="1E2328"/>
                </a:solidFill>
                <a:latin typeface="Montserrat" panose="00000500000000000000" pitchFamily="2" charset="0"/>
                <a:ea typeface="Montserrat"/>
                <a:cs typeface="Montserrat"/>
                <a:sym typeface="Montserrat"/>
              </a:rPr>
              <a:t>The shift to digital tools requires designers to be comfortable with software interfaces and digital workflows.</a:t>
            </a:r>
          </a:p>
          <a:p>
            <a:pPr marL="456971" lvl="2" indent="-152324" algn="l">
              <a:lnSpc>
                <a:spcPts val="2997"/>
              </a:lnSpc>
              <a:buFont typeface="Arial"/>
              <a:buChar char="⚬"/>
            </a:pPr>
            <a:r>
              <a:rPr lang="en-US" sz="1999" dirty="0">
                <a:solidFill>
                  <a:srgbClr val="1E2328"/>
                </a:solidFill>
                <a:latin typeface="Montserrat" panose="00000500000000000000" pitchFamily="2" charset="0"/>
                <a:ea typeface="Montserrat"/>
                <a:cs typeface="Montserrat"/>
                <a:sym typeface="Montserrat"/>
              </a:rPr>
              <a:t>Digital literacy enables efficient collaboration, remote working, and faster prototyping, which are critical in the modern, fast-paced fashion industry.</a:t>
            </a:r>
          </a:p>
          <a:p>
            <a:pPr marL="456971" lvl="2" indent="-152324" algn="l">
              <a:lnSpc>
                <a:spcPts val="2997"/>
              </a:lnSpc>
              <a:buFont typeface="Arial"/>
              <a:buChar char="⚬"/>
            </a:pPr>
            <a:r>
              <a:rPr lang="en-US" sz="1999" dirty="0">
                <a:solidFill>
                  <a:srgbClr val="1E2328"/>
                </a:solidFill>
                <a:latin typeface="Montserrat" panose="00000500000000000000" pitchFamily="2" charset="0"/>
                <a:ea typeface="Montserrat"/>
                <a:cs typeface="Montserrat"/>
                <a:sym typeface="Montserrat"/>
              </a:rPr>
              <a:t>As virtual fashion grows in popularity, designers with digital skills are better positioned to innovate and thrive in a competitive market.</a:t>
            </a:r>
          </a:p>
          <a:p>
            <a:pPr marL="456971" lvl="2" indent="-152324" algn="l">
              <a:lnSpc>
                <a:spcPts val="2997"/>
              </a:lnSpc>
            </a:pPr>
            <a:endParaRPr lang="en-US" sz="1999" dirty="0">
              <a:solidFill>
                <a:srgbClr val="1E2328"/>
              </a:solidFill>
              <a:latin typeface="Montserrat" panose="00000500000000000000" pitchFamily="2" charset="0"/>
              <a:ea typeface="Montserrat"/>
              <a:cs typeface="Montserrat"/>
              <a:sym typeface="Montserrat"/>
            </a:endParaRPr>
          </a:p>
        </p:txBody>
      </p:sp>
      <p:sp>
        <p:nvSpPr>
          <p:cNvPr id="14" name="TextBox 14"/>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a:solidFill>
                  <a:srgbClr val="1E2328"/>
                </a:solidFill>
                <a:latin typeface="Montserrat"/>
                <a:ea typeface="Montserrat"/>
                <a:cs typeface="Montserrat"/>
                <a:sym typeface="Montserrat"/>
              </a:rPr>
              <a:t>Module 6, Unit 1</a:t>
            </a:r>
          </a:p>
        </p:txBody>
      </p:sp>
      <p:sp>
        <p:nvSpPr>
          <p:cNvPr id="15" name="TextBox 15"/>
          <p:cNvSpPr txBox="1"/>
          <p:nvPr/>
        </p:nvSpPr>
        <p:spPr>
          <a:xfrm>
            <a:off x="2119534" y="2892993"/>
            <a:ext cx="4173685" cy="2292426"/>
          </a:xfrm>
          <a:prstGeom prst="rect">
            <a:avLst/>
          </a:prstGeom>
        </p:spPr>
        <p:txBody>
          <a:bodyPr lIns="0" tIns="0" rIns="0" bIns="0" rtlCol="0" anchor="t">
            <a:spAutoFit/>
          </a:bodyPr>
          <a:lstStyle/>
          <a:p>
            <a:pPr algn="l">
              <a:lnSpc>
                <a:spcPts val="6055"/>
              </a:lnSpc>
            </a:pPr>
            <a:r>
              <a:rPr lang="en-US" sz="4963">
                <a:solidFill>
                  <a:srgbClr val="FFFFFF"/>
                </a:solidFill>
                <a:latin typeface="DM Serif Display"/>
                <a:ea typeface="DM Serif Display"/>
                <a:cs typeface="DM Serif Display"/>
                <a:sym typeface="DM Serif Display"/>
              </a:rPr>
              <a:t>Skills needed for 3D fashion design</a:t>
            </a:r>
          </a:p>
        </p:txBody>
      </p:sp>
      <p:sp>
        <p:nvSpPr>
          <p:cNvPr id="16" name="TextBox 16"/>
          <p:cNvSpPr txBox="1"/>
          <p:nvPr/>
        </p:nvSpPr>
        <p:spPr>
          <a:xfrm>
            <a:off x="1031566" y="332045"/>
            <a:ext cx="4506489" cy="403225"/>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17" name="TextBox 17"/>
          <p:cNvSpPr txBox="1"/>
          <p:nvPr/>
        </p:nvSpPr>
        <p:spPr>
          <a:xfrm rot="16200000">
            <a:off x="15853860" y="7435203"/>
            <a:ext cx="3377530" cy="26866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6" tooltip="https://www.fashionupproject.com"/>
              </a:rPr>
              <a:t>www.fashionupproject.com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670568" y="1620"/>
            <a:ext cx="12668" cy="10287001"/>
            <a:chOff x="0" y="0"/>
            <a:chExt cx="16891" cy="13716001"/>
          </a:xfrm>
        </p:grpSpPr>
        <p:sp>
          <p:nvSpPr>
            <p:cNvPr id="3" name="Freeform 3"/>
            <p:cNvSpPr/>
            <p:nvPr/>
          </p:nvSpPr>
          <p:spPr>
            <a:xfrm>
              <a:off x="0" y="0"/>
              <a:ext cx="16891" cy="13716000"/>
            </a:xfrm>
            <a:custGeom>
              <a:avLst/>
              <a:gdLst/>
              <a:ahLst/>
              <a:cxnLst/>
              <a:rect l="l" t="t" r="r" b="b"/>
              <a:pathLst>
                <a:path w="16891" h="13716000">
                  <a:moveTo>
                    <a:pt x="0" y="13716000"/>
                  </a:moveTo>
                  <a:lnTo>
                    <a:pt x="0" y="0"/>
                  </a:lnTo>
                  <a:lnTo>
                    <a:pt x="16891" y="0"/>
                  </a:lnTo>
                  <a:lnTo>
                    <a:pt x="16891" y="13716000"/>
                  </a:lnTo>
                  <a:close/>
                </a:path>
              </a:pathLst>
            </a:custGeom>
            <a:solidFill>
              <a:srgbClr val="1E2328"/>
            </a:solidFill>
          </p:spPr>
          <p:txBody>
            <a:bodyPr/>
            <a:lstStyle/>
            <a:p>
              <a:endParaRPr lang="it-IT"/>
            </a:p>
          </p:txBody>
        </p:sp>
      </p:grpSp>
      <p:grpSp>
        <p:nvGrpSpPr>
          <p:cNvPr id="4" name="Group 4"/>
          <p:cNvGrpSpPr/>
          <p:nvPr/>
        </p:nvGrpSpPr>
        <p:grpSpPr>
          <a:xfrm rot="-10800000">
            <a:off x="-1619" y="1016032"/>
            <a:ext cx="18288001" cy="12668"/>
            <a:chOff x="0" y="0"/>
            <a:chExt cx="24384001" cy="16891"/>
          </a:xfrm>
        </p:grpSpPr>
        <p:sp>
          <p:nvSpPr>
            <p:cNvPr id="5" name="Freeform 5"/>
            <p:cNvSpPr/>
            <p:nvPr/>
          </p:nvSpPr>
          <p:spPr>
            <a:xfrm>
              <a:off x="0" y="0"/>
              <a:ext cx="24384000" cy="16891"/>
            </a:xfrm>
            <a:custGeom>
              <a:avLst/>
              <a:gdLst/>
              <a:ahLst/>
              <a:cxnLst/>
              <a:rect l="l" t="t" r="r" b="b"/>
              <a:pathLst>
                <a:path w="24384000" h="16891">
                  <a:moveTo>
                    <a:pt x="0" y="0"/>
                  </a:moveTo>
                  <a:lnTo>
                    <a:pt x="24384000" y="0"/>
                  </a:lnTo>
                  <a:lnTo>
                    <a:pt x="24384000" y="16891"/>
                  </a:lnTo>
                  <a:lnTo>
                    <a:pt x="0" y="16891"/>
                  </a:lnTo>
                  <a:close/>
                </a:path>
              </a:pathLst>
            </a:custGeom>
            <a:solidFill>
              <a:srgbClr val="1E2328"/>
            </a:solidFill>
          </p:spPr>
          <p:txBody>
            <a:bodyPr/>
            <a:lstStyle/>
            <a:p>
              <a:endParaRPr lang="it-IT"/>
            </a:p>
          </p:txBody>
        </p:sp>
      </p:grpSp>
      <p:grpSp>
        <p:nvGrpSpPr>
          <p:cNvPr id="6" name="Group 6"/>
          <p:cNvGrpSpPr/>
          <p:nvPr/>
        </p:nvGrpSpPr>
        <p:grpSpPr>
          <a:xfrm>
            <a:off x="16675330" y="1028700"/>
            <a:ext cx="1612677" cy="1612678"/>
            <a:chOff x="0" y="0"/>
            <a:chExt cx="2150236" cy="2150238"/>
          </a:xfrm>
        </p:grpSpPr>
        <p:sp>
          <p:nvSpPr>
            <p:cNvPr id="7" name="Freeform 7"/>
            <p:cNvSpPr/>
            <p:nvPr/>
          </p:nvSpPr>
          <p:spPr>
            <a:xfrm>
              <a:off x="0" y="0"/>
              <a:ext cx="2150237" cy="2150237"/>
            </a:xfrm>
            <a:custGeom>
              <a:avLst/>
              <a:gdLst/>
              <a:ahLst/>
              <a:cxnLst/>
              <a:rect l="l" t="t" r="r" b="b"/>
              <a:pathLst>
                <a:path w="2150237" h="2150237">
                  <a:moveTo>
                    <a:pt x="0" y="0"/>
                  </a:moveTo>
                  <a:lnTo>
                    <a:pt x="2150237" y="0"/>
                  </a:lnTo>
                  <a:lnTo>
                    <a:pt x="2150237" y="2150237"/>
                  </a:lnTo>
                  <a:lnTo>
                    <a:pt x="0" y="2150237"/>
                  </a:lnTo>
                  <a:lnTo>
                    <a:pt x="0" y="0"/>
                  </a:lnTo>
                  <a:close/>
                </a:path>
              </a:pathLst>
            </a:custGeom>
            <a:blipFill>
              <a:blip r:embed="rId2"/>
              <a:stretch>
                <a:fillRect/>
              </a:stretch>
            </a:blipFill>
          </p:spPr>
          <p:txBody>
            <a:bodyPr/>
            <a:lstStyle/>
            <a:p>
              <a:endParaRPr lang="it-IT"/>
            </a:p>
          </p:txBody>
        </p:sp>
      </p:grpSp>
      <p:grpSp>
        <p:nvGrpSpPr>
          <p:cNvPr id="8" name="Group 8"/>
          <p:cNvGrpSpPr/>
          <p:nvPr/>
        </p:nvGrpSpPr>
        <p:grpSpPr>
          <a:xfrm rot="-10800000">
            <a:off x="1" y="1019174"/>
            <a:ext cx="18288000" cy="9525"/>
            <a:chOff x="0" y="0"/>
            <a:chExt cx="24384000" cy="12700"/>
          </a:xfrm>
        </p:grpSpPr>
        <p:sp>
          <p:nvSpPr>
            <p:cNvPr id="9" name="Freeform 9"/>
            <p:cNvSpPr/>
            <p:nvPr/>
          </p:nvSpPr>
          <p:spPr>
            <a:xfrm>
              <a:off x="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txBody>
            <a:bodyPr/>
            <a:lstStyle/>
            <a:p>
              <a:endParaRPr lang="it-IT"/>
            </a:p>
          </p:txBody>
        </p:sp>
      </p:grpSp>
      <p:grpSp>
        <p:nvGrpSpPr>
          <p:cNvPr id="10" name="Group 10"/>
          <p:cNvGrpSpPr/>
          <p:nvPr/>
        </p:nvGrpSpPr>
        <p:grpSpPr>
          <a:xfrm rot="22765">
            <a:off x="8784470" y="3319872"/>
            <a:ext cx="719042" cy="9525"/>
            <a:chOff x="0" y="0"/>
            <a:chExt cx="958723" cy="12700"/>
          </a:xfrm>
        </p:grpSpPr>
        <p:sp>
          <p:nvSpPr>
            <p:cNvPr id="11" name="Freeform 11"/>
            <p:cNvSpPr/>
            <p:nvPr/>
          </p:nvSpPr>
          <p:spPr>
            <a:xfrm>
              <a:off x="0" y="0"/>
              <a:ext cx="958723" cy="12700"/>
            </a:xfrm>
            <a:custGeom>
              <a:avLst/>
              <a:gdLst/>
              <a:ahLst/>
              <a:cxnLst/>
              <a:rect l="l" t="t" r="r" b="b"/>
              <a:pathLst>
                <a:path w="958723" h="12700">
                  <a:moveTo>
                    <a:pt x="0" y="0"/>
                  </a:moveTo>
                  <a:lnTo>
                    <a:pt x="958723" y="0"/>
                  </a:lnTo>
                  <a:lnTo>
                    <a:pt x="958723" y="12700"/>
                  </a:lnTo>
                  <a:lnTo>
                    <a:pt x="0" y="12700"/>
                  </a:lnTo>
                  <a:close/>
                </a:path>
              </a:pathLst>
            </a:custGeom>
            <a:solidFill>
              <a:srgbClr val="CFCF5A"/>
            </a:solidFill>
          </p:spPr>
          <p:txBody>
            <a:bodyPr/>
            <a:lstStyle/>
            <a:p>
              <a:endParaRPr lang="it-IT"/>
            </a:p>
          </p:txBody>
        </p:sp>
      </p:grpSp>
      <p:sp>
        <p:nvSpPr>
          <p:cNvPr id="12" name="Freeform 12"/>
          <p:cNvSpPr/>
          <p:nvPr/>
        </p:nvSpPr>
        <p:spPr>
          <a:xfrm>
            <a:off x="150025" y="4469422"/>
            <a:ext cx="3182855" cy="3816650"/>
          </a:xfrm>
          <a:custGeom>
            <a:avLst/>
            <a:gdLst/>
            <a:ahLst/>
            <a:cxnLst/>
            <a:rect l="l" t="t" r="r" b="b"/>
            <a:pathLst>
              <a:path w="3182855" h="3816650">
                <a:moveTo>
                  <a:pt x="0" y="0"/>
                </a:moveTo>
                <a:lnTo>
                  <a:pt x="3182855" y="0"/>
                </a:lnTo>
                <a:lnTo>
                  <a:pt x="3182855" y="3816650"/>
                </a:lnTo>
                <a:lnTo>
                  <a:pt x="0" y="3816650"/>
                </a:lnTo>
                <a:lnTo>
                  <a:pt x="0" y="0"/>
                </a:lnTo>
                <a:close/>
              </a:path>
            </a:pathLst>
          </a:custGeom>
          <a:blipFill>
            <a:blip r:embed="rId3">
              <a:extLst>
                <a:ext uri="{96DAC541-7B7A-43D3-8B79-37D633B846F1}">
                  <asvg:svgBlip xmlns:asvg="http://schemas.microsoft.com/office/drawing/2016/SVG/main" r:embed="rId4"/>
                </a:ext>
              </a:extLst>
            </a:blip>
            <a:stretch>
              <a:fillRect l="-88" r="-88"/>
            </a:stretch>
          </a:blipFill>
        </p:spPr>
        <p:txBody>
          <a:bodyPr/>
          <a:lstStyle/>
          <a:p>
            <a:endParaRPr lang="it-IT"/>
          </a:p>
        </p:txBody>
      </p:sp>
      <p:sp>
        <p:nvSpPr>
          <p:cNvPr id="13" name="Freeform 13"/>
          <p:cNvSpPr/>
          <p:nvPr/>
        </p:nvSpPr>
        <p:spPr>
          <a:xfrm>
            <a:off x="1338207" y="4067895"/>
            <a:ext cx="806491" cy="806491"/>
          </a:xfrm>
          <a:custGeom>
            <a:avLst/>
            <a:gdLst/>
            <a:ahLst/>
            <a:cxnLst/>
            <a:rect l="l" t="t" r="r" b="b"/>
            <a:pathLst>
              <a:path w="806491" h="806491">
                <a:moveTo>
                  <a:pt x="0" y="0"/>
                </a:moveTo>
                <a:lnTo>
                  <a:pt x="806491" y="0"/>
                </a:lnTo>
                <a:lnTo>
                  <a:pt x="806491" y="806491"/>
                </a:lnTo>
                <a:lnTo>
                  <a:pt x="0" y="80649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it-IT"/>
          </a:p>
        </p:txBody>
      </p:sp>
      <p:grpSp>
        <p:nvGrpSpPr>
          <p:cNvPr id="14" name="Group 14"/>
          <p:cNvGrpSpPr/>
          <p:nvPr/>
        </p:nvGrpSpPr>
        <p:grpSpPr>
          <a:xfrm rot="22765">
            <a:off x="1412111" y="6059234"/>
            <a:ext cx="661690" cy="8765"/>
            <a:chOff x="0" y="0"/>
            <a:chExt cx="882253" cy="11687"/>
          </a:xfrm>
        </p:grpSpPr>
        <p:sp>
          <p:nvSpPr>
            <p:cNvPr id="15" name="Freeform 15"/>
            <p:cNvSpPr/>
            <p:nvPr/>
          </p:nvSpPr>
          <p:spPr>
            <a:xfrm>
              <a:off x="0" y="0"/>
              <a:ext cx="882269" cy="11684"/>
            </a:xfrm>
            <a:custGeom>
              <a:avLst/>
              <a:gdLst/>
              <a:ahLst/>
              <a:cxnLst/>
              <a:rect l="l" t="t" r="r" b="b"/>
              <a:pathLst>
                <a:path w="882269" h="11684">
                  <a:moveTo>
                    <a:pt x="0" y="0"/>
                  </a:moveTo>
                  <a:lnTo>
                    <a:pt x="882269" y="0"/>
                  </a:lnTo>
                  <a:lnTo>
                    <a:pt x="882269" y="11684"/>
                  </a:lnTo>
                  <a:lnTo>
                    <a:pt x="0" y="11684"/>
                  </a:lnTo>
                  <a:close/>
                </a:path>
              </a:pathLst>
            </a:custGeom>
            <a:solidFill>
              <a:srgbClr val="FFFFFF"/>
            </a:solidFill>
          </p:spPr>
          <p:txBody>
            <a:bodyPr/>
            <a:lstStyle/>
            <a:p>
              <a:endParaRPr lang="it-IT"/>
            </a:p>
          </p:txBody>
        </p:sp>
      </p:grpSp>
      <p:sp>
        <p:nvSpPr>
          <p:cNvPr id="16" name="TextBox 16"/>
          <p:cNvSpPr txBox="1"/>
          <p:nvPr/>
        </p:nvSpPr>
        <p:spPr>
          <a:xfrm>
            <a:off x="247497" y="5055718"/>
            <a:ext cx="2990929" cy="428111"/>
          </a:xfrm>
          <a:prstGeom prst="rect">
            <a:avLst/>
          </a:prstGeom>
        </p:spPr>
        <p:txBody>
          <a:bodyPr lIns="0" tIns="0" rIns="0" bIns="0" rtlCol="0" anchor="t">
            <a:spAutoFit/>
          </a:bodyPr>
          <a:lstStyle/>
          <a:p>
            <a:pPr algn="ctr">
              <a:lnSpc>
                <a:spcPts val="3220"/>
              </a:lnSpc>
            </a:pPr>
            <a:r>
              <a:rPr lang="en-US" sz="2300">
                <a:solidFill>
                  <a:srgbClr val="FFFFFF"/>
                </a:solidFill>
                <a:latin typeface="DM Serif Display"/>
                <a:ea typeface="DM Serif Display"/>
                <a:cs typeface="DM Serif Display"/>
                <a:sym typeface="DM Serif Display"/>
              </a:rPr>
              <a:t>High learning curve</a:t>
            </a:r>
          </a:p>
        </p:txBody>
      </p:sp>
      <p:sp>
        <p:nvSpPr>
          <p:cNvPr id="17" name="TextBox 17"/>
          <p:cNvSpPr txBox="1"/>
          <p:nvPr/>
        </p:nvSpPr>
        <p:spPr>
          <a:xfrm>
            <a:off x="1338207" y="4271055"/>
            <a:ext cx="806491" cy="480610"/>
          </a:xfrm>
          <a:prstGeom prst="rect">
            <a:avLst/>
          </a:prstGeom>
        </p:spPr>
        <p:txBody>
          <a:bodyPr lIns="0" tIns="0" rIns="0" bIns="0" rtlCol="0" anchor="t">
            <a:spAutoFit/>
          </a:bodyPr>
          <a:lstStyle/>
          <a:p>
            <a:pPr algn="ctr">
              <a:lnSpc>
                <a:spcPts val="3220"/>
              </a:lnSpc>
            </a:pPr>
            <a:r>
              <a:rPr lang="en-US" sz="2300" dirty="0">
                <a:solidFill>
                  <a:srgbClr val="FFFFFF"/>
                </a:solidFill>
                <a:latin typeface="DM Serif Display"/>
                <a:ea typeface="DM Serif Display"/>
                <a:cs typeface="DM Serif Display"/>
                <a:sym typeface="DM Serif Display"/>
              </a:rPr>
              <a:t>01</a:t>
            </a:r>
          </a:p>
        </p:txBody>
      </p:sp>
      <p:sp>
        <p:nvSpPr>
          <p:cNvPr id="18" name="TextBox 18"/>
          <p:cNvSpPr txBox="1"/>
          <p:nvPr/>
        </p:nvSpPr>
        <p:spPr>
          <a:xfrm>
            <a:off x="319034" y="6231289"/>
            <a:ext cx="2679912" cy="2171748"/>
          </a:xfrm>
          <a:prstGeom prst="rect">
            <a:avLst/>
          </a:prstGeom>
        </p:spPr>
        <p:txBody>
          <a:bodyPr wrap="square" lIns="0" tIns="0" rIns="0" bIns="0" rtlCol="0" anchor="t">
            <a:spAutoFit/>
          </a:bodyPr>
          <a:lstStyle/>
          <a:p>
            <a:pPr marL="287169" lvl="2" indent="-95723" algn="ctr">
              <a:lnSpc>
                <a:spcPts val="1883"/>
              </a:lnSpc>
              <a:buFont typeface="Arial"/>
              <a:buChar char="⚬"/>
            </a:pPr>
            <a:r>
              <a:rPr lang="en-US" sz="1255" dirty="0">
                <a:solidFill>
                  <a:srgbClr val="FFFFFF"/>
                </a:solidFill>
                <a:latin typeface="Montserrat"/>
                <a:ea typeface="Montserrat"/>
                <a:cs typeface="Montserrat"/>
                <a:sym typeface="Montserrat"/>
              </a:rPr>
              <a:t>Mastering 3D design software like CLO 3D, Marvelous Designer, or Blender requires time, training, and patience.</a:t>
            </a:r>
          </a:p>
          <a:p>
            <a:pPr marL="191446" lvl="2" algn="ctr">
              <a:lnSpc>
                <a:spcPts val="1883"/>
              </a:lnSpc>
            </a:pPr>
            <a:endParaRPr lang="en-US" sz="1255" dirty="0">
              <a:solidFill>
                <a:srgbClr val="FFFFFF"/>
              </a:solidFill>
              <a:latin typeface="Montserrat"/>
              <a:ea typeface="Montserrat"/>
              <a:cs typeface="Montserrat"/>
              <a:sym typeface="Montserrat"/>
            </a:endParaRPr>
          </a:p>
          <a:p>
            <a:pPr marL="287169" lvl="2" indent="-95723" algn="ctr">
              <a:lnSpc>
                <a:spcPts val="1883"/>
              </a:lnSpc>
              <a:buFont typeface="Arial"/>
              <a:buChar char="⚬"/>
            </a:pPr>
            <a:r>
              <a:rPr lang="en-US" sz="1255" dirty="0">
                <a:solidFill>
                  <a:srgbClr val="FFFFFF"/>
                </a:solidFill>
                <a:latin typeface="Montserrat"/>
                <a:ea typeface="Montserrat"/>
                <a:cs typeface="Montserrat"/>
                <a:sym typeface="Montserrat"/>
              </a:rPr>
              <a:t>Designers may struggle to transition from traditional methods to digital workflows.</a:t>
            </a:r>
          </a:p>
          <a:p>
            <a:pPr marL="287169" lvl="2" indent="-95723" algn="ctr">
              <a:lnSpc>
                <a:spcPts val="1883"/>
              </a:lnSpc>
            </a:pPr>
            <a:endParaRPr lang="en-US" sz="1255" dirty="0">
              <a:solidFill>
                <a:srgbClr val="FFFFFF"/>
              </a:solidFill>
              <a:latin typeface="Montserrat"/>
              <a:ea typeface="Montserrat"/>
              <a:cs typeface="Montserrat"/>
              <a:sym typeface="Montserrat"/>
            </a:endParaRPr>
          </a:p>
        </p:txBody>
      </p:sp>
      <p:sp>
        <p:nvSpPr>
          <p:cNvPr id="19" name="Freeform 19"/>
          <p:cNvSpPr/>
          <p:nvPr/>
        </p:nvSpPr>
        <p:spPr>
          <a:xfrm>
            <a:off x="3480213" y="4470920"/>
            <a:ext cx="3181117" cy="3814567"/>
          </a:xfrm>
          <a:custGeom>
            <a:avLst/>
            <a:gdLst/>
            <a:ahLst/>
            <a:cxnLst/>
            <a:rect l="l" t="t" r="r" b="b"/>
            <a:pathLst>
              <a:path w="3181117" h="3814567">
                <a:moveTo>
                  <a:pt x="0" y="0"/>
                </a:moveTo>
                <a:lnTo>
                  <a:pt x="3181117" y="0"/>
                </a:lnTo>
                <a:lnTo>
                  <a:pt x="3181117" y="3814567"/>
                </a:lnTo>
                <a:lnTo>
                  <a:pt x="0" y="3814567"/>
                </a:lnTo>
                <a:lnTo>
                  <a:pt x="0" y="0"/>
                </a:lnTo>
                <a:close/>
              </a:path>
            </a:pathLst>
          </a:custGeom>
          <a:blipFill>
            <a:blip r:embed="rId7">
              <a:extLst>
                <a:ext uri="{96DAC541-7B7A-43D3-8B79-37D633B846F1}">
                  <asvg:svgBlip xmlns:asvg="http://schemas.microsoft.com/office/drawing/2016/SVG/main" r:embed="rId8"/>
                </a:ext>
              </a:extLst>
            </a:blip>
            <a:stretch>
              <a:fillRect l="-88" r="-88"/>
            </a:stretch>
          </a:blipFill>
        </p:spPr>
        <p:txBody>
          <a:bodyPr/>
          <a:lstStyle/>
          <a:p>
            <a:endParaRPr lang="it-IT"/>
          </a:p>
        </p:txBody>
      </p:sp>
      <p:sp>
        <p:nvSpPr>
          <p:cNvPr id="20" name="Freeform 20"/>
          <p:cNvSpPr/>
          <p:nvPr/>
        </p:nvSpPr>
        <p:spPr>
          <a:xfrm>
            <a:off x="4667746" y="4067895"/>
            <a:ext cx="806050" cy="806050"/>
          </a:xfrm>
          <a:custGeom>
            <a:avLst/>
            <a:gdLst/>
            <a:ahLst/>
            <a:cxnLst/>
            <a:rect l="l" t="t" r="r" b="b"/>
            <a:pathLst>
              <a:path w="806050" h="806050">
                <a:moveTo>
                  <a:pt x="0" y="0"/>
                </a:moveTo>
                <a:lnTo>
                  <a:pt x="806051" y="0"/>
                </a:lnTo>
                <a:lnTo>
                  <a:pt x="806051" y="806050"/>
                </a:lnTo>
                <a:lnTo>
                  <a:pt x="0" y="80605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it-IT"/>
          </a:p>
        </p:txBody>
      </p:sp>
      <p:grpSp>
        <p:nvGrpSpPr>
          <p:cNvPr id="21" name="Group 21"/>
          <p:cNvGrpSpPr/>
          <p:nvPr/>
        </p:nvGrpSpPr>
        <p:grpSpPr>
          <a:xfrm rot="22765">
            <a:off x="4740101" y="6066463"/>
            <a:ext cx="661328" cy="8761"/>
            <a:chOff x="0" y="0"/>
            <a:chExt cx="881771" cy="11681"/>
          </a:xfrm>
        </p:grpSpPr>
        <p:sp>
          <p:nvSpPr>
            <p:cNvPr id="22" name="Freeform 22"/>
            <p:cNvSpPr/>
            <p:nvPr/>
          </p:nvSpPr>
          <p:spPr>
            <a:xfrm>
              <a:off x="0" y="0"/>
              <a:ext cx="881761" cy="11684"/>
            </a:xfrm>
            <a:custGeom>
              <a:avLst/>
              <a:gdLst/>
              <a:ahLst/>
              <a:cxnLst/>
              <a:rect l="l" t="t" r="r" b="b"/>
              <a:pathLst>
                <a:path w="881761" h="11684">
                  <a:moveTo>
                    <a:pt x="0" y="0"/>
                  </a:moveTo>
                  <a:lnTo>
                    <a:pt x="881761" y="0"/>
                  </a:lnTo>
                  <a:lnTo>
                    <a:pt x="881761" y="11684"/>
                  </a:lnTo>
                  <a:lnTo>
                    <a:pt x="0" y="11684"/>
                  </a:lnTo>
                  <a:close/>
                </a:path>
              </a:pathLst>
            </a:custGeom>
            <a:solidFill>
              <a:srgbClr val="FFFFFF"/>
            </a:solidFill>
          </p:spPr>
          <p:txBody>
            <a:bodyPr/>
            <a:lstStyle/>
            <a:p>
              <a:endParaRPr lang="it-IT"/>
            </a:p>
          </p:txBody>
        </p:sp>
      </p:grpSp>
      <p:sp>
        <p:nvSpPr>
          <p:cNvPr id="23" name="TextBox 23"/>
          <p:cNvSpPr txBox="1"/>
          <p:nvPr/>
        </p:nvSpPr>
        <p:spPr>
          <a:xfrm>
            <a:off x="4667746" y="4271530"/>
            <a:ext cx="806050" cy="480394"/>
          </a:xfrm>
          <a:prstGeom prst="rect">
            <a:avLst/>
          </a:prstGeom>
        </p:spPr>
        <p:txBody>
          <a:bodyPr lIns="0" tIns="0" rIns="0" bIns="0" rtlCol="0" anchor="t">
            <a:spAutoFit/>
          </a:bodyPr>
          <a:lstStyle/>
          <a:p>
            <a:pPr algn="ctr">
              <a:lnSpc>
                <a:spcPts val="3219"/>
              </a:lnSpc>
            </a:pPr>
            <a:r>
              <a:rPr lang="en-US" sz="2299" dirty="0">
                <a:solidFill>
                  <a:srgbClr val="FFFFFF"/>
                </a:solidFill>
                <a:latin typeface="DM Serif Display"/>
                <a:ea typeface="DM Serif Display"/>
                <a:cs typeface="DM Serif Display"/>
                <a:sym typeface="DM Serif Display"/>
              </a:rPr>
              <a:t>02</a:t>
            </a:r>
          </a:p>
        </p:txBody>
      </p:sp>
      <p:sp>
        <p:nvSpPr>
          <p:cNvPr id="24" name="TextBox 24"/>
          <p:cNvSpPr txBox="1"/>
          <p:nvPr/>
        </p:nvSpPr>
        <p:spPr>
          <a:xfrm>
            <a:off x="3576124" y="5158542"/>
            <a:ext cx="2989296" cy="427923"/>
          </a:xfrm>
          <a:prstGeom prst="rect">
            <a:avLst/>
          </a:prstGeom>
        </p:spPr>
        <p:txBody>
          <a:bodyPr lIns="0" tIns="0" rIns="0" bIns="0" rtlCol="0" anchor="t">
            <a:spAutoFit/>
          </a:bodyPr>
          <a:lstStyle/>
          <a:p>
            <a:pPr algn="ctr">
              <a:lnSpc>
                <a:spcPts val="3219"/>
              </a:lnSpc>
            </a:pPr>
            <a:r>
              <a:rPr lang="en-US" sz="2299">
                <a:solidFill>
                  <a:srgbClr val="FFFFFF"/>
                </a:solidFill>
                <a:latin typeface="DM Serif Display"/>
                <a:ea typeface="DM Serif Display"/>
                <a:cs typeface="DM Serif Display"/>
                <a:sym typeface="DM Serif Display"/>
              </a:rPr>
              <a:t>Software costs</a:t>
            </a:r>
          </a:p>
        </p:txBody>
      </p:sp>
      <p:sp>
        <p:nvSpPr>
          <p:cNvPr id="25" name="TextBox 25"/>
          <p:cNvSpPr txBox="1"/>
          <p:nvPr/>
        </p:nvSpPr>
        <p:spPr>
          <a:xfrm>
            <a:off x="3884743" y="6271228"/>
            <a:ext cx="2367600" cy="1430921"/>
          </a:xfrm>
          <a:prstGeom prst="rect">
            <a:avLst/>
          </a:prstGeom>
        </p:spPr>
        <p:txBody>
          <a:bodyPr lIns="0" tIns="0" rIns="0" bIns="0" rtlCol="0" anchor="t">
            <a:spAutoFit/>
          </a:bodyPr>
          <a:lstStyle/>
          <a:p>
            <a:pPr algn="ctr">
              <a:lnSpc>
                <a:spcPts val="1883"/>
              </a:lnSpc>
            </a:pPr>
            <a:r>
              <a:rPr lang="en-US" sz="1255" dirty="0">
                <a:solidFill>
                  <a:srgbClr val="FFFFFF"/>
                </a:solidFill>
                <a:latin typeface="Montserrat"/>
                <a:ea typeface="Montserrat"/>
                <a:cs typeface="Montserrat"/>
                <a:sym typeface="Montserrat"/>
              </a:rPr>
              <a:t>Many 3D design tools come with expensive licenses or subscription fees, which can be a barrier for smaller design teams or independent designers.</a:t>
            </a:r>
          </a:p>
        </p:txBody>
      </p:sp>
      <p:sp>
        <p:nvSpPr>
          <p:cNvPr id="26" name="Freeform 26"/>
          <p:cNvSpPr/>
          <p:nvPr/>
        </p:nvSpPr>
        <p:spPr>
          <a:xfrm>
            <a:off x="6804206" y="4470920"/>
            <a:ext cx="3181117" cy="3814567"/>
          </a:xfrm>
          <a:custGeom>
            <a:avLst/>
            <a:gdLst/>
            <a:ahLst/>
            <a:cxnLst/>
            <a:rect l="l" t="t" r="r" b="b"/>
            <a:pathLst>
              <a:path w="3181117" h="3814567">
                <a:moveTo>
                  <a:pt x="0" y="0"/>
                </a:moveTo>
                <a:lnTo>
                  <a:pt x="3181117" y="0"/>
                </a:lnTo>
                <a:lnTo>
                  <a:pt x="3181117" y="3814567"/>
                </a:lnTo>
                <a:lnTo>
                  <a:pt x="0" y="3814567"/>
                </a:lnTo>
                <a:lnTo>
                  <a:pt x="0" y="0"/>
                </a:lnTo>
                <a:close/>
              </a:path>
            </a:pathLst>
          </a:custGeom>
          <a:blipFill>
            <a:blip r:embed="rId3">
              <a:extLst>
                <a:ext uri="{96DAC541-7B7A-43D3-8B79-37D633B846F1}">
                  <asvg:svgBlip xmlns:asvg="http://schemas.microsoft.com/office/drawing/2016/SVG/main" r:embed="rId4"/>
                </a:ext>
              </a:extLst>
            </a:blip>
            <a:stretch>
              <a:fillRect l="-88" r="-88"/>
            </a:stretch>
          </a:blipFill>
        </p:spPr>
        <p:txBody>
          <a:bodyPr/>
          <a:lstStyle/>
          <a:p>
            <a:endParaRPr lang="it-IT"/>
          </a:p>
        </p:txBody>
      </p:sp>
      <p:sp>
        <p:nvSpPr>
          <p:cNvPr id="27" name="Freeform 27"/>
          <p:cNvSpPr/>
          <p:nvPr/>
        </p:nvSpPr>
        <p:spPr>
          <a:xfrm>
            <a:off x="7991739" y="4067895"/>
            <a:ext cx="806051" cy="806051"/>
          </a:xfrm>
          <a:custGeom>
            <a:avLst/>
            <a:gdLst/>
            <a:ahLst/>
            <a:cxnLst/>
            <a:rect l="l" t="t" r="r" b="b"/>
            <a:pathLst>
              <a:path w="806051" h="806051">
                <a:moveTo>
                  <a:pt x="0" y="0"/>
                </a:moveTo>
                <a:lnTo>
                  <a:pt x="806051" y="0"/>
                </a:lnTo>
                <a:lnTo>
                  <a:pt x="806051" y="806051"/>
                </a:lnTo>
                <a:lnTo>
                  <a:pt x="0" y="80605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it-IT"/>
          </a:p>
        </p:txBody>
      </p:sp>
      <p:grpSp>
        <p:nvGrpSpPr>
          <p:cNvPr id="28" name="Group 28"/>
          <p:cNvGrpSpPr/>
          <p:nvPr/>
        </p:nvGrpSpPr>
        <p:grpSpPr>
          <a:xfrm rot="22765">
            <a:off x="8064093" y="6079661"/>
            <a:ext cx="661329" cy="8760"/>
            <a:chOff x="0" y="0"/>
            <a:chExt cx="881772" cy="11680"/>
          </a:xfrm>
        </p:grpSpPr>
        <p:sp>
          <p:nvSpPr>
            <p:cNvPr id="29" name="Freeform 29"/>
            <p:cNvSpPr/>
            <p:nvPr/>
          </p:nvSpPr>
          <p:spPr>
            <a:xfrm>
              <a:off x="0" y="0"/>
              <a:ext cx="881761" cy="11684"/>
            </a:xfrm>
            <a:custGeom>
              <a:avLst/>
              <a:gdLst/>
              <a:ahLst/>
              <a:cxnLst/>
              <a:rect l="l" t="t" r="r" b="b"/>
              <a:pathLst>
                <a:path w="881761" h="11684">
                  <a:moveTo>
                    <a:pt x="0" y="0"/>
                  </a:moveTo>
                  <a:lnTo>
                    <a:pt x="881761" y="0"/>
                  </a:lnTo>
                  <a:lnTo>
                    <a:pt x="881761" y="11684"/>
                  </a:lnTo>
                  <a:lnTo>
                    <a:pt x="0" y="11684"/>
                  </a:lnTo>
                  <a:close/>
                </a:path>
              </a:pathLst>
            </a:custGeom>
            <a:solidFill>
              <a:srgbClr val="FFFFFF"/>
            </a:solidFill>
          </p:spPr>
          <p:txBody>
            <a:bodyPr/>
            <a:lstStyle/>
            <a:p>
              <a:endParaRPr lang="it-IT"/>
            </a:p>
          </p:txBody>
        </p:sp>
      </p:grpSp>
      <p:sp>
        <p:nvSpPr>
          <p:cNvPr id="30" name="Freeform 30"/>
          <p:cNvSpPr/>
          <p:nvPr/>
        </p:nvSpPr>
        <p:spPr>
          <a:xfrm>
            <a:off x="10128198" y="4470920"/>
            <a:ext cx="3181117" cy="3814567"/>
          </a:xfrm>
          <a:custGeom>
            <a:avLst/>
            <a:gdLst/>
            <a:ahLst/>
            <a:cxnLst/>
            <a:rect l="l" t="t" r="r" b="b"/>
            <a:pathLst>
              <a:path w="3181117" h="3814567">
                <a:moveTo>
                  <a:pt x="0" y="0"/>
                </a:moveTo>
                <a:lnTo>
                  <a:pt x="3181117" y="0"/>
                </a:lnTo>
                <a:lnTo>
                  <a:pt x="3181117" y="3814567"/>
                </a:lnTo>
                <a:lnTo>
                  <a:pt x="0" y="3814567"/>
                </a:lnTo>
                <a:lnTo>
                  <a:pt x="0" y="0"/>
                </a:lnTo>
                <a:close/>
              </a:path>
            </a:pathLst>
          </a:custGeom>
          <a:blipFill>
            <a:blip r:embed="rId7">
              <a:extLst>
                <a:ext uri="{96DAC541-7B7A-43D3-8B79-37D633B846F1}">
                  <asvg:svgBlip xmlns:asvg="http://schemas.microsoft.com/office/drawing/2016/SVG/main" r:embed="rId8"/>
                </a:ext>
              </a:extLst>
            </a:blip>
            <a:stretch>
              <a:fillRect l="-88" r="-88"/>
            </a:stretch>
          </a:blipFill>
        </p:spPr>
        <p:txBody>
          <a:bodyPr/>
          <a:lstStyle/>
          <a:p>
            <a:endParaRPr lang="it-IT"/>
          </a:p>
        </p:txBody>
      </p:sp>
      <p:sp>
        <p:nvSpPr>
          <p:cNvPr id="31" name="Freeform 31"/>
          <p:cNvSpPr/>
          <p:nvPr/>
        </p:nvSpPr>
        <p:spPr>
          <a:xfrm>
            <a:off x="11315731" y="4067895"/>
            <a:ext cx="806051" cy="806051"/>
          </a:xfrm>
          <a:custGeom>
            <a:avLst/>
            <a:gdLst/>
            <a:ahLst/>
            <a:cxnLst/>
            <a:rect l="l" t="t" r="r" b="b"/>
            <a:pathLst>
              <a:path w="806051" h="806051">
                <a:moveTo>
                  <a:pt x="0" y="0"/>
                </a:moveTo>
                <a:lnTo>
                  <a:pt x="806051" y="0"/>
                </a:lnTo>
                <a:lnTo>
                  <a:pt x="806051" y="806051"/>
                </a:lnTo>
                <a:lnTo>
                  <a:pt x="0" y="80605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it-IT"/>
          </a:p>
        </p:txBody>
      </p:sp>
      <p:grpSp>
        <p:nvGrpSpPr>
          <p:cNvPr id="32" name="Group 32"/>
          <p:cNvGrpSpPr/>
          <p:nvPr/>
        </p:nvGrpSpPr>
        <p:grpSpPr>
          <a:xfrm rot="22765">
            <a:off x="11388085" y="6066463"/>
            <a:ext cx="661329" cy="8760"/>
            <a:chOff x="0" y="0"/>
            <a:chExt cx="881772" cy="11680"/>
          </a:xfrm>
        </p:grpSpPr>
        <p:sp>
          <p:nvSpPr>
            <p:cNvPr id="33" name="Freeform 33"/>
            <p:cNvSpPr/>
            <p:nvPr/>
          </p:nvSpPr>
          <p:spPr>
            <a:xfrm>
              <a:off x="0" y="0"/>
              <a:ext cx="881761" cy="11684"/>
            </a:xfrm>
            <a:custGeom>
              <a:avLst/>
              <a:gdLst/>
              <a:ahLst/>
              <a:cxnLst/>
              <a:rect l="l" t="t" r="r" b="b"/>
              <a:pathLst>
                <a:path w="881761" h="11684">
                  <a:moveTo>
                    <a:pt x="0" y="0"/>
                  </a:moveTo>
                  <a:lnTo>
                    <a:pt x="881761" y="0"/>
                  </a:lnTo>
                  <a:lnTo>
                    <a:pt x="881761" y="11684"/>
                  </a:lnTo>
                  <a:lnTo>
                    <a:pt x="0" y="11684"/>
                  </a:lnTo>
                  <a:close/>
                </a:path>
              </a:pathLst>
            </a:custGeom>
            <a:solidFill>
              <a:srgbClr val="FFFFFF"/>
            </a:solidFill>
          </p:spPr>
          <p:txBody>
            <a:bodyPr/>
            <a:lstStyle/>
            <a:p>
              <a:endParaRPr lang="it-IT"/>
            </a:p>
          </p:txBody>
        </p:sp>
      </p:grpSp>
      <p:sp>
        <p:nvSpPr>
          <p:cNvPr id="34" name="Freeform 34"/>
          <p:cNvSpPr/>
          <p:nvPr/>
        </p:nvSpPr>
        <p:spPr>
          <a:xfrm>
            <a:off x="13452190" y="4471506"/>
            <a:ext cx="3181117" cy="3814567"/>
          </a:xfrm>
          <a:custGeom>
            <a:avLst/>
            <a:gdLst/>
            <a:ahLst/>
            <a:cxnLst/>
            <a:rect l="l" t="t" r="r" b="b"/>
            <a:pathLst>
              <a:path w="3181117" h="3814567">
                <a:moveTo>
                  <a:pt x="0" y="0"/>
                </a:moveTo>
                <a:lnTo>
                  <a:pt x="3181117" y="0"/>
                </a:lnTo>
                <a:lnTo>
                  <a:pt x="3181117" y="3814567"/>
                </a:lnTo>
                <a:lnTo>
                  <a:pt x="0" y="3814567"/>
                </a:lnTo>
                <a:lnTo>
                  <a:pt x="0" y="0"/>
                </a:lnTo>
                <a:close/>
              </a:path>
            </a:pathLst>
          </a:custGeom>
          <a:blipFill>
            <a:blip r:embed="rId3">
              <a:extLst>
                <a:ext uri="{96DAC541-7B7A-43D3-8B79-37D633B846F1}">
                  <asvg:svgBlip xmlns:asvg="http://schemas.microsoft.com/office/drawing/2016/SVG/main" r:embed="rId4"/>
                </a:ext>
              </a:extLst>
            </a:blip>
            <a:stretch>
              <a:fillRect l="-88" r="-88"/>
            </a:stretch>
          </a:blipFill>
        </p:spPr>
        <p:txBody>
          <a:bodyPr/>
          <a:lstStyle/>
          <a:p>
            <a:endParaRPr lang="it-IT"/>
          </a:p>
        </p:txBody>
      </p:sp>
      <p:sp>
        <p:nvSpPr>
          <p:cNvPr id="35" name="Freeform 35"/>
          <p:cNvSpPr/>
          <p:nvPr/>
        </p:nvSpPr>
        <p:spPr>
          <a:xfrm>
            <a:off x="14639723" y="4068480"/>
            <a:ext cx="806051" cy="806051"/>
          </a:xfrm>
          <a:custGeom>
            <a:avLst/>
            <a:gdLst/>
            <a:ahLst/>
            <a:cxnLst/>
            <a:rect l="l" t="t" r="r" b="b"/>
            <a:pathLst>
              <a:path w="806051" h="806051">
                <a:moveTo>
                  <a:pt x="0" y="0"/>
                </a:moveTo>
                <a:lnTo>
                  <a:pt x="806051" y="0"/>
                </a:lnTo>
                <a:lnTo>
                  <a:pt x="806051" y="806051"/>
                </a:lnTo>
                <a:lnTo>
                  <a:pt x="0" y="80605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it-IT"/>
          </a:p>
        </p:txBody>
      </p:sp>
      <p:grpSp>
        <p:nvGrpSpPr>
          <p:cNvPr id="36" name="Group 36"/>
          <p:cNvGrpSpPr/>
          <p:nvPr/>
        </p:nvGrpSpPr>
        <p:grpSpPr>
          <a:xfrm rot="22765">
            <a:off x="14712077" y="6080247"/>
            <a:ext cx="661329" cy="8760"/>
            <a:chOff x="0" y="0"/>
            <a:chExt cx="881772" cy="11680"/>
          </a:xfrm>
        </p:grpSpPr>
        <p:sp>
          <p:nvSpPr>
            <p:cNvPr id="37" name="Freeform 37"/>
            <p:cNvSpPr/>
            <p:nvPr/>
          </p:nvSpPr>
          <p:spPr>
            <a:xfrm>
              <a:off x="0" y="0"/>
              <a:ext cx="881761" cy="11684"/>
            </a:xfrm>
            <a:custGeom>
              <a:avLst/>
              <a:gdLst/>
              <a:ahLst/>
              <a:cxnLst/>
              <a:rect l="l" t="t" r="r" b="b"/>
              <a:pathLst>
                <a:path w="881761" h="11684">
                  <a:moveTo>
                    <a:pt x="0" y="0"/>
                  </a:moveTo>
                  <a:lnTo>
                    <a:pt x="881761" y="0"/>
                  </a:lnTo>
                  <a:lnTo>
                    <a:pt x="881761" y="11684"/>
                  </a:lnTo>
                  <a:lnTo>
                    <a:pt x="0" y="11684"/>
                  </a:lnTo>
                  <a:close/>
                </a:path>
              </a:pathLst>
            </a:custGeom>
            <a:solidFill>
              <a:srgbClr val="FFFFFF"/>
            </a:solidFill>
          </p:spPr>
          <p:txBody>
            <a:bodyPr/>
            <a:lstStyle/>
            <a:p>
              <a:endParaRPr lang="it-IT"/>
            </a:p>
          </p:txBody>
        </p:sp>
      </p:grpSp>
      <p:grpSp>
        <p:nvGrpSpPr>
          <p:cNvPr id="38" name="Group 38"/>
          <p:cNvGrpSpPr/>
          <p:nvPr/>
        </p:nvGrpSpPr>
        <p:grpSpPr>
          <a:xfrm>
            <a:off x="168907" y="1314037"/>
            <a:ext cx="2467251" cy="2467251"/>
            <a:chOff x="0" y="0"/>
            <a:chExt cx="3289668" cy="3289668"/>
          </a:xfrm>
        </p:grpSpPr>
        <p:sp>
          <p:nvSpPr>
            <p:cNvPr id="39" name="Freeform 39"/>
            <p:cNvSpPr/>
            <p:nvPr/>
          </p:nvSpPr>
          <p:spPr>
            <a:xfrm>
              <a:off x="0" y="0"/>
              <a:ext cx="3289681" cy="3289681"/>
            </a:xfrm>
            <a:custGeom>
              <a:avLst/>
              <a:gdLst/>
              <a:ahLst/>
              <a:cxnLst/>
              <a:rect l="l" t="t" r="r" b="b"/>
              <a:pathLst>
                <a:path w="3289681" h="3289681">
                  <a:moveTo>
                    <a:pt x="0" y="0"/>
                  </a:moveTo>
                  <a:lnTo>
                    <a:pt x="3289681" y="0"/>
                  </a:lnTo>
                  <a:lnTo>
                    <a:pt x="3289681" y="3289681"/>
                  </a:lnTo>
                  <a:lnTo>
                    <a:pt x="0" y="3289681"/>
                  </a:lnTo>
                  <a:lnTo>
                    <a:pt x="0" y="0"/>
                  </a:lnTo>
                  <a:close/>
                </a:path>
              </a:pathLst>
            </a:custGeom>
            <a:blipFill>
              <a:blip r:embed="rId11"/>
              <a:stretch>
                <a:fillRect/>
              </a:stretch>
            </a:blipFill>
          </p:spPr>
          <p:txBody>
            <a:bodyPr/>
            <a:lstStyle/>
            <a:p>
              <a:endParaRPr lang="it-IT"/>
            </a:p>
          </p:txBody>
        </p:sp>
      </p:grpSp>
      <p:grpSp>
        <p:nvGrpSpPr>
          <p:cNvPr id="40" name="Group 40"/>
          <p:cNvGrpSpPr/>
          <p:nvPr/>
        </p:nvGrpSpPr>
        <p:grpSpPr>
          <a:xfrm>
            <a:off x="14035183" y="1342673"/>
            <a:ext cx="2411572" cy="2411572"/>
            <a:chOff x="0" y="0"/>
            <a:chExt cx="3215429" cy="3215429"/>
          </a:xfrm>
        </p:grpSpPr>
        <p:sp>
          <p:nvSpPr>
            <p:cNvPr id="41" name="Freeform 41"/>
            <p:cNvSpPr/>
            <p:nvPr/>
          </p:nvSpPr>
          <p:spPr>
            <a:xfrm>
              <a:off x="0" y="0"/>
              <a:ext cx="3215386" cy="3215386"/>
            </a:xfrm>
            <a:custGeom>
              <a:avLst/>
              <a:gdLst/>
              <a:ahLst/>
              <a:cxnLst/>
              <a:rect l="l" t="t" r="r" b="b"/>
              <a:pathLst>
                <a:path w="3215386" h="3215386">
                  <a:moveTo>
                    <a:pt x="0" y="0"/>
                  </a:moveTo>
                  <a:lnTo>
                    <a:pt x="3215386" y="0"/>
                  </a:lnTo>
                  <a:lnTo>
                    <a:pt x="3215386" y="3215386"/>
                  </a:lnTo>
                  <a:lnTo>
                    <a:pt x="0" y="3215386"/>
                  </a:lnTo>
                  <a:lnTo>
                    <a:pt x="0" y="0"/>
                  </a:lnTo>
                  <a:close/>
                </a:path>
              </a:pathLst>
            </a:custGeom>
            <a:blipFill>
              <a:blip r:embed="rId12"/>
              <a:stretch>
                <a:fillRect r="-1" b="-1"/>
              </a:stretch>
            </a:blipFill>
          </p:spPr>
          <p:txBody>
            <a:bodyPr/>
            <a:lstStyle/>
            <a:p>
              <a:endParaRPr lang="it-IT"/>
            </a:p>
          </p:txBody>
        </p:sp>
      </p:grpSp>
      <p:sp>
        <p:nvSpPr>
          <p:cNvPr id="42" name="TextBox 42"/>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a:solidFill>
                  <a:srgbClr val="1E2328"/>
                </a:solidFill>
                <a:latin typeface="Montserrat"/>
                <a:ea typeface="Montserrat"/>
                <a:cs typeface="Montserrat"/>
                <a:sym typeface="Montserrat"/>
              </a:rPr>
              <a:t>Module 6, Unit 1</a:t>
            </a:r>
          </a:p>
        </p:txBody>
      </p:sp>
      <p:sp>
        <p:nvSpPr>
          <p:cNvPr id="43" name="TextBox 43"/>
          <p:cNvSpPr txBox="1"/>
          <p:nvPr/>
        </p:nvSpPr>
        <p:spPr>
          <a:xfrm>
            <a:off x="3231341" y="2173452"/>
            <a:ext cx="10598943" cy="572136"/>
          </a:xfrm>
          <a:prstGeom prst="rect">
            <a:avLst/>
          </a:prstGeom>
        </p:spPr>
        <p:txBody>
          <a:bodyPr lIns="0" tIns="0" rIns="0" bIns="0" rtlCol="0" anchor="t">
            <a:spAutoFit/>
          </a:bodyPr>
          <a:lstStyle/>
          <a:p>
            <a:pPr algn="ctr">
              <a:lnSpc>
                <a:spcPts val="4900"/>
              </a:lnSpc>
            </a:pPr>
            <a:r>
              <a:rPr lang="en-US" sz="4900" dirty="0">
                <a:solidFill>
                  <a:srgbClr val="1E2328"/>
                </a:solidFill>
                <a:latin typeface="DM Serif Display"/>
                <a:ea typeface="DM Serif Display"/>
                <a:cs typeface="DM Serif Display"/>
                <a:sym typeface="DM Serif Display"/>
              </a:rPr>
              <a:t>Key challenges in 3D fashion design</a:t>
            </a:r>
          </a:p>
        </p:txBody>
      </p:sp>
      <p:sp>
        <p:nvSpPr>
          <p:cNvPr id="44" name="TextBox 44"/>
          <p:cNvSpPr txBox="1"/>
          <p:nvPr/>
        </p:nvSpPr>
        <p:spPr>
          <a:xfrm>
            <a:off x="6900116" y="5044945"/>
            <a:ext cx="2989296" cy="842811"/>
          </a:xfrm>
          <a:prstGeom prst="rect">
            <a:avLst/>
          </a:prstGeom>
        </p:spPr>
        <p:txBody>
          <a:bodyPr lIns="0" tIns="0" rIns="0" bIns="0" rtlCol="0" anchor="t">
            <a:spAutoFit/>
          </a:bodyPr>
          <a:lstStyle/>
          <a:p>
            <a:pPr algn="ctr">
              <a:lnSpc>
                <a:spcPts val="3219"/>
              </a:lnSpc>
            </a:pPr>
            <a:r>
              <a:rPr lang="en-US" sz="2299">
                <a:solidFill>
                  <a:srgbClr val="FFFFFF"/>
                </a:solidFill>
                <a:latin typeface="DM Serif Display"/>
                <a:ea typeface="DM Serif Display"/>
                <a:cs typeface="DM Serif Display"/>
                <a:sym typeface="DM Serif Display"/>
              </a:rPr>
              <a:t>Hardware requirements</a:t>
            </a:r>
          </a:p>
        </p:txBody>
      </p:sp>
      <p:sp>
        <p:nvSpPr>
          <p:cNvPr id="45" name="TextBox 45"/>
          <p:cNvSpPr txBox="1"/>
          <p:nvPr/>
        </p:nvSpPr>
        <p:spPr>
          <a:xfrm>
            <a:off x="7210964" y="6333398"/>
            <a:ext cx="2367600" cy="1199939"/>
          </a:xfrm>
          <a:prstGeom prst="rect">
            <a:avLst/>
          </a:prstGeom>
        </p:spPr>
        <p:txBody>
          <a:bodyPr lIns="0" tIns="0" rIns="0" bIns="0" rtlCol="0" anchor="t">
            <a:spAutoFit/>
          </a:bodyPr>
          <a:lstStyle/>
          <a:p>
            <a:pPr algn="ctr">
              <a:lnSpc>
                <a:spcPts val="1883"/>
              </a:lnSpc>
            </a:pPr>
            <a:r>
              <a:rPr lang="en-US" sz="1255" dirty="0">
                <a:solidFill>
                  <a:srgbClr val="FFFFFF"/>
                </a:solidFill>
                <a:latin typeface="Montserrat"/>
                <a:ea typeface="Montserrat"/>
                <a:cs typeface="Montserrat"/>
                <a:sym typeface="Montserrat"/>
              </a:rPr>
              <a:t>Running 3D design software often requires high-performance computers, which may not be accessible to all.</a:t>
            </a:r>
          </a:p>
        </p:txBody>
      </p:sp>
      <p:sp>
        <p:nvSpPr>
          <p:cNvPr id="46" name="TextBox 46"/>
          <p:cNvSpPr txBox="1"/>
          <p:nvPr/>
        </p:nvSpPr>
        <p:spPr>
          <a:xfrm>
            <a:off x="7991739" y="4230354"/>
            <a:ext cx="806051" cy="492300"/>
          </a:xfrm>
          <a:prstGeom prst="rect">
            <a:avLst/>
          </a:prstGeom>
        </p:spPr>
        <p:txBody>
          <a:bodyPr lIns="0" tIns="0" rIns="0" bIns="0" rtlCol="0" anchor="t">
            <a:spAutoFit/>
          </a:bodyPr>
          <a:lstStyle/>
          <a:p>
            <a:pPr algn="ctr">
              <a:lnSpc>
                <a:spcPts val="3219"/>
              </a:lnSpc>
            </a:pPr>
            <a:r>
              <a:rPr lang="en-US" sz="2299" dirty="0">
                <a:solidFill>
                  <a:srgbClr val="FFFFFF"/>
                </a:solidFill>
                <a:latin typeface="DM Serif Display"/>
                <a:ea typeface="DM Serif Display"/>
                <a:cs typeface="DM Serif Display"/>
                <a:sym typeface="DM Serif Display"/>
              </a:rPr>
              <a:t>03</a:t>
            </a:r>
          </a:p>
        </p:txBody>
      </p:sp>
      <p:sp>
        <p:nvSpPr>
          <p:cNvPr id="47" name="TextBox 47"/>
          <p:cNvSpPr txBox="1"/>
          <p:nvPr/>
        </p:nvSpPr>
        <p:spPr>
          <a:xfrm>
            <a:off x="10224108" y="5117434"/>
            <a:ext cx="2989296" cy="842811"/>
          </a:xfrm>
          <a:prstGeom prst="rect">
            <a:avLst/>
          </a:prstGeom>
        </p:spPr>
        <p:txBody>
          <a:bodyPr lIns="0" tIns="0" rIns="0" bIns="0" rtlCol="0" anchor="t">
            <a:spAutoFit/>
          </a:bodyPr>
          <a:lstStyle/>
          <a:p>
            <a:pPr algn="ctr">
              <a:lnSpc>
                <a:spcPts val="3219"/>
              </a:lnSpc>
            </a:pPr>
            <a:r>
              <a:rPr lang="en-US" sz="2299">
                <a:solidFill>
                  <a:srgbClr val="FFFFFF"/>
                </a:solidFill>
                <a:latin typeface="DM Serif Display"/>
                <a:ea typeface="DM Serif Display"/>
                <a:cs typeface="DM Serif Display"/>
                <a:sym typeface="DM Serif Display"/>
              </a:rPr>
              <a:t>Resistance to digital prototyping</a:t>
            </a:r>
          </a:p>
        </p:txBody>
      </p:sp>
      <p:sp>
        <p:nvSpPr>
          <p:cNvPr id="48" name="TextBox 48"/>
          <p:cNvSpPr txBox="1"/>
          <p:nvPr/>
        </p:nvSpPr>
        <p:spPr>
          <a:xfrm>
            <a:off x="10534956" y="6333398"/>
            <a:ext cx="2367600" cy="1199939"/>
          </a:xfrm>
          <a:prstGeom prst="rect">
            <a:avLst/>
          </a:prstGeom>
        </p:spPr>
        <p:txBody>
          <a:bodyPr lIns="0" tIns="0" rIns="0" bIns="0" rtlCol="0" anchor="t">
            <a:spAutoFit/>
          </a:bodyPr>
          <a:lstStyle/>
          <a:p>
            <a:pPr algn="ctr">
              <a:lnSpc>
                <a:spcPts val="1883"/>
              </a:lnSpc>
            </a:pPr>
            <a:r>
              <a:rPr lang="en-US" sz="1255" dirty="0">
                <a:solidFill>
                  <a:srgbClr val="FFFFFF"/>
                </a:solidFill>
                <a:latin typeface="Montserrat"/>
                <a:ea typeface="Montserrat"/>
                <a:cs typeface="Montserrat"/>
                <a:sym typeface="Montserrat"/>
              </a:rPr>
              <a:t>Some stakeholders in the fashion industry prefer physical samples, creating a challenge for adopting 3D as the standard.</a:t>
            </a:r>
          </a:p>
        </p:txBody>
      </p:sp>
      <p:sp>
        <p:nvSpPr>
          <p:cNvPr id="49" name="TextBox 49"/>
          <p:cNvSpPr txBox="1"/>
          <p:nvPr/>
        </p:nvSpPr>
        <p:spPr>
          <a:xfrm>
            <a:off x="11315731" y="4259365"/>
            <a:ext cx="806051" cy="492300"/>
          </a:xfrm>
          <a:prstGeom prst="rect">
            <a:avLst/>
          </a:prstGeom>
        </p:spPr>
        <p:txBody>
          <a:bodyPr lIns="0" tIns="0" rIns="0" bIns="0" rtlCol="0" anchor="t">
            <a:spAutoFit/>
          </a:bodyPr>
          <a:lstStyle/>
          <a:p>
            <a:pPr algn="ctr">
              <a:lnSpc>
                <a:spcPts val="3219"/>
              </a:lnSpc>
            </a:pPr>
            <a:r>
              <a:rPr lang="en-US" sz="2299" dirty="0">
                <a:solidFill>
                  <a:srgbClr val="FFFFFF"/>
                </a:solidFill>
                <a:latin typeface="DM Serif Display"/>
                <a:ea typeface="DM Serif Display"/>
                <a:cs typeface="DM Serif Display"/>
                <a:sym typeface="DM Serif Display"/>
              </a:rPr>
              <a:t>04</a:t>
            </a:r>
          </a:p>
        </p:txBody>
      </p:sp>
      <p:sp>
        <p:nvSpPr>
          <p:cNvPr id="50" name="TextBox 50"/>
          <p:cNvSpPr txBox="1"/>
          <p:nvPr/>
        </p:nvSpPr>
        <p:spPr>
          <a:xfrm>
            <a:off x="1031566" y="332045"/>
            <a:ext cx="4506489" cy="403225"/>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51" name="TextBox 51"/>
          <p:cNvSpPr txBox="1"/>
          <p:nvPr/>
        </p:nvSpPr>
        <p:spPr>
          <a:xfrm>
            <a:off x="631530" y="8541469"/>
            <a:ext cx="15621708" cy="1779270"/>
          </a:xfrm>
          <a:prstGeom prst="rect">
            <a:avLst/>
          </a:prstGeom>
        </p:spPr>
        <p:txBody>
          <a:bodyPr lIns="0" tIns="0" rIns="0" bIns="0" rtlCol="0" anchor="t">
            <a:spAutoFit/>
          </a:bodyPr>
          <a:lstStyle/>
          <a:p>
            <a:pPr algn="l">
              <a:lnSpc>
                <a:spcPts val="1950"/>
              </a:lnSpc>
            </a:pPr>
            <a:r>
              <a:rPr lang="en-US" b="1" dirty="0">
                <a:solidFill>
                  <a:srgbClr val="000000"/>
                </a:solidFill>
                <a:latin typeface="Montserrat" panose="00000500000000000000" pitchFamily="2" charset="0"/>
                <a:ea typeface="Arimo Bold"/>
                <a:cs typeface="Arimo Bold"/>
                <a:sym typeface="Arimo Bold"/>
              </a:rPr>
              <a:t>Overcoming the Challenges</a:t>
            </a:r>
            <a:r>
              <a:rPr lang="en-US" dirty="0">
                <a:solidFill>
                  <a:srgbClr val="000000"/>
                </a:solidFill>
                <a:latin typeface="Montserrat" panose="00000500000000000000" pitchFamily="2" charset="0"/>
                <a:ea typeface="Arimo"/>
                <a:cs typeface="Arimo"/>
                <a:sym typeface="Arimo"/>
              </a:rPr>
              <a:t>:</a:t>
            </a:r>
          </a:p>
          <a:p>
            <a:pPr marL="297182" lvl="2" indent="-99061" algn="l">
              <a:lnSpc>
                <a:spcPts val="1950"/>
              </a:lnSpc>
              <a:buFont typeface="Arial"/>
              <a:buChar char="⚬"/>
            </a:pPr>
            <a:r>
              <a:rPr lang="en-US" dirty="0">
                <a:solidFill>
                  <a:srgbClr val="000000"/>
                </a:solidFill>
                <a:latin typeface="Montserrat" panose="00000500000000000000" pitchFamily="2" charset="0"/>
                <a:ea typeface="Montserrat"/>
                <a:cs typeface="Montserrat"/>
                <a:sym typeface="Montserrat"/>
              </a:rPr>
              <a:t>Training programs and resources for designers to develop proficiency in 3D tools.</a:t>
            </a:r>
          </a:p>
          <a:p>
            <a:pPr marL="297182" lvl="2" indent="-99061" algn="l">
              <a:lnSpc>
                <a:spcPts val="1950"/>
              </a:lnSpc>
              <a:buFont typeface="Arial"/>
              <a:buChar char="⚬"/>
            </a:pPr>
            <a:r>
              <a:rPr lang="en-US" dirty="0">
                <a:solidFill>
                  <a:srgbClr val="000000"/>
                </a:solidFill>
                <a:latin typeface="Montserrat" panose="00000500000000000000" pitchFamily="2" charset="0"/>
                <a:ea typeface="Montserrat"/>
                <a:cs typeface="Montserrat"/>
                <a:sym typeface="Montserrat"/>
              </a:rPr>
              <a:t>Cost-efficient alternatives as open-source software or educational discounts.</a:t>
            </a:r>
          </a:p>
          <a:p>
            <a:pPr marL="297182" lvl="2" indent="-99061" algn="l">
              <a:lnSpc>
                <a:spcPts val="1950"/>
              </a:lnSpc>
              <a:buFont typeface="Arial"/>
              <a:buChar char="⚬"/>
            </a:pPr>
            <a:r>
              <a:rPr lang="en-US" dirty="0">
                <a:solidFill>
                  <a:srgbClr val="000000"/>
                </a:solidFill>
                <a:latin typeface="Montserrat" panose="00000500000000000000" pitchFamily="2" charset="0"/>
                <a:ea typeface="Montserrat"/>
                <a:cs typeface="Montserrat"/>
                <a:sym typeface="Montserrat"/>
              </a:rPr>
              <a:t> Demonstrating the benefits of 3D design to stakeholders through efficiency and sustainability metrics.</a:t>
            </a:r>
          </a:p>
          <a:p>
            <a:pPr marL="297182" lvl="2" indent="-99061" algn="l">
              <a:lnSpc>
                <a:spcPts val="1950"/>
              </a:lnSpc>
            </a:pPr>
            <a:endParaRPr lang="en-US" dirty="0">
              <a:solidFill>
                <a:srgbClr val="000000"/>
              </a:solidFill>
              <a:latin typeface="Montserrat" panose="00000500000000000000" pitchFamily="2" charset="0"/>
              <a:ea typeface="Montserrat"/>
              <a:cs typeface="Montserrat"/>
              <a:sym typeface="Montserrat"/>
            </a:endParaRPr>
          </a:p>
          <a:p>
            <a:pPr marL="297182" lvl="2" indent="-99061" algn="ctr">
              <a:lnSpc>
                <a:spcPts val="1950"/>
              </a:lnSpc>
            </a:pPr>
            <a:r>
              <a:rPr lang="en-US" i="1" u="sng" dirty="0">
                <a:solidFill>
                  <a:srgbClr val="000000"/>
                </a:solidFill>
                <a:latin typeface="Montserrat" panose="00000500000000000000" pitchFamily="2" charset="0"/>
                <a:ea typeface="Arimo Italics"/>
                <a:cs typeface="Arimo Italics"/>
                <a:sym typeface="Arimo Italics"/>
              </a:rPr>
              <a:t>3D design is not without its challenges, but overcoming these barriers is essential for a sustainable and innovative fashion future.</a:t>
            </a:r>
          </a:p>
          <a:p>
            <a:pPr marL="297182" lvl="2" indent="-99061" algn="l">
              <a:lnSpc>
                <a:spcPts val="1950"/>
              </a:lnSpc>
            </a:pPr>
            <a:endParaRPr lang="en-US" i="1" u="sng" dirty="0">
              <a:solidFill>
                <a:srgbClr val="000000"/>
              </a:solidFill>
              <a:latin typeface="Montserrat" panose="00000500000000000000" pitchFamily="2" charset="0"/>
              <a:ea typeface="Arimo Italics"/>
              <a:cs typeface="Arimo Italics"/>
              <a:sym typeface="Arimo Italics"/>
            </a:endParaRPr>
          </a:p>
        </p:txBody>
      </p:sp>
      <p:sp>
        <p:nvSpPr>
          <p:cNvPr id="52" name="TextBox 52"/>
          <p:cNvSpPr txBox="1"/>
          <p:nvPr/>
        </p:nvSpPr>
        <p:spPr>
          <a:xfrm>
            <a:off x="13548101" y="5045530"/>
            <a:ext cx="2989296" cy="842811"/>
          </a:xfrm>
          <a:prstGeom prst="rect">
            <a:avLst/>
          </a:prstGeom>
        </p:spPr>
        <p:txBody>
          <a:bodyPr lIns="0" tIns="0" rIns="0" bIns="0" rtlCol="0" anchor="t">
            <a:spAutoFit/>
          </a:bodyPr>
          <a:lstStyle/>
          <a:p>
            <a:pPr algn="ctr">
              <a:lnSpc>
                <a:spcPts val="3219"/>
              </a:lnSpc>
            </a:pPr>
            <a:r>
              <a:rPr lang="en-US" sz="2299">
                <a:solidFill>
                  <a:srgbClr val="FFFFFF"/>
                </a:solidFill>
                <a:latin typeface="DM Serif Display"/>
                <a:ea typeface="DM Serif Display"/>
                <a:cs typeface="DM Serif Display"/>
                <a:sym typeface="DM Serif Display"/>
              </a:rPr>
              <a:t>Limited hands-on experience:</a:t>
            </a:r>
          </a:p>
        </p:txBody>
      </p:sp>
      <p:sp>
        <p:nvSpPr>
          <p:cNvPr id="53" name="TextBox 53"/>
          <p:cNvSpPr txBox="1"/>
          <p:nvPr/>
        </p:nvSpPr>
        <p:spPr>
          <a:xfrm>
            <a:off x="13858949" y="6333984"/>
            <a:ext cx="2367600" cy="1438064"/>
          </a:xfrm>
          <a:prstGeom prst="rect">
            <a:avLst/>
          </a:prstGeom>
        </p:spPr>
        <p:txBody>
          <a:bodyPr lIns="0" tIns="0" rIns="0" bIns="0" rtlCol="0" anchor="t">
            <a:spAutoFit/>
          </a:bodyPr>
          <a:lstStyle/>
          <a:p>
            <a:pPr algn="ctr">
              <a:lnSpc>
                <a:spcPts val="1883"/>
              </a:lnSpc>
            </a:pPr>
            <a:r>
              <a:rPr lang="en-US" sz="1255" dirty="0">
                <a:solidFill>
                  <a:srgbClr val="FFFFFF"/>
                </a:solidFill>
                <a:latin typeface="Montserrat"/>
                <a:ea typeface="Montserrat"/>
                <a:cs typeface="Montserrat"/>
                <a:sym typeface="Montserrat"/>
              </a:rPr>
              <a:t>Unlike physical prototyping, working exclusively in a virtual environment can make it harder to assess tactile aspects like fabric feel and movement.</a:t>
            </a:r>
          </a:p>
        </p:txBody>
      </p:sp>
      <p:sp>
        <p:nvSpPr>
          <p:cNvPr id="54" name="TextBox 54"/>
          <p:cNvSpPr txBox="1"/>
          <p:nvPr/>
        </p:nvSpPr>
        <p:spPr>
          <a:xfrm>
            <a:off x="14612468" y="4275555"/>
            <a:ext cx="806051" cy="439829"/>
          </a:xfrm>
          <a:prstGeom prst="rect">
            <a:avLst/>
          </a:prstGeom>
        </p:spPr>
        <p:txBody>
          <a:bodyPr lIns="0" tIns="0" rIns="0" bIns="0" rtlCol="0" anchor="t">
            <a:spAutoFit/>
          </a:bodyPr>
          <a:lstStyle/>
          <a:p>
            <a:pPr algn="ctr">
              <a:lnSpc>
                <a:spcPts val="3219"/>
              </a:lnSpc>
            </a:pPr>
            <a:r>
              <a:rPr lang="en-US" sz="2299" dirty="0">
                <a:solidFill>
                  <a:srgbClr val="FFFFFF"/>
                </a:solidFill>
                <a:latin typeface="DM Serif Display"/>
                <a:ea typeface="DM Serif Display"/>
                <a:cs typeface="DM Serif Display"/>
                <a:sym typeface="DM Serif Display"/>
              </a:rPr>
              <a:t>05</a:t>
            </a:r>
          </a:p>
        </p:txBody>
      </p:sp>
      <p:sp>
        <p:nvSpPr>
          <p:cNvPr id="55" name="TextBox 55"/>
          <p:cNvSpPr txBox="1"/>
          <p:nvPr/>
        </p:nvSpPr>
        <p:spPr>
          <a:xfrm rot="16200000">
            <a:off x="15861480" y="7519023"/>
            <a:ext cx="3209890" cy="26866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13" tooltip="https://www.fashionupproject.com"/>
              </a:rPr>
              <a:t>www.fashionupproject.com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FCF5A"/>
        </a:solidFill>
        <a:effectLst/>
      </p:bgPr>
    </p:bg>
    <p:spTree>
      <p:nvGrpSpPr>
        <p:cNvPr id="1" name=""/>
        <p:cNvGrpSpPr/>
        <p:nvPr/>
      </p:nvGrpSpPr>
      <p:grpSpPr>
        <a:xfrm>
          <a:off x="0" y="0"/>
          <a:ext cx="0" cy="0"/>
          <a:chOff x="0" y="0"/>
          <a:chExt cx="0" cy="0"/>
        </a:xfrm>
      </p:grpSpPr>
      <p:grpSp>
        <p:nvGrpSpPr>
          <p:cNvPr id="2" name="Group 2"/>
          <p:cNvGrpSpPr/>
          <p:nvPr/>
        </p:nvGrpSpPr>
        <p:grpSpPr>
          <a:xfrm>
            <a:off x="16670568" y="1620"/>
            <a:ext cx="12668" cy="10287001"/>
            <a:chOff x="0" y="0"/>
            <a:chExt cx="16891" cy="13716001"/>
          </a:xfrm>
        </p:grpSpPr>
        <p:sp>
          <p:nvSpPr>
            <p:cNvPr id="3" name="Freeform 3"/>
            <p:cNvSpPr/>
            <p:nvPr/>
          </p:nvSpPr>
          <p:spPr>
            <a:xfrm>
              <a:off x="0" y="0"/>
              <a:ext cx="16891" cy="13716000"/>
            </a:xfrm>
            <a:custGeom>
              <a:avLst/>
              <a:gdLst/>
              <a:ahLst/>
              <a:cxnLst/>
              <a:rect l="l" t="t" r="r" b="b"/>
              <a:pathLst>
                <a:path w="16891" h="13716000">
                  <a:moveTo>
                    <a:pt x="0" y="13716000"/>
                  </a:moveTo>
                  <a:lnTo>
                    <a:pt x="0" y="0"/>
                  </a:lnTo>
                  <a:lnTo>
                    <a:pt x="16891" y="0"/>
                  </a:lnTo>
                  <a:lnTo>
                    <a:pt x="16891" y="13716000"/>
                  </a:lnTo>
                  <a:close/>
                </a:path>
              </a:pathLst>
            </a:custGeom>
            <a:solidFill>
              <a:srgbClr val="1E2328"/>
            </a:solidFill>
          </p:spPr>
          <p:txBody>
            <a:bodyPr/>
            <a:lstStyle/>
            <a:p>
              <a:endParaRPr lang="it-IT"/>
            </a:p>
          </p:txBody>
        </p:sp>
      </p:grpSp>
      <p:grpSp>
        <p:nvGrpSpPr>
          <p:cNvPr id="4" name="Group 4"/>
          <p:cNvGrpSpPr/>
          <p:nvPr/>
        </p:nvGrpSpPr>
        <p:grpSpPr>
          <a:xfrm rot="-10800000">
            <a:off x="-1619" y="1016032"/>
            <a:ext cx="18288001" cy="12668"/>
            <a:chOff x="0" y="0"/>
            <a:chExt cx="24384001" cy="16891"/>
          </a:xfrm>
        </p:grpSpPr>
        <p:sp>
          <p:nvSpPr>
            <p:cNvPr id="5" name="Freeform 5"/>
            <p:cNvSpPr/>
            <p:nvPr/>
          </p:nvSpPr>
          <p:spPr>
            <a:xfrm>
              <a:off x="0" y="0"/>
              <a:ext cx="24384000" cy="16891"/>
            </a:xfrm>
            <a:custGeom>
              <a:avLst/>
              <a:gdLst/>
              <a:ahLst/>
              <a:cxnLst/>
              <a:rect l="l" t="t" r="r" b="b"/>
              <a:pathLst>
                <a:path w="24384000" h="16891">
                  <a:moveTo>
                    <a:pt x="0" y="0"/>
                  </a:moveTo>
                  <a:lnTo>
                    <a:pt x="24384000" y="0"/>
                  </a:lnTo>
                  <a:lnTo>
                    <a:pt x="24384000" y="16891"/>
                  </a:lnTo>
                  <a:lnTo>
                    <a:pt x="0" y="16891"/>
                  </a:lnTo>
                  <a:close/>
                </a:path>
              </a:pathLst>
            </a:custGeom>
            <a:solidFill>
              <a:srgbClr val="1E2328"/>
            </a:solidFill>
          </p:spPr>
          <p:txBody>
            <a:bodyPr/>
            <a:lstStyle/>
            <a:p>
              <a:endParaRPr lang="it-IT"/>
            </a:p>
          </p:txBody>
        </p:sp>
      </p:grpSp>
      <p:grpSp>
        <p:nvGrpSpPr>
          <p:cNvPr id="6" name="Group 6"/>
          <p:cNvGrpSpPr/>
          <p:nvPr/>
        </p:nvGrpSpPr>
        <p:grpSpPr>
          <a:xfrm>
            <a:off x="16675330" y="1028700"/>
            <a:ext cx="1612677" cy="1612678"/>
            <a:chOff x="0" y="0"/>
            <a:chExt cx="2150236" cy="2150238"/>
          </a:xfrm>
        </p:grpSpPr>
        <p:sp>
          <p:nvSpPr>
            <p:cNvPr id="7" name="Freeform 7"/>
            <p:cNvSpPr/>
            <p:nvPr/>
          </p:nvSpPr>
          <p:spPr>
            <a:xfrm>
              <a:off x="0" y="0"/>
              <a:ext cx="2150237" cy="2150237"/>
            </a:xfrm>
            <a:custGeom>
              <a:avLst/>
              <a:gdLst/>
              <a:ahLst/>
              <a:cxnLst/>
              <a:rect l="l" t="t" r="r" b="b"/>
              <a:pathLst>
                <a:path w="2150237" h="2150237">
                  <a:moveTo>
                    <a:pt x="0" y="0"/>
                  </a:moveTo>
                  <a:lnTo>
                    <a:pt x="2150237" y="0"/>
                  </a:lnTo>
                  <a:lnTo>
                    <a:pt x="2150237" y="2150237"/>
                  </a:lnTo>
                  <a:lnTo>
                    <a:pt x="0" y="2150237"/>
                  </a:lnTo>
                  <a:lnTo>
                    <a:pt x="0" y="0"/>
                  </a:lnTo>
                  <a:close/>
                </a:path>
              </a:pathLst>
            </a:custGeom>
            <a:blipFill>
              <a:blip r:embed="rId2"/>
              <a:stretch>
                <a:fillRect/>
              </a:stretch>
            </a:blipFill>
          </p:spPr>
          <p:txBody>
            <a:bodyPr/>
            <a:lstStyle/>
            <a:p>
              <a:endParaRPr lang="it-IT"/>
            </a:p>
          </p:txBody>
        </p:sp>
      </p:grpSp>
      <p:grpSp>
        <p:nvGrpSpPr>
          <p:cNvPr id="8" name="Group 8"/>
          <p:cNvGrpSpPr/>
          <p:nvPr/>
        </p:nvGrpSpPr>
        <p:grpSpPr>
          <a:xfrm rot="-10800000">
            <a:off x="1" y="1019174"/>
            <a:ext cx="18288000" cy="9525"/>
            <a:chOff x="0" y="0"/>
            <a:chExt cx="24384000" cy="12700"/>
          </a:xfrm>
        </p:grpSpPr>
        <p:sp>
          <p:nvSpPr>
            <p:cNvPr id="9" name="Freeform 9"/>
            <p:cNvSpPr/>
            <p:nvPr/>
          </p:nvSpPr>
          <p:spPr>
            <a:xfrm>
              <a:off x="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txBody>
            <a:bodyPr/>
            <a:lstStyle/>
            <a:p>
              <a:endParaRPr lang="it-IT"/>
            </a:p>
          </p:txBody>
        </p:sp>
      </p:grpSp>
      <p:sp>
        <p:nvSpPr>
          <p:cNvPr id="10" name="Freeform 10"/>
          <p:cNvSpPr/>
          <p:nvPr/>
        </p:nvSpPr>
        <p:spPr>
          <a:xfrm>
            <a:off x="6048375" y="7479555"/>
            <a:ext cx="1028700" cy="2807445"/>
          </a:xfrm>
          <a:custGeom>
            <a:avLst/>
            <a:gdLst/>
            <a:ahLst/>
            <a:cxnLst/>
            <a:rect l="l" t="t" r="r" b="b"/>
            <a:pathLst>
              <a:path w="1028700" h="2807445">
                <a:moveTo>
                  <a:pt x="0" y="0"/>
                </a:moveTo>
                <a:lnTo>
                  <a:pt x="1028700" y="0"/>
                </a:lnTo>
                <a:lnTo>
                  <a:pt x="1028700" y="2807445"/>
                </a:lnTo>
                <a:lnTo>
                  <a:pt x="0" y="2807445"/>
                </a:lnTo>
                <a:lnTo>
                  <a:pt x="0" y="0"/>
                </a:lnTo>
                <a:close/>
              </a:path>
            </a:pathLst>
          </a:custGeom>
          <a:blipFill>
            <a:blip r:embed="rId3">
              <a:extLst>
                <a:ext uri="{96DAC541-7B7A-43D3-8B79-37D633B846F1}">
                  <asvg:svgBlip xmlns:asvg="http://schemas.microsoft.com/office/drawing/2016/SVG/main" r:embed="rId4"/>
                </a:ext>
              </a:extLst>
            </a:blip>
            <a:stretch>
              <a:fillRect t="-43" b="-43"/>
            </a:stretch>
          </a:blipFill>
        </p:spPr>
        <p:txBody>
          <a:bodyPr/>
          <a:lstStyle/>
          <a:p>
            <a:endParaRPr lang="it-IT"/>
          </a:p>
        </p:txBody>
      </p:sp>
      <p:grpSp>
        <p:nvGrpSpPr>
          <p:cNvPr id="11" name="Group 11"/>
          <p:cNvGrpSpPr/>
          <p:nvPr/>
        </p:nvGrpSpPr>
        <p:grpSpPr>
          <a:xfrm>
            <a:off x="1031566" y="4810413"/>
            <a:ext cx="4595124" cy="4595124"/>
            <a:chOff x="0" y="0"/>
            <a:chExt cx="6126832" cy="6126832"/>
          </a:xfrm>
        </p:grpSpPr>
        <p:sp>
          <p:nvSpPr>
            <p:cNvPr id="12" name="Freeform 12"/>
            <p:cNvSpPr/>
            <p:nvPr/>
          </p:nvSpPr>
          <p:spPr>
            <a:xfrm>
              <a:off x="0" y="0"/>
              <a:ext cx="6126861" cy="6126861"/>
            </a:xfrm>
            <a:custGeom>
              <a:avLst/>
              <a:gdLst/>
              <a:ahLst/>
              <a:cxnLst/>
              <a:rect l="l" t="t" r="r" b="b"/>
              <a:pathLst>
                <a:path w="6126861" h="6126861">
                  <a:moveTo>
                    <a:pt x="0" y="0"/>
                  </a:moveTo>
                  <a:lnTo>
                    <a:pt x="6126861" y="0"/>
                  </a:lnTo>
                  <a:lnTo>
                    <a:pt x="6126861" y="6126861"/>
                  </a:lnTo>
                  <a:lnTo>
                    <a:pt x="0" y="6126861"/>
                  </a:lnTo>
                  <a:lnTo>
                    <a:pt x="0" y="0"/>
                  </a:lnTo>
                  <a:close/>
                </a:path>
              </a:pathLst>
            </a:custGeom>
            <a:blipFill>
              <a:blip r:embed="rId5"/>
              <a:stretch>
                <a:fillRect/>
              </a:stretch>
            </a:blipFill>
          </p:spPr>
          <p:txBody>
            <a:bodyPr/>
            <a:lstStyle/>
            <a:p>
              <a:endParaRPr lang="it-IT"/>
            </a:p>
          </p:txBody>
        </p:sp>
      </p:grpSp>
      <p:sp>
        <p:nvSpPr>
          <p:cNvPr id="13" name="TextBox 13"/>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a:solidFill>
                  <a:srgbClr val="1E2328"/>
                </a:solidFill>
                <a:latin typeface="Montserrat"/>
                <a:ea typeface="Montserrat"/>
                <a:cs typeface="Montserrat"/>
                <a:sym typeface="Montserrat"/>
              </a:rPr>
              <a:t>Module 6, Unit 1</a:t>
            </a:r>
          </a:p>
        </p:txBody>
      </p:sp>
      <p:sp>
        <p:nvSpPr>
          <p:cNvPr id="14" name="TextBox 14"/>
          <p:cNvSpPr txBox="1"/>
          <p:nvPr/>
        </p:nvSpPr>
        <p:spPr>
          <a:xfrm>
            <a:off x="1028700" y="1591640"/>
            <a:ext cx="14130760" cy="487681"/>
          </a:xfrm>
          <a:prstGeom prst="rect">
            <a:avLst/>
          </a:prstGeom>
        </p:spPr>
        <p:txBody>
          <a:bodyPr lIns="0" tIns="0" rIns="0" bIns="0" rtlCol="0" anchor="t">
            <a:spAutoFit/>
          </a:bodyPr>
          <a:lstStyle/>
          <a:p>
            <a:pPr algn="l">
              <a:lnSpc>
                <a:spcPts val="4200"/>
              </a:lnSpc>
            </a:pPr>
            <a:r>
              <a:rPr lang="en-US" sz="4200">
                <a:solidFill>
                  <a:srgbClr val="1E2328"/>
                </a:solidFill>
                <a:latin typeface="DM Serif Display"/>
                <a:ea typeface="DM Serif Display"/>
                <a:cs typeface="DM Serif Display"/>
                <a:sym typeface="DM Serif Display"/>
              </a:rPr>
              <a:t>The Future of 3D in Sustainable Fashion</a:t>
            </a:r>
          </a:p>
        </p:txBody>
      </p:sp>
      <p:sp>
        <p:nvSpPr>
          <p:cNvPr id="15" name="TextBox 15"/>
          <p:cNvSpPr txBox="1"/>
          <p:nvPr/>
        </p:nvSpPr>
        <p:spPr>
          <a:xfrm>
            <a:off x="1028700" y="2359368"/>
            <a:ext cx="15258511" cy="2788920"/>
          </a:xfrm>
          <a:prstGeom prst="rect">
            <a:avLst/>
          </a:prstGeom>
        </p:spPr>
        <p:txBody>
          <a:bodyPr lIns="0" tIns="0" rIns="0" bIns="0" rtlCol="0" anchor="t">
            <a:spAutoFit/>
          </a:bodyPr>
          <a:lstStyle/>
          <a:p>
            <a:pPr marL="411480" lvl="2" indent="-137160" algn="just">
              <a:lnSpc>
                <a:spcPts val="2700"/>
              </a:lnSpc>
              <a:buFont typeface="Arial"/>
              <a:buChar char="⚬"/>
            </a:pPr>
            <a:r>
              <a:rPr lang="en-US" sz="1800" dirty="0">
                <a:solidFill>
                  <a:srgbClr val="1E2328"/>
                </a:solidFill>
                <a:latin typeface="Montserrat"/>
                <a:ea typeface="Montserrat"/>
                <a:cs typeface="Montserrat"/>
                <a:sym typeface="Montserrat"/>
              </a:rPr>
              <a:t>Brands are increasingly using 3D technology to create </a:t>
            </a:r>
            <a:r>
              <a:rPr lang="en-US" sz="1800" b="1" dirty="0">
                <a:solidFill>
                  <a:srgbClr val="1E2328"/>
                </a:solidFill>
                <a:latin typeface="Montserrat Bold"/>
                <a:ea typeface="Montserrat Bold"/>
                <a:cs typeface="Montserrat Bold"/>
                <a:sym typeface="Montserrat Bold"/>
              </a:rPr>
              <a:t>fully digital runway shows</a:t>
            </a:r>
            <a:r>
              <a:rPr lang="en-US" sz="1800" dirty="0">
                <a:solidFill>
                  <a:srgbClr val="1E2328"/>
                </a:solidFill>
                <a:latin typeface="Montserrat"/>
                <a:ea typeface="Montserrat"/>
                <a:cs typeface="Montserrat"/>
                <a:sym typeface="Montserrat"/>
              </a:rPr>
              <a:t>, reducing the environmental impact of traditional events.</a:t>
            </a:r>
            <a:endParaRPr lang="it-IT"/>
          </a:p>
          <a:p>
            <a:pPr marL="411480" lvl="2" indent="-137160" algn="just">
              <a:lnSpc>
                <a:spcPts val="2700"/>
              </a:lnSpc>
              <a:buFont typeface="Arial"/>
              <a:buChar char="⚬"/>
            </a:pPr>
            <a:r>
              <a:rPr lang="en-US" sz="1800" dirty="0">
                <a:solidFill>
                  <a:srgbClr val="1E2328"/>
                </a:solidFill>
                <a:latin typeface="Montserrat"/>
                <a:ea typeface="Montserrat"/>
                <a:cs typeface="Montserrat"/>
                <a:sym typeface="Montserrat"/>
              </a:rPr>
              <a:t>Digital shows </a:t>
            </a:r>
            <a:r>
              <a:rPr lang="en-US" sz="1800" b="1" dirty="0">
                <a:solidFill>
                  <a:srgbClr val="1E2328"/>
                </a:solidFill>
                <a:latin typeface="Montserrat Bold"/>
                <a:ea typeface="Montserrat Bold"/>
                <a:cs typeface="Montserrat Bold"/>
                <a:sym typeface="Montserrat Bold"/>
              </a:rPr>
              <a:t>eliminate the need for physical sets</a:t>
            </a:r>
            <a:r>
              <a:rPr lang="en-US" sz="1800" dirty="0">
                <a:solidFill>
                  <a:srgbClr val="1E2328"/>
                </a:solidFill>
                <a:latin typeface="Montserrat"/>
                <a:ea typeface="Montserrat"/>
                <a:cs typeface="Montserrat"/>
                <a:sym typeface="Montserrat"/>
              </a:rPr>
              <a:t>, travel, and logistics while showcasing garments in innovative, immersive ways.</a:t>
            </a:r>
            <a:endParaRPr lang="en-US" sz="1800" dirty="0">
              <a:solidFill>
                <a:srgbClr val="1E2328"/>
              </a:solidFill>
              <a:latin typeface="Montserrat"/>
              <a:ea typeface="Montserrat"/>
              <a:cs typeface="Montserrat"/>
            </a:endParaRPr>
          </a:p>
          <a:p>
            <a:pPr marL="411480" lvl="2" indent="-137160" algn="just">
              <a:lnSpc>
                <a:spcPts val="2700"/>
              </a:lnSpc>
              <a:buFont typeface="Arial"/>
              <a:buChar char="⚬"/>
            </a:pPr>
            <a:r>
              <a:rPr lang="en-US" sz="1800" dirty="0">
                <a:solidFill>
                  <a:srgbClr val="1E2328"/>
                </a:solidFill>
                <a:latin typeface="Montserrat"/>
                <a:ea typeface="Montserrat"/>
                <a:cs typeface="Montserrat"/>
                <a:sym typeface="Montserrat"/>
              </a:rPr>
              <a:t>Digital-only fashion is gaining </a:t>
            </a:r>
            <a:r>
              <a:rPr lang="en-US" sz="1800" b="1" dirty="0">
                <a:solidFill>
                  <a:srgbClr val="1E2328"/>
                </a:solidFill>
                <a:latin typeface="Montserrat Bold"/>
                <a:ea typeface="Montserrat Bold"/>
                <a:cs typeface="Montserrat Bold"/>
                <a:sym typeface="Montserrat Bold"/>
              </a:rPr>
              <a:t>traction for use in virtual spaces</a:t>
            </a:r>
            <a:r>
              <a:rPr lang="en-US" sz="1800" dirty="0">
                <a:solidFill>
                  <a:srgbClr val="1E2328"/>
                </a:solidFill>
                <a:latin typeface="Montserrat"/>
                <a:ea typeface="Montserrat"/>
                <a:cs typeface="Montserrat"/>
                <a:sym typeface="Montserrat"/>
              </a:rPr>
              <a:t> like social media, gaming, and the metaverse.</a:t>
            </a:r>
            <a:endParaRPr lang="en-US" sz="1800" dirty="0">
              <a:solidFill>
                <a:srgbClr val="1E2328"/>
              </a:solidFill>
              <a:latin typeface="Montserrat"/>
              <a:ea typeface="Montserrat"/>
              <a:cs typeface="Montserrat"/>
            </a:endParaRPr>
          </a:p>
          <a:p>
            <a:pPr marL="411480" lvl="2" indent="-137160" algn="just">
              <a:lnSpc>
                <a:spcPts val="2700"/>
              </a:lnSpc>
              <a:buFont typeface="Arial"/>
              <a:buChar char="⚬"/>
            </a:pPr>
            <a:r>
              <a:rPr lang="en-US" sz="1800" dirty="0">
                <a:solidFill>
                  <a:srgbClr val="1E2328"/>
                </a:solidFill>
                <a:latin typeface="Montserrat"/>
                <a:ea typeface="Montserrat"/>
                <a:cs typeface="Montserrat"/>
                <a:sym typeface="Montserrat"/>
              </a:rPr>
              <a:t>This trend </a:t>
            </a:r>
            <a:r>
              <a:rPr lang="en-US" sz="1800" b="1" dirty="0">
                <a:solidFill>
                  <a:srgbClr val="1E2328"/>
                </a:solidFill>
                <a:latin typeface="Montserrat Bold"/>
                <a:ea typeface="Montserrat Bold"/>
                <a:cs typeface="Montserrat Bold"/>
                <a:sym typeface="Montserrat Bold"/>
              </a:rPr>
              <a:t>reduces textile production and waste</a:t>
            </a:r>
            <a:r>
              <a:rPr lang="en-US" sz="1800" dirty="0">
                <a:solidFill>
                  <a:srgbClr val="1E2328"/>
                </a:solidFill>
                <a:latin typeface="Montserrat"/>
                <a:ea typeface="Montserrat"/>
                <a:cs typeface="Montserrat"/>
                <a:sym typeface="Montserrat"/>
              </a:rPr>
              <a:t> while catering to a growing demand for virtual self-expression.</a:t>
            </a:r>
            <a:endParaRPr lang="en-US" sz="1800" dirty="0">
              <a:solidFill>
                <a:srgbClr val="1E2328"/>
              </a:solidFill>
              <a:latin typeface="Montserrat"/>
              <a:ea typeface="Montserrat"/>
              <a:cs typeface="Montserrat"/>
            </a:endParaRPr>
          </a:p>
          <a:p>
            <a:pPr marL="411480" lvl="2" indent="-137160" algn="l">
              <a:lnSpc>
                <a:spcPts val="2700"/>
              </a:lnSpc>
            </a:pPr>
            <a:endParaRPr lang="en-US" sz="1800" dirty="0">
              <a:solidFill>
                <a:srgbClr val="1E2328"/>
              </a:solidFill>
              <a:latin typeface="Montserrat"/>
              <a:ea typeface="Montserrat"/>
              <a:cs typeface="Montserrat"/>
              <a:sym typeface="Montserrat"/>
            </a:endParaRPr>
          </a:p>
          <a:p>
            <a:pPr marL="411480" lvl="2" indent="-137160" algn="l">
              <a:lnSpc>
                <a:spcPts val="2700"/>
              </a:lnSpc>
            </a:pPr>
            <a:endParaRPr lang="en-US" sz="1800" dirty="0">
              <a:solidFill>
                <a:srgbClr val="1E2328"/>
              </a:solidFill>
              <a:latin typeface="Montserrat"/>
              <a:ea typeface="Montserrat"/>
              <a:cs typeface="Montserrat"/>
              <a:sym typeface="Montserrat"/>
            </a:endParaRPr>
          </a:p>
        </p:txBody>
      </p:sp>
      <p:sp>
        <p:nvSpPr>
          <p:cNvPr id="16" name="TextBox 16"/>
          <p:cNvSpPr txBox="1"/>
          <p:nvPr/>
        </p:nvSpPr>
        <p:spPr>
          <a:xfrm>
            <a:off x="7316180" y="4715163"/>
            <a:ext cx="8687638" cy="5510419"/>
          </a:xfrm>
          <a:prstGeom prst="rect">
            <a:avLst/>
          </a:prstGeom>
        </p:spPr>
        <p:txBody>
          <a:bodyPr lIns="0" tIns="0" rIns="0" bIns="0" rtlCol="0" anchor="t">
            <a:spAutoFit/>
          </a:bodyPr>
          <a:lstStyle/>
          <a:p>
            <a:pPr marL="410845" lvl="2" indent="-136525" algn="just">
              <a:lnSpc>
                <a:spcPts val="2697"/>
              </a:lnSpc>
              <a:buFont typeface="Arial"/>
              <a:buChar char="⚬"/>
            </a:pPr>
            <a:r>
              <a:rPr lang="en-US" sz="1799" dirty="0">
                <a:solidFill>
                  <a:srgbClr val="1E2328"/>
                </a:solidFill>
                <a:latin typeface="Montserrat" panose="00000500000000000000" pitchFamily="2" charset="0"/>
                <a:ea typeface="Montserrat"/>
                <a:cs typeface="Montserrat"/>
                <a:sym typeface="Montserrat"/>
              </a:rPr>
              <a:t>AR allows customers to </a:t>
            </a:r>
            <a:r>
              <a:rPr lang="en-US" sz="1799" b="1" dirty="0">
                <a:solidFill>
                  <a:srgbClr val="1E2328"/>
                </a:solidFill>
                <a:latin typeface="Montserrat" panose="00000500000000000000" pitchFamily="2" charset="0"/>
                <a:ea typeface="Montserrat Bold"/>
                <a:cs typeface="Montserrat Bold"/>
                <a:sym typeface="Montserrat Bold"/>
              </a:rPr>
              <a:t>"try on" digital garments using their devices</a:t>
            </a:r>
            <a:r>
              <a:rPr lang="en-US" sz="1799" dirty="0">
                <a:solidFill>
                  <a:srgbClr val="1E2328"/>
                </a:solidFill>
                <a:latin typeface="Montserrat" panose="00000500000000000000" pitchFamily="2" charset="0"/>
                <a:ea typeface="Montserrat"/>
                <a:cs typeface="Montserrat"/>
                <a:sym typeface="Montserrat"/>
              </a:rPr>
              <a:t>, enabling informed purchasing decisions without physical samples.</a:t>
            </a:r>
            <a:endParaRPr lang="it-IT"/>
          </a:p>
          <a:p>
            <a:pPr marL="410845" lvl="2" indent="-136525" algn="just">
              <a:lnSpc>
                <a:spcPts val="2697"/>
              </a:lnSpc>
              <a:buFont typeface="Arial"/>
              <a:buChar char="⚬"/>
            </a:pPr>
            <a:r>
              <a:rPr lang="en-US" sz="1799" dirty="0">
                <a:solidFill>
                  <a:srgbClr val="1E2328"/>
                </a:solidFill>
                <a:latin typeface="Montserrat" panose="00000500000000000000" pitchFamily="2" charset="0"/>
                <a:ea typeface="Arimo"/>
                <a:cs typeface="Arimo"/>
                <a:sym typeface="Arimo"/>
              </a:rPr>
              <a:t>It </a:t>
            </a:r>
            <a:r>
              <a:rPr lang="en-US" sz="1799" b="1" dirty="0">
                <a:solidFill>
                  <a:srgbClr val="1E2328"/>
                </a:solidFill>
                <a:latin typeface="Montserrat" panose="00000500000000000000" pitchFamily="2" charset="0"/>
                <a:ea typeface="Arimo Bold"/>
                <a:cs typeface="Arimo Bold"/>
                <a:sym typeface="Arimo Bold"/>
              </a:rPr>
              <a:t>reduces return rates and the environmental cost of shipping</a:t>
            </a:r>
            <a:r>
              <a:rPr lang="en-US" sz="1799" dirty="0">
                <a:solidFill>
                  <a:srgbClr val="1E2328"/>
                </a:solidFill>
                <a:latin typeface="Montserrat" panose="00000500000000000000" pitchFamily="2" charset="0"/>
                <a:ea typeface="Arimo"/>
                <a:cs typeface="Arimo"/>
                <a:sym typeface="Arimo"/>
              </a:rPr>
              <a:t> unwanted items.</a:t>
            </a:r>
            <a:endParaRPr lang="en-US" sz="1799" dirty="0">
              <a:solidFill>
                <a:srgbClr val="1E2328"/>
              </a:solidFill>
              <a:latin typeface="Montserrat" panose="00000500000000000000" pitchFamily="2" charset="0"/>
              <a:ea typeface="Arimo"/>
              <a:cs typeface="Arimo"/>
            </a:endParaRPr>
          </a:p>
          <a:p>
            <a:pPr marL="410845" lvl="2" indent="-136525" algn="just">
              <a:lnSpc>
                <a:spcPts val="2697"/>
              </a:lnSpc>
              <a:buFont typeface="Arial"/>
              <a:buChar char="⚬"/>
            </a:pPr>
            <a:r>
              <a:rPr lang="en-US" sz="1799" dirty="0">
                <a:solidFill>
                  <a:srgbClr val="1E2328"/>
                </a:solidFill>
                <a:latin typeface="Montserrat" panose="00000500000000000000" pitchFamily="2" charset="0"/>
                <a:ea typeface="Montserrat"/>
                <a:cs typeface="Montserrat"/>
                <a:sym typeface="Montserrat"/>
              </a:rPr>
              <a:t>3D technology empowers designers to experiment with sustainable materials, </a:t>
            </a:r>
            <a:r>
              <a:rPr lang="en-US" sz="1799" b="1" dirty="0">
                <a:solidFill>
                  <a:srgbClr val="1E2328"/>
                </a:solidFill>
                <a:latin typeface="Montserrat" panose="00000500000000000000" pitchFamily="2" charset="0"/>
                <a:ea typeface="Montserrat Bold"/>
                <a:cs typeface="Montserrat Bold"/>
                <a:sym typeface="Montserrat Bold"/>
              </a:rPr>
              <a:t>zero-waste patterns, and circular fashion models</a:t>
            </a:r>
            <a:r>
              <a:rPr lang="en-US" sz="1799" dirty="0">
                <a:solidFill>
                  <a:srgbClr val="1E2328"/>
                </a:solidFill>
                <a:latin typeface="Montserrat" panose="00000500000000000000" pitchFamily="2" charset="0"/>
                <a:ea typeface="Montserrat"/>
                <a:cs typeface="Montserrat"/>
                <a:sym typeface="Montserrat"/>
              </a:rPr>
              <a:t> in a digital environment.</a:t>
            </a:r>
            <a:endParaRPr lang="en-US" sz="1799" dirty="0">
              <a:solidFill>
                <a:srgbClr val="1E2328"/>
              </a:solidFill>
              <a:latin typeface="Montserrat" panose="00000500000000000000" pitchFamily="2" charset="0"/>
              <a:ea typeface="Montserrat"/>
              <a:cs typeface="Montserrat"/>
            </a:endParaRPr>
          </a:p>
          <a:p>
            <a:pPr marL="410845" lvl="2" indent="-136525" algn="just">
              <a:lnSpc>
                <a:spcPts val="2697"/>
              </a:lnSpc>
              <a:buFont typeface="Arial"/>
              <a:buChar char="⚬"/>
            </a:pPr>
            <a:r>
              <a:rPr lang="en-US" sz="1799" dirty="0">
                <a:solidFill>
                  <a:srgbClr val="1E2328"/>
                </a:solidFill>
                <a:latin typeface="Montserrat" panose="00000500000000000000" pitchFamily="2" charset="0"/>
                <a:ea typeface="Montserrat"/>
                <a:cs typeface="Montserrat"/>
                <a:sym typeface="Montserrat"/>
              </a:rPr>
              <a:t>By integrating 3D tools, the fashion industry can drive innovation while aligning with </a:t>
            </a:r>
            <a:r>
              <a:rPr lang="en-US" sz="1799" b="1" dirty="0">
                <a:solidFill>
                  <a:srgbClr val="1E2328"/>
                </a:solidFill>
                <a:latin typeface="Montserrat" panose="00000500000000000000" pitchFamily="2" charset="0"/>
                <a:ea typeface="Montserrat Bold"/>
                <a:cs typeface="Montserrat Bold"/>
                <a:sym typeface="Montserrat Bold"/>
              </a:rPr>
              <a:t>eco-conscious values</a:t>
            </a:r>
            <a:r>
              <a:rPr lang="en-US" sz="1799" dirty="0">
                <a:solidFill>
                  <a:srgbClr val="1E2328"/>
                </a:solidFill>
                <a:latin typeface="Montserrat" panose="00000500000000000000" pitchFamily="2" charset="0"/>
                <a:ea typeface="Montserrat"/>
                <a:cs typeface="Montserrat"/>
                <a:sym typeface="Montserrat"/>
              </a:rPr>
              <a:t> and consumer expectations.</a:t>
            </a:r>
            <a:endParaRPr lang="en-US" sz="1799" dirty="0">
              <a:solidFill>
                <a:srgbClr val="1E2328"/>
              </a:solidFill>
              <a:latin typeface="Montserrat" panose="00000500000000000000" pitchFamily="2" charset="0"/>
              <a:ea typeface="Montserrat"/>
              <a:cs typeface="Montserrat"/>
            </a:endParaRPr>
          </a:p>
          <a:p>
            <a:pPr marL="410845" lvl="2" indent="-136525" algn="l">
              <a:lnSpc>
                <a:spcPts val="2697"/>
              </a:lnSpc>
            </a:pPr>
            <a:endParaRPr lang="en-US" sz="1799" dirty="0">
              <a:solidFill>
                <a:srgbClr val="1E2328"/>
              </a:solidFill>
              <a:latin typeface="Montserrat" panose="00000500000000000000" pitchFamily="2" charset="0"/>
              <a:ea typeface="Montserrat"/>
              <a:cs typeface="Montserrat"/>
            </a:endParaRPr>
          </a:p>
          <a:p>
            <a:pPr marL="410845" lvl="2" indent="-136525" algn="l">
              <a:lnSpc>
                <a:spcPts val="2697"/>
              </a:lnSpc>
            </a:pPr>
            <a:endParaRPr lang="en-US" sz="1799" dirty="0">
              <a:solidFill>
                <a:srgbClr val="1E2328"/>
              </a:solidFill>
              <a:latin typeface="Montserrat" panose="00000500000000000000" pitchFamily="2" charset="0"/>
              <a:ea typeface="Montserrat"/>
              <a:cs typeface="Montserrat"/>
            </a:endParaRPr>
          </a:p>
          <a:p>
            <a:pPr marL="410845" lvl="2" indent="-136525" algn="l">
              <a:lnSpc>
                <a:spcPts val="2697"/>
              </a:lnSpc>
            </a:pPr>
            <a:endParaRPr lang="en-US" sz="1799" dirty="0">
              <a:solidFill>
                <a:srgbClr val="1E2328"/>
              </a:solidFill>
              <a:latin typeface="Montserrat" panose="00000500000000000000" pitchFamily="2" charset="0"/>
              <a:ea typeface="Montserrat"/>
              <a:cs typeface="Montserrat"/>
            </a:endParaRPr>
          </a:p>
          <a:p>
            <a:pPr marL="273050" lvl="2" indent="1270" algn="l">
              <a:lnSpc>
                <a:spcPts val="2697"/>
              </a:lnSpc>
            </a:pPr>
            <a:r>
              <a:rPr lang="en-US" sz="1799" b="1" i="1" u="sng" dirty="0">
                <a:solidFill>
                  <a:srgbClr val="1E2328"/>
                </a:solidFill>
                <a:latin typeface="Montserrat" panose="00000500000000000000" pitchFamily="2" charset="0"/>
                <a:ea typeface="Arimo Italics"/>
                <a:cs typeface="Arimo Italics"/>
                <a:sym typeface="Arimo Italics"/>
              </a:rPr>
              <a:t>The future of 3D design in fashion lies in its potential to </a:t>
            </a:r>
            <a:r>
              <a:rPr lang="en-US" sz="1799" b="1" i="1" u="sng" dirty="0" err="1">
                <a:solidFill>
                  <a:srgbClr val="1E2328"/>
                </a:solidFill>
                <a:latin typeface="Montserrat" panose="00000500000000000000" pitchFamily="2" charset="0"/>
                <a:ea typeface="Arimo Italics"/>
                <a:cs typeface="Arimo Italics"/>
                <a:sym typeface="Arimo Italics"/>
              </a:rPr>
              <a:t>revolutionise</a:t>
            </a:r>
            <a:r>
              <a:rPr lang="en-US" sz="1799" b="1" i="1" u="sng" dirty="0">
                <a:solidFill>
                  <a:srgbClr val="1E2328"/>
                </a:solidFill>
                <a:latin typeface="Montserrat" panose="00000500000000000000" pitchFamily="2" charset="0"/>
                <a:ea typeface="Arimo Italics"/>
                <a:cs typeface="Arimo Italics"/>
                <a:sym typeface="Arimo Italics"/>
              </a:rPr>
              <a:t> sustainability through innovation, reduced waste, and immersive customer experiences.</a:t>
            </a:r>
            <a:endParaRPr lang="en-US" sz="1799" b="1" i="1" u="sng" dirty="0">
              <a:solidFill>
                <a:srgbClr val="1E2328"/>
              </a:solidFill>
              <a:latin typeface="Montserrat" panose="00000500000000000000" pitchFamily="2" charset="0"/>
              <a:ea typeface="Arimo Italics"/>
              <a:cs typeface="Arimo Italics"/>
            </a:endParaRPr>
          </a:p>
          <a:p>
            <a:pPr marL="410845" lvl="2" indent="-136525" algn="l">
              <a:lnSpc>
                <a:spcPts val="2697"/>
              </a:lnSpc>
            </a:pPr>
            <a:endParaRPr lang="en-US" sz="1799" i="1" u="sng" dirty="0">
              <a:solidFill>
                <a:srgbClr val="1E2328"/>
              </a:solidFill>
              <a:latin typeface="Montserrat" panose="00000500000000000000" pitchFamily="2" charset="0"/>
              <a:ea typeface="Arimo Italics"/>
              <a:cs typeface="Arimo Italics"/>
            </a:endParaRPr>
          </a:p>
        </p:txBody>
      </p:sp>
      <p:sp>
        <p:nvSpPr>
          <p:cNvPr id="17" name="TextBox 17"/>
          <p:cNvSpPr txBox="1"/>
          <p:nvPr/>
        </p:nvSpPr>
        <p:spPr>
          <a:xfrm>
            <a:off x="1031566" y="332045"/>
            <a:ext cx="4506489" cy="403225"/>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18" name="TextBox 18"/>
          <p:cNvSpPr txBox="1"/>
          <p:nvPr/>
        </p:nvSpPr>
        <p:spPr>
          <a:xfrm rot="16200000">
            <a:off x="15831000" y="7471808"/>
            <a:ext cx="3301330" cy="27165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6" tooltip="https://www.fashionupproject.com"/>
              </a:rPr>
              <a:t>www.fashionupproject.com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670568" y="1620"/>
            <a:ext cx="12668" cy="10287001"/>
            <a:chOff x="0" y="0"/>
            <a:chExt cx="16891" cy="13716001"/>
          </a:xfrm>
        </p:grpSpPr>
        <p:sp>
          <p:nvSpPr>
            <p:cNvPr id="3" name="Freeform 3"/>
            <p:cNvSpPr/>
            <p:nvPr/>
          </p:nvSpPr>
          <p:spPr>
            <a:xfrm>
              <a:off x="0" y="0"/>
              <a:ext cx="16891" cy="13716000"/>
            </a:xfrm>
            <a:custGeom>
              <a:avLst/>
              <a:gdLst/>
              <a:ahLst/>
              <a:cxnLst/>
              <a:rect l="l" t="t" r="r" b="b"/>
              <a:pathLst>
                <a:path w="16891" h="13716000">
                  <a:moveTo>
                    <a:pt x="0" y="13716000"/>
                  </a:moveTo>
                  <a:lnTo>
                    <a:pt x="0" y="0"/>
                  </a:lnTo>
                  <a:lnTo>
                    <a:pt x="16891" y="0"/>
                  </a:lnTo>
                  <a:lnTo>
                    <a:pt x="16891" y="13716000"/>
                  </a:lnTo>
                  <a:close/>
                </a:path>
              </a:pathLst>
            </a:custGeom>
            <a:solidFill>
              <a:srgbClr val="1E2328"/>
            </a:solidFill>
          </p:spPr>
          <p:txBody>
            <a:bodyPr/>
            <a:lstStyle/>
            <a:p>
              <a:endParaRPr lang="it-IT"/>
            </a:p>
          </p:txBody>
        </p:sp>
      </p:grpSp>
      <p:grpSp>
        <p:nvGrpSpPr>
          <p:cNvPr id="4" name="Group 4"/>
          <p:cNvGrpSpPr/>
          <p:nvPr/>
        </p:nvGrpSpPr>
        <p:grpSpPr>
          <a:xfrm rot="-10800000">
            <a:off x="-1619" y="1016032"/>
            <a:ext cx="18288001" cy="12668"/>
            <a:chOff x="0" y="0"/>
            <a:chExt cx="24384001" cy="16891"/>
          </a:xfrm>
        </p:grpSpPr>
        <p:sp>
          <p:nvSpPr>
            <p:cNvPr id="5" name="Freeform 5"/>
            <p:cNvSpPr/>
            <p:nvPr/>
          </p:nvSpPr>
          <p:spPr>
            <a:xfrm>
              <a:off x="0" y="0"/>
              <a:ext cx="24384000" cy="16891"/>
            </a:xfrm>
            <a:custGeom>
              <a:avLst/>
              <a:gdLst/>
              <a:ahLst/>
              <a:cxnLst/>
              <a:rect l="l" t="t" r="r" b="b"/>
              <a:pathLst>
                <a:path w="24384000" h="16891">
                  <a:moveTo>
                    <a:pt x="0" y="0"/>
                  </a:moveTo>
                  <a:lnTo>
                    <a:pt x="24384000" y="0"/>
                  </a:lnTo>
                  <a:lnTo>
                    <a:pt x="24384000" y="16891"/>
                  </a:lnTo>
                  <a:lnTo>
                    <a:pt x="0" y="16891"/>
                  </a:lnTo>
                  <a:close/>
                </a:path>
              </a:pathLst>
            </a:custGeom>
            <a:solidFill>
              <a:srgbClr val="1E2328"/>
            </a:solidFill>
          </p:spPr>
          <p:txBody>
            <a:bodyPr/>
            <a:lstStyle/>
            <a:p>
              <a:endParaRPr lang="it-IT"/>
            </a:p>
          </p:txBody>
        </p:sp>
      </p:grpSp>
      <p:grpSp>
        <p:nvGrpSpPr>
          <p:cNvPr id="6" name="Group 6"/>
          <p:cNvGrpSpPr/>
          <p:nvPr/>
        </p:nvGrpSpPr>
        <p:grpSpPr>
          <a:xfrm>
            <a:off x="16675330" y="1028700"/>
            <a:ext cx="1612677" cy="1612678"/>
            <a:chOff x="0" y="0"/>
            <a:chExt cx="2150236" cy="2150238"/>
          </a:xfrm>
        </p:grpSpPr>
        <p:sp>
          <p:nvSpPr>
            <p:cNvPr id="7" name="Freeform 7"/>
            <p:cNvSpPr/>
            <p:nvPr/>
          </p:nvSpPr>
          <p:spPr>
            <a:xfrm>
              <a:off x="0" y="0"/>
              <a:ext cx="2150237" cy="2150237"/>
            </a:xfrm>
            <a:custGeom>
              <a:avLst/>
              <a:gdLst/>
              <a:ahLst/>
              <a:cxnLst/>
              <a:rect l="l" t="t" r="r" b="b"/>
              <a:pathLst>
                <a:path w="2150237" h="2150237">
                  <a:moveTo>
                    <a:pt x="0" y="0"/>
                  </a:moveTo>
                  <a:lnTo>
                    <a:pt x="2150237" y="0"/>
                  </a:lnTo>
                  <a:lnTo>
                    <a:pt x="2150237" y="2150237"/>
                  </a:lnTo>
                  <a:lnTo>
                    <a:pt x="0" y="2150237"/>
                  </a:lnTo>
                  <a:lnTo>
                    <a:pt x="0" y="0"/>
                  </a:lnTo>
                  <a:close/>
                </a:path>
              </a:pathLst>
            </a:custGeom>
            <a:blipFill>
              <a:blip r:embed="rId2"/>
              <a:stretch>
                <a:fillRect/>
              </a:stretch>
            </a:blipFill>
          </p:spPr>
          <p:txBody>
            <a:bodyPr/>
            <a:lstStyle/>
            <a:p>
              <a:endParaRPr lang="it-IT"/>
            </a:p>
          </p:txBody>
        </p:sp>
      </p:grpSp>
      <p:sp>
        <p:nvSpPr>
          <p:cNvPr id="8" name="TextBox 8"/>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a:solidFill>
                  <a:srgbClr val="1E2328"/>
                </a:solidFill>
                <a:latin typeface="Montserrat"/>
                <a:ea typeface="Montserrat"/>
                <a:cs typeface="Montserrat"/>
                <a:sym typeface="Montserrat"/>
              </a:rPr>
              <a:t>Module 6, Unit 1</a:t>
            </a:r>
          </a:p>
        </p:txBody>
      </p:sp>
      <p:sp>
        <p:nvSpPr>
          <p:cNvPr id="9" name="Freeform 9"/>
          <p:cNvSpPr/>
          <p:nvPr/>
        </p:nvSpPr>
        <p:spPr>
          <a:xfrm>
            <a:off x="0" y="5674870"/>
            <a:ext cx="2839729" cy="4612130"/>
          </a:xfrm>
          <a:custGeom>
            <a:avLst/>
            <a:gdLst/>
            <a:ahLst/>
            <a:cxnLst/>
            <a:rect l="l" t="t" r="r" b="b"/>
            <a:pathLst>
              <a:path w="2839729" h="4612130">
                <a:moveTo>
                  <a:pt x="0" y="0"/>
                </a:moveTo>
                <a:lnTo>
                  <a:pt x="2839729" y="0"/>
                </a:lnTo>
                <a:lnTo>
                  <a:pt x="2839729" y="4612130"/>
                </a:lnTo>
                <a:lnTo>
                  <a:pt x="0" y="4612130"/>
                </a:lnTo>
                <a:lnTo>
                  <a:pt x="0" y="0"/>
                </a:lnTo>
                <a:close/>
              </a:path>
            </a:pathLst>
          </a:custGeom>
          <a:blipFill>
            <a:blip r:embed="rId3">
              <a:extLst>
                <a:ext uri="{96DAC541-7B7A-43D3-8B79-37D633B846F1}">
                  <asvg:svgBlip xmlns:asvg="http://schemas.microsoft.com/office/drawing/2016/SVG/main" r:embed="rId4"/>
                </a:ext>
              </a:extLst>
            </a:blip>
            <a:stretch>
              <a:fillRect l="-63" r="-63"/>
            </a:stretch>
          </a:blipFill>
        </p:spPr>
        <p:txBody>
          <a:bodyPr/>
          <a:lstStyle/>
          <a:p>
            <a:endParaRPr lang="it-IT"/>
          </a:p>
        </p:txBody>
      </p:sp>
      <p:sp>
        <p:nvSpPr>
          <p:cNvPr id="10" name="Freeform 10"/>
          <p:cNvSpPr/>
          <p:nvPr/>
        </p:nvSpPr>
        <p:spPr>
          <a:xfrm>
            <a:off x="0" y="1033462"/>
            <a:ext cx="16672328" cy="4745461"/>
          </a:xfrm>
          <a:custGeom>
            <a:avLst/>
            <a:gdLst/>
            <a:ahLst/>
            <a:cxnLst/>
            <a:rect l="l" t="t" r="r" b="b"/>
            <a:pathLst>
              <a:path w="16672328" h="4745461">
                <a:moveTo>
                  <a:pt x="0" y="0"/>
                </a:moveTo>
                <a:lnTo>
                  <a:pt x="16672328" y="0"/>
                </a:lnTo>
                <a:lnTo>
                  <a:pt x="16672328" y="4745461"/>
                </a:lnTo>
                <a:lnTo>
                  <a:pt x="0" y="4745461"/>
                </a:lnTo>
                <a:lnTo>
                  <a:pt x="0" y="0"/>
                </a:lnTo>
                <a:close/>
              </a:path>
            </a:pathLst>
          </a:custGeom>
          <a:blipFill>
            <a:blip r:embed="rId5">
              <a:extLst>
                <a:ext uri="{96DAC541-7B7A-43D3-8B79-37D633B846F1}">
                  <asvg:svgBlip xmlns:asvg="http://schemas.microsoft.com/office/drawing/2016/SVG/main" r:embed="rId6"/>
                </a:ext>
              </a:extLst>
            </a:blip>
            <a:stretch>
              <a:fillRect t="-61" b="-61"/>
            </a:stretch>
          </a:blipFill>
        </p:spPr>
        <p:txBody>
          <a:bodyPr/>
          <a:lstStyle/>
          <a:p>
            <a:endParaRPr lang="it-IT"/>
          </a:p>
        </p:txBody>
      </p:sp>
      <p:grpSp>
        <p:nvGrpSpPr>
          <p:cNvPr id="11" name="Group 11"/>
          <p:cNvGrpSpPr/>
          <p:nvPr/>
        </p:nvGrpSpPr>
        <p:grpSpPr>
          <a:xfrm rot="-10800000">
            <a:off x="1" y="1019174"/>
            <a:ext cx="18288000" cy="9525"/>
            <a:chOff x="0" y="0"/>
            <a:chExt cx="24384000" cy="12700"/>
          </a:xfrm>
        </p:grpSpPr>
        <p:sp>
          <p:nvSpPr>
            <p:cNvPr id="12" name="Freeform 12"/>
            <p:cNvSpPr/>
            <p:nvPr/>
          </p:nvSpPr>
          <p:spPr>
            <a:xfrm>
              <a:off x="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txBody>
            <a:bodyPr/>
            <a:lstStyle/>
            <a:p>
              <a:endParaRPr lang="it-IT"/>
            </a:p>
          </p:txBody>
        </p:sp>
      </p:grpSp>
      <p:sp>
        <p:nvSpPr>
          <p:cNvPr id="13" name="TextBox 13"/>
          <p:cNvSpPr txBox="1"/>
          <p:nvPr/>
        </p:nvSpPr>
        <p:spPr>
          <a:xfrm>
            <a:off x="6228287" y="2912397"/>
            <a:ext cx="5831426" cy="1333500"/>
          </a:xfrm>
          <a:prstGeom prst="rect">
            <a:avLst/>
          </a:prstGeom>
        </p:spPr>
        <p:txBody>
          <a:bodyPr lIns="0" tIns="0" rIns="0" bIns="0" rtlCol="0" anchor="t">
            <a:spAutoFit/>
          </a:bodyPr>
          <a:lstStyle/>
          <a:p>
            <a:pPr algn="l">
              <a:lnSpc>
                <a:spcPts val="6000"/>
              </a:lnSpc>
            </a:pPr>
            <a:r>
              <a:rPr lang="en-US" sz="6000">
                <a:solidFill>
                  <a:srgbClr val="000000"/>
                </a:solidFill>
                <a:latin typeface="DM Serif Display"/>
                <a:ea typeface="DM Serif Display"/>
                <a:cs typeface="DM Serif Display"/>
                <a:sym typeface="DM Serif Display"/>
              </a:rPr>
              <a:t>Unit </a:t>
            </a:r>
          </a:p>
          <a:p>
            <a:pPr algn="l">
              <a:lnSpc>
                <a:spcPts val="6000"/>
              </a:lnSpc>
            </a:pPr>
            <a:r>
              <a:rPr lang="en-US" sz="6000">
                <a:solidFill>
                  <a:srgbClr val="000000"/>
                </a:solidFill>
                <a:latin typeface="DM Serif Display"/>
                <a:ea typeface="DM Serif Display"/>
                <a:cs typeface="DM Serif Display"/>
                <a:sym typeface="DM Serif Display"/>
              </a:rPr>
              <a:t>Summary</a:t>
            </a:r>
          </a:p>
        </p:txBody>
      </p:sp>
      <p:grpSp>
        <p:nvGrpSpPr>
          <p:cNvPr id="14" name="Group 14"/>
          <p:cNvGrpSpPr/>
          <p:nvPr/>
        </p:nvGrpSpPr>
        <p:grpSpPr>
          <a:xfrm>
            <a:off x="6286779" y="4686870"/>
            <a:ext cx="719042" cy="14288"/>
            <a:chOff x="0" y="0"/>
            <a:chExt cx="958723" cy="19050"/>
          </a:xfrm>
        </p:grpSpPr>
        <p:sp>
          <p:nvSpPr>
            <p:cNvPr id="15" name="Freeform 15"/>
            <p:cNvSpPr/>
            <p:nvPr/>
          </p:nvSpPr>
          <p:spPr>
            <a:xfrm>
              <a:off x="0" y="0"/>
              <a:ext cx="958723" cy="19050"/>
            </a:xfrm>
            <a:custGeom>
              <a:avLst/>
              <a:gdLst/>
              <a:ahLst/>
              <a:cxnLst/>
              <a:rect l="l" t="t" r="r" b="b"/>
              <a:pathLst>
                <a:path w="958723" h="19050">
                  <a:moveTo>
                    <a:pt x="0" y="0"/>
                  </a:moveTo>
                  <a:lnTo>
                    <a:pt x="958723" y="6350"/>
                  </a:lnTo>
                  <a:lnTo>
                    <a:pt x="958596" y="19050"/>
                  </a:lnTo>
                  <a:lnTo>
                    <a:pt x="0" y="12700"/>
                  </a:lnTo>
                  <a:close/>
                </a:path>
              </a:pathLst>
            </a:custGeom>
            <a:solidFill>
              <a:srgbClr val="000000"/>
            </a:solidFill>
          </p:spPr>
          <p:txBody>
            <a:bodyPr/>
            <a:lstStyle/>
            <a:p>
              <a:endParaRPr lang="it-IT"/>
            </a:p>
          </p:txBody>
        </p:sp>
      </p:grpSp>
      <p:sp>
        <p:nvSpPr>
          <p:cNvPr id="16" name="TextBox 16"/>
          <p:cNvSpPr txBox="1"/>
          <p:nvPr/>
        </p:nvSpPr>
        <p:spPr>
          <a:xfrm>
            <a:off x="6225653" y="6334601"/>
            <a:ext cx="9992788" cy="3362305"/>
          </a:xfrm>
          <a:prstGeom prst="rect">
            <a:avLst/>
          </a:prstGeom>
        </p:spPr>
        <p:txBody>
          <a:bodyPr lIns="0" tIns="0" rIns="0" bIns="0" rtlCol="0" anchor="t">
            <a:spAutoFit/>
          </a:bodyPr>
          <a:lstStyle/>
          <a:p>
            <a:pPr algn="just">
              <a:lnSpc>
                <a:spcPts val="2997"/>
              </a:lnSpc>
            </a:pPr>
            <a:r>
              <a:rPr lang="en-US" sz="1999">
                <a:solidFill>
                  <a:srgbClr val="1E2328"/>
                </a:solidFill>
                <a:latin typeface="Montserrat"/>
                <a:ea typeface="Montserrat"/>
                <a:cs typeface="Montserrat"/>
                <a:sym typeface="Montserrat"/>
              </a:rPr>
              <a:t>In this Unit, you explored how 3D design is revolutionizing sustainable fashion by reducing waste, conserving resources, and enhancing efficiency. You learned about the key features of 3D tools, their environmental benefits, and how they align with eco-conscious goals. The Unit highlighted emerging trends such as virtual fashion shows, digital clothing, and augmented reality, showcasing their potential to redefine the fashion industry. Additionally, the skills, challenges, and future opportunities of adopting 3D design were examined, emphasizing the importance of innovation and digital literacy in building a more sustainable and forward-thinking fashion ecosystem.</a:t>
            </a:r>
          </a:p>
        </p:txBody>
      </p:sp>
      <p:sp>
        <p:nvSpPr>
          <p:cNvPr id="17" name="Freeform 17"/>
          <p:cNvSpPr/>
          <p:nvPr/>
        </p:nvSpPr>
        <p:spPr>
          <a:xfrm>
            <a:off x="946488" y="2126555"/>
            <a:ext cx="3474574" cy="7094874"/>
          </a:xfrm>
          <a:custGeom>
            <a:avLst/>
            <a:gdLst/>
            <a:ahLst/>
            <a:cxnLst/>
            <a:rect l="l" t="t" r="r" b="b"/>
            <a:pathLst>
              <a:path w="3474574" h="7094874">
                <a:moveTo>
                  <a:pt x="0" y="0"/>
                </a:moveTo>
                <a:lnTo>
                  <a:pt x="3474574" y="0"/>
                </a:lnTo>
                <a:lnTo>
                  <a:pt x="3474574" y="7094874"/>
                </a:lnTo>
                <a:lnTo>
                  <a:pt x="0" y="7094874"/>
                </a:lnTo>
                <a:lnTo>
                  <a:pt x="0" y="0"/>
                </a:lnTo>
                <a:close/>
              </a:path>
            </a:pathLst>
          </a:custGeom>
          <a:blipFill>
            <a:blip r:embed="rId7">
              <a:extLst>
                <a:ext uri="{96DAC541-7B7A-43D3-8B79-37D633B846F1}">
                  <asvg:svgBlip xmlns:asvg="http://schemas.microsoft.com/office/drawing/2016/SVG/main" r:embed="rId8"/>
                </a:ext>
              </a:extLst>
            </a:blip>
            <a:stretch>
              <a:fillRect l="-20" r="-20"/>
            </a:stretch>
          </a:blipFill>
        </p:spPr>
        <p:txBody>
          <a:bodyPr/>
          <a:lstStyle/>
          <a:p>
            <a:endParaRPr lang="it-IT"/>
          </a:p>
        </p:txBody>
      </p:sp>
      <p:grpSp>
        <p:nvGrpSpPr>
          <p:cNvPr id="18" name="Group 18"/>
          <p:cNvGrpSpPr/>
          <p:nvPr/>
        </p:nvGrpSpPr>
        <p:grpSpPr>
          <a:xfrm>
            <a:off x="1129083" y="2307395"/>
            <a:ext cx="3112866" cy="6741890"/>
            <a:chOff x="0" y="0"/>
            <a:chExt cx="4150488" cy="8989187"/>
          </a:xfrm>
        </p:grpSpPr>
        <p:sp>
          <p:nvSpPr>
            <p:cNvPr id="19" name="Freeform 19"/>
            <p:cNvSpPr/>
            <p:nvPr/>
          </p:nvSpPr>
          <p:spPr>
            <a:xfrm>
              <a:off x="0" y="0"/>
              <a:ext cx="4150487" cy="8989187"/>
            </a:xfrm>
            <a:custGeom>
              <a:avLst/>
              <a:gdLst/>
              <a:ahLst/>
              <a:cxnLst/>
              <a:rect l="l" t="t" r="r" b="b"/>
              <a:pathLst>
                <a:path w="4150487" h="8989187">
                  <a:moveTo>
                    <a:pt x="3761867" y="0"/>
                  </a:moveTo>
                  <a:lnTo>
                    <a:pt x="3260979" y="0"/>
                  </a:lnTo>
                  <a:lnTo>
                    <a:pt x="3260979" y="105283"/>
                  </a:lnTo>
                  <a:cubicBezTo>
                    <a:pt x="3260979" y="224663"/>
                    <a:pt x="3162681" y="322961"/>
                    <a:pt x="3043301" y="322961"/>
                  </a:cubicBezTo>
                  <a:lnTo>
                    <a:pt x="1109599" y="322961"/>
                  </a:lnTo>
                  <a:cubicBezTo>
                    <a:pt x="990219" y="322961"/>
                    <a:pt x="891921" y="224663"/>
                    <a:pt x="891921" y="105283"/>
                  </a:cubicBezTo>
                  <a:lnTo>
                    <a:pt x="891921" y="0"/>
                  </a:lnTo>
                  <a:lnTo>
                    <a:pt x="386207" y="0"/>
                  </a:lnTo>
                  <a:cubicBezTo>
                    <a:pt x="173228" y="0"/>
                    <a:pt x="0" y="173228"/>
                    <a:pt x="0" y="386207"/>
                  </a:cubicBezTo>
                  <a:lnTo>
                    <a:pt x="0" y="8602980"/>
                  </a:lnTo>
                  <a:cubicBezTo>
                    <a:pt x="0" y="8815960"/>
                    <a:pt x="173228" y="8989187"/>
                    <a:pt x="386207" y="8989187"/>
                  </a:cubicBezTo>
                  <a:lnTo>
                    <a:pt x="3761867" y="8989187"/>
                  </a:lnTo>
                  <a:cubicBezTo>
                    <a:pt x="3974846" y="8989187"/>
                    <a:pt x="4148074" y="8815960"/>
                    <a:pt x="4148074" y="8602980"/>
                  </a:cubicBezTo>
                  <a:lnTo>
                    <a:pt x="4148074" y="386207"/>
                  </a:lnTo>
                  <a:cubicBezTo>
                    <a:pt x="4150487" y="173228"/>
                    <a:pt x="3977259" y="0"/>
                    <a:pt x="3761867" y="0"/>
                  </a:cubicBezTo>
                  <a:close/>
                </a:path>
              </a:pathLst>
            </a:custGeom>
            <a:blipFill>
              <a:blip r:embed="rId9"/>
              <a:stretch>
                <a:fillRect l="-22206" r="-22264"/>
              </a:stretch>
            </a:blipFill>
          </p:spPr>
          <p:txBody>
            <a:bodyPr/>
            <a:lstStyle/>
            <a:p>
              <a:endParaRPr lang="it-IT"/>
            </a:p>
          </p:txBody>
        </p:sp>
      </p:grpSp>
      <p:grpSp>
        <p:nvGrpSpPr>
          <p:cNvPr id="20" name="Group 20"/>
          <p:cNvGrpSpPr/>
          <p:nvPr/>
        </p:nvGrpSpPr>
        <p:grpSpPr>
          <a:xfrm>
            <a:off x="2423051" y="2365334"/>
            <a:ext cx="481012" cy="59722"/>
            <a:chOff x="0" y="0"/>
            <a:chExt cx="641350" cy="79629"/>
          </a:xfrm>
        </p:grpSpPr>
        <p:sp>
          <p:nvSpPr>
            <p:cNvPr id="21" name="Freeform 21"/>
            <p:cNvSpPr/>
            <p:nvPr/>
          </p:nvSpPr>
          <p:spPr>
            <a:xfrm>
              <a:off x="0" y="0"/>
              <a:ext cx="641350" cy="79629"/>
            </a:xfrm>
            <a:custGeom>
              <a:avLst/>
              <a:gdLst/>
              <a:ahLst/>
              <a:cxnLst/>
              <a:rect l="l" t="t" r="r" b="b"/>
              <a:pathLst>
                <a:path w="641350" h="79629">
                  <a:moveTo>
                    <a:pt x="601599" y="0"/>
                  </a:moveTo>
                  <a:lnTo>
                    <a:pt x="39751" y="0"/>
                  </a:lnTo>
                  <a:cubicBezTo>
                    <a:pt x="18669" y="0"/>
                    <a:pt x="0" y="16383"/>
                    <a:pt x="0" y="39751"/>
                  </a:cubicBezTo>
                  <a:cubicBezTo>
                    <a:pt x="0" y="63119"/>
                    <a:pt x="18669" y="79629"/>
                    <a:pt x="39751" y="79629"/>
                  </a:cubicBezTo>
                  <a:lnTo>
                    <a:pt x="601599" y="79629"/>
                  </a:lnTo>
                  <a:cubicBezTo>
                    <a:pt x="622681" y="79629"/>
                    <a:pt x="641350" y="63246"/>
                    <a:pt x="641350" y="39878"/>
                  </a:cubicBezTo>
                  <a:cubicBezTo>
                    <a:pt x="641350" y="16510"/>
                    <a:pt x="622681" y="0"/>
                    <a:pt x="601599" y="0"/>
                  </a:cubicBezTo>
                  <a:close/>
                </a:path>
              </a:pathLst>
            </a:custGeom>
            <a:solidFill>
              <a:srgbClr val="555555"/>
            </a:solidFill>
          </p:spPr>
          <p:txBody>
            <a:bodyPr/>
            <a:lstStyle/>
            <a:p>
              <a:endParaRPr lang="it-IT"/>
            </a:p>
          </p:txBody>
        </p:sp>
      </p:grpSp>
      <p:grpSp>
        <p:nvGrpSpPr>
          <p:cNvPr id="22" name="Group 22"/>
          <p:cNvGrpSpPr/>
          <p:nvPr/>
        </p:nvGrpSpPr>
        <p:grpSpPr>
          <a:xfrm>
            <a:off x="3054699" y="2351217"/>
            <a:ext cx="92202" cy="88011"/>
            <a:chOff x="0" y="0"/>
            <a:chExt cx="122936" cy="117348"/>
          </a:xfrm>
        </p:grpSpPr>
        <p:sp>
          <p:nvSpPr>
            <p:cNvPr id="23" name="Freeform 23"/>
            <p:cNvSpPr/>
            <p:nvPr/>
          </p:nvSpPr>
          <p:spPr>
            <a:xfrm>
              <a:off x="0" y="0"/>
              <a:ext cx="122936" cy="117348"/>
            </a:xfrm>
            <a:custGeom>
              <a:avLst/>
              <a:gdLst/>
              <a:ahLst/>
              <a:cxnLst/>
              <a:rect l="l" t="t" r="r" b="b"/>
              <a:pathLst>
                <a:path w="122936" h="117348">
                  <a:moveTo>
                    <a:pt x="61468" y="127"/>
                  </a:moveTo>
                  <a:cubicBezTo>
                    <a:pt x="40386" y="0"/>
                    <a:pt x="21082" y="11176"/>
                    <a:pt x="10541" y="29337"/>
                  </a:cubicBezTo>
                  <a:cubicBezTo>
                    <a:pt x="0" y="47498"/>
                    <a:pt x="0" y="69850"/>
                    <a:pt x="10541" y="88011"/>
                  </a:cubicBezTo>
                  <a:cubicBezTo>
                    <a:pt x="21082" y="106172"/>
                    <a:pt x="40513" y="117348"/>
                    <a:pt x="61468" y="117221"/>
                  </a:cubicBezTo>
                  <a:cubicBezTo>
                    <a:pt x="82423" y="117348"/>
                    <a:pt x="101854" y="106172"/>
                    <a:pt x="112395" y="88011"/>
                  </a:cubicBezTo>
                  <a:cubicBezTo>
                    <a:pt x="122936" y="69850"/>
                    <a:pt x="122936" y="47498"/>
                    <a:pt x="112395" y="29337"/>
                  </a:cubicBezTo>
                  <a:cubicBezTo>
                    <a:pt x="101854" y="11176"/>
                    <a:pt x="82423" y="0"/>
                    <a:pt x="61468" y="127"/>
                  </a:cubicBezTo>
                  <a:close/>
                </a:path>
              </a:pathLst>
            </a:custGeom>
            <a:solidFill>
              <a:srgbClr val="555555"/>
            </a:solidFill>
          </p:spPr>
          <p:txBody>
            <a:bodyPr/>
            <a:lstStyle/>
            <a:p>
              <a:endParaRPr lang="it-IT"/>
            </a:p>
          </p:txBody>
        </p:sp>
      </p:grpSp>
      <p:grpSp>
        <p:nvGrpSpPr>
          <p:cNvPr id="24" name="Group 24"/>
          <p:cNvGrpSpPr/>
          <p:nvPr/>
        </p:nvGrpSpPr>
        <p:grpSpPr>
          <a:xfrm>
            <a:off x="872748" y="3039531"/>
            <a:ext cx="38672" cy="294989"/>
            <a:chOff x="0" y="0"/>
            <a:chExt cx="51562" cy="393318"/>
          </a:xfrm>
        </p:grpSpPr>
        <p:sp>
          <p:nvSpPr>
            <p:cNvPr id="25" name="Freeform 25"/>
            <p:cNvSpPr/>
            <p:nvPr/>
          </p:nvSpPr>
          <p:spPr>
            <a:xfrm>
              <a:off x="0" y="0"/>
              <a:ext cx="51562" cy="393319"/>
            </a:xfrm>
            <a:custGeom>
              <a:avLst/>
              <a:gdLst/>
              <a:ahLst/>
              <a:cxnLst/>
              <a:rect l="l" t="t" r="r" b="b"/>
              <a:pathLst>
                <a:path w="51562" h="393319">
                  <a:moveTo>
                    <a:pt x="0" y="49149"/>
                  </a:moveTo>
                  <a:lnTo>
                    <a:pt x="0" y="341757"/>
                  </a:lnTo>
                  <a:cubicBezTo>
                    <a:pt x="0" y="369824"/>
                    <a:pt x="23368" y="393319"/>
                    <a:pt x="51562" y="393319"/>
                  </a:cubicBezTo>
                  <a:lnTo>
                    <a:pt x="51562" y="0"/>
                  </a:lnTo>
                  <a:cubicBezTo>
                    <a:pt x="23368" y="0"/>
                    <a:pt x="0" y="21082"/>
                    <a:pt x="0" y="49149"/>
                  </a:cubicBezTo>
                  <a:close/>
                </a:path>
              </a:pathLst>
            </a:custGeom>
            <a:solidFill>
              <a:srgbClr val="2E2E2E"/>
            </a:solidFill>
          </p:spPr>
          <p:txBody>
            <a:bodyPr/>
            <a:lstStyle/>
            <a:p>
              <a:endParaRPr lang="it-IT"/>
            </a:p>
          </p:txBody>
        </p:sp>
      </p:grpSp>
      <p:grpSp>
        <p:nvGrpSpPr>
          <p:cNvPr id="26" name="Group 26"/>
          <p:cNvGrpSpPr/>
          <p:nvPr/>
        </p:nvGrpSpPr>
        <p:grpSpPr>
          <a:xfrm>
            <a:off x="872748" y="3553958"/>
            <a:ext cx="38672" cy="532067"/>
            <a:chOff x="0" y="0"/>
            <a:chExt cx="51562" cy="709422"/>
          </a:xfrm>
        </p:grpSpPr>
        <p:sp>
          <p:nvSpPr>
            <p:cNvPr id="27" name="Freeform 27"/>
            <p:cNvSpPr/>
            <p:nvPr/>
          </p:nvSpPr>
          <p:spPr>
            <a:xfrm>
              <a:off x="0" y="0"/>
              <a:ext cx="51562" cy="709422"/>
            </a:xfrm>
            <a:custGeom>
              <a:avLst/>
              <a:gdLst/>
              <a:ahLst/>
              <a:cxnLst/>
              <a:rect l="l" t="t" r="r" b="b"/>
              <a:pathLst>
                <a:path w="51562" h="709422">
                  <a:moveTo>
                    <a:pt x="0" y="49149"/>
                  </a:moveTo>
                  <a:lnTo>
                    <a:pt x="0" y="657860"/>
                  </a:lnTo>
                  <a:cubicBezTo>
                    <a:pt x="0" y="685927"/>
                    <a:pt x="23368" y="709422"/>
                    <a:pt x="51562" y="709422"/>
                  </a:cubicBezTo>
                  <a:lnTo>
                    <a:pt x="51562" y="0"/>
                  </a:lnTo>
                  <a:cubicBezTo>
                    <a:pt x="23368" y="0"/>
                    <a:pt x="0" y="21082"/>
                    <a:pt x="0" y="49149"/>
                  </a:cubicBezTo>
                  <a:close/>
                </a:path>
              </a:pathLst>
            </a:custGeom>
            <a:solidFill>
              <a:srgbClr val="2E2E2E"/>
            </a:solidFill>
          </p:spPr>
          <p:txBody>
            <a:bodyPr/>
            <a:lstStyle/>
            <a:p>
              <a:endParaRPr lang="it-IT"/>
            </a:p>
          </p:txBody>
        </p:sp>
      </p:grpSp>
      <p:grpSp>
        <p:nvGrpSpPr>
          <p:cNvPr id="28" name="Group 28"/>
          <p:cNvGrpSpPr/>
          <p:nvPr/>
        </p:nvGrpSpPr>
        <p:grpSpPr>
          <a:xfrm>
            <a:off x="872748" y="4201819"/>
            <a:ext cx="38672" cy="533781"/>
            <a:chOff x="0" y="0"/>
            <a:chExt cx="51562" cy="711708"/>
          </a:xfrm>
        </p:grpSpPr>
        <p:sp>
          <p:nvSpPr>
            <p:cNvPr id="29" name="Freeform 29"/>
            <p:cNvSpPr/>
            <p:nvPr/>
          </p:nvSpPr>
          <p:spPr>
            <a:xfrm>
              <a:off x="0" y="0"/>
              <a:ext cx="51562" cy="711708"/>
            </a:xfrm>
            <a:custGeom>
              <a:avLst/>
              <a:gdLst/>
              <a:ahLst/>
              <a:cxnLst/>
              <a:rect l="l" t="t" r="r" b="b"/>
              <a:pathLst>
                <a:path w="51562" h="711708">
                  <a:moveTo>
                    <a:pt x="0" y="51562"/>
                  </a:moveTo>
                  <a:lnTo>
                    <a:pt x="0" y="660146"/>
                  </a:lnTo>
                  <a:cubicBezTo>
                    <a:pt x="0" y="688213"/>
                    <a:pt x="23368" y="711708"/>
                    <a:pt x="51562" y="711708"/>
                  </a:cubicBezTo>
                  <a:lnTo>
                    <a:pt x="51562" y="0"/>
                  </a:lnTo>
                  <a:cubicBezTo>
                    <a:pt x="23368" y="0"/>
                    <a:pt x="0" y="23368"/>
                    <a:pt x="0" y="51562"/>
                  </a:cubicBezTo>
                  <a:close/>
                </a:path>
              </a:pathLst>
            </a:custGeom>
            <a:solidFill>
              <a:srgbClr val="2E2E2E"/>
            </a:solidFill>
          </p:spPr>
          <p:txBody>
            <a:bodyPr/>
            <a:lstStyle/>
            <a:p>
              <a:endParaRPr lang="it-IT"/>
            </a:p>
          </p:txBody>
        </p:sp>
      </p:grpSp>
      <p:grpSp>
        <p:nvGrpSpPr>
          <p:cNvPr id="30" name="Group 30"/>
          <p:cNvGrpSpPr/>
          <p:nvPr/>
        </p:nvGrpSpPr>
        <p:grpSpPr>
          <a:xfrm>
            <a:off x="4456177" y="3729530"/>
            <a:ext cx="38672" cy="855060"/>
            <a:chOff x="0" y="0"/>
            <a:chExt cx="51562" cy="1140079"/>
          </a:xfrm>
        </p:grpSpPr>
        <p:sp>
          <p:nvSpPr>
            <p:cNvPr id="31" name="Freeform 31"/>
            <p:cNvSpPr/>
            <p:nvPr/>
          </p:nvSpPr>
          <p:spPr>
            <a:xfrm>
              <a:off x="0" y="0"/>
              <a:ext cx="51562" cy="1140079"/>
            </a:xfrm>
            <a:custGeom>
              <a:avLst/>
              <a:gdLst/>
              <a:ahLst/>
              <a:cxnLst/>
              <a:rect l="l" t="t" r="r" b="b"/>
              <a:pathLst>
                <a:path w="51562" h="1140079">
                  <a:moveTo>
                    <a:pt x="0" y="0"/>
                  </a:moveTo>
                  <a:lnTo>
                    <a:pt x="0" y="1140079"/>
                  </a:lnTo>
                  <a:cubicBezTo>
                    <a:pt x="28067" y="1140079"/>
                    <a:pt x="51562" y="1116711"/>
                    <a:pt x="51562" y="1088517"/>
                  </a:cubicBezTo>
                  <a:lnTo>
                    <a:pt x="51562" y="51562"/>
                  </a:lnTo>
                  <a:cubicBezTo>
                    <a:pt x="51562" y="23368"/>
                    <a:pt x="28067" y="0"/>
                    <a:pt x="0" y="0"/>
                  </a:cubicBezTo>
                  <a:close/>
                </a:path>
              </a:pathLst>
            </a:custGeom>
            <a:solidFill>
              <a:srgbClr val="2E2E2E"/>
            </a:solidFill>
          </p:spPr>
          <p:txBody>
            <a:bodyPr/>
            <a:lstStyle/>
            <a:p>
              <a:endParaRPr lang="it-IT"/>
            </a:p>
          </p:txBody>
        </p:sp>
      </p:grpSp>
      <p:sp>
        <p:nvSpPr>
          <p:cNvPr id="32" name="Freeform 32"/>
          <p:cNvSpPr/>
          <p:nvPr/>
        </p:nvSpPr>
        <p:spPr>
          <a:xfrm>
            <a:off x="911374" y="2091441"/>
            <a:ext cx="3544803" cy="7165103"/>
          </a:xfrm>
          <a:custGeom>
            <a:avLst/>
            <a:gdLst/>
            <a:ahLst/>
            <a:cxnLst/>
            <a:rect l="l" t="t" r="r" b="b"/>
            <a:pathLst>
              <a:path w="3544803" h="7165103">
                <a:moveTo>
                  <a:pt x="0" y="0"/>
                </a:moveTo>
                <a:lnTo>
                  <a:pt x="3544803" y="0"/>
                </a:lnTo>
                <a:lnTo>
                  <a:pt x="3544803" y="7165103"/>
                </a:lnTo>
                <a:lnTo>
                  <a:pt x="0" y="7165103"/>
                </a:lnTo>
                <a:lnTo>
                  <a:pt x="0" y="0"/>
                </a:lnTo>
                <a:close/>
              </a:path>
            </a:pathLst>
          </a:custGeom>
          <a:blipFill>
            <a:blip r:embed="rId10">
              <a:extLst>
                <a:ext uri="{96DAC541-7B7A-43D3-8B79-37D633B846F1}">
                  <asvg:svgBlip xmlns:asvg="http://schemas.microsoft.com/office/drawing/2016/SVG/main" r:embed="rId11"/>
                </a:ext>
              </a:extLst>
            </a:blip>
            <a:stretch>
              <a:fillRect l="-62" r="-62"/>
            </a:stretch>
          </a:blipFill>
        </p:spPr>
        <p:txBody>
          <a:bodyPr/>
          <a:lstStyle/>
          <a:p>
            <a:endParaRPr lang="it-IT"/>
          </a:p>
        </p:txBody>
      </p:sp>
      <p:sp>
        <p:nvSpPr>
          <p:cNvPr id="33" name="Freeform 33"/>
          <p:cNvSpPr/>
          <p:nvPr/>
        </p:nvSpPr>
        <p:spPr>
          <a:xfrm>
            <a:off x="5011788" y="6300121"/>
            <a:ext cx="699514" cy="699514"/>
          </a:xfrm>
          <a:custGeom>
            <a:avLst/>
            <a:gdLst/>
            <a:ahLst/>
            <a:cxnLst/>
            <a:rect l="l" t="t" r="r" b="b"/>
            <a:pathLst>
              <a:path w="699514" h="699514">
                <a:moveTo>
                  <a:pt x="0" y="0"/>
                </a:moveTo>
                <a:lnTo>
                  <a:pt x="699514" y="0"/>
                </a:lnTo>
                <a:lnTo>
                  <a:pt x="699514" y="699514"/>
                </a:lnTo>
                <a:lnTo>
                  <a:pt x="0" y="69951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it-IT"/>
          </a:p>
        </p:txBody>
      </p:sp>
      <p:sp>
        <p:nvSpPr>
          <p:cNvPr id="34" name="TextBox 34"/>
          <p:cNvSpPr txBox="1"/>
          <p:nvPr/>
        </p:nvSpPr>
        <p:spPr>
          <a:xfrm>
            <a:off x="1031566" y="332045"/>
            <a:ext cx="4506489" cy="403225"/>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35" name="TextBox 35"/>
          <p:cNvSpPr txBox="1"/>
          <p:nvPr/>
        </p:nvSpPr>
        <p:spPr>
          <a:xfrm rot="16200000">
            <a:off x="15884340" y="7400819"/>
            <a:ext cx="3164170" cy="550792"/>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14" tooltip="https://www.fashionupproject.com"/>
              </a:rPr>
              <a:t>www.fashionupproject.com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033462"/>
            <a:ext cx="1028700" cy="9253538"/>
          </a:xfrm>
          <a:custGeom>
            <a:avLst/>
            <a:gdLst/>
            <a:ahLst/>
            <a:cxnLst/>
            <a:rect l="l" t="t" r="r" b="b"/>
            <a:pathLst>
              <a:path w="1028700" h="9253538">
                <a:moveTo>
                  <a:pt x="0" y="0"/>
                </a:moveTo>
                <a:lnTo>
                  <a:pt x="1028700" y="0"/>
                </a:lnTo>
                <a:lnTo>
                  <a:pt x="1028700" y="9253538"/>
                </a:lnTo>
                <a:lnTo>
                  <a:pt x="0" y="9253538"/>
                </a:lnTo>
                <a:lnTo>
                  <a:pt x="0" y="0"/>
                </a:lnTo>
                <a:close/>
              </a:path>
            </a:pathLst>
          </a:custGeom>
          <a:blipFill>
            <a:blip r:embed="rId2">
              <a:extLst>
                <a:ext uri="{96DAC541-7B7A-43D3-8B79-37D633B846F1}">
                  <asvg:svgBlip xmlns:asvg="http://schemas.microsoft.com/office/drawing/2016/SVG/main" r:embed="rId3"/>
                </a:ext>
              </a:extLst>
            </a:blip>
            <a:stretch>
              <a:fillRect t="-25" b="-25"/>
            </a:stretch>
          </a:blipFill>
        </p:spPr>
        <p:txBody>
          <a:bodyPr/>
          <a:lstStyle/>
          <a:p>
            <a:endParaRPr lang="it-IT"/>
          </a:p>
        </p:txBody>
      </p:sp>
      <p:grpSp>
        <p:nvGrpSpPr>
          <p:cNvPr id="3" name="Group 3"/>
          <p:cNvGrpSpPr/>
          <p:nvPr/>
        </p:nvGrpSpPr>
        <p:grpSpPr>
          <a:xfrm>
            <a:off x="16670568" y="1620"/>
            <a:ext cx="12668" cy="10287001"/>
            <a:chOff x="0" y="0"/>
            <a:chExt cx="16891" cy="13716001"/>
          </a:xfrm>
        </p:grpSpPr>
        <p:sp>
          <p:nvSpPr>
            <p:cNvPr id="4" name="Freeform 4"/>
            <p:cNvSpPr/>
            <p:nvPr/>
          </p:nvSpPr>
          <p:spPr>
            <a:xfrm>
              <a:off x="0" y="0"/>
              <a:ext cx="16891" cy="13716000"/>
            </a:xfrm>
            <a:custGeom>
              <a:avLst/>
              <a:gdLst/>
              <a:ahLst/>
              <a:cxnLst/>
              <a:rect l="l" t="t" r="r" b="b"/>
              <a:pathLst>
                <a:path w="16891" h="13716000">
                  <a:moveTo>
                    <a:pt x="0" y="13716000"/>
                  </a:moveTo>
                  <a:lnTo>
                    <a:pt x="0" y="0"/>
                  </a:lnTo>
                  <a:lnTo>
                    <a:pt x="16891" y="0"/>
                  </a:lnTo>
                  <a:lnTo>
                    <a:pt x="16891" y="13716000"/>
                  </a:lnTo>
                  <a:close/>
                </a:path>
              </a:pathLst>
            </a:custGeom>
            <a:solidFill>
              <a:srgbClr val="1E2328"/>
            </a:solidFill>
          </p:spPr>
          <p:txBody>
            <a:bodyPr/>
            <a:lstStyle/>
            <a:p>
              <a:endParaRPr lang="it-IT"/>
            </a:p>
          </p:txBody>
        </p:sp>
      </p:grpSp>
      <p:grpSp>
        <p:nvGrpSpPr>
          <p:cNvPr id="5" name="Group 5"/>
          <p:cNvGrpSpPr/>
          <p:nvPr/>
        </p:nvGrpSpPr>
        <p:grpSpPr>
          <a:xfrm rot="-10800000">
            <a:off x="-1619" y="1016032"/>
            <a:ext cx="18288001" cy="12668"/>
            <a:chOff x="0" y="0"/>
            <a:chExt cx="24384001" cy="16891"/>
          </a:xfrm>
        </p:grpSpPr>
        <p:sp>
          <p:nvSpPr>
            <p:cNvPr id="6" name="Freeform 6"/>
            <p:cNvSpPr/>
            <p:nvPr/>
          </p:nvSpPr>
          <p:spPr>
            <a:xfrm>
              <a:off x="0" y="0"/>
              <a:ext cx="24384000" cy="16891"/>
            </a:xfrm>
            <a:custGeom>
              <a:avLst/>
              <a:gdLst/>
              <a:ahLst/>
              <a:cxnLst/>
              <a:rect l="l" t="t" r="r" b="b"/>
              <a:pathLst>
                <a:path w="24384000" h="16891">
                  <a:moveTo>
                    <a:pt x="0" y="0"/>
                  </a:moveTo>
                  <a:lnTo>
                    <a:pt x="24384000" y="0"/>
                  </a:lnTo>
                  <a:lnTo>
                    <a:pt x="24384000" y="16891"/>
                  </a:lnTo>
                  <a:lnTo>
                    <a:pt x="0" y="16891"/>
                  </a:lnTo>
                  <a:close/>
                </a:path>
              </a:pathLst>
            </a:custGeom>
            <a:solidFill>
              <a:srgbClr val="1E2328"/>
            </a:solidFill>
          </p:spPr>
          <p:txBody>
            <a:bodyPr/>
            <a:lstStyle/>
            <a:p>
              <a:endParaRPr lang="it-IT"/>
            </a:p>
          </p:txBody>
        </p:sp>
      </p:grpSp>
      <p:grpSp>
        <p:nvGrpSpPr>
          <p:cNvPr id="7" name="Group 7"/>
          <p:cNvGrpSpPr/>
          <p:nvPr/>
        </p:nvGrpSpPr>
        <p:grpSpPr>
          <a:xfrm>
            <a:off x="16675330" y="1028700"/>
            <a:ext cx="1612677" cy="1612678"/>
            <a:chOff x="0" y="0"/>
            <a:chExt cx="2150236" cy="2150238"/>
          </a:xfrm>
        </p:grpSpPr>
        <p:sp>
          <p:nvSpPr>
            <p:cNvPr id="8" name="Freeform 8"/>
            <p:cNvSpPr/>
            <p:nvPr/>
          </p:nvSpPr>
          <p:spPr>
            <a:xfrm>
              <a:off x="0" y="0"/>
              <a:ext cx="2150237" cy="2150237"/>
            </a:xfrm>
            <a:custGeom>
              <a:avLst/>
              <a:gdLst/>
              <a:ahLst/>
              <a:cxnLst/>
              <a:rect l="l" t="t" r="r" b="b"/>
              <a:pathLst>
                <a:path w="2150237" h="2150237">
                  <a:moveTo>
                    <a:pt x="0" y="0"/>
                  </a:moveTo>
                  <a:lnTo>
                    <a:pt x="2150237" y="0"/>
                  </a:lnTo>
                  <a:lnTo>
                    <a:pt x="2150237" y="2150237"/>
                  </a:lnTo>
                  <a:lnTo>
                    <a:pt x="0" y="2150237"/>
                  </a:lnTo>
                  <a:lnTo>
                    <a:pt x="0" y="0"/>
                  </a:lnTo>
                  <a:close/>
                </a:path>
              </a:pathLst>
            </a:custGeom>
            <a:blipFill>
              <a:blip r:embed="rId4"/>
              <a:stretch>
                <a:fillRect/>
              </a:stretch>
            </a:blipFill>
          </p:spPr>
          <p:txBody>
            <a:bodyPr/>
            <a:lstStyle/>
            <a:p>
              <a:endParaRPr lang="it-IT"/>
            </a:p>
          </p:txBody>
        </p:sp>
      </p:grpSp>
      <p:sp>
        <p:nvSpPr>
          <p:cNvPr id="9" name="TextBox 9"/>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a:solidFill>
                  <a:srgbClr val="1E2328"/>
                </a:solidFill>
                <a:latin typeface="Montserrat"/>
                <a:ea typeface="Montserrat"/>
                <a:cs typeface="Montserrat"/>
                <a:sym typeface="Montserrat"/>
              </a:rPr>
              <a:t>Module 6, Unit 1</a:t>
            </a:r>
          </a:p>
        </p:txBody>
      </p:sp>
      <p:grpSp>
        <p:nvGrpSpPr>
          <p:cNvPr id="10" name="Group 10"/>
          <p:cNvGrpSpPr/>
          <p:nvPr/>
        </p:nvGrpSpPr>
        <p:grpSpPr>
          <a:xfrm rot="-10800000">
            <a:off x="1" y="1019174"/>
            <a:ext cx="18288000" cy="9525"/>
            <a:chOff x="0" y="0"/>
            <a:chExt cx="24384000" cy="12700"/>
          </a:xfrm>
        </p:grpSpPr>
        <p:sp>
          <p:nvSpPr>
            <p:cNvPr id="11" name="Freeform 11"/>
            <p:cNvSpPr/>
            <p:nvPr/>
          </p:nvSpPr>
          <p:spPr>
            <a:xfrm>
              <a:off x="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txBody>
            <a:bodyPr/>
            <a:lstStyle/>
            <a:p>
              <a:endParaRPr lang="it-IT"/>
            </a:p>
          </p:txBody>
        </p:sp>
      </p:grpSp>
      <p:sp>
        <p:nvSpPr>
          <p:cNvPr id="12" name="Freeform 12"/>
          <p:cNvSpPr/>
          <p:nvPr/>
        </p:nvSpPr>
        <p:spPr>
          <a:xfrm>
            <a:off x="0" y="4067054"/>
            <a:ext cx="3933182" cy="2152892"/>
          </a:xfrm>
          <a:custGeom>
            <a:avLst/>
            <a:gdLst/>
            <a:ahLst/>
            <a:cxnLst/>
            <a:rect l="l" t="t" r="r" b="b"/>
            <a:pathLst>
              <a:path w="3933182" h="2152892">
                <a:moveTo>
                  <a:pt x="0" y="0"/>
                </a:moveTo>
                <a:lnTo>
                  <a:pt x="3933182" y="0"/>
                </a:lnTo>
                <a:lnTo>
                  <a:pt x="3933182" y="2152892"/>
                </a:lnTo>
                <a:lnTo>
                  <a:pt x="0" y="2152892"/>
                </a:lnTo>
                <a:lnTo>
                  <a:pt x="0" y="0"/>
                </a:lnTo>
                <a:close/>
              </a:path>
            </a:pathLst>
          </a:custGeom>
          <a:blipFill>
            <a:blip r:embed="rId5">
              <a:extLst>
                <a:ext uri="{96DAC541-7B7A-43D3-8B79-37D633B846F1}">
                  <asvg:svgBlip xmlns:asvg="http://schemas.microsoft.com/office/drawing/2016/SVG/main" r:embed="rId6"/>
                </a:ext>
              </a:extLst>
            </a:blip>
            <a:stretch>
              <a:fillRect t="-207" b="-207"/>
            </a:stretch>
          </a:blipFill>
        </p:spPr>
        <p:txBody>
          <a:bodyPr/>
          <a:lstStyle/>
          <a:p>
            <a:endParaRPr lang="it-IT"/>
          </a:p>
        </p:txBody>
      </p:sp>
      <p:sp>
        <p:nvSpPr>
          <p:cNvPr id="13" name="TextBox 13"/>
          <p:cNvSpPr txBox="1"/>
          <p:nvPr/>
        </p:nvSpPr>
        <p:spPr>
          <a:xfrm>
            <a:off x="446202" y="4857228"/>
            <a:ext cx="2590421" cy="546351"/>
          </a:xfrm>
          <a:prstGeom prst="rect">
            <a:avLst/>
          </a:prstGeom>
        </p:spPr>
        <p:txBody>
          <a:bodyPr lIns="0" tIns="0" rIns="0" bIns="0" rtlCol="0" anchor="t">
            <a:spAutoFit/>
          </a:bodyPr>
          <a:lstStyle/>
          <a:p>
            <a:pPr algn="l">
              <a:lnSpc>
                <a:spcPts val="4227"/>
              </a:lnSpc>
            </a:pPr>
            <a:r>
              <a:rPr lang="en-US" sz="3465">
                <a:solidFill>
                  <a:srgbClr val="FFFFFF"/>
                </a:solidFill>
                <a:latin typeface="DM Serif Display"/>
                <a:ea typeface="DM Serif Display"/>
                <a:cs typeface="DM Serif Display"/>
                <a:sym typeface="DM Serif Display"/>
              </a:rPr>
              <a:t>References</a:t>
            </a:r>
          </a:p>
        </p:txBody>
      </p:sp>
      <p:sp>
        <p:nvSpPr>
          <p:cNvPr id="16" name="TextBox 16"/>
          <p:cNvSpPr txBox="1"/>
          <p:nvPr/>
        </p:nvSpPr>
        <p:spPr>
          <a:xfrm>
            <a:off x="4326104" y="2037994"/>
            <a:ext cx="11951541" cy="7158178"/>
          </a:xfrm>
          <a:prstGeom prst="rect">
            <a:avLst/>
          </a:prstGeom>
        </p:spPr>
        <p:txBody>
          <a:bodyPr lIns="0" tIns="0" rIns="0" bIns="0" rtlCol="0" anchor="t">
            <a:spAutoFit/>
          </a:bodyPr>
          <a:lstStyle/>
          <a:p>
            <a:pPr marL="600436" lvl="3" indent="-150109" algn="l">
              <a:lnSpc>
                <a:spcPts val="3298"/>
              </a:lnSpc>
              <a:buFont typeface="Arial"/>
              <a:buChar char="￭"/>
            </a:pPr>
            <a:r>
              <a:rPr lang="en-US" sz="2199">
                <a:solidFill>
                  <a:srgbClr val="1E2328"/>
                </a:solidFill>
                <a:latin typeface="Montserrat"/>
                <a:ea typeface="Montserrat"/>
                <a:cs typeface="Montserrat"/>
                <a:sym typeface="Montserrat"/>
              </a:rPr>
              <a:t>Columbia </a:t>
            </a:r>
            <a:r>
              <a:rPr lang="en-US" sz="2199" dirty="0">
                <a:solidFill>
                  <a:srgbClr val="1E2328"/>
                </a:solidFill>
                <a:latin typeface="Montserrat"/>
                <a:ea typeface="Montserrat"/>
                <a:cs typeface="Montserrat"/>
                <a:sym typeface="Montserrat"/>
              </a:rPr>
              <a:t>Climate School - Why Fashion Needs to Be More Sustainable</a:t>
            </a:r>
          </a:p>
          <a:p>
            <a:pPr marL="600436" lvl="3" indent="-150109" algn="l">
              <a:lnSpc>
                <a:spcPts val="3298"/>
              </a:lnSpc>
            </a:pPr>
            <a:r>
              <a:rPr lang="en-US" sz="2199" u="sng" dirty="0">
                <a:solidFill>
                  <a:srgbClr val="0000FF"/>
                </a:solidFill>
                <a:latin typeface="Montserrat"/>
                <a:ea typeface="Montserrat"/>
                <a:cs typeface="Montserrat"/>
                <a:sym typeface="Montserrat"/>
                <a:hlinkClick r:id="rId7" tooltip="https://news.climate.columbia.edu/2021/06/10/why-fashion-needs-to-be-more-sustainable/"/>
              </a:rPr>
              <a:t>https://news.climate.columbia.edu/2021/06/10/why-fashion-needs-to-be-more-sustainable/</a:t>
            </a:r>
          </a:p>
          <a:p>
            <a:pPr marL="600436" lvl="3" indent="-150109" algn="l">
              <a:lnSpc>
                <a:spcPts val="3298"/>
              </a:lnSpc>
              <a:buFont typeface="Arial"/>
              <a:buChar char="￭"/>
            </a:pPr>
            <a:r>
              <a:rPr lang="en-US" sz="2199" dirty="0">
                <a:solidFill>
                  <a:srgbClr val="1E2328"/>
                </a:solidFill>
                <a:latin typeface="Montserrat"/>
                <a:ea typeface="Montserrat"/>
                <a:cs typeface="Montserrat"/>
                <a:sym typeface="Montserrat"/>
              </a:rPr>
              <a:t>United Nations Environment Programme (UNEP) - Sustainability in Fashion</a:t>
            </a:r>
          </a:p>
          <a:p>
            <a:pPr marL="600436" lvl="3" indent="-150109" algn="l">
              <a:lnSpc>
                <a:spcPts val="3298"/>
              </a:lnSpc>
            </a:pPr>
            <a:r>
              <a:rPr lang="en-US" sz="2199" dirty="0">
                <a:solidFill>
                  <a:srgbClr val="1E2328"/>
                </a:solidFill>
                <a:latin typeface="Montserrat"/>
                <a:ea typeface="Montserrat"/>
                <a:cs typeface="Montserrat"/>
                <a:sym typeface="Montserrat"/>
                <a:hlinkClick r:id="rId8"/>
              </a:rPr>
              <a:t>https://www.unep.org/resources/report/sustainability-and-circularity-fashion</a:t>
            </a:r>
            <a:r>
              <a:rPr lang="en-US" sz="2199" dirty="0">
                <a:solidFill>
                  <a:srgbClr val="1E2328"/>
                </a:solidFill>
                <a:latin typeface="Montserrat"/>
                <a:ea typeface="Montserrat"/>
                <a:cs typeface="Montserrat"/>
                <a:sym typeface="Montserrat"/>
              </a:rPr>
              <a:t> </a:t>
            </a:r>
          </a:p>
          <a:p>
            <a:pPr marL="600436" lvl="3" indent="-150109" algn="l">
              <a:lnSpc>
                <a:spcPts val="3298"/>
              </a:lnSpc>
              <a:buFont typeface="Arial"/>
              <a:buChar char="￭"/>
            </a:pPr>
            <a:r>
              <a:rPr lang="en-US" sz="2199" dirty="0">
                <a:solidFill>
                  <a:srgbClr val="1E2328"/>
                </a:solidFill>
                <a:latin typeface="Montserrat"/>
                <a:ea typeface="Montserrat"/>
                <a:cs typeface="Montserrat"/>
                <a:sym typeface="Montserrat"/>
              </a:rPr>
              <a:t>CLO Virtual Fashion - CLO 3D Software for Sustainable Design</a:t>
            </a:r>
          </a:p>
          <a:p>
            <a:pPr marL="600436" lvl="3" indent="-150109" algn="l">
              <a:lnSpc>
                <a:spcPts val="3298"/>
              </a:lnSpc>
            </a:pPr>
            <a:r>
              <a:rPr lang="en-US" sz="2199" u="sng" dirty="0">
                <a:solidFill>
                  <a:srgbClr val="0000FF"/>
                </a:solidFill>
                <a:latin typeface="Montserrat"/>
                <a:ea typeface="Montserrat"/>
                <a:cs typeface="Montserrat"/>
                <a:sym typeface="Montserrat"/>
                <a:hlinkClick r:id="rId9" tooltip="https://www.clo3d.com"/>
              </a:rPr>
              <a:t>https://www.clo3d.com</a:t>
            </a:r>
          </a:p>
          <a:p>
            <a:pPr marL="600436" lvl="3" indent="-150109" algn="l">
              <a:lnSpc>
                <a:spcPts val="3298"/>
              </a:lnSpc>
              <a:buFont typeface="Arial"/>
              <a:buChar char="￭"/>
            </a:pPr>
            <a:r>
              <a:rPr lang="en-US" sz="2199" dirty="0">
                <a:solidFill>
                  <a:srgbClr val="1E2328"/>
                </a:solidFill>
                <a:latin typeface="Montserrat"/>
                <a:ea typeface="Montserrat"/>
                <a:cs typeface="Montserrat"/>
                <a:sym typeface="Montserrat"/>
              </a:rPr>
              <a:t>Ellen MacArthur Foundation - The Circular Economy in Fashion</a:t>
            </a:r>
          </a:p>
          <a:p>
            <a:pPr marL="600436" lvl="3" indent="-150109" algn="l">
              <a:lnSpc>
                <a:spcPts val="3298"/>
              </a:lnSpc>
            </a:pPr>
            <a:r>
              <a:rPr lang="en-US" sz="2199" dirty="0">
                <a:solidFill>
                  <a:srgbClr val="1E2328"/>
                </a:solidFill>
                <a:latin typeface="Montserrat"/>
                <a:ea typeface="Montserrat"/>
                <a:cs typeface="Montserrat"/>
                <a:sym typeface="Montserrat"/>
                <a:hlinkClick r:id="rId10"/>
              </a:rPr>
              <a:t>https://ellenmacarthurfoundation.org/fashion</a:t>
            </a:r>
            <a:r>
              <a:rPr lang="en-US" sz="2199" dirty="0">
                <a:solidFill>
                  <a:srgbClr val="1E2328"/>
                </a:solidFill>
                <a:latin typeface="Montserrat"/>
                <a:ea typeface="Montserrat"/>
                <a:cs typeface="Montserrat"/>
                <a:sym typeface="Montserrat"/>
              </a:rPr>
              <a:t> </a:t>
            </a:r>
          </a:p>
          <a:p>
            <a:pPr marL="600436" lvl="3" indent="-150109" algn="l">
              <a:lnSpc>
                <a:spcPts val="3298"/>
              </a:lnSpc>
              <a:buFont typeface="Arial"/>
              <a:buChar char="￭"/>
            </a:pPr>
            <a:r>
              <a:rPr lang="en-US" sz="2199" dirty="0">
                <a:solidFill>
                  <a:srgbClr val="1E2328"/>
                </a:solidFill>
                <a:latin typeface="Montserrat"/>
                <a:ea typeface="Montserrat"/>
                <a:cs typeface="Montserrat"/>
                <a:sym typeface="Montserrat"/>
              </a:rPr>
              <a:t>Statista - Environmental Impact of the Fashion Industry</a:t>
            </a:r>
          </a:p>
          <a:p>
            <a:pPr marL="600436" lvl="3" indent="-150109" algn="l">
              <a:lnSpc>
                <a:spcPts val="3298"/>
              </a:lnSpc>
            </a:pPr>
            <a:r>
              <a:rPr lang="en-US" sz="2199" dirty="0">
                <a:solidFill>
                  <a:srgbClr val="1E2328"/>
                </a:solidFill>
                <a:latin typeface="Montserrat"/>
                <a:ea typeface="Montserrat"/>
                <a:cs typeface="Montserrat"/>
                <a:sym typeface="Montserrat"/>
                <a:hlinkClick r:id="rId11"/>
              </a:rPr>
              <a:t>https://www.statista.com/topics/5091/sustainability-in-the-fashion-industry/</a:t>
            </a:r>
            <a:r>
              <a:rPr lang="en-US" sz="2199" dirty="0">
                <a:solidFill>
                  <a:srgbClr val="1E2328"/>
                </a:solidFill>
                <a:latin typeface="Montserrat"/>
                <a:ea typeface="Montserrat"/>
                <a:cs typeface="Montserrat"/>
                <a:sym typeface="Montserrat"/>
              </a:rPr>
              <a:t> </a:t>
            </a:r>
          </a:p>
          <a:p>
            <a:pPr marL="600436" lvl="3" indent="-150109" algn="l">
              <a:lnSpc>
                <a:spcPts val="3298"/>
              </a:lnSpc>
              <a:buFont typeface="Arial"/>
              <a:buChar char="￭"/>
            </a:pPr>
            <a:r>
              <a:rPr lang="en-US" sz="2199" dirty="0">
                <a:solidFill>
                  <a:srgbClr val="1E2328"/>
                </a:solidFill>
                <a:latin typeface="Montserrat"/>
                <a:ea typeface="Montserrat"/>
                <a:cs typeface="Montserrat"/>
                <a:sym typeface="Montserrat"/>
              </a:rPr>
              <a:t>Business of Fashion - The Future of Digital Fashion</a:t>
            </a:r>
          </a:p>
          <a:p>
            <a:pPr marL="600436" lvl="3" indent="-150109" algn="l">
              <a:lnSpc>
                <a:spcPts val="3298"/>
              </a:lnSpc>
            </a:pPr>
            <a:r>
              <a:rPr lang="en-US" sz="2199" u="sng" dirty="0">
                <a:solidFill>
                  <a:srgbClr val="0000FF"/>
                </a:solidFill>
                <a:latin typeface="Montserrat"/>
                <a:ea typeface="Montserrat"/>
                <a:cs typeface="Montserrat"/>
                <a:sym typeface="Montserrat"/>
                <a:hlinkClick r:id="rId12" tooltip="https://www.businessoffashion.com"/>
              </a:rPr>
              <a:t>https://www.businessoffashion.com</a:t>
            </a:r>
          </a:p>
          <a:p>
            <a:pPr marL="600436" lvl="3" indent="-150109" algn="l">
              <a:lnSpc>
                <a:spcPts val="3298"/>
              </a:lnSpc>
              <a:buFont typeface="Arial"/>
              <a:buChar char="￭"/>
            </a:pPr>
            <a:r>
              <a:rPr lang="en-US" sz="2199" dirty="0">
                <a:solidFill>
                  <a:srgbClr val="1E2328"/>
                </a:solidFill>
                <a:latin typeface="Montserrat"/>
                <a:ea typeface="Montserrat"/>
                <a:cs typeface="Montserrat"/>
                <a:sym typeface="Montserrat"/>
              </a:rPr>
              <a:t>The Fashion Industry and Sustainability - Report by Global Fashion Agenda</a:t>
            </a:r>
          </a:p>
          <a:p>
            <a:pPr marL="600436" lvl="3" indent="-150109" algn="l">
              <a:lnSpc>
                <a:spcPts val="3298"/>
              </a:lnSpc>
            </a:pPr>
            <a:r>
              <a:rPr lang="en-US" sz="2199" u="sng" dirty="0">
                <a:solidFill>
                  <a:srgbClr val="0000FF"/>
                </a:solidFill>
                <a:latin typeface="Montserrat"/>
                <a:ea typeface="Montserrat"/>
                <a:cs typeface="Montserrat"/>
                <a:sym typeface="Montserrat"/>
                <a:hlinkClick r:id="rId13" tooltip="https://globalfashionagenda.com"/>
              </a:rPr>
              <a:t>https://globalfashionagenda.com</a:t>
            </a:r>
          </a:p>
          <a:p>
            <a:pPr marL="600436" lvl="3" indent="-150109" algn="l">
              <a:lnSpc>
                <a:spcPts val="3298"/>
              </a:lnSpc>
              <a:buFont typeface="Arial"/>
              <a:buChar char="￭"/>
            </a:pPr>
            <a:r>
              <a:rPr lang="en-US" sz="2199" dirty="0">
                <a:solidFill>
                  <a:srgbClr val="1E2328"/>
                </a:solidFill>
                <a:latin typeface="Montserrat"/>
                <a:ea typeface="Montserrat"/>
                <a:cs typeface="Montserrat"/>
                <a:sym typeface="Montserrat"/>
              </a:rPr>
              <a:t>Augmented Reality in Fashion - Case Studies and Industry Insights</a:t>
            </a:r>
          </a:p>
          <a:p>
            <a:pPr marL="600436" lvl="3" indent="-150109" algn="l">
              <a:lnSpc>
                <a:spcPts val="3298"/>
              </a:lnSpc>
            </a:pPr>
            <a:r>
              <a:rPr lang="en-US" sz="2199" u="sng" dirty="0">
                <a:solidFill>
                  <a:srgbClr val="0000FF"/>
                </a:solidFill>
                <a:latin typeface="Montserrat"/>
                <a:ea typeface="Montserrat"/>
                <a:cs typeface="Montserrat"/>
                <a:sym typeface="Montserrat"/>
                <a:hlinkClick r:id="rId14" tooltip="https://www.wgsn.com"/>
              </a:rPr>
              <a:t>https://www.wgsn.com</a:t>
            </a:r>
          </a:p>
        </p:txBody>
      </p:sp>
      <p:sp>
        <p:nvSpPr>
          <p:cNvPr id="17" name="TextBox 17"/>
          <p:cNvSpPr txBox="1"/>
          <p:nvPr/>
        </p:nvSpPr>
        <p:spPr>
          <a:xfrm>
            <a:off x="1031566" y="332045"/>
            <a:ext cx="4506489" cy="403225"/>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18" name="TextBox 18"/>
          <p:cNvSpPr txBox="1"/>
          <p:nvPr/>
        </p:nvSpPr>
        <p:spPr>
          <a:xfrm rot="16200000">
            <a:off x="15815760" y="7450443"/>
            <a:ext cx="3347050" cy="26866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15" tooltip="https://www.fashionupproject.com"/>
              </a:rPr>
              <a:t>www.fashionupproject.com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1" y="1019174"/>
            <a:ext cx="18288000" cy="9525"/>
            <a:chOff x="0" y="0"/>
            <a:chExt cx="24384000" cy="12700"/>
          </a:xfrm>
        </p:grpSpPr>
        <p:sp>
          <p:nvSpPr>
            <p:cNvPr id="3" name="Freeform 3"/>
            <p:cNvSpPr/>
            <p:nvPr/>
          </p:nvSpPr>
          <p:spPr>
            <a:xfrm>
              <a:off x="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txBody>
            <a:bodyPr/>
            <a:lstStyle/>
            <a:p>
              <a:endParaRPr lang="it-IT"/>
            </a:p>
          </p:txBody>
        </p:sp>
      </p:grpSp>
      <p:sp>
        <p:nvSpPr>
          <p:cNvPr id="4" name="Freeform 4"/>
          <p:cNvSpPr/>
          <p:nvPr/>
        </p:nvSpPr>
        <p:spPr>
          <a:xfrm>
            <a:off x="0" y="9263063"/>
            <a:ext cx="12735070" cy="1023937"/>
          </a:xfrm>
          <a:custGeom>
            <a:avLst/>
            <a:gdLst/>
            <a:ahLst/>
            <a:cxnLst/>
            <a:rect l="l" t="t" r="r" b="b"/>
            <a:pathLst>
              <a:path w="12735070" h="1023937">
                <a:moveTo>
                  <a:pt x="0" y="0"/>
                </a:moveTo>
                <a:lnTo>
                  <a:pt x="12735070" y="0"/>
                </a:lnTo>
                <a:lnTo>
                  <a:pt x="12735070" y="1023937"/>
                </a:lnTo>
                <a:lnTo>
                  <a:pt x="0" y="1023937"/>
                </a:lnTo>
                <a:lnTo>
                  <a:pt x="0" y="0"/>
                </a:lnTo>
                <a:close/>
              </a:path>
            </a:pathLst>
          </a:custGeom>
          <a:blipFill>
            <a:blip r:embed="rId2">
              <a:extLst>
                <a:ext uri="{96DAC541-7B7A-43D3-8B79-37D633B846F1}">
                  <asvg:svgBlip xmlns:asvg="http://schemas.microsoft.com/office/drawing/2016/SVG/main" r:embed="rId3"/>
                </a:ext>
              </a:extLst>
            </a:blip>
            <a:stretch>
              <a:fillRect t="-195" b="-195"/>
            </a:stretch>
          </a:blipFill>
        </p:spPr>
        <p:txBody>
          <a:bodyPr/>
          <a:lstStyle/>
          <a:p>
            <a:endParaRPr lang="it-IT"/>
          </a:p>
        </p:txBody>
      </p:sp>
      <p:sp>
        <p:nvSpPr>
          <p:cNvPr id="5" name="Freeform 5"/>
          <p:cNvSpPr/>
          <p:nvPr/>
        </p:nvSpPr>
        <p:spPr>
          <a:xfrm>
            <a:off x="7751895" y="5657850"/>
            <a:ext cx="5296402" cy="5008320"/>
          </a:xfrm>
          <a:custGeom>
            <a:avLst/>
            <a:gdLst/>
            <a:ahLst/>
            <a:cxnLst/>
            <a:rect l="l" t="t" r="r" b="b"/>
            <a:pathLst>
              <a:path w="5296402" h="5008320">
                <a:moveTo>
                  <a:pt x="0" y="0"/>
                </a:moveTo>
                <a:lnTo>
                  <a:pt x="5296402" y="0"/>
                </a:lnTo>
                <a:lnTo>
                  <a:pt x="5296402" y="5008320"/>
                </a:lnTo>
                <a:lnTo>
                  <a:pt x="0" y="5008320"/>
                </a:lnTo>
                <a:lnTo>
                  <a:pt x="0" y="0"/>
                </a:lnTo>
                <a:close/>
              </a:path>
            </a:pathLst>
          </a:custGeom>
          <a:blipFill>
            <a:blip r:embed="rId4">
              <a:extLst>
                <a:ext uri="{96DAC541-7B7A-43D3-8B79-37D633B846F1}">
                  <asvg:svgBlip xmlns:asvg="http://schemas.microsoft.com/office/drawing/2016/SVG/main" r:embed="rId5"/>
                </a:ext>
              </a:extLst>
            </a:blip>
            <a:stretch>
              <a:fillRect l="-66" r="-66"/>
            </a:stretch>
          </a:blipFill>
        </p:spPr>
        <p:txBody>
          <a:bodyPr/>
          <a:lstStyle/>
          <a:p>
            <a:endParaRPr lang="it-IT"/>
          </a:p>
        </p:txBody>
      </p:sp>
      <p:grpSp>
        <p:nvGrpSpPr>
          <p:cNvPr id="6" name="Group 6"/>
          <p:cNvGrpSpPr/>
          <p:nvPr/>
        </p:nvGrpSpPr>
        <p:grpSpPr>
          <a:xfrm>
            <a:off x="7751895" y="1028700"/>
            <a:ext cx="9482623" cy="9258300"/>
            <a:chOff x="0" y="0"/>
            <a:chExt cx="12643497" cy="12344400"/>
          </a:xfrm>
        </p:grpSpPr>
        <p:sp>
          <p:nvSpPr>
            <p:cNvPr id="7" name="Freeform 7"/>
            <p:cNvSpPr/>
            <p:nvPr/>
          </p:nvSpPr>
          <p:spPr>
            <a:xfrm>
              <a:off x="0" y="0"/>
              <a:ext cx="12643485" cy="12344400"/>
            </a:xfrm>
            <a:custGeom>
              <a:avLst/>
              <a:gdLst/>
              <a:ahLst/>
              <a:cxnLst/>
              <a:rect l="l" t="t" r="r" b="b"/>
              <a:pathLst>
                <a:path w="12643485" h="12344400">
                  <a:moveTo>
                    <a:pt x="0" y="0"/>
                  </a:moveTo>
                  <a:lnTo>
                    <a:pt x="12643485" y="0"/>
                  </a:lnTo>
                  <a:lnTo>
                    <a:pt x="12643485" y="12344400"/>
                  </a:lnTo>
                  <a:lnTo>
                    <a:pt x="0" y="12344400"/>
                  </a:lnTo>
                  <a:lnTo>
                    <a:pt x="0" y="0"/>
                  </a:lnTo>
                  <a:close/>
                </a:path>
              </a:pathLst>
            </a:custGeom>
            <a:blipFill>
              <a:blip r:embed="rId6"/>
              <a:stretch>
                <a:fillRect t="-1211" b="-1211"/>
              </a:stretch>
            </a:blipFill>
          </p:spPr>
          <p:txBody>
            <a:bodyPr/>
            <a:lstStyle/>
            <a:p>
              <a:endParaRPr lang="it-IT"/>
            </a:p>
          </p:txBody>
        </p:sp>
      </p:grpSp>
      <p:sp>
        <p:nvSpPr>
          <p:cNvPr id="8" name="TextBox 8"/>
          <p:cNvSpPr txBox="1"/>
          <p:nvPr/>
        </p:nvSpPr>
        <p:spPr>
          <a:xfrm>
            <a:off x="1031566" y="332045"/>
            <a:ext cx="4506489" cy="403225"/>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grpSp>
        <p:nvGrpSpPr>
          <p:cNvPr id="9" name="Group 9"/>
          <p:cNvGrpSpPr/>
          <p:nvPr/>
        </p:nvGrpSpPr>
        <p:grpSpPr>
          <a:xfrm>
            <a:off x="16670569" y="1"/>
            <a:ext cx="9525" cy="10287000"/>
            <a:chOff x="0" y="0"/>
            <a:chExt cx="12700" cy="13716000"/>
          </a:xfrm>
        </p:grpSpPr>
        <p:sp>
          <p:nvSpPr>
            <p:cNvPr id="10" name="Freeform 10"/>
            <p:cNvSpPr/>
            <p:nvPr/>
          </p:nvSpPr>
          <p:spPr>
            <a:xfrm>
              <a:off x="0" y="0"/>
              <a:ext cx="12700" cy="13716000"/>
            </a:xfrm>
            <a:custGeom>
              <a:avLst/>
              <a:gdLst/>
              <a:ahLst/>
              <a:cxnLst/>
              <a:rect l="l" t="t" r="r" b="b"/>
              <a:pathLst>
                <a:path w="12700" h="13716000">
                  <a:moveTo>
                    <a:pt x="0" y="13716000"/>
                  </a:moveTo>
                  <a:lnTo>
                    <a:pt x="0" y="0"/>
                  </a:lnTo>
                  <a:lnTo>
                    <a:pt x="12700" y="0"/>
                  </a:lnTo>
                  <a:lnTo>
                    <a:pt x="12700" y="13716000"/>
                  </a:lnTo>
                  <a:close/>
                </a:path>
              </a:pathLst>
            </a:custGeom>
            <a:solidFill>
              <a:srgbClr val="1E2328"/>
            </a:solidFill>
          </p:spPr>
          <p:txBody>
            <a:bodyPr/>
            <a:lstStyle/>
            <a:p>
              <a:endParaRPr lang="it-IT"/>
            </a:p>
          </p:txBody>
        </p:sp>
      </p:grpSp>
      <p:sp>
        <p:nvSpPr>
          <p:cNvPr id="11" name="TextBox 11"/>
          <p:cNvSpPr txBox="1"/>
          <p:nvPr/>
        </p:nvSpPr>
        <p:spPr>
          <a:xfrm>
            <a:off x="1031566" y="2889885"/>
            <a:ext cx="4695894" cy="4307204"/>
          </a:xfrm>
          <a:prstGeom prst="rect">
            <a:avLst/>
          </a:prstGeom>
        </p:spPr>
        <p:txBody>
          <a:bodyPr lIns="0" tIns="0" rIns="0" bIns="0" rtlCol="0" anchor="t">
            <a:spAutoFit/>
          </a:bodyPr>
          <a:lstStyle/>
          <a:p>
            <a:pPr algn="just">
              <a:lnSpc>
                <a:spcPts val="3300"/>
              </a:lnSpc>
            </a:pPr>
            <a:r>
              <a:rPr lang="en-US" sz="2200">
                <a:solidFill>
                  <a:srgbClr val="000000"/>
                </a:solidFill>
                <a:latin typeface="Montserrat"/>
                <a:ea typeface="Montserrat"/>
                <a:cs typeface="Montserrat"/>
                <a:sym typeface="Montserra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2" name="Group 12"/>
          <p:cNvGrpSpPr/>
          <p:nvPr/>
        </p:nvGrpSpPr>
        <p:grpSpPr>
          <a:xfrm>
            <a:off x="13662188" y="268369"/>
            <a:ext cx="2675477" cy="559118"/>
            <a:chOff x="0" y="0"/>
            <a:chExt cx="3567303" cy="745490"/>
          </a:xfrm>
        </p:grpSpPr>
        <p:sp>
          <p:nvSpPr>
            <p:cNvPr id="13" name="Freeform 13"/>
            <p:cNvSpPr/>
            <p:nvPr/>
          </p:nvSpPr>
          <p:spPr>
            <a:xfrm>
              <a:off x="0" y="0"/>
              <a:ext cx="3567303" cy="745490"/>
            </a:xfrm>
            <a:custGeom>
              <a:avLst/>
              <a:gdLst/>
              <a:ahLst/>
              <a:cxnLst/>
              <a:rect l="l" t="t" r="r" b="b"/>
              <a:pathLst>
                <a:path w="3567303" h="745490">
                  <a:moveTo>
                    <a:pt x="0" y="0"/>
                  </a:moveTo>
                  <a:lnTo>
                    <a:pt x="3567303" y="0"/>
                  </a:lnTo>
                  <a:lnTo>
                    <a:pt x="3567303" y="745490"/>
                  </a:lnTo>
                  <a:lnTo>
                    <a:pt x="0" y="745490"/>
                  </a:lnTo>
                  <a:lnTo>
                    <a:pt x="0" y="0"/>
                  </a:lnTo>
                  <a:close/>
                </a:path>
              </a:pathLst>
            </a:custGeom>
            <a:blipFill>
              <a:blip r:embed="rId7"/>
              <a:stretch>
                <a:fillRect t="-26" b="-26"/>
              </a:stretch>
            </a:blipFill>
          </p:spPr>
          <p:txBody>
            <a:bodyPr/>
            <a:lstStyle/>
            <a:p>
              <a:endParaRPr lang="it-IT"/>
            </a:p>
          </p:txBody>
        </p:sp>
      </p:grpSp>
      <p:sp>
        <p:nvSpPr>
          <p:cNvPr id="14" name="TextBox 14"/>
          <p:cNvSpPr txBox="1"/>
          <p:nvPr/>
        </p:nvSpPr>
        <p:spPr>
          <a:xfrm rot="16200000">
            <a:off x="15821203" y="7553313"/>
            <a:ext cx="3337252" cy="26866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8" tooltip="https://www.fashionupproject.com"/>
              </a:rPr>
              <a:t>www.fashionupproject.com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FCF5A"/>
        </a:solidFill>
        <a:effectLst/>
      </p:bgPr>
    </p:bg>
    <p:spTree>
      <p:nvGrpSpPr>
        <p:cNvPr id="1" name=""/>
        <p:cNvGrpSpPr/>
        <p:nvPr/>
      </p:nvGrpSpPr>
      <p:grpSpPr>
        <a:xfrm>
          <a:off x="0" y="0"/>
          <a:ext cx="0" cy="0"/>
          <a:chOff x="0" y="0"/>
          <a:chExt cx="0" cy="0"/>
        </a:xfrm>
      </p:grpSpPr>
      <p:grpSp>
        <p:nvGrpSpPr>
          <p:cNvPr id="2" name="Group 2"/>
          <p:cNvGrpSpPr/>
          <p:nvPr/>
        </p:nvGrpSpPr>
        <p:grpSpPr>
          <a:xfrm>
            <a:off x="16670568" y="1620"/>
            <a:ext cx="12668" cy="10287001"/>
            <a:chOff x="0" y="0"/>
            <a:chExt cx="16891" cy="13716001"/>
          </a:xfrm>
        </p:grpSpPr>
        <p:sp>
          <p:nvSpPr>
            <p:cNvPr id="3" name="Freeform 3"/>
            <p:cNvSpPr/>
            <p:nvPr/>
          </p:nvSpPr>
          <p:spPr>
            <a:xfrm>
              <a:off x="0" y="0"/>
              <a:ext cx="16891" cy="13716000"/>
            </a:xfrm>
            <a:custGeom>
              <a:avLst/>
              <a:gdLst/>
              <a:ahLst/>
              <a:cxnLst/>
              <a:rect l="l" t="t" r="r" b="b"/>
              <a:pathLst>
                <a:path w="16891" h="13716000">
                  <a:moveTo>
                    <a:pt x="0" y="13716000"/>
                  </a:moveTo>
                  <a:lnTo>
                    <a:pt x="0" y="0"/>
                  </a:lnTo>
                  <a:lnTo>
                    <a:pt x="16891" y="0"/>
                  </a:lnTo>
                  <a:lnTo>
                    <a:pt x="16891" y="13716000"/>
                  </a:lnTo>
                  <a:close/>
                </a:path>
              </a:pathLst>
            </a:custGeom>
            <a:solidFill>
              <a:srgbClr val="1E2328"/>
            </a:solidFill>
          </p:spPr>
          <p:txBody>
            <a:bodyPr/>
            <a:lstStyle/>
            <a:p>
              <a:endParaRPr lang="it-IT"/>
            </a:p>
          </p:txBody>
        </p:sp>
      </p:grpSp>
      <p:grpSp>
        <p:nvGrpSpPr>
          <p:cNvPr id="4" name="Group 4"/>
          <p:cNvGrpSpPr/>
          <p:nvPr/>
        </p:nvGrpSpPr>
        <p:grpSpPr>
          <a:xfrm rot="-10800000">
            <a:off x="-1619" y="1016032"/>
            <a:ext cx="18288001" cy="12668"/>
            <a:chOff x="0" y="0"/>
            <a:chExt cx="24384001" cy="16891"/>
          </a:xfrm>
        </p:grpSpPr>
        <p:sp>
          <p:nvSpPr>
            <p:cNvPr id="5" name="Freeform 5"/>
            <p:cNvSpPr/>
            <p:nvPr/>
          </p:nvSpPr>
          <p:spPr>
            <a:xfrm>
              <a:off x="0" y="0"/>
              <a:ext cx="24384000" cy="16891"/>
            </a:xfrm>
            <a:custGeom>
              <a:avLst/>
              <a:gdLst/>
              <a:ahLst/>
              <a:cxnLst/>
              <a:rect l="l" t="t" r="r" b="b"/>
              <a:pathLst>
                <a:path w="24384000" h="16891">
                  <a:moveTo>
                    <a:pt x="0" y="0"/>
                  </a:moveTo>
                  <a:lnTo>
                    <a:pt x="24384000" y="0"/>
                  </a:lnTo>
                  <a:lnTo>
                    <a:pt x="24384000" y="16891"/>
                  </a:lnTo>
                  <a:lnTo>
                    <a:pt x="0" y="16891"/>
                  </a:lnTo>
                  <a:close/>
                </a:path>
              </a:pathLst>
            </a:custGeom>
            <a:solidFill>
              <a:srgbClr val="1E2328"/>
            </a:solidFill>
          </p:spPr>
          <p:txBody>
            <a:bodyPr/>
            <a:lstStyle/>
            <a:p>
              <a:endParaRPr lang="it-IT"/>
            </a:p>
          </p:txBody>
        </p:sp>
      </p:grpSp>
      <p:grpSp>
        <p:nvGrpSpPr>
          <p:cNvPr id="6" name="Group 6"/>
          <p:cNvGrpSpPr/>
          <p:nvPr/>
        </p:nvGrpSpPr>
        <p:grpSpPr>
          <a:xfrm>
            <a:off x="16675330" y="1028700"/>
            <a:ext cx="1612677" cy="1612678"/>
            <a:chOff x="0" y="0"/>
            <a:chExt cx="2150236" cy="2150238"/>
          </a:xfrm>
        </p:grpSpPr>
        <p:sp>
          <p:nvSpPr>
            <p:cNvPr id="7" name="Freeform 7"/>
            <p:cNvSpPr/>
            <p:nvPr/>
          </p:nvSpPr>
          <p:spPr>
            <a:xfrm>
              <a:off x="0" y="0"/>
              <a:ext cx="2150237" cy="2150237"/>
            </a:xfrm>
            <a:custGeom>
              <a:avLst/>
              <a:gdLst/>
              <a:ahLst/>
              <a:cxnLst/>
              <a:rect l="l" t="t" r="r" b="b"/>
              <a:pathLst>
                <a:path w="2150237" h="2150237">
                  <a:moveTo>
                    <a:pt x="0" y="0"/>
                  </a:moveTo>
                  <a:lnTo>
                    <a:pt x="2150237" y="0"/>
                  </a:lnTo>
                  <a:lnTo>
                    <a:pt x="2150237" y="2150237"/>
                  </a:lnTo>
                  <a:lnTo>
                    <a:pt x="0" y="2150237"/>
                  </a:lnTo>
                  <a:lnTo>
                    <a:pt x="0" y="0"/>
                  </a:lnTo>
                  <a:close/>
                </a:path>
              </a:pathLst>
            </a:custGeom>
            <a:blipFill>
              <a:blip r:embed="rId2"/>
              <a:stretch>
                <a:fillRect/>
              </a:stretch>
            </a:blipFill>
          </p:spPr>
          <p:txBody>
            <a:bodyPr/>
            <a:lstStyle/>
            <a:p>
              <a:endParaRPr lang="it-IT"/>
            </a:p>
          </p:txBody>
        </p:sp>
      </p:grpSp>
      <p:sp>
        <p:nvSpPr>
          <p:cNvPr id="8" name="Freeform 8"/>
          <p:cNvSpPr/>
          <p:nvPr/>
        </p:nvSpPr>
        <p:spPr>
          <a:xfrm>
            <a:off x="9717692" y="2708859"/>
            <a:ext cx="6348470" cy="4290075"/>
          </a:xfrm>
          <a:custGeom>
            <a:avLst/>
            <a:gdLst/>
            <a:ahLst/>
            <a:cxnLst/>
            <a:rect l="l" t="t" r="r" b="b"/>
            <a:pathLst>
              <a:path w="6348470" h="4290075">
                <a:moveTo>
                  <a:pt x="0" y="0"/>
                </a:moveTo>
                <a:lnTo>
                  <a:pt x="6348470" y="0"/>
                </a:lnTo>
                <a:lnTo>
                  <a:pt x="6348470" y="4290075"/>
                </a:lnTo>
                <a:lnTo>
                  <a:pt x="0" y="4290075"/>
                </a:lnTo>
                <a:lnTo>
                  <a:pt x="0" y="0"/>
                </a:lnTo>
                <a:close/>
              </a:path>
            </a:pathLst>
          </a:custGeom>
          <a:blipFill>
            <a:blip r:embed="rId3">
              <a:extLst>
                <a:ext uri="{96DAC541-7B7A-43D3-8B79-37D633B846F1}">
                  <asvg:svgBlip xmlns:asvg="http://schemas.microsoft.com/office/drawing/2016/SVG/main" r:embed="rId4"/>
                </a:ext>
              </a:extLst>
            </a:blip>
            <a:stretch>
              <a:fillRect t="-29" b="-29"/>
            </a:stretch>
          </a:blipFill>
        </p:spPr>
        <p:txBody>
          <a:bodyPr/>
          <a:lstStyle/>
          <a:p>
            <a:endParaRPr lang="it-IT"/>
          </a:p>
        </p:txBody>
      </p:sp>
      <p:grpSp>
        <p:nvGrpSpPr>
          <p:cNvPr id="9" name="Group 9"/>
          <p:cNvGrpSpPr/>
          <p:nvPr/>
        </p:nvGrpSpPr>
        <p:grpSpPr>
          <a:xfrm>
            <a:off x="10691068" y="6098288"/>
            <a:ext cx="719137" cy="17431"/>
            <a:chOff x="0" y="0"/>
            <a:chExt cx="958849" cy="23241"/>
          </a:xfrm>
        </p:grpSpPr>
        <p:sp>
          <p:nvSpPr>
            <p:cNvPr id="10" name="Freeform 10"/>
            <p:cNvSpPr/>
            <p:nvPr/>
          </p:nvSpPr>
          <p:spPr>
            <a:xfrm>
              <a:off x="0" y="0"/>
              <a:ext cx="958850" cy="23241"/>
            </a:xfrm>
            <a:custGeom>
              <a:avLst/>
              <a:gdLst/>
              <a:ahLst/>
              <a:cxnLst/>
              <a:rect l="l" t="t" r="r" b="b"/>
              <a:pathLst>
                <a:path w="958850" h="23241">
                  <a:moveTo>
                    <a:pt x="127" y="0"/>
                  </a:moveTo>
                  <a:lnTo>
                    <a:pt x="958850" y="6350"/>
                  </a:lnTo>
                  <a:lnTo>
                    <a:pt x="958723" y="23241"/>
                  </a:lnTo>
                  <a:lnTo>
                    <a:pt x="0" y="16891"/>
                  </a:lnTo>
                  <a:close/>
                </a:path>
              </a:pathLst>
            </a:custGeom>
            <a:solidFill>
              <a:srgbClr val="FFFFFF"/>
            </a:solidFill>
          </p:spPr>
          <p:txBody>
            <a:bodyPr/>
            <a:lstStyle/>
            <a:p>
              <a:endParaRPr lang="it-IT"/>
            </a:p>
          </p:txBody>
        </p:sp>
      </p:grpSp>
      <p:grpSp>
        <p:nvGrpSpPr>
          <p:cNvPr id="11" name="Group 11"/>
          <p:cNvGrpSpPr/>
          <p:nvPr/>
        </p:nvGrpSpPr>
        <p:grpSpPr>
          <a:xfrm>
            <a:off x="0" y="1749681"/>
            <a:ext cx="8252496" cy="4498320"/>
            <a:chOff x="0" y="0"/>
            <a:chExt cx="11003328" cy="5997760"/>
          </a:xfrm>
        </p:grpSpPr>
        <p:sp>
          <p:nvSpPr>
            <p:cNvPr id="12" name="Freeform 12"/>
            <p:cNvSpPr/>
            <p:nvPr/>
          </p:nvSpPr>
          <p:spPr>
            <a:xfrm>
              <a:off x="0" y="0"/>
              <a:ext cx="11003280" cy="5997702"/>
            </a:xfrm>
            <a:custGeom>
              <a:avLst/>
              <a:gdLst/>
              <a:ahLst/>
              <a:cxnLst/>
              <a:rect l="l" t="t" r="r" b="b"/>
              <a:pathLst>
                <a:path w="11003280" h="5997702">
                  <a:moveTo>
                    <a:pt x="0" y="0"/>
                  </a:moveTo>
                  <a:lnTo>
                    <a:pt x="11003280" y="0"/>
                  </a:lnTo>
                  <a:lnTo>
                    <a:pt x="11003280" y="5997702"/>
                  </a:lnTo>
                  <a:lnTo>
                    <a:pt x="0" y="5997702"/>
                  </a:lnTo>
                  <a:lnTo>
                    <a:pt x="0" y="0"/>
                  </a:lnTo>
                  <a:close/>
                </a:path>
              </a:pathLst>
            </a:custGeom>
            <a:blipFill>
              <a:blip r:embed="rId5"/>
              <a:stretch>
                <a:fillRect t="-41729" b="-41730"/>
              </a:stretch>
            </a:blipFill>
          </p:spPr>
          <p:txBody>
            <a:bodyPr/>
            <a:lstStyle/>
            <a:p>
              <a:endParaRPr lang="it-IT"/>
            </a:p>
          </p:txBody>
        </p:sp>
      </p:grpSp>
      <p:sp>
        <p:nvSpPr>
          <p:cNvPr id="13" name="TextBox 13"/>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dirty="0">
                <a:solidFill>
                  <a:srgbClr val="1E2328"/>
                </a:solidFill>
                <a:latin typeface="Montserrat"/>
                <a:ea typeface="Montserrat"/>
                <a:cs typeface="Montserrat"/>
                <a:sym typeface="Montserrat"/>
              </a:rPr>
              <a:t>Module 6, Unit 1 </a:t>
            </a:r>
          </a:p>
        </p:txBody>
      </p:sp>
      <p:sp>
        <p:nvSpPr>
          <p:cNvPr id="14" name="TextBox 14"/>
          <p:cNvSpPr txBox="1"/>
          <p:nvPr/>
        </p:nvSpPr>
        <p:spPr>
          <a:xfrm>
            <a:off x="10689513" y="3748360"/>
            <a:ext cx="3490990" cy="2124075"/>
          </a:xfrm>
          <a:prstGeom prst="rect">
            <a:avLst/>
          </a:prstGeom>
        </p:spPr>
        <p:txBody>
          <a:bodyPr lIns="0" tIns="0" rIns="0" bIns="0" rtlCol="0" anchor="t">
            <a:spAutoFit/>
          </a:bodyPr>
          <a:lstStyle/>
          <a:p>
            <a:pPr algn="l">
              <a:lnSpc>
                <a:spcPts val="6000"/>
              </a:lnSpc>
            </a:pPr>
            <a:r>
              <a:rPr lang="en-US" sz="6000" dirty="0">
                <a:solidFill>
                  <a:srgbClr val="FFFFFF"/>
                </a:solidFill>
                <a:latin typeface="DM Serif Display"/>
                <a:ea typeface="DM Serif Display"/>
                <a:cs typeface="DM Serif Display"/>
                <a:sym typeface="DM Serif Display"/>
              </a:rPr>
              <a:t>Overview of the Unit</a:t>
            </a:r>
          </a:p>
        </p:txBody>
      </p:sp>
      <p:sp>
        <p:nvSpPr>
          <p:cNvPr id="15" name="TextBox 15"/>
          <p:cNvSpPr txBox="1"/>
          <p:nvPr/>
        </p:nvSpPr>
        <p:spPr>
          <a:xfrm>
            <a:off x="1724402" y="7532370"/>
            <a:ext cx="13690732" cy="1725930"/>
          </a:xfrm>
          <a:prstGeom prst="rect">
            <a:avLst/>
          </a:prstGeom>
        </p:spPr>
        <p:txBody>
          <a:bodyPr lIns="0" tIns="0" rIns="0" bIns="0" rtlCol="0" anchor="t">
            <a:spAutoFit/>
          </a:bodyPr>
          <a:lstStyle/>
          <a:p>
            <a:pPr algn="just">
              <a:lnSpc>
                <a:spcPts val="3300"/>
              </a:lnSpc>
            </a:pPr>
            <a:r>
              <a:rPr lang="en-US" sz="2200" dirty="0">
                <a:solidFill>
                  <a:srgbClr val="000000"/>
                </a:solidFill>
                <a:latin typeface="Montserrat"/>
                <a:ea typeface="Montserrat"/>
                <a:cs typeface="Montserrat"/>
                <a:sym typeface="Montserrat"/>
              </a:rPr>
              <a:t>In this unit, you will learn how 3D design supports sustainable fashion by reducing waste, minimising resource use, and streamlining the design process. You will explore its environmental benefits, key tools and skills, and how it aligns with modern trends like virtual fashion and eco-friendly practices.</a:t>
            </a:r>
          </a:p>
        </p:txBody>
      </p:sp>
      <p:sp>
        <p:nvSpPr>
          <p:cNvPr id="16" name="TextBox 16"/>
          <p:cNvSpPr txBox="1"/>
          <p:nvPr/>
        </p:nvSpPr>
        <p:spPr>
          <a:xfrm>
            <a:off x="1031566" y="332045"/>
            <a:ext cx="4506489" cy="403225"/>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17" name="TextBox 17"/>
          <p:cNvSpPr txBox="1"/>
          <p:nvPr/>
        </p:nvSpPr>
        <p:spPr>
          <a:xfrm rot="16200000">
            <a:off x="15922440" y="7519023"/>
            <a:ext cx="3209890" cy="268663"/>
          </a:xfrm>
          <a:prstGeom prst="rect">
            <a:avLst/>
          </a:prstGeom>
        </p:spPr>
        <p:txBody>
          <a:bodyPr wrap="square" lIns="0" tIns="0" rIns="0" bIns="0" rtlCol="0" anchor="t">
            <a:spAutoFit/>
          </a:bodyPr>
          <a:lstStyle/>
          <a:p>
            <a:pPr algn="l">
              <a:lnSpc>
                <a:spcPts val="2196"/>
              </a:lnSpc>
            </a:pPr>
            <a:r>
              <a:rPr lang="en-US" sz="1800" u="sng" dirty="0">
                <a:solidFill>
                  <a:srgbClr val="1E2328"/>
                </a:solidFill>
                <a:latin typeface="Montserrat"/>
                <a:ea typeface="Montserrat"/>
                <a:cs typeface="Montserrat"/>
                <a:sym typeface="Montserrat"/>
                <a:hlinkClick r:id="rId6" tooltip="https://www.fashionupproject.com"/>
              </a:rPr>
              <a:t>www.fashionupproject.com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6691312"/>
            <a:ext cx="9310979" cy="3595688"/>
          </a:xfrm>
          <a:custGeom>
            <a:avLst/>
            <a:gdLst/>
            <a:ahLst/>
            <a:cxnLst/>
            <a:rect l="l" t="t" r="r" b="b"/>
            <a:pathLst>
              <a:path w="9310979" h="3595688">
                <a:moveTo>
                  <a:pt x="0" y="0"/>
                </a:moveTo>
                <a:lnTo>
                  <a:pt x="9310979" y="0"/>
                </a:lnTo>
                <a:lnTo>
                  <a:pt x="9310979" y="3595688"/>
                </a:lnTo>
                <a:lnTo>
                  <a:pt x="0" y="3595688"/>
                </a:lnTo>
                <a:lnTo>
                  <a:pt x="0" y="0"/>
                </a:lnTo>
                <a:close/>
              </a:path>
            </a:pathLst>
          </a:custGeom>
          <a:blipFill>
            <a:blip r:embed="rId2">
              <a:extLst>
                <a:ext uri="{96DAC541-7B7A-43D3-8B79-37D633B846F1}">
                  <asvg:svgBlip xmlns:asvg="http://schemas.microsoft.com/office/drawing/2016/SVG/main" r:embed="rId3"/>
                </a:ext>
              </a:extLst>
            </a:blip>
            <a:stretch>
              <a:fillRect t="-42" b="-42"/>
            </a:stretch>
          </a:blipFill>
        </p:spPr>
        <p:txBody>
          <a:bodyPr/>
          <a:lstStyle/>
          <a:p>
            <a:endParaRPr lang="it-IT"/>
          </a:p>
        </p:txBody>
      </p:sp>
      <p:grpSp>
        <p:nvGrpSpPr>
          <p:cNvPr id="3" name="Group 3"/>
          <p:cNvGrpSpPr/>
          <p:nvPr/>
        </p:nvGrpSpPr>
        <p:grpSpPr>
          <a:xfrm>
            <a:off x="16670568" y="1620"/>
            <a:ext cx="12668" cy="10287001"/>
            <a:chOff x="0" y="0"/>
            <a:chExt cx="16891" cy="13716001"/>
          </a:xfrm>
        </p:grpSpPr>
        <p:sp>
          <p:nvSpPr>
            <p:cNvPr id="4" name="Freeform 4"/>
            <p:cNvSpPr/>
            <p:nvPr/>
          </p:nvSpPr>
          <p:spPr>
            <a:xfrm>
              <a:off x="0" y="0"/>
              <a:ext cx="16891" cy="13716000"/>
            </a:xfrm>
            <a:custGeom>
              <a:avLst/>
              <a:gdLst/>
              <a:ahLst/>
              <a:cxnLst/>
              <a:rect l="l" t="t" r="r" b="b"/>
              <a:pathLst>
                <a:path w="16891" h="13716000">
                  <a:moveTo>
                    <a:pt x="0" y="13716000"/>
                  </a:moveTo>
                  <a:lnTo>
                    <a:pt x="0" y="0"/>
                  </a:lnTo>
                  <a:lnTo>
                    <a:pt x="16891" y="0"/>
                  </a:lnTo>
                  <a:lnTo>
                    <a:pt x="16891" y="13716000"/>
                  </a:lnTo>
                  <a:close/>
                </a:path>
              </a:pathLst>
            </a:custGeom>
            <a:solidFill>
              <a:srgbClr val="000000"/>
            </a:solidFill>
          </p:spPr>
          <p:txBody>
            <a:bodyPr/>
            <a:lstStyle/>
            <a:p>
              <a:endParaRPr lang="it-IT"/>
            </a:p>
          </p:txBody>
        </p:sp>
      </p:grpSp>
      <p:grpSp>
        <p:nvGrpSpPr>
          <p:cNvPr id="5" name="Group 5"/>
          <p:cNvGrpSpPr/>
          <p:nvPr/>
        </p:nvGrpSpPr>
        <p:grpSpPr>
          <a:xfrm rot="-10800000">
            <a:off x="-1619" y="1016032"/>
            <a:ext cx="18288001" cy="12668"/>
            <a:chOff x="0" y="0"/>
            <a:chExt cx="24384001" cy="16891"/>
          </a:xfrm>
        </p:grpSpPr>
        <p:sp>
          <p:nvSpPr>
            <p:cNvPr id="6" name="Freeform 6"/>
            <p:cNvSpPr/>
            <p:nvPr/>
          </p:nvSpPr>
          <p:spPr>
            <a:xfrm>
              <a:off x="0" y="0"/>
              <a:ext cx="24384000" cy="16891"/>
            </a:xfrm>
            <a:custGeom>
              <a:avLst/>
              <a:gdLst/>
              <a:ahLst/>
              <a:cxnLst/>
              <a:rect l="l" t="t" r="r" b="b"/>
              <a:pathLst>
                <a:path w="24384000" h="16891">
                  <a:moveTo>
                    <a:pt x="0" y="0"/>
                  </a:moveTo>
                  <a:lnTo>
                    <a:pt x="24384000" y="0"/>
                  </a:lnTo>
                  <a:lnTo>
                    <a:pt x="24384000" y="16891"/>
                  </a:lnTo>
                  <a:lnTo>
                    <a:pt x="0" y="16891"/>
                  </a:lnTo>
                  <a:close/>
                </a:path>
              </a:pathLst>
            </a:custGeom>
            <a:solidFill>
              <a:srgbClr val="1E2328"/>
            </a:solidFill>
          </p:spPr>
          <p:txBody>
            <a:bodyPr/>
            <a:lstStyle/>
            <a:p>
              <a:endParaRPr lang="it-IT"/>
            </a:p>
          </p:txBody>
        </p:sp>
      </p:grpSp>
      <p:grpSp>
        <p:nvGrpSpPr>
          <p:cNvPr id="7" name="Group 7"/>
          <p:cNvGrpSpPr/>
          <p:nvPr/>
        </p:nvGrpSpPr>
        <p:grpSpPr>
          <a:xfrm>
            <a:off x="16675330" y="1028700"/>
            <a:ext cx="1612677" cy="1612678"/>
            <a:chOff x="0" y="0"/>
            <a:chExt cx="2150236" cy="2150238"/>
          </a:xfrm>
        </p:grpSpPr>
        <p:sp>
          <p:nvSpPr>
            <p:cNvPr id="8" name="Freeform 8"/>
            <p:cNvSpPr/>
            <p:nvPr/>
          </p:nvSpPr>
          <p:spPr>
            <a:xfrm>
              <a:off x="0" y="0"/>
              <a:ext cx="2150237" cy="2150237"/>
            </a:xfrm>
            <a:custGeom>
              <a:avLst/>
              <a:gdLst/>
              <a:ahLst/>
              <a:cxnLst/>
              <a:rect l="l" t="t" r="r" b="b"/>
              <a:pathLst>
                <a:path w="2150237" h="2150237">
                  <a:moveTo>
                    <a:pt x="0" y="0"/>
                  </a:moveTo>
                  <a:lnTo>
                    <a:pt x="2150237" y="0"/>
                  </a:lnTo>
                  <a:lnTo>
                    <a:pt x="2150237" y="2150237"/>
                  </a:lnTo>
                  <a:lnTo>
                    <a:pt x="0" y="2150237"/>
                  </a:lnTo>
                  <a:lnTo>
                    <a:pt x="0" y="0"/>
                  </a:lnTo>
                  <a:close/>
                </a:path>
              </a:pathLst>
            </a:custGeom>
            <a:blipFill>
              <a:blip r:embed="rId4"/>
              <a:stretch>
                <a:fillRect/>
              </a:stretch>
            </a:blipFill>
          </p:spPr>
          <p:txBody>
            <a:bodyPr/>
            <a:lstStyle/>
            <a:p>
              <a:endParaRPr lang="it-IT"/>
            </a:p>
          </p:txBody>
        </p:sp>
      </p:grpSp>
      <p:sp>
        <p:nvSpPr>
          <p:cNvPr id="9" name="TextBox 9"/>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a:solidFill>
                  <a:srgbClr val="1E2328"/>
                </a:solidFill>
                <a:latin typeface="Montserrat"/>
                <a:ea typeface="Montserrat"/>
                <a:cs typeface="Montserrat"/>
                <a:sym typeface="Montserrat"/>
              </a:rPr>
              <a:t>Module 6, Unit 1</a:t>
            </a:r>
          </a:p>
        </p:txBody>
      </p:sp>
      <p:sp>
        <p:nvSpPr>
          <p:cNvPr id="10" name="TextBox 10"/>
          <p:cNvSpPr txBox="1"/>
          <p:nvPr/>
        </p:nvSpPr>
        <p:spPr>
          <a:xfrm>
            <a:off x="9811225" y="7558087"/>
            <a:ext cx="5406326" cy="531812"/>
          </a:xfrm>
          <a:prstGeom prst="rect">
            <a:avLst/>
          </a:prstGeom>
        </p:spPr>
        <p:txBody>
          <a:bodyPr lIns="0" tIns="0" rIns="0" bIns="0" rtlCol="0" anchor="t">
            <a:spAutoFit/>
          </a:bodyPr>
          <a:lstStyle/>
          <a:p>
            <a:pPr algn="l">
              <a:lnSpc>
                <a:spcPts val="3500"/>
              </a:lnSpc>
            </a:pPr>
            <a:r>
              <a:rPr lang="en-US" sz="2499">
                <a:solidFill>
                  <a:srgbClr val="1E2328"/>
                </a:solidFill>
                <a:latin typeface="DM Serif Display"/>
                <a:ea typeface="DM Serif Display"/>
                <a:cs typeface="DM Serif Display"/>
                <a:sym typeface="DM Serif Display"/>
              </a:rPr>
              <a:t>Pre-requisite knowledge</a:t>
            </a:r>
          </a:p>
        </p:txBody>
      </p:sp>
      <p:sp>
        <p:nvSpPr>
          <p:cNvPr id="11" name="TextBox 11"/>
          <p:cNvSpPr txBox="1"/>
          <p:nvPr/>
        </p:nvSpPr>
        <p:spPr>
          <a:xfrm>
            <a:off x="9811225" y="8108925"/>
            <a:ext cx="6546439" cy="2078330"/>
          </a:xfrm>
          <a:prstGeom prst="rect">
            <a:avLst/>
          </a:prstGeom>
        </p:spPr>
        <p:txBody>
          <a:bodyPr wrap="square" lIns="0" tIns="0" rIns="0" bIns="0" rtlCol="0" anchor="t">
            <a:spAutoFit/>
          </a:bodyPr>
          <a:lstStyle/>
          <a:p>
            <a:pPr>
              <a:lnSpc>
                <a:spcPts val="3299"/>
              </a:lnSpc>
            </a:pPr>
            <a:r>
              <a:rPr lang="en-US" sz="2199" dirty="0">
                <a:solidFill>
                  <a:srgbClr val="1E2328"/>
                </a:solidFill>
                <a:latin typeface="Montserrat"/>
                <a:ea typeface="Montserrat"/>
                <a:cs typeface="Montserrat"/>
                <a:sym typeface="Montserrat"/>
              </a:rPr>
              <a:t>This Unit assumes a basic understanding of fashion design principles, including garment construction and design processes, familiarity with basic computer skills and an interest in sustainability.</a:t>
            </a:r>
          </a:p>
        </p:txBody>
      </p:sp>
      <p:grpSp>
        <p:nvGrpSpPr>
          <p:cNvPr id="12" name="Group 12"/>
          <p:cNvGrpSpPr/>
          <p:nvPr/>
        </p:nvGrpSpPr>
        <p:grpSpPr>
          <a:xfrm rot="-10800000">
            <a:off x="1" y="1019174"/>
            <a:ext cx="18288000" cy="9525"/>
            <a:chOff x="0" y="0"/>
            <a:chExt cx="24384000" cy="12700"/>
          </a:xfrm>
        </p:grpSpPr>
        <p:sp>
          <p:nvSpPr>
            <p:cNvPr id="13" name="Freeform 13"/>
            <p:cNvSpPr/>
            <p:nvPr/>
          </p:nvSpPr>
          <p:spPr>
            <a:xfrm>
              <a:off x="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txBody>
            <a:bodyPr/>
            <a:lstStyle/>
            <a:p>
              <a:endParaRPr lang="it-IT"/>
            </a:p>
          </p:txBody>
        </p:sp>
      </p:grpSp>
      <p:grpSp>
        <p:nvGrpSpPr>
          <p:cNvPr id="14" name="Group 14"/>
          <p:cNvGrpSpPr/>
          <p:nvPr/>
        </p:nvGrpSpPr>
        <p:grpSpPr>
          <a:xfrm>
            <a:off x="1031566" y="1835035"/>
            <a:ext cx="5356508" cy="7200900"/>
            <a:chOff x="0" y="0"/>
            <a:chExt cx="7142011" cy="9601200"/>
          </a:xfrm>
        </p:grpSpPr>
        <p:sp>
          <p:nvSpPr>
            <p:cNvPr id="15" name="Freeform 15"/>
            <p:cNvSpPr/>
            <p:nvPr/>
          </p:nvSpPr>
          <p:spPr>
            <a:xfrm>
              <a:off x="0" y="0"/>
              <a:ext cx="7141972" cy="9601200"/>
            </a:xfrm>
            <a:custGeom>
              <a:avLst/>
              <a:gdLst/>
              <a:ahLst/>
              <a:cxnLst/>
              <a:rect l="l" t="t" r="r" b="b"/>
              <a:pathLst>
                <a:path w="7141972" h="9601200">
                  <a:moveTo>
                    <a:pt x="0" y="0"/>
                  </a:moveTo>
                  <a:lnTo>
                    <a:pt x="7141972" y="0"/>
                  </a:lnTo>
                  <a:lnTo>
                    <a:pt x="7141972" y="9601200"/>
                  </a:lnTo>
                  <a:lnTo>
                    <a:pt x="0" y="9601200"/>
                  </a:lnTo>
                  <a:lnTo>
                    <a:pt x="0" y="0"/>
                  </a:lnTo>
                  <a:close/>
                </a:path>
              </a:pathLst>
            </a:custGeom>
            <a:blipFill>
              <a:blip r:embed="rId5"/>
              <a:stretch>
                <a:fillRect t="-5814" b="-5814"/>
              </a:stretch>
            </a:blipFill>
          </p:spPr>
          <p:txBody>
            <a:bodyPr/>
            <a:lstStyle/>
            <a:p>
              <a:endParaRPr lang="it-IT"/>
            </a:p>
          </p:txBody>
        </p:sp>
      </p:grpSp>
      <p:sp>
        <p:nvSpPr>
          <p:cNvPr id="16" name="TextBox 16"/>
          <p:cNvSpPr txBox="1"/>
          <p:nvPr/>
        </p:nvSpPr>
        <p:spPr>
          <a:xfrm>
            <a:off x="6551042" y="3053728"/>
            <a:ext cx="9452776" cy="4195829"/>
          </a:xfrm>
          <a:prstGeom prst="rect">
            <a:avLst/>
          </a:prstGeom>
        </p:spPr>
        <p:txBody>
          <a:bodyPr lIns="0" tIns="0" rIns="0" bIns="0" rtlCol="0" anchor="t">
            <a:spAutoFit/>
          </a:bodyPr>
          <a:lstStyle/>
          <a:p>
            <a:pPr>
              <a:lnSpc>
                <a:spcPts val="3299"/>
              </a:lnSpc>
            </a:pPr>
            <a:r>
              <a:rPr lang="en-US" sz="2199" dirty="0">
                <a:solidFill>
                  <a:srgbClr val="1E2328"/>
                </a:solidFill>
                <a:latin typeface="Montserrat"/>
                <a:ea typeface="Montserrat"/>
                <a:cs typeface="Montserrat"/>
                <a:sym typeface="Montserrat"/>
              </a:rPr>
              <a:t>By the end of this Unit, you will be able to: </a:t>
            </a:r>
          </a:p>
          <a:p>
            <a:pPr marL="907527" lvl="3" indent="-457200">
              <a:lnSpc>
                <a:spcPts val="3298"/>
              </a:lnSpc>
              <a:buFont typeface="+mj-lt"/>
              <a:buAutoNum type="arabicPeriod"/>
            </a:pPr>
            <a:r>
              <a:rPr lang="en-US" sz="2199" dirty="0">
                <a:solidFill>
                  <a:srgbClr val="1E2328"/>
                </a:solidFill>
                <a:latin typeface="Montserrat"/>
                <a:ea typeface="Montserrat"/>
                <a:cs typeface="Montserrat"/>
                <a:sym typeface="Montserrat"/>
              </a:rPr>
              <a:t>Explain the principles of sustainable fashion.</a:t>
            </a:r>
          </a:p>
          <a:p>
            <a:pPr marL="907527" lvl="3" indent="-457200">
              <a:lnSpc>
                <a:spcPts val="3298"/>
              </a:lnSpc>
              <a:buFont typeface="+mj-lt"/>
              <a:buAutoNum type="arabicPeriod"/>
            </a:pPr>
            <a:r>
              <a:rPr lang="en-US" sz="2199" dirty="0">
                <a:solidFill>
                  <a:srgbClr val="1E2328"/>
                </a:solidFill>
                <a:latin typeface="Montserrat"/>
                <a:ea typeface="Montserrat"/>
                <a:cs typeface="Montserrat"/>
                <a:sym typeface="Montserrat"/>
              </a:rPr>
              <a:t>Describe how 3D design supports sustainability.</a:t>
            </a:r>
          </a:p>
          <a:p>
            <a:pPr marL="907527" lvl="3" indent="-457200">
              <a:lnSpc>
                <a:spcPts val="3298"/>
              </a:lnSpc>
              <a:buFont typeface="+mj-lt"/>
              <a:buAutoNum type="arabicPeriod"/>
            </a:pPr>
            <a:r>
              <a:rPr lang="en-US" sz="2199" dirty="0">
                <a:solidFill>
                  <a:srgbClr val="1E2328"/>
                </a:solidFill>
                <a:latin typeface="Montserrat"/>
                <a:ea typeface="Montserrat"/>
                <a:cs typeface="Montserrat"/>
                <a:sym typeface="Montserrat"/>
              </a:rPr>
              <a:t>Identify the benefits of 3D prototyping over traditional methods.</a:t>
            </a:r>
          </a:p>
          <a:p>
            <a:pPr marL="907527" lvl="3" indent="-457200">
              <a:lnSpc>
                <a:spcPts val="3298"/>
              </a:lnSpc>
              <a:buFont typeface="+mj-lt"/>
              <a:buAutoNum type="arabicPeriod"/>
            </a:pPr>
            <a:r>
              <a:rPr lang="en-US" sz="2199" dirty="0">
                <a:solidFill>
                  <a:srgbClr val="1E2328"/>
                </a:solidFill>
                <a:latin typeface="Montserrat"/>
                <a:ea typeface="Montserrat"/>
                <a:cs typeface="Montserrat"/>
                <a:sym typeface="Montserrat"/>
              </a:rPr>
              <a:t>Outline the stages of the 3D prototyping process.</a:t>
            </a:r>
          </a:p>
          <a:p>
            <a:pPr marL="907527" lvl="3" indent="-457200">
              <a:lnSpc>
                <a:spcPts val="3298"/>
              </a:lnSpc>
              <a:buFont typeface="+mj-lt"/>
              <a:buAutoNum type="arabicPeriod"/>
            </a:pPr>
            <a:r>
              <a:rPr lang="en-US" sz="2199" dirty="0">
                <a:solidFill>
                  <a:srgbClr val="1E2328"/>
                </a:solidFill>
                <a:latin typeface="Montserrat"/>
                <a:ea typeface="Montserrat"/>
                <a:cs typeface="Montserrat"/>
                <a:sym typeface="Montserrat"/>
              </a:rPr>
              <a:t>Compare the environmental impact of 3D vs. traditional workflows.</a:t>
            </a:r>
          </a:p>
          <a:p>
            <a:pPr marL="907527" lvl="3" indent="-457200">
              <a:lnSpc>
                <a:spcPts val="3298"/>
              </a:lnSpc>
              <a:buFont typeface="+mj-lt"/>
              <a:buAutoNum type="arabicPeriod"/>
            </a:pPr>
            <a:r>
              <a:rPr lang="en-US" sz="2199" dirty="0">
                <a:solidFill>
                  <a:srgbClr val="1E2328"/>
                </a:solidFill>
                <a:latin typeface="Montserrat"/>
                <a:ea typeface="Montserrat"/>
                <a:cs typeface="Montserrat"/>
                <a:sym typeface="Montserrat"/>
              </a:rPr>
              <a:t>Recognize key skills and tools for 3D fashion design.</a:t>
            </a:r>
          </a:p>
          <a:p>
            <a:pPr marL="907527" lvl="3" indent="-457200">
              <a:lnSpc>
                <a:spcPts val="3298"/>
              </a:lnSpc>
              <a:buFont typeface="+mj-lt"/>
              <a:buAutoNum type="arabicPeriod"/>
            </a:pPr>
            <a:r>
              <a:rPr lang="en-US" sz="2199" dirty="0">
                <a:solidFill>
                  <a:srgbClr val="1E2328"/>
                </a:solidFill>
                <a:latin typeface="Montserrat"/>
                <a:ea typeface="Montserrat"/>
                <a:cs typeface="Montserrat"/>
                <a:sym typeface="Montserrat"/>
              </a:rPr>
              <a:t>Discuss challenges and opportunities in adopting 3D design.</a:t>
            </a:r>
          </a:p>
        </p:txBody>
      </p:sp>
      <p:sp>
        <p:nvSpPr>
          <p:cNvPr id="17" name="TextBox 17"/>
          <p:cNvSpPr txBox="1"/>
          <p:nvPr/>
        </p:nvSpPr>
        <p:spPr>
          <a:xfrm>
            <a:off x="6584319" y="1490663"/>
            <a:ext cx="6727118" cy="1362075"/>
          </a:xfrm>
          <a:prstGeom prst="rect">
            <a:avLst/>
          </a:prstGeom>
        </p:spPr>
        <p:txBody>
          <a:bodyPr lIns="0" tIns="0" rIns="0" bIns="0" rtlCol="0" anchor="t">
            <a:spAutoFit/>
          </a:bodyPr>
          <a:lstStyle/>
          <a:p>
            <a:pPr algn="l">
              <a:lnSpc>
                <a:spcPts val="6000"/>
              </a:lnSpc>
            </a:pPr>
            <a:r>
              <a:rPr lang="en-US" sz="6000">
                <a:solidFill>
                  <a:srgbClr val="1E2328"/>
                </a:solidFill>
                <a:latin typeface="DM Serif Display"/>
                <a:ea typeface="DM Serif Display"/>
                <a:cs typeface="DM Serif Display"/>
                <a:sym typeface="DM Serif Display"/>
              </a:rPr>
              <a:t>Expected </a:t>
            </a:r>
          </a:p>
          <a:p>
            <a:pPr algn="l">
              <a:lnSpc>
                <a:spcPts val="6000"/>
              </a:lnSpc>
            </a:pPr>
            <a:r>
              <a:rPr lang="en-US" sz="6000">
                <a:solidFill>
                  <a:srgbClr val="1E2328"/>
                </a:solidFill>
                <a:latin typeface="DM Serif Display"/>
                <a:ea typeface="DM Serif Display"/>
                <a:cs typeface="DM Serif Display"/>
                <a:sym typeface="DM Serif Display"/>
              </a:rPr>
              <a:t>Learning Outcomes</a:t>
            </a:r>
          </a:p>
        </p:txBody>
      </p:sp>
      <p:sp>
        <p:nvSpPr>
          <p:cNvPr id="18" name="TextBox 18"/>
          <p:cNvSpPr txBox="1"/>
          <p:nvPr/>
        </p:nvSpPr>
        <p:spPr>
          <a:xfrm>
            <a:off x="1031566" y="332045"/>
            <a:ext cx="4506489" cy="403225"/>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19" name="TextBox 19"/>
          <p:cNvSpPr txBox="1"/>
          <p:nvPr/>
        </p:nvSpPr>
        <p:spPr>
          <a:xfrm rot="16200000">
            <a:off x="15907200" y="7526643"/>
            <a:ext cx="3194650" cy="26866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6" tooltip="https://www.fashionupproject.com"/>
              </a:rPr>
              <a:t>www.fashionupproject.com</a:t>
            </a:r>
          </a:p>
        </p:txBody>
      </p:sp>
      <p:sp>
        <p:nvSpPr>
          <p:cNvPr id="22" name="TextBox 10">
            <a:extLst>
              <a:ext uri="{FF2B5EF4-FFF2-40B4-BE49-F238E27FC236}">
                <a16:creationId xmlns:a16="http://schemas.microsoft.com/office/drawing/2014/main" id="{FAB7DD2E-A7E5-22F1-6128-1A36365BA3B9}"/>
              </a:ext>
            </a:extLst>
          </p:cNvPr>
          <p:cNvSpPr txBox="1"/>
          <p:nvPr/>
        </p:nvSpPr>
        <p:spPr>
          <a:xfrm>
            <a:off x="1031566" y="9298410"/>
            <a:ext cx="5406326" cy="430567"/>
          </a:xfrm>
          <a:prstGeom prst="rect">
            <a:avLst/>
          </a:prstGeom>
        </p:spPr>
        <p:txBody>
          <a:bodyPr lIns="0" tIns="0" rIns="0" bIns="0" rtlCol="0" anchor="t">
            <a:spAutoFit/>
          </a:bodyPr>
          <a:lstStyle/>
          <a:p>
            <a:pPr algn="l">
              <a:lnSpc>
                <a:spcPts val="3500"/>
              </a:lnSpc>
            </a:pPr>
            <a:r>
              <a:rPr lang="en-US" sz="2499" dirty="0">
                <a:solidFill>
                  <a:srgbClr val="1E2328"/>
                </a:solidFill>
                <a:latin typeface="DM Serif Display"/>
                <a:ea typeface="DM Serif Display"/>
                <a:cs typeface="DM Serif Display"/>
                <a:sym typeface="DM Serif Display"/>
              </a:rPr>
              <a:t>Estimated Reading Time</a:t>
            </a:r>
          </a:p>
        </p:txBody>
      </p:sp>
      <p:sp>
        <p:nvSpPr>
          <p:cNvPr id="23" name="TextBox 11">
            <a:extLst>
              <a:ext uri="{FF2B5EF4-FFF2-40B4-BE49-F238E27FC236}">
                <a16:creationId xmlns:a16="http://schemas.microsoft.com/office/drawing/2014/main" id="{364C96D6-8697-85DE-96EA-510C4869205E}"/>
              </a:ext>
            </a:extLst>
          </p:cNvPr>
          <p:cNvSpPr txBox="1"/>
          <p:nvPr/>
        </p:nvSpPr>
        <p:spPr>
          <a:xfrm>
            <a:off x="1031566" y="9637430"/>
            <a:ext cx="6546439" cy="387094"/>
          </a:xfrm>
          <a:prstGeom prst="rect">
            <a:avLst/>
          </a:prstGeom>
        </p:spPr>
        <p:txBody>
          <a:bodyPr wrap="square" lIns="0" tIns="0" rIns="0" bIns="0" rtlCol="0" anchor="t">
            <a:spAutoFit/>
          </a:bodyPr>
          <a:lstStyle/>
          <a:p>
            <a:pPr>
              <a:lnSpc>
                <a:spcPts val="3299"/>
              </a:lnSpc>
            </a:pPr>
            <a:r>
              <a:rPr lang="en-US" sz="2199" dirty="0">
                <a:solidFill>
                  <a:srgbClr val="1E2328"/>
                </a:solidFill>
                <a:latin typeface="Montserrat"/>
                <a:ea typeface="Montserrat"/>
                <a:cs typeface="Montserrat"/>
                <a:sym typeface="Montserrat"/>
              </a:rPr>
              <a:t>10 minutes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1"/>
          <p:cNvSpPr/>
          <p:nvPr/>
        </p:nvSpPr>
        <p:spPr>
          <a:xfrm>
            <a:off x="0" y="1033462"/>
            <a:ext cx="6051534" cy="9253538"/>
          </a:xfrm>
          <a:custGeom>
            <a:avLst/>
            <a:gdLst/>
            <a:ahLst/>
            <a:cxnLst/>
            <a:rect l="l" t="t" r="r" b="b"/>
            <a:pathLst>
              <a:path w="6051534" h="9253538">
                <a:moveTo>
                  <a:pt x="0" y="0"/>
                </a:moveTo>
                <a:lnTo>
                  <a:pt x="6051534" y="0"/>
                </a:lnTo>
                <a:lnTo>
                  <a:pt x="6051534" y="9253538"/>
                </a:lnTo>
                <a:lnTo>
                  <a:pt x="0" y="9253538"/>
                </a:lnTo>
                <a:lnTo>
                  <a:pt x="0" y="0"/>
                </a:lnTo>
                <a:close/>
              </a:path>
            </a:pathLst>
          </a:custGeom>
          <a:blipFill>
            <a:blip r:embed="rId2">
              <a:extLst>
                <a:ext uri="{96DAC541-7B7A-43D3-8B79-37D633B846F1}">
                  <asvg:svgBlip xmlns:asvg="http://schemas.microsoft.com/office/drawing/2016/SVG/main" r:embed="rId3"/>
                </a:ext>
              </a:extLst>
            </a:blip>
            <a:stretch>
              <a:fillRect l="-26" r="-26"/>
            </a:stretch>
          </a:blipFill>
        </p:spPr>
        <p:txBody>
          <a:bodyPr/>
          <a:lstStyle/>
          <a:p>
            <a:endParaRPr lang="it-IT"/>
          </a:p>
        </p:txBody>
      </p:sp>
      <p:grpSp>
        <p:nvGrpSpPr>
          <p:cNvPr id="2" name="Group 2"/>
          <p:cNvGrpSpPr/>
          <p:nvPr/>
        </p:nvGrpSpPr>
        <p:grpSpPr>
          <a:xfrm>
            <a:off x="16670568" y="1620"/>
            <a:ext cx="12668" cy="10287001"/>
            <a:chOff x="0" y="0"/>
            <a:chExt cx="16891" cy="13716001"/>
          </a:xfrm>
        </p:grpSpPr>
        <p:sp>
          <p:nvSpPr>
            <p:cNvPr id="3" name="Freeform 3"/>
            <p:cNvSpPr/>
            <p:nvPr/>
          </p:nvSpPr>
          <p:spPr>
            <a:xfrm>
              <a:off x="0" y="0"/>
              <a:ext cx="16891" cy="13716000"/>
            </a:xfrm>
            <a:custGeom>
              <a:avLst/>
              <a:gdLst/>
              <a:ahLst/>
              <a:cxnLst/>
              <a:rect l="l" t="t" r="r" b="b"/>
              <a:pathLst>
                <a:path w="16891" h="13716000">
                  <a:moveTo>
                    <a:pt x="0" y="13716000"/>
                  </a:moveTo>
                  <a:lnTo>
                    <a:pt x="0" y="0"/>
                  </a:lnTo>
                  <a:lnTo>
                    <a:pt x="16891" y="0"/>
                  </a:lnTo>
                  <a:lnTo>
                    <a:pt x="16891" y="13716000"/>
                  </a:lnTo>
                  <a:close/>
                </a:path>
              </a:pathLst>
            </a:custGeom>
            <a:solidFill>
              <a:srgbClr val="1E2328"/>
            </a:solidFill>
          </p:spPr>
          <p:txBody>
            <a:bodyPr/>
            <a:lstStyle/>
            <a:p>
              <a:endParaRPr lang="it-IT"/>
            </a:p>
          </p:txBody>
        </p:sp>
      </p:grpSp>
      <p:grpSp>
        <p:nvGrpSpPr>
          <p:cNvPr id="4" name="Group 4"/>
          <p:cNvGrpSpPr/>
          <p:nvPr/>
        </p:nvGrpSpPr>
        <p:grpSpPr>
          <a:xfrm rot="-10800000">
            <a:off x="-1619" y="1016032"/>
            <a:ext cx="18288001" cy="12668"/>
            <a:chOff x="0" y="0"/>
            <a:chExt cx="24384001" cy="16891"/>
          </a:xfrm>
        </p:grpSpPr>
        <p:sp>
          <p:nvSpPr>
            <p:cNvPr id="5" name="Freeform 5"/>
            <p:cNvSpPr/>
            <p:nvPr/>
          </p:nvSpPr>
          <p:spPr>
            <a:xfrm>
              <a:off x="0" y="0"/>
              <a:ext cx="24384000" cy="16891"/>
            </a:xfrm>
            <a:custGeom>
              <a:avLst/>
              <a:gdLst/>
              <a:ahLst/>
              <a:cxnLst/>
              <a:rect l="l" t="t" r="r" b="b"/>
              <a:pathLst>
                <a:path w="24384000" h="16891">
                  <a:moveTo>
                    <a:pt x="0" y="0"/>
                  </a:moveTo>
                  <a:lnTo>
                    <a:pt x="24384000" y="0"/>
                  </a:lnTo>
                  <a:lnTo>
                    <a:pt x="24384000" y="16891"/>
                  </a:lnTo>
                  <a:lnTo>
                    <a:pt x="0" y="16891"/>
                  </a:lnTo>
                  <a:close/>
                </a:path>
              </a:pathLst>
            </a:custGeom>
            <a:solidFill>
              <a:srgbClr val="1E2328"/>
            </a:solidFill>
          </p:spPr>
          <p:txBody>
            <a:bodyPr/>
            <a:lstStyle/>
            <a:p>
              <a:endParaRPr lang="it-IT"/>
            </a:p>
          </p:txBody>
        </p:sp>
      </p:grpSp>
      <p:grpSp>
        <p:nvGrpSpPr>
          <p:cNvPr id="6" name="Group 6"/>
          <p:cNvGrpSpPr/>
          <p:nvPr/>
        </p:nvGrpSpPr>
        <p:grpSpPr>
          <a:xfrm>
            <a:off x="16675330" y="1028700"/>
            <a:ext cx="1612677" cy="1612678"/>
            <a:chOff x="0" y="0"/>
            <a:chExt cx="2150236" cy="2150238"/>
          </a:xfrm>
        </p:grpSpPr>
        <p:sp>
          <p:nvSpPr>
            <p:cNvPr id="7" name="Freeform 7"/>
            <p:cNvSpPr/>
            <p:nvPr/>
          </p:nvSpPr>
          <p:spPr>
            <a:xfrm>
              <a:off x="0" y="0"/>
              <a:ext cx="2150237" cy="2150237"/>
            </a:xfrm>
            <a:custGeom>
              <a:avLst/>
              <a:gdLst/>
              <a:ahLst/>
              <a:cxnLst/>
              <a:rect l="l" t="t" r="r" b="b"/>
              <a:pathLst>
                <a:path w="2150237" h="2150237">
                  <a:moveTo>
                    <a:pt x="0" y="0"/>
                  </a:moveTo>
                  <a:lnTo>
                    <a:pt x="2150237" y="0"/>
                  </a:lnTo>
                  <a:lnTo>
                    <a:pt x="2150237" y="2150237"/>
                  </a:lnTo>
                  <a:lnTo>
                    <a:pt x="0" y="2150237"/>
                  </a:lnTo>
                  <a:lnTo>
                    <a:pt x="0" y="0"/>
                  </a:lnTo>
                  <a:close/>
                </a:path>
              </a:pathLst>
            </a:custGeom>
            <a:blipFill>
              <a:blip r:embed="rId4"/>
              <a:stretch>
                <a:fillRect/>
              </a:stretch>
            </a:blipFill>
          </p:spPr>
          <p:txBody>
            <a:bodyPr/>
            <a:lstStyle/>
            <a:p>
              <a:endParaRPr lang="it-IT"/>
            </a:p>
          </p:txBody>
        </p:sp>
      </p:grpSp>
      <p:sp>
        <p:nvSpPr>
          <p:cNvPr id="8" name="TextBox 8"/>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a:solidFill>
                  <a:srgbClr val="1E2328"/>
                </a:solidFill>
                <a:latin typeface="Montserrat"/>
                <a:ea typeface="Montserrat"/>
                <a:cs typeface="Montserrat"/>
                <a:sym typeface="Montserrat"/>
              </a:rPr>
              <a:t>Module 6, Unit 1</a:t>
            </a:r>
          </a:p>
        </p:txBody>
      </p:sp>
      <p:grpSp>
        <p:nvGrpSpPr>
          <p:cNvPr id="9" name="Group 9"/>
          <p:cNvGrpSpPr/>
          <p:nvPr/>
        </p:nvGrpSpPr>
        <p:grpSpPr>
          <a:xfrm rot="-10800000">
            <a:off x="1" y="1019174"/>
            <a:ext cx="18288000" cy="9525"/>
            <a:chOff x="0" y="0"/>
            <a:chExt cx="24384000" cy="12700"/>
          </a:xfrm>
        </p:grpSpPr>
        <p:sp>
          <p:nvSpPr>
            <p:cNvPr id="10" name="Freeform 10"/>
            <p:cNvSpPr/>
            <p:nvPr/>
          </p:nvSpPr>
          <p:spPr>
            <a:xfrm>
              <a:off x="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txBody>
            <a:bodyPr/>
            <a:lstStyle/>
            <a:p>
              <a:endParaRPr lang="it-IT"/>
            </a:p>
          </p:txBody>
        </p:sp>
      </p:grpSp>
      <p:sp>
        <p:nvSpPr>
          <p:cNvPr id="12" name="TextBox 12"/>
          <p:cNvSpPr txBox="1"/>
          <p:nvPr/>
        </p:nvSpPr>
        <p:spPr>
          <a:xfrm>
            <a:off x="1016514" y="3409614"/>
            <a:ext cx="4119719" cy="1333500"/>
          </a:xfrm>
          <a:prstGeom prst="rect">
            <a:avLst/>
          </a:prstGeom>
        </p:spPr>
        <p:txBody>
          <a:bodyPr lIns="0" tIns="0" rIns="0" bIns="0" rtlCol="0" anchor="t">
            <a:spAutoFit/>
          </a:bodyPr>
          <a:lstStyle/>
          <a:p>
            <a:pPr algn="l">
              <a:lnSpc>
                <a:spcPts val="6000"/>
              </a:lnSpc>
            </a:pPr>
            <a:r>
              <a:rPr lang="en-US" sz="6000" dirty="0">
                <a:solidFill>
                  <a:srgbClr val="FFFFFF"/>
                </a:solidFill>
                <a:latin typeface="DM Serif Display"/>
                <a:ea typeface="DM Serif Display"/>
                <a:cs typeface="DM Serif Display"/>
                <a:sym typeface="DM Serif Display"/>
              </a:rPr>
              <a:t>Learning</a:t>
            </a:r>
          </a:p>
          <a:p>
            <a:pPr algn="l">
              <a:lnSpc>
                <a:spcPts val="6000"/>
              </a:lnSpc>
            </a:pPr>
            <a:r>
              <a:rPr lang="en-US" sz="6000" dirty="0">
                <a:solidFill>
                  <a:srgbClr val="FFFFFF"/>
                </a:solidFill>
                <a:latin typeface="DM Serif Display"/>
                <a:ea typeface="DM Serif Display"/>
                <a:cs typeface="DM Serif Display"/>
                <a:sym typeface="DM Serif Display"/>
              </a:rPr>
              <a:t>Objective</a:t>
            </a:r>
          </a:p>
        </p:txBody>
      </p:sp>
      <p:grpSp>
        <p:nvGrpSpPr>
          <p:cNvPr id="13" name="Group 13"/>
          <p:cNvGrpSpPr/>
          <p:nvPr/>
        </p:nvGrpSpPr>
        <p:grpSpPr>
          <a:xfrm>
            <a:off x="1075007" y="5214688"/>
            <a:ext cx="719042" cy="14288"/>
            <a:chOff x="0" y="0"/>
            <a:chExt cx="958723" cy="19050"/>
          </a:xfrm>
        </p:grpSpPr>
        <p:sp>
          <p:nvSpPr>
            <p:cNvPr id="14" name="Freeform 14"/>
            <p:cNvSpPr/>
            <p:nvPr/>
          </p:nvSpPr>
          <p:spPr>
            <a:xfrm>
              <a:off x="0" y="0"/>
              <a:ext cx="958723" cy="19050"/>
            </a:xfrm>
            <a:custGeom>
              <a:avLst/>
              <a:gdLst/>
              <a:ahLst/>
              <a:cxnLst/>
              <a:rect l="l" t="t" r="r" b="b"/>
              <a:pathLst>
                <a:path w="958723" h="19050">
                  <a:moveTo>
                    <a:pt x="0" y="0"/>
                  </a:moveTo>
                  <a:lnTo>
                    <a:pt x="958723" y="6350"/>
                  </a:lnTo>
                  <a:lnTo>
                    <a:pt x="958596" y="19050"/>
                  </a:lnTo>
                  <a:lnTo>
                    <a:pt x="0" y="12700"/>
                  </a:lnTo>
                  <a:close/>
                </a:path>
              </a:pathLst>
            </a:custGeom>
            <a:solidFill>
              <a:srgbClr val="FFFFFF"/>
            </a:solidFill>
          </p:spPr>
          <p:txBody>
            <a:bodyPr/>
            <a:lstStyle/>
            <a:p>
              <a:endParaRPr lang="it-IT"/>
            </a:p>
          </p:txBody>
        </p:sp>
      </p:grpSp>
      <p:sp>
        <p:nvSpPr>
          <p:cNvPr id="15" name="TextBox 15"/>
          <p:cNvSpPr txBox="1"/>
          <p:nvPr/>
        </p:nvSpPr>
        <p:spPr>
          <a:xfrm>
            <a:off x="1074975" y="5637474"/>
            <a:ext cx="3503161" cy="2897480"/>
          </a:xfrm>
          <a:prstGeom prst="rect">
            <a:avLst/>
          </a:prstGeom>
        </p:spPr>
        <p:txBody>
          <a:bodyPr lIns="0" tIns="0" rIns="0" bIns="0" rtlCol="0" anchor="t">
            <a:spAutoFit/>
          </a:bodyPr>
          <a:lstStyle/>
          <a:p>
            <a:pPr algn="just">
              <a:lnSpc>
                <a:spcPts val="3299"/>
              </a:lnSpc>
            </a:pPr>
            <a:r>
              <a:rPr lang="en-US" sz="2199" dirty="0">
                <a:solidFill>
                  <a:srgbClr val="FFFFFF"/>
                </a:solidFill>
                <a:latin typeface="Montserrat"/>
                <a:ea typeface="Montserrat"/>
                <a:cs typeface="Montserrat"/>
                <a:sym typeface="Montserrat"/>
              </a:rPr>
              <a:t>The goal of the Unit is to equip learners with the knowledge and skills to use 3D design tools for creating sustainable and eco-responsive fashion prototypes.</a:t>
            </a:r>
          </a:p>
        </p:txBody>
      </p:sp>
      <p:sp>
        <p:nvSpPr>
          <p:cNvPr id="16" name="Freeform 16"/>
          <p:cNvSpPr/>
          <p:nvPr/>
        </p:nvSpPr>
        <p:spPr>
          <a:xfrm>
            <a:off x="5709790" y="5308903"/>
            <a:ext cx="699514" cy="699514"/>
          </a:xfrm>
          <a:custGeom>
            <a:avLst/>
            <a:gdLst/>
            <a:ahLst/>
            <a:cxnLst/>
            <a:rect l="l" t="t" r="r" b="b"/>
            <a:pathLst>
              <a:path w="699514" h="699514">
                <a:moveTo>
                  <a:pt x="0" y="0"/>
                </a:moveTo>
                <a:lnTo>
                  <a:pt x="699514" y="0"/>
                </a:lnTo>
                <a:lnTo>
                  <a:pt x="699514" y="699514"/>
                </a:lnTo>
                <a:lnTo>
                  <a:pt x="0" y="69951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it-IT"/>
          </a:p>
        </p:txBody>
      </p:sp>
      <p:sp>
        <p:nvSpPr>
          <p:cNvPr id="17" name="TextBox 17"/>
          <p:cNvSpPr txBox="1"/>
          <p:nvPr/>
        </p:nvSpPr>
        <p:spPr>
          <a:xfrm>
            <a:off x="6737396" y="3848100"/>
            <a:ext cx="9601147" cy="1202030"/>
          </a:xfrm>
          <a:prstGeom prst="rect">
            <a:avLst/>
          </a:prstGeom>
        </p:spPr>
        <p:txBody>
          <a:bodyPr lIns="0" tIns="0" rIns="0" bIns="0" rtlCol="0" anchor="t">
            <a:spAutoFit/>
          </a:bodyPr>
          <a:lstStyle/>
          <a:p>
            <a:pPr algn="just">
              <a:lnSpc>
                <a:spcPts val="3299"/>
              </a:lnSpc>
            </a:pPr>
            <a:r>
              <a:rPr lang="en-US" sz="2199">
                <a:solidFill>
                  <a:srgbClr val="1E2328"/>
                </a:solidFill>
                <a:latin typeface="Montserrat"/>
                <a:ea typeface="Montserrat"/>
                <a:cs typeface="Montserrat"/>
                <a:sym typeface="Montserrat"/>
              </a:rPr>
              <a:t>This Unit targets learners who are seeking basic knowledge on how 3D design softwares can contribute to make fashion design more sustainable </a:t>
            </a:r>
          </a:p>
        </p:txBody>
      </p:sp>
      <p:sp>
        <p:nvSpPr>
          <p:cNvPr id="18" name="TextBox 18"/>
          <p:cNvSpPr txBox="1"/>
          <p:nvPr/>
        </p:nvSpPr>
        <p:spPr>
          <a:xfrm>
            <a:off x="6737396" y="2828925"/>
            <a:ext cx="6832707" cy="600075"/>
          </a:xfrm>
          <a:prstGeom prst="rect">
            <a:avLst/>
          </a:prstGeom>
        </p:spPr>
        <p:txBody>
          <a:bodyPr lIns="0" tIns="0" rIns="0" bIns="0" rtlCol="0" anchor="t">
            <a:spAutoFit/>
          </a:bodyPr>
          <a:lstStyle/>
          <a:p>
            <a:pPr algn="l">
              <a:lnSpc>
                <a:spcPts val="6000"/>
              </a:lnSpc>
            </a:pPr>
            <a:r>
              <a:rPr lang="en-US" sz="6000" dirty="0">
                <a:solidFill>
                  <a:srgbClr val="1E2328"/>
                </a:solidFill>
                <a:latin typeface="DM Serif Display"/>
                <a:ea typeface="DM Serif Display"/>
                <a:cs typeface="DM Serif Display"/>
                <a:sym typeface="DM Serif Display"/>
              </a:rPr>
              <a:t>Target Audience</a:t>
            </a:r>
          </a:p>
        </p:txBody>
      </p:sp>
      <p:sp>
        <p:nvSpPr>
          <p:cNvPr id="19" name="TextBox 19"/>
          <p:cNvSpPr txBox="1"/>
          <p:nvPr/>
        </p:nvSpPr>
        <p:spPr>
          <a:xfrm>
            <a:off x="6738844" y="7386612"/>
            <a:ext cx="9601147" cy="1656672"/>
          </a:xfrm>
          <a:prstGeom prst="rect">
            <a:avLst/>
          </a:prstGeom>
        </p:spPr>
        <p:txBody>
          <a:bodyPr lIns="0" tIns="0" rIns="0" bIns="0" rtlCol="0" anchor="t">
            <a:spAutoFit/>
          </a:bodyPr>
          <a:lstStyle/>
          <a:p>
            <a:pPr>
              <a:lnSpc>
                <a:spcPts val="3298"/>
              </a:lnSpc>
            </a:pPr>
            <a:r>
              <a:rPr lang="en-US" sz="2199" dirty="0">
                <a:solidFill>
                  <a:srgbClr val="1E2328"/>
                </a:solidFill>
                <a:latin typeface="Montserrat" panose="00000500000000000000" pitchFamily="2" charset="0"/>
                <a:ea typeface="Montserrat Bold"/>
                <a:cs typeface="Montserrat Bold"/>
                <a:sym typeface="Montserrat Bold"/>
              </a:rPr>
              <a:t>Sustainable fashion principles, 3D design tools and technologies, Waste reduction through 3D prototyping, Key stages of 3D workflows, Environmental impact of 3D vs. traditional methods, Future trends in digital fashion</a:t>
            </a:r>
          </a:p>
        </p:txBody>
      </p:sp>
      <p:sp>
        <p:nvSpPr>
          <p:cNvPr id="20" name="TextBox 20"/>
          <p:cNvSpPr txBox="1"/>
          <p:nvPr/>
        </p:nvSpPr>
        <p:spPr>
          <a:xfrm>
            <a:off x="6738844" y="6367437"/>
            <a:ext cx="6832707" cy="600075"/>
          </a:xfrm>
          <a:prstGeom prst="rect">
            <a:avLst/>
          </a:prstGeom>
        </p:spPr>
        <p:txBody>
          <a:bodyPr lIns="0" tIns="0" rIns="0" bIns="0" rtlCol="0" anchor="t">
            <a:spAutoFit/>
          </a:bodyPr>
          <a:lstStyle/>
          <a:p>
            <a:pPr algn="l">
              <a:lnSpc>
                <a:spcPts val="6000"/>
              </a:lnSpc>
            </a:pPr>
            <a:r>
              <a:rPr lang="en-US" sz="6000" dirty="0">
                <a:solidFill>
                  <a:srgbClr val="1E2328"/>
                </a:solidFill>
                <a:latin typeface="DM Serif Display"/>
                <a:ea typeface="DM Serif Display"/>
                <a:cs typeface="DM Serif Display"/>
                <a:sym typeface="DM Serif Display"/>
              </a:rPr>
              <a:t>Key concepts</a:t>
            </a:r>
          </a:p>
        </p:txBody>
      </p:sp>
      <p:sp>
        <p:nvSpPr>
          <p:cNvPr id="21" name="TextBox 21"/>
          <p:cNvSpPr txBox="1"/>
          <p:nvPr/>
        </p:nvSpPr>
        <p:spPr>
          <a:xfrm>
            <a:off x="1031566" y="332045"/>
            <a:ext cx="4506489" cy="403225"/>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22" name="TextBox 22"/>
          <p:cNvSpPr txBox="1"/>
          <p:nvPr/>
        </p:nvSpPr>
        <p:spPr>
          <a:xfrm rot="16200000">
            <a:off x="15884340" y="7526643"/>
            <a:ext cx="3194650" cy="26866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7" tooltip="https://www.fashionupproject.com"/>
              </a:rPr>
              <a:t>www.fashionupproject.com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FCF5A"/>
        </a:solidFill>
        <a:effectLst/>
      </p:bgPr>
    </p:bg>
    <p:spTree>
      <p:nvGrpSpPr>
        <p:cNvPr id="1" name=""/>
        <p:cNvGrpSpPr/>
        <p:nvPr/>
      </p:nvGrpSpPr>
      <p:grpSpPr>
        <a:xfrm>
          <a:off x="0" y="0"/>
          <a:ext cx="0" cy="0"/>
          <a:chOff x="0" y="0"/>
          <a:chExt cx="0" cy="0"/>
        </a:xfrm>
      </p:grpSpPr>
      <p:grpSp>
        <p:nvGrpSpPr>
          <p:cNvPr id="2" name="Group 2"/>
          <p:cNvGrpSpPr/>
          <p:nvPr/>
        </p:nvGrpSpPr>
        <p:grpSpPr>
          <a:xfrm>
            <a:off x="16670568" y="1620"/>
            <a:ext cx="12668" cy="10287001"/>
            <a:chOff x="0" y="0"/>
            <a:chExt cx="16891" cy="13716001"/>
          </a:xfrm>
        </p:grpSpPr>
        <p:sp>
          <p:nvSpPr>
            <p:cNvPr id="3" name="Freeform 3"/>
            <p:cNvSpPr/>
            <p:nvPr/>
          </p:nvSpPr>
          <p:spPr>
            <a:xfrm>
              <a:off x="0" y="0"/>
              <a:ext cx="16891" cy="13716000"/>
            </a:xfrm>
            <a:custGeom>
              <a:avLst/>
              <a:gdLst/>
              <a:ahLst/>
              <a:cxnLst/>
              <a:rect l="l" t="t" r="r" b="b"/>
              <a:pathLst>
                <a:path w="16891" h="13716000">
                  <a:moveTo>
                    <a:pt x="0" y="13716000"/>
                  </a:moveTo>
                  <a:lnTo>
                    <a:pt x="0" y="0"/>
                  </a:lnTo>
                  <a:lnTo>
                    <a:pt x="16891" y="0"/>
                  </a:lnTo>
                  <a:lnTo>
                    <a:pt x="16891" y="13716000"/>
                  </a:lnTo>
                  <a:close/>
                </a:path>
              </a:pathLst>
            </a:custGeom>
            <a:solidFill>
              <a:srgbClr val="1E2328"/>
            </a:solidFill>
          </p:spPr>
          <p:txBody>
            <a:bodyPr/>
            <a:lstStyle/>
            <a:p>
              <a:endParaRPr lang="it-IT"/>
            </a:p>
          </p:txBody>
        </p:sp>
      </p:grpSp>
      <p:grpSp>
        <p:nvGrpSpPr>
          <p:cNvPr id="4" name="Group 4"/>
          <p:cNvGrpSpPr/>
          <p:nvPr/>
        </p:nvGrpSpPr>
        <p:grpSpPr>
          <a:xfrm rot="-10800000">
            <a:off x="-1619" y="1016032"/>
            <a:ext cx="18288001" cy="12668"/>
            <a:chOff x="0" y="0"/>
            <a:chExt cx="24384001" cy="16891"/>
          </a:xfrm>
        </p:grpSpPr>
        <p:sp>
          <p:nvSpPr>
            <p:cNvPr id="5" name="Freeform 5"/>
            <p:cNvSpPr/>
            <p:nvPr/>
          </p:nvSpPr>
          <p:spPr>
            <a:xfrm>
              <a:off x="0" y="0"/>
              <a:ext cx="24384000" cy="16891"/>
            </a:xfrm>
            <a:custGeom>
              <a:avLst/>
              <a:gdLst/>
              <a:ahLst/>
              <a:cxnLst/>
              <a:rect l="l" t="t" r="r" b="b"/>
              <a:pathLst>
                <a:path w="24384000" h="16891">
                  <a:moveTo>
                    <a:pt x="0" y="0"/>
                  </a:moveTo>
                  <a:lnTo>
                    <a:pt x="24384000" y="0"/>
                  </a:lnTo>
                  <a:lnTo>
                    <a:pt x="24384000" y="16891"/>
                  </a:lnTo>
                  <a:lnTo>
                    <a:pt x="0" y="16891"/>
                  </a:lnTo>
                  <a:close/>
                </a:path>
              </a:pathLst>
            </a:custGeom>
            <a:solidFill>
              <a:srgbClr val="1E2328"/>
            </a:solidFill>
          </p:spPr>
          <p:txBody>
            <a:bodyPr/>
            <a:lstStyle/>
            <a:p>
              <a:endParaRPr lang="it-IT"/>
            </a:p>
          </p:txBody>
        </p:sp>
      </p:grpSp>
      <p:grpSp>
        <p:nvGrpSpPr>
          <p:cNvPr id="6" name="Group 6"/>
          <p:cNvGrpSpPr/>
          <p:nvPr/>
        </p:nvGrpSpPr>
        <p:grpSpPr>
          <a:xfrm>
            <a:off x="16675330" y="1028700"/>
            <a:ext cx="1612677" cy="1612678"/>
            <a:chOff x="0" y="0"/>
            <a:chExt cx="2150236" cy="2150238"/>
          </a:xfrm>
        </p:grpSpPr>
        <p:sp>
          <p:nvSpPr>
            <p:cNvPr id="7" name="Freeform 7"/>
            <p:cNvSpPr/>
            <p:nvPr/>
          </p:nvSpPr>
          <p:spPr>
            <a:xfrm>
              <a:off x="0" y="0"/>
              <a:ext cx="2150237" cy="2150237"/>
            </a:xfrm>
            <a:custGeom>
              <a:avLst/>
              <a:gdLst/>
              <a:ahLst/>
              <a:cxnLst/>
              <a:rect l="l" t="t" r="r" b="b"/>
              <a:pathLst>
                <a:path w="2150237" h="2150237">
                  <a:moveTo>
                    <a:pt x="0" y="0"/>
                  </a:moveTo>
                  <a:lnTo>
                    <a:pt x="2150237" y="0"/>
                  </a:lnTo>
                  <a:lnTo>
                    <a:pt x="2150237" y="2150237"/>
                  </a:lnTo>
                  <a:lnTo>
                    <a:pt x="0" y="2150237"/>
                  </a:lnTo>
                  <a:lnTo>
                    <a:pt x="0" y="0"/>
                  </a:lnTo>
                  <a:close/>
                </a:path>
              </a:pathLst>
            </a:custGeom>
            <a:blipFill>
              <a:blip r:embed="rId2"/>
              <a:stretch>
                <a:fillRect/>
              </a:stretch>
            </a:blipFill>
          </p:spPr>
          <p:txBody>
            <a:bodyPr/>
            <a:lstStyle/>
            <a:p>
              <a:endParaRPr lang="it-IT"/>
            </a:p>
          </p:txBody>
        </p:sp>
      </p:grpSp>
      <p:sp>
        <p:nvSpPr>
          <p:cNvPr id="8" name="TextBox 8"/>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a:solidFill>
                  <a:srgbClr val="1E2328"/>
                </a:solidFill>
                <a:latin typeface="Montserrat"/>
                <a:ea typeface="Montserrat"/>
                <a:cs typeface="Montserrat"/>
                <a:sym typeface="Montserrat"/>
              </a:rPr>
              <a:t>Module 6, Unit 1</a:t>
            </a:r>
          </a:p>
        </p:txBody>
      </p:sp>
      <p:grpSp>
        <p:nvGrpSpPr>
          <p:cNvPr id="9" name="Group 9"/>
          <p:cNvGrpSpPr/>
          <p:nvPr/>
        </p:nvGrpSpPr>
        <p:grpSpPr>
          <a:xfrm>
            <a:off x="8127431" y="1028700"/>
            <a:ext cx="8545347" cy="7210425"/>
            <a:chOff x="0" y="0"/>
            <a:chExt cx="11393796" cy="9613900"/>
          </a:xfrm>
        </p:grpSpPr>
        <p:sp>
          <p:nvSpPr>
            <p:cNvPr id="10" name="Freeform 10"/>
            <p:cNvSpPr/>
            <p:nvPr/>
          </p:nvSpPr>
          <p:spPr>
            <a:xfrm>
              <a:off x="0" y="0"/>
              <a:ext cx="11393805" cy="9613900"/>
            </a:xfrm>
            <a:custGeom>
              <a:avLst/>
              <a:gdLst/>
              <a:ahLst/>
              <a:cxnLst/>
              <a:rect l="l" t="t" r="r" b="b"/>
              <a:pathLst>
                <a:path w="11393805" h="9613900">
                  <a:moveTo>
                    <a:pt x="0" y="0"/>
                  </a:moveTo>
                  <a:lnTo>
                    <a:pt x="11393805" y="0"/>
                  </a:lnTo>
                  <a:lnTo>
                    <a:pt x="11393805" y="9613900"/>
                  </a:lnTo>
                  <a:lnTo>
                    <a:pt x="0" y="9613900"/>
                  </a:lnTo>
                  <a:lnTo>
                    <a:pt x="0" y="0"/>
                  </a:lnTo>
                  <a:close/>
                </a:path>
              </a:pathLst>
            </a:custGeom>
            <a:blipFill>
              <a:blip r:embed="rId3"/>
              <a:stretch>
                <a:fillRect t="-23135" b="-23135"/>
              </a:stretch>
            </a:blipFill>
          </p:spPr>
          <p:txBody>
            <a:bodyPr/>
            <a:lstStyle/>
            <a:p>
              <a:endParaRPr lang="it-IT"/>
            </a:p>
          </p:txBody>
        </p:sp>
      </p:grpSp>
      <p:grpSp>
        <p:nvGrpSpPr>
          <p:cNvPr id="11" name="Group 11"/>
          <p:cNvGrpSpPr/>
          <p:nvPr/>
        </p:nvGrpSpPr>
        <p:grpSpPr>
          <a:xfrm rot="-10800000">
            <a:off x="1" y="1019174"/>
            <a:ext cx="18288000" cy="9525"/>
            <a:chOff x="0" y="0"/>
            <a:chExt cx="24384000" cy="12700"/>
          </a:xfrm>
        </p:grpSpPr>
        <p:sp>
          <p:nvSpPr>
            <p:cNvPr id="12" name="Freeform 12"/>
            <p:cNvSpPr/>
            <p:nvPr/>
          </p:nvSpPr>
          <p:spPr>
            <a:xfrm>
              <a:off x="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txBody>
            <a:bodyPr/>
            <a:lstStyle/>
            <a:p>
              <a:endParaRPr lang="it-IT"/>
            </a:p>
          </p:txBody>
        </p:sp>
      </p:grpSp>
      <p:sp>
        <p:nvSpPr>
          <p:cNvPr id="13" name="Freeform 13"/>
          <p:cNvSpPr/>
          <p:nvPr/>
        </p:nvSpPr>
        <p:spPr>
          <a:xfrm>
            <a:off x="1028700" y="5653088"/>
            <a:ext cx="8282280" cy="4633913"/>
          </a:xfrm>
          <a:custGeom>
            <a:avLst/>
            <a:gdLst/>
            <a:ahLst/>
            <a:cxnLst/>
            <a:rect l="l" t="t" r="r" b="b"/>
            <a:pathLst>
              <a:path w="8282280" h="4633913">
                <a:moveTo>
                  <a:pt x="0" y="0"/>
                </a:moveTo>
                <a:lnTo>
                  <a:pt x="8282280" y="0"/>
                </a:lnTo>
                <a:lnTo>
                  <a:pt x="8282280" y="4633913"/>
                </a:lnTo>
                <a:lnTo>
                  <a:pt x="0" y="4633913"/>
                </a:lnTo>
                <a:lnTo>
                  <a:pt x="0" y="0"/>
                </a:lnTo>
                <a:close/>
              </a:path>
            </a:pathLst>
          </a:custGeom>
          <a:blipFill>
            <a:blip r:embed="rId4">
              <a:extLst>
                <a:ext uri="{96DAC541-7B7A-43D3-8B79-37D633B846F1}">
                  <asvg:svgBlip xmlns:asvg="http://schemas.microsoft.com/office/drawing/2016/SVG/main" r:embed="rId5"/>
                </a:ext>
              </a:extLst>
            </a:blip>
            <a:stretch>
              <a:fillRect t="-24" b="-24"/>
            </a:stretch>
          </a:blipFill>
        </p:spPr>
        <p:txBody>
          <a:bodyPr/>
          <a:lstStyle/>
          <a:p>
            <a:endParaRPr lang="it-IT"/>
          </a:p>
        </p:txBody>
      </p:sp>
      <p:sp>
        <p:nvSpPr>
          <p:cNvPr id="14" name="TextBox 14"/>
          <p:cNvSpPr txBox="1"/>
          <p:nvPr/>
        </p:nvSpPr>
        <p:spPr>
          <a:xfrm>
            <a:off x="2315212" y="6736774"/>
            <a:ext cx="3852940" cy="1333500"/>
          </a:xfrm>
          <a:prstGeom prst="rect">
            <a:avLst/>
          </a:prstGeom>
        </p:spPr>
        <p:txBody>
          <a:bodyPr lIns="0" tIns="0" rIns="0" bIns="0" rtlCol="0" anchor="t">
            <a:spAutoFit/>
          </a:bodyPr>
          <a:lstStyle/>
          <a:p>
            <a:pPr algn="l">
              <a:lnSpc>
                <a:spcPts val="6000"/>
              </a:lnSpc>
            </a:pPr>
            <a:r>
              <a:rPr lang="en-US" sz="6000">
                <a:solidFill>
                  <a:srgbClr val="FFFFFF"/>
                </a:solidFill>
                <a:latin typeface="DM Serif Display"/>
                <a:ea typeface="DM Serif Display"/>
                <a:cs typeface="DM Serif Display"/>
                <a:sym typeface="DM Serif Display"/>
              </a:rPr>
              <a:t>Necessary </a:t>
            </a:r>
          </a:p>
          <a:p>
            <a:pPr algn="l">
              <a:lnSpc>
                <a:spcPts val="6000"/>
              </a:lnSpc>
            </a:pPr>
            <a:r>
              <a:rPr lang="en-US" sz="6000">
                <a:solidFill>
                  <a:srgbClr val="FFFFFF"/>
                </a:solidFill>
                <a:latin typeface="DM Serif Display"/>
                <a:ea typeface="DM Serif Display"/>
                <a:cs typeface="DM Serif Display"/>
                <a:sym typeface="DM Serif Display"/>
              </a:rPr>
              <a:t>equipment</a:t>
            </a:r>
          </a:p>
        </p:txBody>
      </p:sp>
      <p:grpSp>
        <p:nvGrpSpPr>
          <p:cNvPr id="15" name="Group 15"/>
          <p:cNvGrpSpPr/>
          <p:nvPr/>
        </p:nvGrpSpPr>
        <p:grpSpPr>
          <a:xfrm>
            <a:off x="2315245" y="8607468"/>
            <a:ext cx="719042" cy="14288"/>
            <a:chOff x="0" y="0"/>
            <a:chExt cx="958723" cy="19050"/>
          </a:xfrm>
        </p:grpSpPr>
        <p:sp>
          <p:nvSpPr>
            <p:cNvPr id="16" name="Freeform 16"/>
            <p:cNvSpPr/>
            <p:nvPr/>
          </p:nvSpPr>
          <p:spPr>
            <a:xfrm>
              <a:off x="0" y="0"/>
              <a:ext cx="958723" cy="19050"/>
            </a:xfrm>
            <a:custGeom>
              <a:avLst/>
              <a:gdLst/>
              <a:ahLst/>
              <a:cxnLst/>
              <a:rect l="l" t="t" r="r" b="b"/>
              <a:pathLst>
                <a:path w="958723" h="19050">
                  <a:moveTo>
                    <a:pt x="0" y="0"/>
                  </a:moveTo>
                  <a:lnTo>
                    <a:pt x="958723" y="6350"/>
                  </a:lnTo>
                  <a:lnTo>
                    <a:pt x="958596" y="19050"/>
                  </a:lnTo>
                  <a:lnTo>
                    <a:pt x="0" y="12700"/>
                  </a:lnTo>
                  <a:close/>
                </a:path>
              </a:pathLst>
            </a:custGeom>
            <a:solidFill>
              <a:srgbClr val="FFFFFF"/>
            </a:solidFill>
          </p:spPr>
          <p:txBody>
            <a:bodyPr/>
            <a:lstStyle/>
            <a:p>
              <a:endParaRPr lang="it-IT"/>
            </a:p>
          </p:txBody>
        </p:sp>
      </p:grpSp>
      <p:sp>
        <p:nvSpPr>
          <p:cNvPr id="17" name="TextBox 17"/>
          <p:cNvSpPr txBox="1"/>
          <p:nvPr/>
        </p:nvSpPr>
        <p:spPr>
          <a:xfrm>
            <a:off x="1028700" y="2478775"/>
            <a:ext cx="6413126" cy="2137015"/>
          </a:xfrm>
          <a:prstGeom prst="rect">
            <a:avLst/>
          </a:prstGeom>
        </p:spPr>
        <p:txBody>
          <a:bodyPr lIns="0" tIns="0" rIns="0" bIns="0" rtlCol="0" anchor="t">
            <a:spAutoFit/>
          </a:bodyPr>
          <a:lstStyle/>
          <a:p>
            <a:pPr algn="l">
              <a:lnSpc>
                <a:spcPts val="3299"/>
              </a:lnSpc>
            </a:pPr>
            <a:r>
              <a:rPr lang="en-US" sz="2200" dirty="0">
                <a:solidFill>
                  <a:srgbClr val="262626"/>
                </a:solidFill>
                <a:latin typeface="Montserrat"/>
                <a:ea typeface="Montserrat"/>
                <a:cs typeface="Montserrat"/>
                <a:sym typeface="Montserrat"/>
              </a:rPr>
              <a:t>This is a </a:t>
            </a:r>
            <a:r>
              <a:rPr lang="en-US" sz="2200" b="1" dirty="0">
                <a:solidFill>
                  <a:srgbClr val="262626"/>
                </a:solidFill>
                <a:latin typeface="Montserrat Bold"/>
                <a:ea typeface="Montserrat Bold"/>
                <a:cs typeface="Montserrat Bold"/>
                <a:sym typeface="Montserrat Bold"/>
              </a:rPr>
              <a:t>theoretical Unit </a:t>
            </a:r>
            <a:r>
              <a:rPr lang="en-US" sz="2200" dirty="0">
                <a:solidFill>
                  <a:srgbClr val="262626"/>
                </a:solidFill>
                <a:latin typeface="Montserrat"/>
                <a:ea typeface="Montserrat"/>
                <a:cs typeface="Montserrat"/>
                <a:sym typeface="Montserrat"/>
              </a:rPr>
              <a:t>with no practical part, so no specific equipment is necessary other than that needed to deliver face-to-face traditional lessons </a:t>
            </a:r>
            <a:r>
              <a:rPr lang="en-US" sz="2200" i="1" dirty="0">
                <a:solidFill>
                  <a:srgbClr val="262626"/>
                </a:solidFill>
                <a:latin typeface="Montserrat Italics"/>
                <a:ea typeface="Montserrat Italics"/>
                <a:cs typeface="Montserrat Italics"/>
                <a:sym typeface="Montserrat Italics"/>
              </a:rPr>
              <a:t>(pc, internet connection, projector, etc.)</a:t>
            </a:r>
          </a:p>
        </p:txBody>
      </p:sp>
      <p:sp>
        <p:nvSpPr>
          <p:cNvPr id="18" name="TextBox 18"/>
          <p:cNvSpPr txBox="1"/>
          <p:nvPr/>
        </p:nvSpPr>
        <p:spPr>
          <a:xfrm>
            <a:off x="1031566" y="332045"/>
            <a:ext cx="4506489" cy="403225"/>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19" name="TextBox 19"/>
          <p:cNvSpPr txBox="1"/>
          <p:nvPr/>
        </p:nvSpPr>
        <p:spPr>
          <a:xfrm rot="16200000">
            <a:off x="15922440" y="7400819"/>
            <a:ext cx="3164170" cy="550792"/>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6" tooltip="https://www.fashionupproject.com"/>
              </a:rPr>
              <a:t>www.fashionupproject.com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670568" y="1620"/>
            <a:ext cx="12668" cy="10287001"/>
            <a:chOff x="0" y="0"/>
            <a:chExt cx="16891" cy="13716001"/>
          </a:xfrm>
        </p:grpSpPr>
        <p:sp>
          <p:nvSpPr>
            <p:cNvPr id="3" name="Freeform 3"/>
            <p:cNvSpPr/>
            <p:nvPr/>
          </p:nvSpPr>
          <p:spPr>
            <a:xfrm>
              <a:off x="0" y="0"/>
              <a:ext cx="16891" cy="13716000"/>
            </a:xfrm>
            <a:custGeom>
              <a:avLst/>
              <a:gdLst/>
              <a:ahLst/>
              <a:cxnLst/>
              <a:rect l="l" t="t" r="r" b="b"/>
              <a:pathLst>
                <a:path w="16891" h="13716000">
                  <a:moveTo>
                    <a:pt x="0" y="13716000"/>
                  </a:moveTo>
                  <a:lnTo>
                    <a:pt x="0" y="0"/>
                  </a:lnTo>
                  <a:lnTo>
                    <a:pt x="16891" y="0"/>
                  </a:lnTo>
                  <a:lnTo>
                    <a:pt x="16891" y="13716000"/>
                  </a:lnTo>
                  <a:close/>
                </a:path>
              </a:pathLst>
            </a:custGeom>
            <a:solidFill>
              <a:srgbClr val="1E2328"/>
            </a:solidFill>
          </p:spPr>
          <p:txBody>
            <a:bodyPr/>
            <a:lstStyle/>
            <a:p>
              <a:endParaRPr lang="it-IT"/>
            </a:p>
          </p:txBody>
        </p:sp>
      </p:grpSp>
      <p:grpSp>
        <p:nvGrpSpPr>
          <p:cNvPr id="4" name="Group 4"/>
          <p:cNvGrpSpPr/>
          <p:nvPr/>
        </p:nvGrpSpPr>
        <p:grpSpPr>
          <a:xfrm rot="-10800000">
            <a:off x="-1619" y="1016032"/>
            <a:ext cx="18288001" cy="12668"/>
            <a:chOff x="0" y="0"/>
            <a:chExt cx="24384001" cy="16891"/>
          </a:xfrm>
        </p:grpSpPr>
        <p:sp>
          <p:nvSpPr>
            <p:cNvPr id="5" name="Freeform 5"/>
            <p:cNvSpPr/>
            <p:nvPr/>
          </p:nvSpPr>
          <p:spPr>
            <a:xfrm>
              <a:off x="0" y="0"/>
              <a:ext cx="24384000" cy="16891"/>
            </a:xfrm>
            <a:custGeom>
              <a:avLst/>
              <a:gdLst/>
              <a:ahLst/>
              <a:cxnLst/>
              <a:rect l="l" t="t" r="r" b="b"/>
              <a:pathLst>
                <a:path w="24384000" h="16891">
                  <a:moveTo>
                    <a:pt x="0" y="0"/>
                  </a:moveTo>
                  <a:lnTo>
                    <a:pt x="24384000" y="0"/>
                  </a:lnTo>
                  <a:lnTo>
                    <a:pt x="24384000" y="16891"/>
                  </a:lnTo>
                  <a:lnTo>
                    <a:pt x="0" y="16891"/>
                  </a:lnTo>
                  <a:close/>
                </a:path>
              </a:pathLst>
            </a:custGeom>
            <a:solidFill>
              <a:srgbClr val="1E2328"/>
            </a:solidFill>
          </p:spPr>
          <p:txBody>
            <a:bodyPr/>
            <a:lstStyle/>
            <a:p>
              <a:endParaRPr lang="it-IT"/>
            </a:p>
          </p:txBody>
        </p:sp>
      </p:grpSp>
      <p:grpSp>
        <p:nvGrpSpPr>
          <p:cNvPr id="6" name="Group 6"/>
          <p:cNvGrpSpPr/>
          <p:nvPr/>
        </p:nvGrpSpPr>
        <p:grpSpPr>
          <a:xfrm>
            <a:off x="16675330" y="1028700"/>
            <a:ext cx="1612677" cy="1612678"/>
            <a:chOff x="0" y="0"/>
            <a:chExt cx="2150236" cy="2150238"/>
          </a:xfrm>
        </p:grpSpPr>
        <p:sp>
          <p:nvSpPr>
            <p:cNvPr id="7" name="Freeform 7"/>
            <p:cNvSpPr/>
            <p:nvPr/>
          </p:nvSpPr>
          <p:spPr>
            <a:xfrm>
              <a:off x="0" y="0"/>
              <a:ext cx="2150237" cy="2150237"/>
            </a:xfrm>
            <a:custGeom>
              <a:avLst/>
              <a:gdLst/>
              <a:ahLst/>
              <a:cxnLst/>
              <a:rect l="l" t="t" r="r" b="b"/>
              <a:pathLst>
                <a:path w="2150237" h="2150237">
                  <a:moveTo>
                    <a:pt x="0" y="0"/>
                  </a:moveTo>
                  <a:lnTo>
                    <a:pt x="2150237" y="0"/>
                  </a:lnTo>
                  <a:lnTo>
                    <a:pt x="2150237" y="2150237"/>
                  </a:lnTo>
                  <a:lnTo>
                    <a:pt x="0" y="2150237"/>
                  </a:lnTo>
                  <a:lnTo>
                    <a:pt x="0" y="0"/>
                  </a:lnTo>
                  <a:close/>
                </a:path>
              </a:pathLst>
            </a:custGeom>
            <a:blipFill>
              <a:blip r:embed="rId2"/>
              <a:stretch>
                <a:fillRect/>
              </a:stretch>
            </a:blipFill>
          </p:spPr>
          <p:txBody>
            <a:bodyPr/>
            <a:lstStyle/>
            <a:p>
              <a:endParaRPr lang="it-IT"/>
            </a:p>
          </p:txBody>
        </p:sp>
      </p:grpSp>
      <p:sp>
        <p:nvSpPr>
          <p:cNvPr id="8" name="TextBox 8"/>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a:solidFill>
                  <a:srgbClr val="1E2328"/>
                </a:solidFill>
                <a:latin typeface="Montserrat"/>
                <a:ea typeface="Montserrat"/>
                <a:cs typeface="Montserrat"/>
                <a:sym typeface="Montserrat"/>
              </a:rPr>
              <a:t>Module 6, Unit 1</a:t>
            </a:r>
          </a:p>
        </p:txBody>
      </p:sp>
      <p:grpSp>
        <p:nvGrpSpPr>
          <p:cNvPr id="9" name="Group 9"/>
          <p:cNvGrpSpPr/>
          <p:nvPr/>
        </p:nvGrpSpPr>
        <p:grpSpPr>
          <a:xfrm rot="-10800000">
            <a:off x="1" y="1019174"/>
            <a:ext cx="18288000" cy="9525"/>
            <a:chOff x="0" y="0"/>
            <a:chExt cx="24384000" cy="12700"/>
          </a:xfrm>
        </p:grpSpPr>
        <p:sp>
          <p:nvSpPr>
            <p:cNvPr id="10" name="Freeform 10"/>
            <p:cNvSpPr/>
            <p:nvPr/>
          </p:nvSpPr>
          <p:spPr>
            <a:xfrm>
              <a:off x="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txBody>
            <a:bodyPr/>
            <a:lstStyle/>
            <a:p>
              <a:endParaRPr lang="it-IT"/>
            </a:p>
          </p:txBody>
        </p:sp>
      </p:grpSp>
      <p:sp>
        <p:nvSpPr>
          <p:cNvPr id="11" name="Freeform 11"/>
          <p:cNvSpPr/>
          <p:nvPr/>
        </p:nvSpPr>
        <p:spPr>
          <a:xfrm>
            <a:off x="1747984" y="2458189"/>
            <a:ext cx="5601865" cy="4147460"/>
          </a:xfrm>
          <a:custGeom>
            <a:avLst/>
            <a:gdLst/>
            <a:ahLst/>
            <a:cxnLst/>
            <a:rect l="l" t="t" r="r" b="b"/>
            <a:pathLst>
              <a:path w="5601865" h="4147460">
                <a:moveTo>
                  <a:pt x="0" y="0"/>
                </a:moveTo>
                <a:lnTo>
                  <a:pt x="5601865" y="0"/>
                </a:lnTo>
                <a:lnTo>
                  <a:pt x="5601865" y="4147460"/>
                </a:lnTo>
                <a:lnTo>
                  <a:pt x="0" y="4147460"/>
                </a:lnTo>
                <a:lnTo>
                  <a:pt x="0" y="0"/>
                </a:lnTo>
                <a:close/>
              </a:path>
            </a:pathLst>
          </a:custGeom>
          <a:blipFill>
            <a:blip r:embed="rId3">
              <a:extLst>
                <a:ext uri="{96DAC541-7B7A-43D3-8B79-37D633B846F1}">
                  <asvg:svgBlip xmlns:asvg="http://schemas.microsoft.com/office/drawing/2016/SVG/main" r:embed="rId4"/>
                </a:ext>
              </a:extLst>
            </a:blip>
            <a:stretch>
              <a:fillRect l="-9" r="-9"/>
            </a:stretch>
          </a:blipFill>
        </p:spPr>
        <p:txBody>
          <a:bodyPr/>
          <a:lstStyle/>
          <a:p>
            <a:endParaRPr lang="it-IT"/>
          </a:p>
        </p:txBody>
      </p:sp>
      <p:sp>
        <p:nvSpPr>
          <p:cNvPr id="12" name="Freeform 12"/>
          <p:cNvSpPr/>
          <p:nvPr/>
        </p:nvSpPr>
        <p:spPr>
          <a:xfrm>
            <a:off x="3039151" y="2019992"/>
            <a:ext cx="876394" cy="876394"/>
          </a:xfrm>
          <a:custGeom>
            <a:avLst/>
            <a:gdLst/>
            <a:ahLst/>
            <a:cxnLst/>
            <a:rect l="l" t="t" r="r" b="b"/>
            <a:pathLst>
              <a:path w="876394" h="876394">
                <a:moveTo>
                  <a:pt x="0" y="0"/>
                </a:moveTo>
                <a:lnTo>
                  <a:pt x="876394" y="0"/>
                </a:lnTo>
                <a:lnTo>
                  <a:pt x="876394" y="876394"/>
                </a:lnTo>
                <a:lnTo>
                  <a:pt x="0" y="8763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it-IT"/>
          </a:p>
        </p:txBody>
      </p:sp>
      <p:grpSp>
        <p:nvGrpSpPr>
          <p:cNvPr id="13" name="Group 13"/>
          <p:cNvGrpSpPr/>
          <p:nvPr/>
        </p:nvGrpSpPr>
        <p:grpSpPr>
          <a:xfrm>
            <a:off x="4181153" y="3926517"/>
            <a:ext cx="719042" cy="14288"/>
            <a:chOff x="0" y="0"/>
            <a:chExt cx="958723" cy="19050"/>
          </a:xfrm>
        </p:grpSpPr>
        <p:sp>
          <p:nvSpPr>
            <p:cNvPr id="14" name="Freeform 14"/>
            <p:cNvSpPr/>
            <p:nvPr/>
          </p:nvSpPr>
          <p:spPr>
            <a:xfrm>
              <a:off x="0" y="0"/>
              <a:ext cx="958723" cy="19050"/>
            </a:xfrm>
            <a:custGeom>
              <a:avLst/>
              <a:gdLst/>
              <a:ahLst/>
              <a:cxnLst/>
              <a:rect l="l" t="t" r="r" b="b"/>
              <a:pathLst>
                <a:path w="958723" h="19050">
                  <a:moveTo>
                    <a:pt x="0" y="0"/>
                  </a:moveTo>
                  <a:lnTo>
                    <a:pt x="958723" y="6350"/>
                  </a:lnTo>
                  <a:lnTo>
                    <a:pt x="958596" y="19050"/>
                  </a:lnTo>
                  <a:lnTo>
                    <a:pt x="0" y="12700"/>
                  </a:lnTo>
                  <a:close/>
                </a:path>
              </a:pathLst>
            </a:custGeom>
            <a:solidFill>
              <a:srgbClr val="FFFFFF"/>
            </a:solidFill>
          </p:spPr>
          <p:txBody>
            <a:bodyPr/>
            <a:lstStyle/>
            <a:p>
              <a:endParaRPr lang="it-IT"/>
            </a:p>
          </p:txBody>
        </p:sp>
      </p:grpSp>
      <p:sp>
        <p:nvSpPr>
          <p:cNvPr id="15" name="TextBox 15"/>
          <p:cNvSpPr txBox="1"/>
          <p:nvPr/>
        </p:nvSpPr>
        <p:spPr>
          <a:xfrm>
            <a:off x="1978630" y="3116970"/>
            <a:ext cx="5360333" cy="546100"/>
          </a:xfrm>
          <a:prstGeom prst="rect">
            <a:avLst/>
          </a:prstGeom>
        </p:spPr>
        <p:txBody>
          <a:bodyPr lIns="0" tIns="0" rIns="0" bIns="0" rtlCol="0" anchor="t">
            <a:spAutoFit/>
          </a:bodyPr>
          <a:lstStyle/>
          <a:p>
            <a:pPr algn="ctr">
              <a:lnSpc>
                <a:spcPts val="3500"/>
              </a:lnSpc>
            </a:pPr>
            <a:r>
              <a:rPr lang="en-US" sz="2499">
                <a:solidFill>
                  <a:srgbClr val="FFFFFF"/>
                </a:solidFill>
                <a:latin typeface="DM Serif Display"/>
                <a:ea typeface="DM Serif Display"/>
                <a:cs typeface="DM Serif Display"/>
                <a:sym typeface="DM Serif Display"/>
              </a:rPr>
              <a:t>Teacher's Profile </a:t>
            </a:r>
          </a:p>
        </p:txBody>
      </p:sp>
      <p:sp>
        <p:nvSpPr>
          <p:cNvPr id="16" name="TextBox 16"/>
          <p:cNvSpPr txBox="1"/>
          <p:nvPr/>
        </p:nvSpPr>
        <p:spPr>
          <a:xfrm>
            <a:off x="3039151" y="2253439"/>
            <a:ext cx="876394" cy="546000"/>
          </a:xfrm>
          <a:prstGeom prst="rect">
            <a:avLst/>
          </a:prstGeom>
        </p:spPr>
        <p:txBody>
          <a:bodyPr lIns="0" tIns="0" rIns="0" bIns="0" rtlCol="0" anchor="t">
            <a:spAutoFit/>
          </a:bodyPr>
          <a:lstStyle/>
          <a:p>
            <a:pPr algn="ctr">
              <a:lnSpc>
                <a:spcPts val="3500"/>
              </a:lnSpc>
            </a:pPr>
            <a:r>
              <a:rPr lang="en-US" sz="2499" dirty="0">
                <a:solidFill>
                  <a:srgbClr val="FFFFFF"/>
                </a:solidFill>
                <a:latin typeface="DM Serif Display"/>
                <a:ea typeface="DM Serif Display"/>
                <a:cs typeface="DM Serif Display"/>
                <a:sym typeface="DM Serif Display"/>
              </a:rPr>
              <a:t>01</a:t>
            </a:r>
          </a:p>
        </p:txBody>
      </p:sp>
      <p:sp>
        <p:nvSpPr>
          <p:cNvPr id="17" name="TextBox 17"/>
          <p:cNvSpPr txBox="1"/>
          <p:nvPr/>
        </p:nvSpPr>
        <p:spPr>
          <a:xfrm>
            <a:off x="1868856" y="4082344"/>
            <a:ext cx="5360333" cy="2560208"/>
          </a:xfrm>
          <a:prstGeom prst="rect">
            <a:avLst/>
          </a:prstGeom>
        </p:spPr>
        <p:txBody>
          <a:bodyPr lIns="0" tIns="0" rIns="0" bIns="0" rtlCol="0" anchor="t">
            <a:spAutoFit/>
          </a:bodyPr>
          <a:lstStyle/>
          <a:p>
            <a:pPr algn="ctr">
              <a:lnSpc>
                <a:spcPts val="3299"/>
              </a:lnSpc>
            </a:pPr>
            <a:r>
              <a:rPr lang="en-US" sz="2199">
                <a:solidFill>
                  <a:srgbClr val="FFFFFF"/>
                </a:solidFill>
                <a:latin typeface="Montserrat"/>
                <a:ea typeface="Montserrat"/>
                <a:cs typeface="Montserrat"/>
                <a:sym typeface="Montserrat"/>
              </a:rPr>
              <a:t>PROFESSIONAL FASHION DESIGNER EXPERT IN 3D DESIGN </a:t>
            </a:r>
          </a:p>
          <a:p>
            <a:pPr algn="ctr">
              <a:lnSpc>
                <a:spcPts val="3299"/>
              </a:lnSpc>
            </a:pPr>
            <a:r>
              <a:rPr lang="en-US" sz="2199">
                <a:solidFill>
                  <a:srgbClr val="FFFFFF"/>
                </a:solidFill>
                <a:latin typeface="Montserrat"/>
                <a:ea typeface="Montserrat"/>
                <a:cs typeface="Montserrat"/>
                <a:sym typeface="Montserrat"/>
              </a:rPr>
              <a:t>or </a:t>
            </a:r>
          </a:p>
          <a:p>
            <a:pPr algn="ctr">
              <a:lnSpc>
                <a:spcPts val="3299"/>
              </a:lnSpc>
            </a:pPr>
            <a:r>
              <a:rPr lang="en-US" sz="2199">
                <a:solidFill>
                  <a:srgbClr val="FFFFFF"/>
                </a:solidFill>
                <a:latin typeface="Montserrat"/>
                <a:ea typeface="Montserrat"/>
                <a:cs typeface="Montserrat"/>
                <a:sym typeface="Montserrat"/>
              </a:rPr>
              <a:t>TRAINER FOR FASHION DESIGN &amp; MODELING  EXPERT IN 3D DESIGN</a:t>
            </a:r>
          </a:p>
          <a:p>
            <a:pPr algn="ctr">
              <a:lnSpc>
                <a:spcPts val="3299"/>
              </a:lnSpc>
            </a:pPr>
            <a:endParaRPr lang="en-US" sz="2199">
              <a:solidFill>
                <a:srgbClr val="FFFFFF"/>
              </a:solidFill>
              <a:latin typeface="Montserrat"/>
              <a:ea typeface="Montserrat"/>
              <a:cs typeface="Montserrat"/>
              <a:sym typeface="Montserrat"/>
            </a:endParaRPr>
          </a:p>
        </p:txBody>
      </p:sp>
      <p:sp>
        <p:nvSpPr>
          <p:cNvPr id="18" name="Freeform 18"/>
          <p:cNvSpPr/>
          <p:nvPr/>
        </p:nvSpPr>
        <p:spPr>
          <a:xfrm>
            <a:off x="9269471" y="4706272"/>
            <a:ext cx="5601865" cy="4147460"/>
          </a:xfrm>
          <a:custGeom>
            <a:avLst/>
            <a:gdLst/>
            <a:ahLst/>
            <a:cxnLst/>
            <a:rect l="l" t="t" r="r" b="b"/>
            <a:pathLst>
              <a:path w="5601865" h="4147460">
                <a:moveTo>
                  <a:pt x="0" y="0"/>
                </a:moveTo>
                <a:lnTo>
                  <a:pt x="5601865" y="0"/>
                </a:lnTo>
                <a:lnTo>
                  <a:pt x="5601865" y="4147460"/>
                </a:lnTo>
                <a:lnTo>
                  <a:pt x="0" y="4147460"/>
                </a:lnTo>
                <a:lnTo>
                  <a:pt x="0" y="0"/>
                </a:lnTo>
                <a:close/>
              </a:path>
            </a:pathLst>
          </a:custGeom>
          <a:blipFill>
            <a:blip r:embed="rId7">
              <a:extLst>
                <a:ext uri="{96DAC541-7B7A-43D3-8B79-37D633B846F1}">
                  <asvg:svgBlip xmlns:asvg="http://schemas.microsoft.com/office/drawing/2016/SVG/main" r:embed="rId8"/>
                </a:ext>
              </a:extLst>
            </a:blip>
            <a:stretch>
              <a:fillRect l="-9" r="-9"/>
            </a:stretch>
          </a:blipFill>
        </p:spPr>
        <p:txBody>
          <a:bodyPr/>
          <a:lstStyle/>
          <a:p>
            <a:endParaRPr lang="it-IT"/>
          </a:p>
        </p:txBody>
      </p:sp>
      <p:sp>
        <p:nvSpPr>
          <p:cNvPr id="19" name="Freeform 19"/>
          <p:cNvSpPr/>
          <p:nvPr/>
        </p:nvSpPr>
        <p:spPr>
          <a:xfrm>
            <a:off x="12885116" y="4377408"/>
            <a:ext cx="876394" cy="876394"/>
          </a:xfrm>
          <a:custGeom>
            <a:avLst/>
            <a:gdLst/>
            <a:ahLst/>
            <a:cxnLst/>
            <a:rect l="l" t="t" r="r" b="b"/>
            <a:pathLst>
              <a:path w="876394" h="876394">
                <a:moveTo>
                  <a:pt x="0" y="0"/>
                </a:moveTo>
                <a:lnTo>
                  <a:pt x="876394" y="0"/>
                </a:lnTo>
                <a:lnTo>
                  <a:pt x="876394" y="876394"/>
                </a:lnTo>
                <a:lnTo>
                  <a:pt x="0" y="87639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it-IT"/>
          </a:p>
        </p:txBody>
      </p:sp>
      <p:sp>
        <p:nvSpPr>
          <p:cNvPr id="20" name="TextBox 20"/>
          <p:cNvSpPr txBox="1"/>
          <p:nvPr/>
        </p:nvSpPr>
        <p:spPr>
          <a:xfrm>
            <a:off x="12885116" y="4571746"/>
            <a:ext cx="876394" cy="487717"/>
          </a:xfrm>
          <a:prstGeom prst="rect">
            <a:avLst/>
          </a:prstGeom>
        </p:spPr>
        <p:txBody>
          <a:bodyPr lIns="0" tIns="0" rIns="0" bIns="0" rtlCol="0" anchor="t">
            <a:spAutoFit/>
          </a:bodyPr>
          <a:lstStyle/>
          <a:p>
            <a:pPr algn="ctr">
              <a:lnSpc>
                <a:spcPts val="3500"/>
              </a:lnSpc>
            </a:pPr>
            <a:r>
              <a:rPr lang="en-US" sz="2499" dirty="0">
                <a:solidFill>
                  <a:srgbClr val="FFFFFF"/>
                </a:solidFill>
                <a:latin typeface="DM Serif Display"/>
                <a:ea typeface="DM Serif Display"/>
                <a:cs typeface="DM Serif Display"/>
                <a:sym typeface="DM Serif Display"/>
              </a:rPr>
              <a:t>02</a:t>
            </a:r>
          </a:p>
        </p:txBody>
      </p:sp>
      <p:grpSp>
        <p:nvGrpSpPr>
          <p:cNvPr id="21" name="Group 21"/>
          <p:cNvGrpSpPr/>
          <p:nvPr/>
        </p:nvGrpSpPr>
        <p:grpSpPr>
          <a:xfrm>
            <a:off x="11710883" y="6648423"/>
            <a:ext cx="719042" cy="14288"/>
            <a:chOff x="0" y="0"/>
            <a:chExt cx="958723" cy="19050"/>
          </a:xfrm>
        </p:grpSpPr>
        <p:sp>
          <p:nvSpPr>
            <p:cNvPr id="22" name="Freeform 22"/>
            <p:cNvSpPr/>
            <p:nvPr/>
          </p:nvSpPr>
          <p:spPr>
            <a:xfrm>
              <a:off x="0" y="0"/>
              <a:ext cx="958723" cy="19050"/>
            </a:xfrm>
            <a:custGeom>
              <a:avLst/>
              <a:gdLst/>
              <a:ahLst/>
              <a:cxnLst/>
              <a:rect l="l" t="t" r="r" b="b"/>
              <a:pathLst>
                <a:path w="958723" h="19050">
                  <a:moveTo>
                    <a:pt x="0" y="0"/>
                  </a:moveTo>
                  <a:lnTo>
                    <a:pt x="958723" y="6350"/>
                  </a:lnTo>
                  <a:lnTo>
                    <a:pt x="958596" y="19050"/>
                  </a:lnTo>
                  <a:lnTo>
                    <a:pt x="0" y="12700"/>
                  </a:lnTo>
                  <a:close/>
                </a:path>
              </a:pathLst>
            </a:custGeom>
            <a:solidFill>
              <a:srgbClr val="FFFFFF"/>
            </a:solidFill>
          </p:spPr>
          <p:txBody>
            <a:bodyPr/>
            <a:lstStyle/>
            <a:p>
              <a:endParaRPr lang="it-IT"/>
            </a:p>
          </p:txBody>
        </p:sp>
      </p:grpSp>
      <p:sp>
        <p:nvSpPr>
          <p:cNvPr id="23" name="TextBox 23"/>
          <p:cNvSpPr txBox="1"/>
          <p:nvPr/>
        </p:nvSpPr>
        <p:spPr>
          <a:xfrm>
            <a:off x="9390237" y="5575946"/>
            <a:ext cx="5360333" cy="487717"/>
          </a:xfrm>
          <a:prstGeom prst="rect">
            <a:avLst/>
          </a:prstGeom>
        </p:spPr>
        <p:txBody>
          <a:bodyPr lIns="0" tIns="0" rIns="0" bIns="0" rtlCol="0" anchor="t">
            <a:spAutoFit/>
          </a:bodyPr>
          <a:lstStyle/>
          <a:p>
            <a:pPr algn="ctr">
              <a:lnSpc>
                <a:spcPts val="3500"/>
              </a:lnSpc>
            </a:pPr>
            <a:r>
              <a:rPr lang="en-US" sz="2499">
                <a:solidFill>
                  <a:srgbClr val="262626"/>
                </a:solidFill>
                <a:latin typeface="DM Serif Display"/>
                <a:ea typeface="DM Serif Display"/>
                <a:cs typeface="DM Serif Display"/>
                <a:sym typeface="DM Serif Display"/>
              </a:rPr>
              <a:t>Methodology</a:t>
            </a:r>
            <a:r>
              <a:rPr lang="en-US" sz="2499">
                <a:solidFill>
                  <a:srgbClr val="FFFFFF"/>
                </a:solidFill>
                <a:latin typeface="DM Serif Display"/>
                <a:ea typeface="DM Serif Display"/>
                <a:cs typeface="DM Serif Display"/>
                <a:sym typeface="DM Serif Display"/>
              </a:rPr>
              <a:t> </a:t>
            </a:r>
          </a:p>
        </p:txBody>
      </p:sp>
      <p:sp>
        <p:nvSpPr>
          <p:cNvPr id="24" name="TextBox 24"/>
          <p:cNvSpPr txBox="1"/>
          <p:nvPr/>
        </p:nvSpPr>
        <p:spPr>
          <a:xfrm>
            <a:off x="9728212" y="6716343"/>
            <a:ext cx="4700868" cy="867436"/>
          </a:xfrm>
          <a:prstGeom prst="rect">
            <a:avLst/>
          </a:prstGeom>
        </p:spPr>
        <p:txBody>
          <a:bodyPr lIns="0" tIns="0" rIns="0" bIns="0" rtlCol="0" anchor="t">
            <a:spAutoFit/>
          </a:bodyPr>
          <a:lstStyle/>
          <a:p>
            <a:pPr algn="ctr">
              <a:lnSpc>
                <a:spcPts val="3299"/>
              </a:lnSpc>
            </a:pPr>
            <a:r>
              <a:rPr lang="en-US" sz="2200">
                <a:solidFill>
                  <a:srgbClr val="1E2328"/>
                </a:solidFill>
                <a:latin typeface="Montserrat"/>
                <a:ea typeface="Montserrat"/>
                <a:cs typeface="Montserrat"/>
                <a:sym typeface="Montserrat"/>
              </a:rPr>
              <a:t>Traditional face-to-face teaching (Formal Learning)</a:t>
            </a:r>
          </a:p>
        </p:txBody>
      </p:sp>
      <p:sp>
        <p:nvSpPr>
          <p:cNvPr id="25" name="TextBox 25"/>
          <p:cNvSpPr txBox="1"/>
          <p:nvPr/>
        </p:nvSpPr>
        <p:spPr>
          <a:xfrm>
            <a:off x="1031566" y="332045"/>
            <a:ext cx="4506489" cy="403225"/>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26" name="TextBox 26"/>
          <p:cNvSpPr txBox="1"/>
          <p:nvPr/>
        </p:nvSpPr>
        <p:spPr>
          <a:xfrm rot="16200000">
            <a:off x="15907200" y="7480923"/>
            <a:ext cx="3286090" cy="26866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11" tooltip="https://www.fashionupproject.com"/>
              </a:rPr>
              <a:t>www.fashionupproject.com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670568" y="1620"/>
            <a:ext cx="12668" cy="10287001"/>
            <a:chOff x="0" y="0"/>
            <a:chExt cx="16891" cy="13716001"/>
          </a:xfrm>
        </p:grpSpPr>
        <p:sp>
          <p:nvSpPr>
            <p:cNvPr id="3" name="Freeform 3"/>
            <p:cNvSpPr/>
            <p:nvPr/>
          </p:nvSpPr>
          <p:spPr>
            <a:xfrm>
              <a:off x="0" y="0"/>
              <a:ext cx="16891" cy="13716000"/>
            </a:xfrm>
            <a:custGeom>
              <a:avLst/>
              <a:gdLst/>
              <a:ahLst/>
              <a:cxnLst/>
              <a:rect l="l" t="t" r="r" b="b"/>
              <a:pathLst>
                <a:path w="16891" h="13716000">
                  <a:moveTo>
                    <a:pt x="0" y="13716000"/>
                  </a:moveTo>
                  <a:lnTo>
                    <a:pt x="0" y="0"/>
                  </a:lnTo>
                  <a:lnTo>
                    <a:pt x="16891" y="0"/>
                  </a:lnTo>
                  <a:lnTo>
                    <a:pt x="16891" y="13716000"/>
                  </a:lnTo>
                  <a:close/>
                </a:path>
              </a:pathLst>
            </a:custGeom>
            <a:solidFill>
              <a:srgbClr val="1E2328"/>
            </a:solidFill>
          </p:spPr>
          <p:txBody>
            <a:bodyPr/>
            <a:lstStyle/>
            <a:p>
              <a:endParaRPr lang="it-IT"/>
            </a:p>
          </p:txBody>
        </p:sp>
      </p:grpSp>
      <p:grpSp>
        <p:nvGrpSpPr>
          <p:cNvPr id="4" name="Group 4"/>
          <p:cNvGrpSpPr/>
          <p:nvPr/>
        </p:nvGrpSpPr>
        <p:grpSpPr>
          <a:xfrm rot="-10800000">
            <a:off x="-1619" y="1016032"/>
            <a:ext cx="18288001" cy="12668"/>
            <a:chOff x="0" y="0"/>
            <a:chExt cx="24384001" cy="16891"/>
          </a:xfrm>
        </p:grpSpPr>
        <p:sp>
          <p:nvSpPr>
            <p:cNvPr id="5" name="Freeform 5"/>
            <p:cNvSpPr/>
            <p:nvPr/>
          </p:nvSpPr>
          <p:spPr>
            <a:xfrm>
              <a:off x="0" y="0"/>
              <a:ext cx="24384000" cy="16891"/>
            </a:xfrm>
            <a:custGeom>
              <a:avLst/>
              <a:gdLst/>
              <a:ahLst/>
              <a:cxnLst/>
              <a:rect l="l" t="t" r="r" b="b"/>
              <a:pathLst>
                <a:path w="24384000" h="16891">
                  <a:moveTo>
                    <a:pt x="0" y="0"/>
                  </a:moveTo>
                  <a:lnTo>
                    <a:pt x="24384000" y="0"/>
                  </a:lnTo>
                  <a:lnTo>
                    <a:pt x="24384000" y="16891"/>
                  </a:lnTo>
                  <a:lnTo>
                    <a:pt x="0" y="16891"/>
                  </a:lnTo>
                  <a:close/>
                </a:path>
              </a:pathLst>
            </a:custGeom>
            <a:solidFill>
              <a:srgbClr val="1E2328"/>
            </a:solidFill>
          </p:spPr>
          <p:txBody>
            <a:bodyPr/>
            <a:lstStyle/>
            <a:p>
              <a:endParaRPr lang="it-IT"/>
            </a:p>
          </p:txBody>
        </p:sp>
      </p:grpSp>
      <p:grpSp>
        <p:nvGrpSpPr>
          <p:cNvPr id="6" name="Group 6"/>
          <p:cNvGrpSpPr/>
          <p:nvPr/>
        </p:nvGrpSpPr>
        <p:grpSpPr>
          <a:xfrm>
            <a:off x="16675330" y="1028700"/>
            <a:ext cx="1612677" cy="1612678"/>
            <a:chOff x="0" y="0"/>
            <a:chExt cx="2150236" cy="2150238"/>
          </a:xfrm>
        </p:grpSpPr>
        <p:sp>
          <p:nvSpPr>
            <p:cNvPr id="7" name="Freeform 7"/>
            <p:cNvSpPr/>
            <p:nvPr/>
          </p:nvSpPr>
          <p:spPr>
            <a:xfrm>
              <a:off x="0" y="0"/>
              <a:ext cx="2150237" cy="2150237"/>
            </a:xfrm>
            <a:custGeom>
              <a:avLst/>
              <a:gdLst/>
              <a:ahLst/>
              <a:cxnLst/>
              <a:rect l="l" t="t" r="r" b="b"/>
              <a:pathLst>
                <a:path w="2150237" h="2150237">
                  <a:moveTo>
                    <a:pt x="0" y="0"/>
                  </a:moveTo>
                  <a:lnTo>
                    <a:pt x="2150237" y="0"/>
                  </a:lnTo>
                  <a:lnTo>
                    <a:pt x="2150237" y="2150237"/>
                  </a:lnTo>
                  <a:lnTo>
                    <a:pt x="0" y="2150237"/>
                  </a:lnTo>
                  <a:lnTo>
                    <a:pt x="0" y="0"/>
                  </a:lnTo>
                  <a:close/>
                </a:path>
              </a:pathLst>
            </a:custGeom>
            <a:blipFill>
              <a:blip r:embed="rId2"/>
              <a:stretch>
                <a:fillRect/>
              </a:stretch>
            </a:blipFill>
          </p:spPr>
          <p:txBody>
            <a:bodyPr/>
            <a:lstStyle/>
            <a:p>
              <a:endParaRPr lang="it-IT"/>
            </a:p>
          </p:txBody>
        </p:sp>
      </p:grpSp>
      <p:grpSp>
        <p:nvGrpSpPr>
          <p:cNvPr id="8" name="Group 8"/>
          <p:cNvGrpSpPr/>
          <p:nvPr/>
        </p:nvGrpSpPr>
        <p:grpSpPr>
          <a:xfrm rot="-10800000">
            <a:off x="1" y="1019174"/>
            <a:ext cx="18288000" cy="9525"/>
            <a:chOff x="0" y="0"/>
            <a:chExt cx="24384000" cy="12700"/>
          </a:xfrm>
        </p:grpSpPr>
        <p:sp>
          <p:nvSpPr>
            <p:cNvPr id="9" name="Freeform 9"/>
            <p:cNvSpPr/>
            <p:nvPr/>
          </p:nvSpPr>
          <p:spPr>
            <a:xfrm>
              <a:off x="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txBody>
            <a:bodyPr/>
            <a:lstStyle/>
            <a:p>
              <a:endParaRPr lang="it-IT"/>
            </a:p>
          </p:txBody>
        </p:sp>
      </p:grpSp>
      <p:sp>
        <p:nvSpPr>
          <p:cNvPr id="10" name="Freeform 10"/>
          <p:cNvSpPr/>
          <p:nvPr/>
        </p:nvSpPr>
        <p:spPr>
          <a:xfrm>
            <a:off x="8572242" y="1038227"/>
            <a:ext cx="8098326" cy="9259920"/>
          </a:xfrm>
          <a:custGeom>
            <a:avLst/>
            <a:gdLst/>
            <a:ahLst/>
            <a:cxnLst/>
            <a:rect l="l" t="t" r="r" b="b"/>
            <a:pathLst>
              <a:path w="7111176" h="11610524">
                <a:moveTo>
                  <a:pt x="0" y="0"/>
                </a:moveTo>
                <a:lnTo>
                  <a:pt x="7111176" y="0"/>
                </a:lnTo>
                <a:lnTo>
                  <a:pt x="7111176" y="11610524"/>
                </a:lnTo>
                <a:lnTo>
                  <a:pt x="0" y="11610524"/>
                </a:lnTo>
                <a:lnTo>
                  <a:pt x="0" y="0"/>
                </a:lnTo>
                <a:close/>
              </a:path>
            </a:pathLst>
          </a:custGeom>
          <a:blipFill>
            <a:blip r:embed="rId3">
              <a:extLst>
                <a:ext uri="{96DAC541-7B7A-43D3-8B79-37D633B846F1}">
                  <asvg:svgBlip xmlns:asvg="http://schemas.microsoft.com/office/drawing/2016/SVG/main" r:embed="rId4"/>
                </a:ext>
              </a:extLst>
            </a:blip>
            <a:stretch>
              <a:fillRect l="-93" r="-93"/>
            </a:stretch>
          </a:blipFill>
        </p:spPr>
        <p:txBody>
          <a:bodyPr/>
          <a:lstStyle/>
          <a:p>
            <a:endParaRPr lang="it-IT"/>
          </a:p>
        </p:txBody>
      </p:sp>
      <p:grpSp>
        <p:nvGrpSpPr>
          <p:cNvPr id="13" name="Group 13"/>
          <p:cNvGrpSpPr/>
          <p:nvPr/>
        </p:nvGrpSpPr>
        <p:grpSpPr>
          <a:xfrm>
            <a:off x="1016568" y="5143500"/>
            <a:ext cx="5435096" cy="5143500"/>
            <a:chOff x="0" y="0"/>
            <a:chExt cx="8475944" cy="8475944"/>
          </a:xfrm>
        </p:grpSpPr>
        <p:sp>
          <p:nvSpPr>
            <p:cNvPr id="14" name="Freeform 14"/>
            <p:cNvSpPr/>
            <p:nvPr/>
          </p:nvSpPr>
          <p:spPr>
            <a:xfrm>
              <a:off x="0" y="0"/>
              <a:ext cx="8475980" cy="8475980"/>
            </a:xfrm>
            <a:custGeom>
              <a:avLst/>
              <a:gdLst/>
              <a:ahLst/>
              <a:cxnLst/>
              <a:rect l="l" t="t" r="r" b="b"/>
              <a:pathLst>
                <a:path w="8475980" h="8475980">
                  <a:moveTo>
                    <a:pt x="0" y="0"/>
                  </a:moveTo>
                  <a:lnTo>
                    <a:pt x="8475980" y="0"/>
                  </a:lnTo>
                  <a:lnTo>
                    <a:pt x="8475980" y="8475980"/>
                  </a:lnTo>
                  <a:lnTo>
                    <a:pt x="0" y="8475980"/>
                  </a:lnTo>
                  <a:lnTo>
                    <a:pt x="0" y="0"/>
                  </a:lnTo>
                  <a:close/>
                </a:path>
              </a:pathLst>
            </a:custGeom>
            <a:blipFill>
              <a:blip r:embed="rId5"/>
              <a:stretch>
                <a:fillRect/>
              </a:stretch>
            </a:blipFill>
          </p:spPr>
          <p:txBody>
            <a:bodyPr/>
            <a:lstStyle/>
            <a:p>
              <a:endParaRPr lang="it-IT"/>
            </a:p>
          </p:txBody>
        </p:sp>
      </p:grpSp>
      <p:sp>
        <p:nvSpPr>
          <p:cNvPr id="15" name="TextBox 15"/>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a:solidFill>
                  <a:srgbClr val="1E2328"/>
                </a:solidFill>
                <a:latin typeface="Montserrat"/>
                <a:ea typeface="Montserrat"/>
                <a:cs typeface="Montserrat"/>
                <a:sym typeface="Montserrat"/>
              </a:rPr>
              <a:t>Module 6, Unit 1</a:t>
            </a:r>
          </a:p>
        </p:txBody>
      </p:sp>
      <p:sp>
        <p:nvSpPr>
          <p:cNvPr id="16" name="TextBox 16"/>
          <p:cNvSpPr txBox="1"/>
          <p:nvPr/>
        </p:nvSpPr>
        <p:spPr>
          <a:xfrm>
            <a:off x="1026804" y="1286590"/>
            <a:ext cx="6882835" cy="1238865"/>
          </a:xfrm>
          <a:prstGeom prst="rect">
            <a:avLst/>
          </a:prstGeom>
        </p:spPr>
        <p:txBody>
          <a:bodyPr wrap="square" lIns="0" tIns="0" rIns="0" bIns="0" rtlCol="0" anchor="t">
            <a:spAutoFit/>
          </a:bodyPr>
          <a:lstStyle/>
          <a:p>
            <a:pPr algn="l">
              <a:lnSpc>
                <a:spcPts val="4772"/>
              </a:lnSpc>
            </a:pPr>
            <a:r>
              <a:rPr lang="en-US" sz="4299" dirty="0">
                <a:solidFill>
                  <a:srgbClr val="1E2328"/>
                </a:solidFill>
                <a:latin typeface="DM Serif Display"/>
                <a:ea typeface="DM Serif Display"/>
                <a:cs typeface="DM Serif Display"/>
                <a:sym typeface="DM Serif Display"/>
              </a:rPr>
              <a:t>WHAT IS SUSTAINABLE FASHION?</a:t>
            </a:r>
          </a:p>
        </p:txBody>
      </p:sp>
      <p:sp>
        <p:nvSpPr>
          <p:cNvPr id="17" name="TextBox 17"/>
          <p:cNvSpPr txBox="1"/>
          <p:nvPr/>
        </p:nvSpPr>
        <p:spPr>
          <a:xfrm>
            <a:off x="1026804" y="2524973"/>
            <a:ext cx="6882836" cy="2508868"/>
          </a:xfrm>
          <a:prstGeom prst="rect">
            <a:avLst/>
          </a:prstGeom>
        </p:spPr>
        <p:txBody>
          <a:bodyPr lIns="0" tIns="0" rIns="0" bIns="0" rtlCol="0" anchor="t">
            <a:spAutoFit/>
          </a:bodyPr>
          <a:lstStyle/>
          <a:p>
            <a:pPr algn="just">
              <a:lnSpc>
                <a:spcPts val="2848"/>
              </a:lnSpc>
            </a:pPr>
            <a:r>
              <a:rPr lang="en-US" sz="1899" dirty="0">
                <a:solidFill>
                  <a:srgbClr val="1E2328"/>
                </a:solidFill>
                <a:latin typeface="Montserrat"/>
                <a:ea typeface="Montserrat"/>
                <a:cs typeface="Montserrat"/>
                <a:sym typeface="Montserrat"/>
              </a:rPr>
              <a:t>Sustainable fashion refers to the movement and process of creating clothing, accessories, and textiles in ways that minimize their impact on the environment and support ethical practices. It focuses on reducing waste, conserving resources, re-using old clothes and fostering eco-friendly production methods throughout the lifecycle of a product.</a:t>
            </a:r>
          </a:p>
        </p:txBody>
      </p:sp>
      <p:sp>
        <p:nvSpPr>
          <p:cNvPr id="18" name="TextBox 18"/>
          <p:cNvSpPr txBox="1"/>
          <p:nvPr/>
        </p:nvSpPr>
        <p:spPr>
          <a:xfrm>
            <a:off x="1031566" y="332045"/>
            <a:ext cx="4506489" cy="403225"/>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19" name="TextBox 19"/>
          <p:cNvSpPr txBox="1"/>
          <p:nvPr/>
        </p:nvSpPr>
        <p:spPr>
          <a:xfrm>
            <a:off x="9179987" y="2449113"/>
            <a:ext cx="6882836" cy="7218505"/>
          </a:xfrm>
          <a:prstGeom prst="rect">
            <a:avLst/>
          </a:prstGeom>
        </p:spPr>
        <p:txBody>
          <a:bodyPr lIns="0" tIns="0" rIns="0" bIns="0" rtlCol="0" anchor="t">
            <a:spAutoFit/>
          </a:bodyPr>
          <a:lstStyle/>
          <a:p>
            <a:pPr algn="just">
              <a:lnSpc>
                <a:spcPts val="2848"/>
              </a:lnSpc>
            </a:pPr>
            <a:r>
              <a:rPr lang="en-US" sz="1899" b="1" dirty="0">
                <a:solidFill>
                  <a:srgbClr val="1E2328"/>
                </a:solidFill>
                <a:latin typeface="Montserrat" panose="00000500000000000000" pitchFamily="2" charset="0"/>
                <a:ea typeface="Arimo Bold"/>
                <a:cs typeface="Arimo Bold"/>
                <a:sym typeface="Arimo Bold"/>
              </a:rPr>
              <a:t>Key principles of sustainable fashion</a:t>
            </a:r>
            <a:r>
              <a:rPr lang="en-US" sz="1899" dirty="0">
                <a:solidFill>
                  <a:srgbClr val="1E2328"/>
                </a:solidFill>
                <a:latin typeface="Montserrat" panose="00000500000000000000" pitchFamily="2" charset="0"/>
                <a:ea typeface="Arimo"/>
                <a:cs typeface="Arimo"/>
                <a:sym typeface="Arimo"/>
              </a:rPr>
              <a:t>:</a:t>
            </a:r>
          </a:p>
          <a:p>
            <a:pPr algn="just">
              <a:lnSpc>
                <a:spcPts val="2848"/>
              </a:lnSpc>
            </a:pPr>
            <a:endParaRPr lang="en-US" sz="1899" dirty="0">
              <a:solidFill>
                <a:srgbClr val="1E2328"/>
              </a:solidFill>
              <a:latin typeface="Arimo"/>
              <a:ea typeface="Arimo"/>
              <a:cs typeface="Arimo"/>
              <a:sym typeface="Arimo"/>
            </a:endParaRPr>
          </a:p>
          <a:p>
            <a:pPr marL="434112" lvl="2" indent="-144704" algn="just">
              <a:lnSpc>
                <a:spcPts val="2848"/>
              </a:lnSpc>
              <a:buFont typeface="Arial"/>
              <a:buChar char="⚬"/>
            </a:pPr>
            <a:r>
              <a:rPr lang="en-US" sz="1899" u="sng" dirty="0">
                <a:solidFill>
                  <a:srgbClr val="1E2328"/>
                </a:solidFill>
                <a:latin typeface="Montserrat"/>
                <a:ea typeface="Montserrat"/>
                <a:cs typeface="Montserrat"/>
                <a:sym typeface="Montserrat"/>
              </a:rPr>
              <a:t>Eco-friendly materials</a:t>
            </a:r>
            <a:r>
              <a:rPr lang="en-US" sz="1899" dirty="0">
                <a:solidFill>
                  <a:srgbClr val="1E2328"/>
                </a:solidFill>
                <a:latin typeface="Montserrat"/>
                <a:ea typeface="Montserrat"/>
                <a:cs typeface="Montserrat"/>
                <a:sym typeface="Montserrat"/>
              </a:rPr>
              <a:t>: Use of organic, recycled, or biodegradable fabrics to reduce environmental impact.</a:t>
            </a:r>
          </a:p>
          <a:p>
            <a:pPr marL="434112" lvl="2" indent="-144704" algn="just">
              <a:lnSpc>
                <a:spcPts val="2848"/>
              </a:lnSpc>
              <a:buFont typeface="Arial"/>
              <a:buChar char="⚬"/>
            </a:pPr>
            <a:r>
              <a:rPr lang="en-US" sz="1899" u="sng" dirty="0">
                <a:solidFill>
                  <a:srgbClr val="1E2328"/>
                </a:solidFill>
                <a:latin typeface="Montserrat"/>
                <a:ea typeface="Montserrat"/>
                <a:cs typeface="Montserrat"/>
                <a:sym typeface="Montserrat"/>
              </a:rPr>
              <a:t>Waste reduction</a:t>
            </a:r>
            <a:r>
              <a:rPr lang="en-US" sz="1899" dirty="0">
                <a:solidFill>
                  <a:srgbClr val="1E2328"/>
                </a:solidFill>
                <a:latin typeface="Montserrat"/>
                <a:ea typeface="Montserrat"/>
                <a:cs typeface="Montserrat"/>
                <a:sym typeface="Montserrat"/>
              </a:rPr>
              <a:t>: Encouraging minimal fabric waste through innovative design and production methods.</a:t>
            </a:r>
          </a:p>
          <a:p>
            <a:pPr marL="434112" lvl="2" indent="-144704" algn="just">
              <a:lnSpc>
                <a:spcPts val="2848"/>
              </a:lnSpc>
              <a:buFont typeface="Arial"/>
              <a:buChar char="⚬"/>
            </a:pPr>
            <a:r>
              <a:rPr lang="en-US" sz="1899" u="sng" dirty="0">
                <a:solidFill>
                  <a:srgbClr val="1E2328"/>
                </a:solidFill>
                <a:latin typeface="Montserrat"/>
                <a:ea typeface="Montserrat"/>
                <a:cs typeface="Montserrat"/>
                <a:sym typeface="Montserrat"/>
              </a:rPr>
              <a:t>Ethical labor practices</a:t>
            </a:r>
            <a:r>
              <a:rPr lang="en-US" sz="1899" dirty="0">
                <a:solidFill>
                  <a:srgbClr val="1E2328"/>
                </a:solidFill>
                <a:latin typeface="Montserrat"/>
                <a:ea typeface="Montserrat"/>
                <a:cs typeface="Montserrat"/>
                <a:sym typeface="Montserrat"/>
              </a:rPr>
              <a:t>: Ensuring fair wages, safe working conditions, and respect for workers' rights.</a:t>
            </a:r>
          </a:p>
          <a:p>
            <a:pPr marL="434112" lvl="2" indent="-144704" algn="just">
              <a:lnSpc>
                <a:spcPts val="2848"/>
              </a:lnSpc>
              <a:buFont typeface="Arial"/>
              <a:buChar char="⚬"/>
            </a:pPr>
            <a:r>
              <a:rPr lang="en-US" sz="1899" u="sng" dirty="0">
                <a:solidFill>
                  <a:srgbClr val="1E2328"/>
                </a:solidFill>
                <a:latin typeface="Montserrat"/>
                <a:ea typeface="Montserrat"/>
                <a:cs typeface="Montserrat"/>
                <a:sym typeface="Montserrat"/>
              </a:rPr>
              <a:t>Circular fashion</a:t>
            </a:r>
            <a:r>
              <a:rPr lang="en-US" sz="1899" dirty="0">
                <a:solidFill>
                  <a:srgbClr val="1E2328"/>
                </a:solidFill>
                <a:latin typeface="Montserrat"/>
                <a:ea typeface="Montserrat"/>
                <a:cs typeface="Montserrat"/>
                <a:sym typeface="Montserrat"/>
              </a:rPr>
              <a:t>: Promoting recycling, upcycling, and designing for extended product life cycles.</a:t>
            </a:r>
          </a:p>
          <a:p>
            <a:pPr marL="434112" lvl="2" indent="-144704" algn="just">
              <a:lnSpc>
                <a:spcPts val="2848"/>
              </a:lnSpc>
              <a:buFont typeface="Arial"/>
              <a:buChar char="⚬"/>
            </a:pPr>
            <a:r>
              <a:rPr lang="en-US" sz="1899" u="sng" dirty="0">
                <a:solidFill>
                  <a:srgbClr val="1E2328"/>
                </a:solidFill>
                <a:latin typeface="Montserrat"/>
                <a:ea typeface="Montserrat"/>
                <a:cs typeface="Montserrat"/>
                <a:sym typeface="Montserrat"/>
              </a:rPr>
              <a:t>Energy efficiency</a:t>
            </a:r>
            <a:r>
              <a:rPr lang="en-US" sz="1899" dirty="0">
                <a:solidFill>
                  <a:srgbClr val="1E2328"/>
                </a:solidFill>
                <a:latin typeface="Montserrat"/>
                <a:ea typeface="Montserrat"/>
                <a:cs typeface="Montserrat"/>
                <a:sym typeface="Montserrat"/>
              </a:rPr>
              <a:t>: Implementing renewable energy and low-impact processes in manufacturing.</a:t>
            </a:r>
          </a:p>
          <a:p>
            <a:pPr marL="434112" lvl="2" indent="-144704" algn="just">
              <a:lnSpc>
                <a:spcPts val="2848"/>
              </a:lnSpc>
            </a:pPr>
            <a:endParaRPr lang="en-US" sz="1899" dirty="0">
              <a:solidFill>
                <a:srgbClr val="1E2328"/>
              </a:solidFill>
              <a:latin typeface="Montserrat"/>
              <a:ea typeface="Montserrat"/>
              <a:cs typeface="Montserrat"/>
              <a:sym typeface="Montserrat"/>
            </a:endParaRPr>
          </a:p>
          <a:p>
            <a:pPr marL="273050" lvl="2" indent="15875" algn="just">
              <a:lnSpc>
                <a:spcPts val="2848"/>
              </a:lnSpc>
            </a:pPr>
            <a:r>
              <a:rPr lang="en-US" sz="1899" dirty="0">
                <a:solidFill>
                  <a:srgbClr val="1E2328"/>
                </a:solidFill>
                <a:latin typeface="Montserrat"/>
                <a:ea typeface="Montserrat"/>
                <a:cs typeface="Montserrat"/>
                <a:sym typeface="Montserrat"/>
              </a:rPr>
              <a:t>Sustainable fashion seeks to balance creativity with responsibility, aiming to meet today’s needs without compromising the planet’s future.</a:t>
            </a:r>
          </a:p>
          <a:p>
            <a:pPr marL="434112" lvl="2" indent="-144704" algn="just">
              <a:lnSpc>
                <a:spcPts val="2848"/>
              </a:lnSpc>
            </a:pPr>
            <a:endParaRPr lang="en-US" sz="1899" dirty="0">
              <a:solidFill>
                <a:srgbClr val="1E2328"/>
              </a:solidFill>
              <a:latin typeface="Montserrat"/>
              <a:ea typeface="Montserrat"/>
              <a:cs typeface="Montserrat"/>
              <a:sym typeface="Montserrat"/>
            </a:endParaRPr>
          </a:p>
          <a:p>
            <a:pPr marL="434112" lvl="2" indent="-144704" algn="just">
              <a:lnSpc>
                <a:spcPts val="2848"/>
              </a:lnSpc>
            </a:pPr>
            <a:r>
              <a:rPr lang="en-US" sz="1899" b="1" dirty="0">
                <a:solidFill>
                  <a:srgbClr val="1E2328"/>
                </a:solidFill>
                <a:latin typeface="Montserrat Bold"/>
                <a:ea typeface="Montserrat Bold"/>
                <a:cs typeface="Montserrat Bold"/>
                <a:sym typeface="Montserrat Bold"/>
              </a:rPr>
              <a:t>For more insights see MODULE 1.</a:t>
            </a:r>
          </a:p>
          <a:p>
            <a:pPr marL="434112" lvl="2" indent="-144704" algn="just">
              <a:lnSpc>
                <a:spcPts val="2848"/>
              </a:lnSpc>
            </a:pPr>
            <a:endParaRPr lang="en-US" sz="1899" b="1" dirty="0">
              <a:solidFill>
                <a:srgbClr val="1E2328"/>
              </a:solidFill>
              <a:latin typeface="Montserrat Bold"/>
              <a:ea typeface="Montserrat Bold"/>
              <a:cs typeface="Montserrat Bold"/>
              <a:sym typeface="Montserrat Bold"/>
            </a:endParaRPr>
          </a:p>
        </p:txBody>
      </p:sp>
      <p:sp>
        <p:nvSpPr>
          <p:cNvPr id="20" name="TextBox 20"/>
          <p:cNvSpPr txBox="1"/>
          <p:nvPr/>
        </p:nvSpPr>
        <p:spPr>
          <a:xfrm rot="16200000">
            <a:off x="15869100" y="7458063"/>
            <a:ext cx="3331810" cy="26866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6" tooltip="https://www.fashionupproject.com"/>
              </a:rPr>
              <a:t>www.fashionupproject.com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670568" y="1620"/>
            <a:ext cx="12668" cy="10287001"/>
            <a:chOff x="0" y="0"/>
            <a:chExt cx="16891" cy="13716001"/>
          </a:xfrm>
        </p:grpSpPr>
        <p:sp>
          <p:nvSpPr>
            <p:cNvPr id="3" name="Freeform 3"/>
            <p:cNvSpPr/>
            <p:nvPr/>
          </p:nvSpPr>
          <p:spPr>
            <a:xfrm>
              <a:off x="0" y="0"/>
              <a:ext cx="16891" cy="13716000"/>
            </a:xfrm>
            <a:custGeom>
              <a:avLst/>
              <a:gdLst/>
              <a:ahLst/>
              <a:cxnLst/>
              <a:rect l="l" t="t" r="r" b="b"/>
              <a:pathLst>
                <a:path w="16891" h="13716000">
                  <a:moveTo>
                    <a:pt x="0" y="13716000"/>
                  </a:moveTo>
                  <a:lnTo>
                    <a:pt x="0" y="0"/>
                  </a:lnTo>
                  <a:lnTo>
                    <a:pt x="16891" y="0"/>
                  </a:lnTo>
                  <a:lnTo>
                    <a:pt x="16891" y="13716000"/>
                  </a:lnTo>
                  <a:close/>
                </a:path>
              </a:pathLst>
            </a:custGeom>
            <a:solidFill>
              <a:srgbClr val="1E2328"/>
            </a:solidFill>
          </p:spPr>
          <p:txBody>
            <a:bodyPr/>
            <a:lstStyle/>
            <a:p>
              <a:endParaRPr lang="it-IT"/>
            </a:p>
          </p:txBody>
        </p:sp>
      </p:grpSp>
      <p:grpSp>
        <p:nvGrpSpPr>
          <p:cNvPr id="4" name="Group 4"/>
          <p:cNvGrpSpPr/>
          <p:nvPr/>
        </p:nvGrpSpPr>
        <p:grpSpPr>
          <a:xfrm rot="-10800000">
            <a:off x="-1619" y="1016032"/>
            <a:ext cx="18288001" cy="12668"/>
            <a:chOff x="0" y="0"/>
            <a:chExt cx="24384001" cy="16891"/>
          </a:xfrm>
        </p:grpSpPr>
        <p:sp>
          <p:nvSpPr>
            <p:cNvPr id="5" name="Freeform 5"/>
            <p:cNvSpPr/>
            <p:nvPr/>
          </p:nvSpPr>
          <p:spPr>
            <a:xfrm>
              <a:off x="0" y="0"/>
              <a:ext cx="24384000" cy="16891"/>
            </a:xfrm>
            <a:custGeom>
              <a:avLst/>
              <a:gdLst/>
              <a:ahLst/>
              <a:cxnLst/>
              <a:rect l="l" t="t" r="r" b="b"/>
              <a:pathLst>
                <a:path w="24384000" h="16891">
                  <a:moveTo>
                    <a:pt x="0" y="0"/>
                  </a:moveTo>
                  <a:lnTo>
                    <a:pt x="24384000" y="0"/>
                  </a:lnTo>
                  <a:lnTo>
                    <a:pt x="24384000" y="16891"/>
                  </a:lnTo>
                  <a:lnTo>
                    <a:pt x="0" y="16891"/>
                  </a:lnTo>
                  <a:close/>
                </a:path>
              </a:pathLst>
            </a:custGeom>
            <a:solidFill>
              <a:srgbClr val="1E2328"/>
            </a:solidFill>
          </p:spPr>
          <p:txBody>
            <a:bodyPr/>
            <a:lstStyle/>
            <a:p>
              <a:endParaRPr lang="it-IT"/>
            </a:p>
          </p:txBody>
        </p:sp>
      </p:grpSp>
      <p:grpSp>
        <p:nvGrpSpPr>
          <p:cNvPr id="6" name="Group 6"/>
          <p:cNvGrpSpPr/>
          <p:nvPr/>
        </p:nvGrpSpPr>
        <p:grpSpPr>
          <a:xfrm>
            <a:off x="16675330" y="1028700"/>
            <a:ext cx="1612677" cy="1612678"/>
            <a:chOff x="0" y="0"/>
            <a:chExt cx="2150236" cy="2150238"/>
          </a:xfrm>
        </p:grpSpPr>
        <p:sp>
          <p:nvSpPr>
            <p:cNvPr id="7" name="Freeform 7"/>
            <p:cNvSpPr/>
            <p:nvPr/>
          </p:nvSpPr>
          <p:spPr>
            <a:xfrm>
              <a:off x="0" y="0"/>
              <a:ext cx="2150237" cy="2150237"/>
            </a:xfrm>
            <a:custGeom>
              <a:avLst/>
              <a:gdLst/>
              <a:ahLst/>
              <a:cxnLst/>
              <a:rect l="l" t="t" r="r" b="b"/>
              <a:pathLst>
                <a:path w="2150237" h="2150237">
                  <a:moveTo>
                    <a:pt x="0" y="0"/>
                  </a:moveTo>
                  <a:lnTo>
                    <a:pt x="2150237" y="0"/>
                  </a:lnTo>
                  <a:lnTo>
                    <a:pt x="2150237" y="2150237"/>
                  </a:lnTo>
                  <a:lnTo>
                    <a:pt x="0" y="2150237"/>
                  </a:lnTo>
                  <a:lnTo>
                    <a:pt x="0" y="0"/>
                  </a:lnTo>
                  <a:close/>
                </a:path>
              </a:pathLst>
            </a:custGeom>
            <a:blipFill>
              <a:blip r:embed="rId2"/>
              <a:stretch>
                <a:fillRect/>
              </a:stretch>
            </a:blipFill>
          </p:spPr>
          <p:txBody>
            <a:bodyPr/>
            <a:lstStyle/>
            <a:p>
              <a:endParaRPr lang="it-IT"/>
            </a:p>
          </p:txBody>
        </p:sp>
      </p:grpSp>
      <p:grpSp>
        <p:nvGrpSpPr>
          <p:cNvPr id="8" name="Group 8"/>
          <p:cNvGrpSpPr/>
          <p:nvPr/>
        </p:nvGrpSpPr>
        <p:grpSpPr>
          <a:xfrm rot="-10800000">
            <a:off x="1" y="1019174"/>
            <a:ext cx="18288000" cy="9525"/>
            <a:chOff x="0" y="0"/>
            <a:chExt cx="24384000" cy="12700"/>
          </a:xfrm>
        </p:grpSpPr>
        <p:sp>
          <p:nvSpPr>
            <p:cNvPr id="9" name="Freeform 9"/>
            <p:cNvSpPr/>
            <p:nvPr/>
          </p:nvSpPr>
          <p:spPr>
            <a:xfrm>
              <a:off x="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txBody>
            <a:bodyPr/>
            <a:lstStyle/>
            <a:p>
              <a:endParaRPr lang="it-IT"/>
            </a:p>
          </p:txBody>
        </p:sp>
      </p:grpSp>
      <p:sp>
        <p:nvSpPr>
          <p:cNvPr id="10" name="Freeform 10"/>
          <p:cNvSpPr/>
          <p:nvPr/>
        </p:nvSpPr>
        <p:spPr>
          <a:xfrm>
            <a:off x="664836" y="2489885"/>
            <a:ext cx="5633381" cy="3083525"/>
          </a:xfrm>
          <a:custGeom>
            <a:avLst/>
            <a:gdLst/>
            <a:ahLst/>
            <a:cxnLst/>
            <a:rect l="l" t="t" r="r" b="b"/>
            <a:pathLst>
              <a:path w="5633381" h="3083525">
                <a:moveTo>
                  <a:pt x="0" y="0"/>
                </a:moveTo>
                <a:lnTo>
                  <a:pt x="5633381" y="0"/>
                </a:lnTo>
                <a:lnTo>
                  <a:pt x="5633381" y="3083525"/>
                </a:lnTo>
                <a:lnTo>
                  <a:pt x="0" y="3083525"/>
                </a:lnTo>
                <a:lnTo>
                  <a:pt x="0" y="0"/>
                </a:lnTo>
                <a:close/>
              </a:path>
            </a:pathLst>
          </a:custGeom>
          <a:blipFill>
            <a:blip r:embed="rId3">
              <a:extLst>
                <a:ext uri="{96DAC541-7B7A-43D3-8B79-37D633B846F1}">
                  <asvg:svgBlip xmlns:asvg="http://schemas.microsoft.com/office/drawing/2016/SVG/main" r:embed="rId4"/>
                </a:ext>
              </a:extLst>
            </a:blip>
            <a:stretch>
              <a:fillRect l="-6" r="-6"/>
            </a:stretch>
          </a:blipFill>
        </p:spPr>
        <p:txBody>
          <a:bodyPr/>
          <a:lstStyle/>
          <a:p>
            <a:endParaRPr lang="it-IT"/>
          </a:p>
        </p:txBody>
      </p:sp>
      <p:grpSp>
        <p:nvGrpSpPr>
          <p:cNvPr id="11" name="Group 11"/>
          <p:cNvGrpSpPr/>
          <p:nvPr/>
        </p:nvGrpSpPr>
        <p:grpSpPr>
          <a:xfrm>
            <a:off x="1039649" y="5556761"/>
            <a:ext cx="4883754" cy="4720872"/>
            <a:chOff x="0" y="0"/>
            <a:chExt cx="6195671" cy="6195671"/>
          </a:xfrm>
        </p:grpSpPr>
        <p:sp>
          <p:nvSpPr>
            <p:cNvPr id="12" name="Freeform 12"/>
            <p:cNvSpPr/>
            <p:nvPr/>
          </p:nvSpPr>
          <p:spPr>
            <a:xfrm>
              <a:off x="0" y="0"/>
              <a:ext cx="6195695" cy="6195695"/>
            </a:xfrm>
            <a:custGeom>
              <a:avLst/>
              <a:gdLst/>
              <a:ahLst/>
              <a:cxnLst/>
              <a:rect l="l" t="t" r="r" b="b"/>
              <a:pathLst>
                <a:path w="6195695" h="6195695">
                  <a:moveTo>
                    <a:pt x="0" y="0"/>
                  </a:moveTo>
                  <a:lnTo>
                    <a:pt x="6195695" y="0"/>
                  </a:lnTo>
                  <a:lnTo>
                    <a:pt x="6195695" y="6195695"/>
                  </a:lnTo>
                  <a:lnTo>
                    <a:pt x="0" y="6195695"/>
                  </a:lnTo>
                  <a:lnTo>
                    <a:pt x="0" y="0"/>
                  </a:lnTo>
                  <a:close/>
                </a:path>
              </a:pathLst>
            </a:custGeom>
            <a:blipFill>
              <a:blip r:embed="rId5"/>
              <a:stretch>
                <a:fillRect/>
              </a:stretch>
            </a:blipFill>
          </p:spPr>
          <p:txBody>
            <a:bodyPr/>
            <a:lstStyle/>
            <a:p>
              <a:endParaRPr lang="it-IT"/>
            </a:p>
          </p:txBody>
        </p:sp>
      </p:grpSp>
      <p:sp>
        <p:nvSpPr>
          <p:cNvPr id="13" name="TextBox 13"/>
          <p:cNvSpPr txBox="1"/>
          <p:nvPr/>
        </p:nvSpPr>
        <p:spPr>
          <a:xfrm>
            <a:off x="7041354" y="2425453"/>
            <a:ext cx="9231408" cy="6311792"/>
          </a:xfrm>
          <a:prstGeom prst="rect">
            <a:avLst/>
          </a:prstGeom>
        </p:spPr>
        <p:txBody>
          <a:bodyPr lIns="0" tIns="0" rIns="0" bIns="0" rtlCol="0" anchor="t">
            <a:spAutoFit/>
          </a:bodyPr>
          <a:lstStyle/>
          <a:p>
            <a:pPr algn="l">
              <a:lnSpc>
                <a:spcPts val="3298"/>
              </a:lnSpc>
            </a:pPr>
            <a:endParaRPr dirty="0"/>
          </a:p>
          <a:p>
            <a:pPr algn="l">
              <a:lnSpc>
                <a:spcPts val="3298"/>
              </a:lnSpc>
            </a:pPr>
            <a:r>
              <a:rPr lang="en-US" sz="2150" dirty="0">
                <a:solidFill>
                  <a:srgbClr val="1E2328"/>
                </a:solidFill>
                <a:latin typeface="Montserrat"/>
                <a:ea typeface="Montserrat"/>
                <a:cs typeface="Montserrat"/>
                <a:sym typeface="Montserrat"/>
              </a:rPr>
              <a:t>3D design in fashion refers to the use of digital tools and software to </a:t>
            </a:r>
            <a:r>
              <a:rPr lang="en-US" sz="2150" b="1" dirty="0">
                <a:solidFill>
                  <a:srgbClr val="1E2328"/>
                </a:solidFill>
                <a:latin typeface="Montserrat Bold"/>
                <a:ea typeface="Montserrat Bold"/>
                <a:cs typeface="Montserrat Bold"/>
                <a:sym typeface="Montserrat Bold"/>
              </a:rPr>
              <a:t>create</a:t>
            </a:r>
            <a:r>
              <a:rPr lang="en-US" sz="2150" dirty="0">
                <a:solidFill>
                  <a:srgbClr val="1E2328"/>
                </a:solidFill>
                <a:latin typeface="Montserrat"/>
                <a:ea typeface="Montserrat"/>
                <a:cs typeface="Montserrat"/>
                <a:sym typeface="Montserrat"/>
              </a:rPr>
              <a:t>, </a:t>
            </a:r>
            <a:r>
              <a:rPr lang="en-US" sz="2150" b="1" dirty="0">
                <a:solidFill>
                  <a:srgbClr val="1E2328"/>
                </a:solidFill>
                <a:latin typeface="Montserrat Bold"/>
                <a:ea typeface="Montserrat"/>
                <a:cs typeface="Montserrat"/>
                <a:sym typeface="Montserrat Bold"/>
              </a:rPr>
              <a:t>visualize</a:t>
            </a:r>
            <a:r>
              <a:rPr lang="en-US" sz="2150" dirty="0">
                <a:solidFill>
                  <a:srgbClr val="1E2328"/>
                </a:solidFill>
                <a:latin typeface="Montserrat"/>
                <a:ea typeface="Montserrat"/>
                <a:cs typeface="Montserrat"/>
                <a:sym typeface="Montserrat"/>
              </a:rPr>
              <a:t>, and </a:t>
            </a:r>
            <a:r>
              <a:rPr lang="en-US" sz="2150" b="1" dirty="0">
                <a:solidFill>
                  <a:srgbClr val="1E2328"/>
                </a:solidFill>
                <a:latin typeface="Montserrat Bold"/>
                <a:ea typeface="Montserrat Bold"/>
                <a:cs typeface="Montserrat Bold"/>
                <a:sym typeface="Montserrat Bold"/>
              </a:rPr>
              <a:t>test</a:t>
            </a:r>
            <a:r>
              <a:rPr lang="en-US" sz="2150" dirty="0">
                <a:solidFill>
                  <a:srgbClr val="1E2328"/>
                </a:solidFill>
                <a:latin typeface="Montserrat"/>
                <a:ea typeface="Montserrat"/>
                <a:cs typeface="Montserrat"/>
                <a:sym typeface="Montserrat"/>
              </a:rPr>
              <a:t> garments in a virtual environment. It allows designers to create realistic prototypes without the need for physical materials, streamlining the entire design process.</a:t>
            </a:r>
            <a:endParaRPr lang="en-US" sz="2150" dirty="0">
              <a:solidFill>
                <a:srgbClr val="1E2328"/>
              </a:solidFill>
              <a:latin typeface="Montserrat"/>
              <a:ea typeface="Montserrat"/>
              <a:cs typeface="Montserrat"/>
            </a:endParaRPr>
          </a:p>
          <a:p>
            <a:pPr algn="l">
              <a:lnSpc>
                <a:spcPts val="3298"/>
              </a:lnSpc>
            </a:pPr>
            <a:endParaRPr lang="en-US" sz="2199" dirty="0">
              <a:solidFill>
                <a:srgbClr val="1E2328"/>
              </a:solidFill>
              <a:latin typeface="Montserrat"/>
              <a:ea typeface="Montserrat"/>
              <a:cs typeface="Montserrat"/>
              <a:sym typeface="Montserrat"/>
            </a:endParaRPr>
          </a:p>
          <a:p>
            <a:pPr algn="l">
              <a:lnSpc>
                <a:spcPts val="3298"/>
              </a:lnSpc>
            </a:pPr>
            <a:r>
              <a:rPr lang="en-US" sz="2199" b="1" dirty="0">
                <a:solidFill>
                  <a:srgbClr val="1E2328"/>
                </a:solidFill>
                <a:latin typeface="Montserrat" panose="00000500000000000000" pitchFamily="2" charset="0"/>
                <a:ea typeface="Arimo Bold"/>
                <a:cs typeface="Arimo Bold"/>
                <a:sym typeface="Arimo Bold"/>
              </a:rPr>
              <a:t>Key Roles of 3D Design</a:t>
            </a:r>
            <a:r>
              <a:rPr lang="en-US" sz="2199" dirty="0">
                <a:solidFill>
                  <a:srgbClr val="1E2328"/>
                </a:solidFill>
                <a:latin typeface="Montserrat" panose="00000500000000000000" pitchFamily="2" charset="0"/>
                <a:ea typeface="Arimo"/>
                <a:cs typeface="Arimo"/>
                <a:sym typeface="Arimo"/>
              </a:rPr>
              <a:t>:</a:t>
            </a:r>
          </a:p>
          <a:p>
            <a:pPr algn="l">
              <a:lnSpc>
                <a:spcPts val="3298"/>
              </a:lnSpc>
            </a:pPr>
            <a:endParaRPr lang="en-US" sz="2199" dirty="0">
              <a:solidFill>
                <a:srgbClr val="1E2328"/>
              </a:solidFill>
              <a:latin typeface="Arimo"/>
              <a:ea typeface="Arimo"/>
              <a:cs typeface="Arimo"/>
              <a:sym typeface="Arimo"/>
            </a:endParaRPr>
          </a:p>
          <a:p>
            <a:pPr marL="502285" lvl="2" indent="-167005" algn="l">
              <a:lnSpc>
                <a:spcPts val="3298"/>
              </a:lnSpc>
              <a:buFont typeface="Arial"/>
              <a:buChar char="⚬"/>
            </a:pPr>
            <a:r>
              <a:rPr lang="en-US" sz="2199" u="sng" dirty="0">
                <a:solidFill>
                  <a:srgbClr val="1E2328"/>
                </a:solidFill>
                <a:latin typeface="Montserrat"/>
                <a:ea typeface="Montserrat"/>
                <a:cs typeface="Montserrat"/>
                <a:sym typeface="Montserrat"/>
              </a:rPr>
              <a:t>Visualization</a:t>
            </a:r>
            <a:r>
              <a:rPr lang="en-US" sz="2199" dirty="0">
                <a:solidFill>
                  <a:srgbClr val="1E2328"/>
                </a:solidFill>
                <a:latin typeface="Montserrat"/>
                <a:ea typeface="Montserrat"/>
                <a:cs typeface="Montserrat"/>
                <a:sym typeface="Montserrat"/>
              </a:rPr>
              <a:t>: Enables designers to see detailed, lifelike models of garments, including textures, draping, and fit.</a:t>
            </a:r>
            <a:endParaRPr lang="en-US" sz="2199" dirty="0">
              <a:solidFill>
                <a:srgbClr val="1E2328"/>
              </a:solidFill>
              <a:latin typeface="Montserrat"/>
              <a:ea typeface="Montserrat"/>
              <a:cs typeface="Montserrat"/>
            </a:endParaRPr>
          </a:p>
          <a:p>
            <a:pPr marL="502285" lvl="2" indent="-167005" algn="l">
              <a:lnSpc>
                <a:spcPts val="3298"/>
              </a:lnSpc>
              <a:buFont typeface="Arial"/>
              <a:buChar char="⚬"/>
            </a:pPr>
            <a:r>
              <a:rPr lang="en-US" sz="2199" u="sng" dirty="0">
                <a:solidFill>
                  <a:srgbClr val="1E2328"/>
                </a:solidFill>
                <a:latin typeface="Montserrat"/>
                <a:ea typeface="Montserrat"/>
                <a:cs typeface="Montserrat"/>
                <a:sym typeface="Montserrat"/>
              </a:rPr>
              <a:t>Prototyping</a:t>
            </a:r>
            <a:r>
              <a:rPr lang="en-US" sz="2199" dirty="0">
                <a:solidFill>
                  <a:srgbClr val="1E2328"/>
                </a:solidFill>
                <a:latin typeface="Montserrat"/>
                <a:ea typeface="Montserrat"/>
                <a:cs typeface="Montserrat"/>
                <a:sym typeface="Montserrat"/>
              </a:rPr>
              <a:t>: Allows creation of virtual samples for review, eliminating the need for multiple physical prototypes.</a:t>
            </a:r>
            <a:endParaRPr lang="en-US" sz="2199" dirty="0">
              <a:solidFill>
                <a:srgbClr val="1E2328"/>
              </a:solidFill>
              <a:latin typeface="Montserrat"/>
              <a:ea typeface="Montserrat"/>
              <a:cs typeface="Montserrat"/>
            </a:endParaRPr>
          </a:p>
          <a:p>
            <a:pPr marL="502285" lvl="2" indent="-167005" algn="l">
              <a:lnSpc>
                <a:spcPts val="3299"/>
              </a:lnSpc>
              <a:buFont typeface="Arial"/>
              <a:buChar char="⚬"/>
            </a:pPr>
            <a:r>
              <a:rPr lang="en-US" sz="2199" u="sng" dirty="0">
                <a:solidFill>
                  <a:srgbClr val="1E2328"/>
                </a:solidFill>
                <a:latin typeface="Montserrat"/>
                <a:ea typeface="Montserrat"/>
                <a:cs typeface="Montserrat"/>
                <a:sym typeface="Montserrat"/>
              </a:rPr>
              <a:t>Testing</a:t>
            </a:r>
            <a:r>
              <a:rPr lang="en-US" sz="2199" dirty="0">
                <a:solidFill>
                  <a:srgbClr val="1E2328"/>
                </a:solidFill>
                <a:latin typeface="Montserrat"/>
                <a:ea typeface="Montserrat"/>
                <a:cs typeface="Montserrat"/>
                <a:sym typeface="Montserrat"/>
              </a:rPr>
              <a:t>: Facilitates experimentation with designs, patterns, and alterations without wasting resources.</a:t>
            </a:r>
            <a:endParaRPr lang="en-US" sz="2199" dirty="0">
              <a:solidFill>
                <a:srgbClr val="1E2328"/>
              </a:solidFill>
              <a:latin typeface="Montserrat"/>
              <a:ea typeface="Montserrat"/>
              <a:cs typeface="Montserrat"/>
            </a:endParaRPr>
          </a:p>
          <a:p>
            <a:pPr marL="502285" lvl="2" indent="-167005" algn="l">
              <a:lnSpc>
                <a:spcPts val="3298"/>
              </a:lnSpc>
            </a:pPr>
            <a:endParaRPr lang="en-US" sz="2199" dirty="0">
              <a:solidFill>
                <a:srgbClr val="1E2328"/>
              </a:solidFill>
              <a:latin typeface="Montserrat"/>
              <a:ea typeface="Montserrat"/>
              <a:cs typeface="Montserrat"/>
            </a:endParaRPr>
          </a:p>
        </p:txBody>
      </p:sp>
      <p:sp>
        <p:nvSpPr>
          <p:cNvPr id="14" name="TextBox 14"/>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a:solidFill>
                  <a:srgbClr val="1E2328"/>
                </a:solidFill>
                <a:latin typeface="Montserrat"/>
                <a:ea typeface="Montserrat"/>
                <a:cs typeface="Montserrat"/>
                <a:sym typeface="Montserrat"/>
              </a:rPr>
              <a:t>Module 6, Unit 1</a:t>
            </a:r>
          </a:p>
        </p:txBody>
      </p:sp>
      <p:sp>
        <p:nvSpPr>
          <p:cNvPr id="15" name="TextBox 15"/>
          <p:cNvSpPr txBox="1"/>
          <p:nvPr/>
        </p:nvSpPr>
        <p:spPr>
          <a:xfrm>
            <a:off x="1774202" y="2900275"/>
            <a:ext cx="3050758" cy="2292426"/>
          </a:xfrm>
          <a:prstGeom prst="rect">
            <a:avLst/>
          </a:prstGeom>
        </p:spPr>
        <p:txBody>
          <a:bodyPr lIns="0" tIns="0" rIns="0" bIns="0" rtlCol="0" anchor="t">
            <a:spAutoFit/>
          </a:bodyPr>
          <a:lstStyle/>
          <a:p>
            <a:pPr algn="l">
              <a:lnSpc>
                <a:spcPts val="6055"/>
              </a:lnSpc>
            </a:pPr>
            <a:r>
              <a:rPr lang="en-US" sz="4963">
                <a:solidFill>
                  <a:srgbClr val="FFFFFF"/>
                </a:solidFill>
                <a:latin typeface="DM Serif Display"/>
                <a:ea typeface="DM Serif Display"/>
                <a:cs typeface="DM Serif Display"/>
                <a:sym typeface="DM Serif Display"/>
              </a:rPr>
              <a:t>What is 3D Design in Fashion?</a:t>
            </a:r>
          </a:p>
        </p:txBody>
      </p:sp>
      <p:sp>
        <p:nvSpPr>
          <p:cNvPr id="16" name="TextBox 16"/>
          <p:cNvSpPr txBox="1"/>
          <p:nvPr/>
        </p:nvSpPr>
        <p:spPr>
          <a:xfrm>
            <a:off x="1031566" y="332045"/>
            <a:ext cx="4506489" cy="403225"/>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18" name="TextBox 18"/>
          <p:cNvSpPr txBox="1"/>
          <p:nvPr/>
        </p:nvSpPr>
        <p:spPr>
          <a:xfrm>
            <a:off x="10591800" y="9029700"/>
            <a:ext cx="5828726" cy="792582"/>
          </a:xfrm>
          <a:prstGeom prst="rect">
            <a:avLst/>
          </a:prstGeom>
        </p:spPr>
        <p:txBody>
          <a:bodyPr lIns="0" tIns="0" rIns="0" bIns="0" rtlCol="0" anchor="t">
            <a:spAutoFit/>
          </a:bodyPr>
          <a:lstStyle/>
          <a:p>
            <a:pPr algn="l">
              <a:lnSpc>
                <a:spcPts val="3298"/>
              </a:lnSpc>
            </a:pPr>
            <a:r>
              <a:rPr lang="en-US" sz="2199" u="sng">
                <a:solidFill>
                  <a:srgbClr val="1E2328"/>
                </a:solidFill>
                <a:latin typeface="Montserrat"/>
                <a:ea typeface="Montserrat"/>
                <a:cs typeface="Montserrat"/>
                <a:sym typeface="Montserrat"/>
                <a:hlinkClick r:id="rId6" tooltip="https://www.youtube.com/watch?v=IhHaOnNoa6Y"/>
              </a:rPr>
              <a:t>https://www.youtube.com/watch?v=IhHaOnNoa6Y</a:t>
            </a:r>
          </a:p>
        </p:txBody>
      </p:sp>
      <p:sp>
        <p:nvSpPr>
          <p:cNvPr id="19" name="TextBox 19"/>
          <p:cNvSpPr txBox="1"/>
          <p:nvPr/>
        </p:nvSpPr>
        <p:spPr>
          <a:xfrm rot="16200000">
            <a:off x="15884340" y="7519023"/>
            <a:ext cx="3209890" cy="26866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7" tooltip="https://www.fashionupproject.com"/>
              </a:rPr>
              <a:t>www.fashionupproject.com</a:t>
            </a:r>
          </a:p>
        </p:txBody>
      </p:sp>
      <p:sp>
        <p:nvSpPr>
          <p:cNvPr id="20" name="Freeform 22">
            <a:extLst>
              <a:ext uri="{FF2B5EF4-FFF2-40B4-BE49-F238E27FC236}">
                <a16:creationId xmlns:a16="http://schemas.microsoft.com/office/drawing/2014/main" id="{DBC53724-4A7C-1B06-1133-E1F8EE1E8642}"/>
              </a:ext>
            </a:extLst>
          </p:cNvPr>
          <p:cNvSpPr/>
          <p:nvPr/>
        </p:nvSpPr>
        <p:spPr>
          <a:xfrm>
            <a:off x="9380573" y="9047037"/>
            <a:ext cx="699514" cy="699514"/>
          </a:xfrm>
          <a:custGeom>
            <a:avLst/>
            <a:gdLst/>
            <a:ahLst/>
            <a:cxnLst/>
            <a:rect l="l" t="t" r="r" b="b"/>
            <a:pathLst>
              <a:path w="699514" h="699514">
                <a:moveTo>
                  <a:pt x="0" y="0"/>
                </a:moveTo>
                <a:lnTo>
                  <a:pt x="699514" y="0"/>
                </a:lnTo>
                <a:lnTo>
                  <a:pt x="699514" y="699514"/>
                </a:lnTo>
                <a:lnTo>
                  <a:pt x="0" y="69951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21" name="Group 24">
            <a:extLst>
              <a:ext uri="{FF2B5EF4-FFF2-40B4-BE49-F238E27FC236}">
                <a16:creationId xmlns:a16="http://schemas.microsoft.com/office/drawing/2014/main" id="{6BA77FD7-91B0-A108-46E4-08B4FE524A25}"/>
              </a:ext>
            </a:extLst>
          </p:cNvPr>
          <p:cNvGrpSpPr/>
          <p:nvPr/>
        </p:nvGrpSpPr>
        <p:grpSpPr>
          <a:xfrm>
            <a:off x="7363191" y="9115219"/>
            <a:ext cx="1676946" cy="563150"/>
            <a:chOff x="0" y="0"/>
            <a:chExt cx="2235927" cy="750867"/>
          </a:xfrm>
        </p:grpSpPr>
        <p:grpSp>
          <p:nvGrpSpPr>
            <p:cNvPr id="22" name="Group 25">
              <a:extLst>
                <a:ext uri="{FF2B5EF4-FFF2-40B4-BE49-F238E27FC236}">
                  <a16:creationId xmlns:a16="http://schemas.microsoft.com/office/drawing/2014/main" id="{C3C40C06-872A-6AE8-6822-747CA04B4F00}"/>
                </a:ext>
              </a:extLst>
            </p:cNvPr>
            <p:cNvGrpSpPr/>
            <p:nvPr/>
          </p:nvGrpSpPr>
          <p:grpSpPr>
            <a:xfrm>
              <a:off x="0" y="0"/>
              <a:ext cx="2235927" cy="750867"/>
              <a:chOff x="0" y="0"/>
              <a:chExt cx="742713" cy="249417"/>
            </a:xfrm>
          </p:grpSpPr>
          <p:sp>
            <p:nvSpPr>
              <p:cNvPr id="24" name="Freeform 26">
                <a:extLst>
                  <a:ext uri="{FF2B5EF4-FFF2-40B4-BE49-F238E27FC236}">
                    <a16:creationId xmlns:a16="http://schemas.microsoft.com/office/drawing/2014/main" id="{9B2C5AB8-5E8A-F34A-B11C-921DA892B56E}"/>
                  </a:ext>
                </a:extLst>
              </p:cNvPr>
              <p:cNvSpPr/>
              <p:nvPr/>
            </p:nvSpPr>
            <p:spPr>
              <a:xfrm>
                <a:off x="0" y="0"/>
                <a:ext cx="742713" cy="249417"/>
              </a:xfrm>
              <a:custGeom>
                <a:avLst/>
                <a:gdLst/>
                <a:ahLst/>
                <a:cxnLst/>
                <a:rect l="l" t="t" r="r" b="b"/>
                <a:pathLst>
                  <a:path w="742713" h="249417">
                    <a:moveTo>
                      <a:pt x="0" y="0"/>
                    </a:moveTo>
                    <a:lnTo>
                      <a:pt x="742713" y="0"/>
                    </a:lnTo>
                    <a:lnTo>
                      <a:pt x="742713" y="249417"/>
                    </a:lnTo>
                    <a:lnTo>
                      <a:pt x="0" y="249417"/>
                    </a:lnTo>
                    <a:close/>
                  </a:path>
                </a:pathLst>
              </a:custGeom>
              <a:solidFill>
                <a:srgbClr val="000000">
                  <a:alpha val="0"/>
                </a:srgbClr>
              </a:solidFill>
              <a:ln w="19050" cap="sq">
                <a:solidFill>
                  <a:srgbClr val="CFCF5A"/>
                </a:solidFill>
                <a:prstDash val="solid"/>
                <a:miter/>
              </a:ln>
            </p:spPr>
          </p:sp>
          <p:sp>
            <p:nvSpPr>
              <p:cNvPr id="25" name="TextBox 27">
                <a:extLst>
                  <a:ext uri="{FF2B5EF4-FFF2-40B4-BE49-F238E27FC236}">
                    <a16:creationId xmlns:a16="http://schemas.microsoft.com/office/drawing/2014/main" id="{10A60298-1239-4A05-0FD8-9E7FC7E1359E}"/>
                  </a:ext>
                </a:extLst>
              </p:cNvPr>
              <p:cNvSpPr txBox="1"/>
              <p:nvPr/>
            </p:nvSpPr>
            <p:spPr>
              <a:xfrm>
                <a:off x="0" y="0"/>
                <a:ext cx="742713" cy="249417"/>
              </a:xfrm>
              <a:prstGeom prst="rect">
                <a:avLst/>
              </a:prstGeom>
            </p:spPr>
            <p:txBody>
              <a:bodyPr lIns="50800" tIns="50800" rIns="50800" bIns="50800" rtlCol="0" anchor="ctr"/>
              <a:lstStyle/>
              <a:p>
                <a:pPr algn="ctr">
                  <a:lnSpc>
                    <a:spcPts val="2160"/>
                  </a:lnSpc>
                </a:pPr>
                <a:endParaRPr/>
              </a:p>
            </p:txBody>
          </p:sp>
        </p:grpSp>
        <p:sp>
          <p:nvSpPr>
            <p:cNvPr id="23" name="TextBox 28">
              <a:extLst>
                <a:ext uri="{FF2B5EF4-FFF2-40B4-BE49-F238E27FC236}">
                  <a16:creationId xmlns:a16="http://schemas.microsoft.com/office/drawing/2014/main" id="{E8F816C6-0EE3-5247-60FB-8D70D2678464}"/>
                </a:ext>
              </a:extLst>
            </p:cNvPr>
            <p:cNvSpPr txBox="1"/>
            <p:nvPr/>
          </p:nvSpPr>
          <p:spPr>
            <a:xfrm>
              <a:off x="0" y="199849"/>
              <a:ext cx="2235927" cy="355600"/>
            </a:xfrm>
            <a:prstGeom prst="rect">
              <a:avLst/>
            </a:prstGeom>
          </p:spPr>
          <p:txBody>
            <a:bodyPr lIns="0" tIns="0" rIns="0" bIns="0" rtlCol="0" anchor="t">
              <a:spAutoFit/>
            </a:bodyPr>
            <a:lstStyle/>
            <a:p>
              <a:pPr algn="ctr">
                <a:lnSpc>
                  <a:spcPts val="2160"/>
                </a:lnSpc>
              </a:pPr>
              <a:r>
                <a:rPr lang="en-US" sz="1800" dirty="0">
                  <a:solidFill>
                    <a:srgbClr val="000000"/>
                  </a:solidFill>
                  <a:latin typeface="Montserrat"/>
                  <a:ea typeface="Montserrat"/>
                  <a:cs typeface="Montserrat"/>
                  <a:sym typeface="Montserrat"/>
                </a:rPr>
                <a:t>Watch</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2234</Words>
  <Application>Microsoft Office PowerPoint</Application>
  <PresentationFormat>Personalizzato</PresentationFormat>
  <Paragraphs>233</Paragraphs>
  <Slides>18</Slides>
  <Notes>0</Notes>
  <HiddenSlides>0</HiddenSlides>
  <MMClips>0</MMClips>
  <ScaleCrop>false</ScaleCrop>
  <HeadingPairs>
    <vt:vector size="4" baseType="variant">
      <vt:variant>
        <vt:lpstr>Tema</vt:lpstr>
      </vt:variant>
      <vt:variant>
        <vt:i4>1</vt:i4>
      </vt:variant>
      <vt:variant>
        <vt:lpstr>Titoli diapositive</vt:lpstr>
      </vt:variant>
      <vt:variant>
        <vt:i4>18</vt:i4>
      </vt:variant>
    </vt:vector>
  </HeadingPairs>
  <TitlesOfParts>
    <vt:vector size="19" baseType="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UpTraK Mod6_UNIT 1_REV2.pptx</dc:title>
  <cp:lastModifiedBy>My-PC</cp:lastModifiedBy>
  <cp:revision>85</cp:revision>
  <dcterms:created xsi:type="dcterms:W3CDTF">2006-08-16T00:00:00Z</dcterms:created>
  <dcterms:modified xsi:type="dcterms:W3CDTF">2025-11-07T10:07:52Z</dcterms:modified>
  <dc:identifier>DAGdw2q71to</dc:identifier>
</cp:coreProperties>
</file>