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1" r:id="rId9"/>
    <p:sldId id="263" r:id="rId10"/>
    <p:sldId id="276" r:id="rId11"/>
    <p:sldId id="275" r:id="rId12"/>
    <p:sldId id="267" r:id="rId13"/>
    <p:sldId id="264" r:id="rId14"/>
    <p:sldId id="274" r:id="rId15"/>
    <p:sldId id="284" r:id="rId16"/>
    <p:sldId id="283" r:id="rId17"/>
    <p:sldId id="266" r:id="rId18"/>
    <p:sldId id="268" r:id="rId19"/>
    <p:sldId id="287" r:id="rId20"/>
    <p:sldId id="288" r:id="rId21"/>
    <p:sldId id="265" r:id="rId22"/>
    <p:sldId id="289" r:id="rId23"/>
    <p:sldId id="282" r:id="rId24"/>
    <p:sldId id="269" r:id="rId25"/>
    <p:sldId id="270" r:id="rId26"/>
  </p:sldIdLst>
  <p:sldSz cx="18288000" cy="10287000"/>
  <p:notesSz cx="6858000" cy="9144000"/>
  <p:embeddedFontLst>
    <p:embeddedFont>
      <p:font typeface="DM Serif Display" pitchFamily="2" charset="0"/>
      <p:regular r:id="rId28"/>
      <p:italic r:id="rId29"/>
    </p:embeddedFont>
    <p:embeddedFont>
      <p:font typeface="Montserrat" panose="00000500000000000000" pitchFamily="2" charset="-18"/>
      <p:regular r:id="rId30"/>
      <p:bold r:id="rId31"/>
      <p:italic r:id="rId32"/>
      <p:boldItalic r:id="rId33"/>
    </p:embeddedFont>
  </p:embeddedFontLst>
  <p:defaultTextStyle>
    <a:defPPr>
      <a:defRPr lang="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CF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41BE44-E221-56A6-194C-84E275E978A9}" v="84" dt="2025-12-15T12:54:17.43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19" autoAdjust="0"/>
    <p:restoredTop sz="94811" autoAdjust="0"/>
  </p:normalViewPr>
  <p:slideViewPr>
    <p:cSldViewPr>
      <p:cViewPr varScale="1">
        <p:scale>
          <a:sx n="52" d="100"/>
          <a:sy n="52" d="100"/>
        </p:scale>
        <p:origin x="1229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toniucci Martina" userId="S::martina.antoniucci@osservatoriomestieridarte.it::32541252-b29c-4a7f-8763-04ccd7aaa38b" providerId="AD" clId="Web-{B641BE44-E221-56A6-194C-84E275E978A9}"/>
    <pc:docChg chg="modSld">
      <pc:chgData name="Antoniucci Martina" userId="S::martina.antoniucci@osservatoriomestieridarte.it::32541252-b29c-4a7f-8763-04ccd7aaa38b" providerId="AD" clId="Web-{B641BE44-E221-56A6-194C-84E275E978A9}" dt="2025-12-15T12:54:17.431" v="69" actId="1076"/>
      <pc:docMkLst>
        <pc:docMk/>
      </pc:docMkLst>
      <pc:sldChg chg="modSp">
        <pc:chgData name="Antoniucci Martina" userId="S::martina.antoniucci@osservatoriomestieridarte.it::32541252-b29c-4a7f-8763-04ccd7aaa38b" providerId="AD" clId="Web-{B641BE44-E221-56A6-194C-84E275E978A9}" dt="2025-12-15T12:52:13.722" v="50" actId="1076"/>
        <pc:sldMkLst>
          <pc:docMk/>
          <pc:sldMk cId="0" sldId="258"/>
        </pc:sldMkLst>
        <pc:spChg chg="mod">
          <ac:chgData name="Antoniucci Martina" userId="S::martina.antoniucci@osservatoriomestieridarte.it::32541252-b29c-4a7f-8763-04ccd7aaa38b" providerId="AD" clId="Web-{B641BE44-E221-56A6-194C-84E275E978A9}" dt="2025-12-15T12:52:13.722" v="50" actId="1076"/>
          <ac:spMkLst>
            <pc:docMk/>
            <pc:sldMk cId="0" sldId="258"/>
            <ac:spMk id="6" creationId="{00000000-0000-0000-0000-000000000000}"/>
          </ac:spMkLst>
        </pc:spChg>
      </pc:sldChg>
      <pc:sldChg chg="modSp">
        <pc:chgData name="Antoniucci Martina" userId="S::martina.antoniucci@osservatoriomestieridarte.it::32541252-b29c-4a7f-8763-04ccd7aaa38b" providerId="AD" clId="Web-{B641BE44-E221-56A6-194C-84E275E978A9}" dt="2025-12-15T12:52:02.862" v="48" actId="1076"/>
        <pc:sldMkLst>
          <pc:docMk/>
          <pc:sldMk cId="0" sldId="259"/>
        </pc:sldMkLst>
        <pc:spChg chg="mod">
          <ac:chgData name="Antoniucci Martina" userId="S::martina.antoniucci@osservatoriomestieridarte.it::32541252-b29c-4a7f-8763-04ccd7aaa38b" providerId="AD" clId="Web-{B641BE44-E221-56A6-194C-84E275E978A9}" dt="2025-12-15T12:52:02.862" v="48" actId="1076"/>
          <ac:spMkLst>
            <pc:docMk/>
            <pc:sldMk cId="0" sldId="259"/>
            <ac:spMk id="13" creationId="{00000000-0000-0000-0000-000000000000}"/>
          </ac:spMkLst>
        </pc:spChg>
      </pc:sldChg>
      <pc:sldChg chg="modSp">
        <pc:chgData name="Antoniucci Martina" userId="S::martina.antoniucci@osservatoriomestieridarte.it::32541252-b29c-4a7f-8763-04ccd7aaa38b" providerId="AD" clId="Web-{B641BE44-E221-56A6-194C-84E275E978A9}" dt="2025-12-15T12:51:08.596" v="42" actId="1076"/>
        <pc:sldMkLst>
          <pc:docMk/>
          <pc:sldMk cId="0" sldId="260"/>
        </pc:sldMkLst>
        <pc:spChg chg="mod">
          <ac:chgData name="Antoniucci Martina" userId="S::martina.antoniucci@osservatoriomestieridarte.it::32541252-b29c-4a7f-8763-04ccd7aaa38b" providerId="AD" clId="Web-{B641BE44-E221-56A6-194C-84E275E978A9}" dt="2025-12-15T12:51:08.596" v="42" actId="1076"/>
          <ac:spMkLst>
            <pc:docMk/>
            <pc:sldMk cId="0" sldId="260"/>
            <ac:spMk id="6" creationId="{00000000-0000-0000-0000-000000000000}"/>
          </ac:spMkLst>
        </pc:spChg>
      </pc:sldChg>
      <pc:sldChg chg="modSp">
        <pc:chgData name="Antoniucci Martina" userId="S::martina.antoniucci@osservatoriomestieridarte.it::32541252-b29c-4a7f-8763-04ccd7aaa38b" providerId="AD" clId="Web-{B641BE44-E221-56A6-194C-84E275E978A9}" dt="2025-12-15T12:52:31.300" v="52" actId="1076"/>
        <pc:sldMkLst>
          <pc:docMk/>
          <pc:sldMk cId="0" sldId="261"/>
        </pc:sldMkLst>
        <pc:spChg chg="mod">
          <ac:chgData name="Antoniucci Martina" userId="S::martina.antoniucci@osservatoriomestieridarte.it::32541252-b29c-4a7f-8763-04ccd7aaa38b" providerId="AD" clId="Web-{B641BE44-E221-56A6-194C-84E275E978A9}" dt="2025-12-15T12:52:31.300" v="52" actId="1076"/>
          <ac:spMkLst>
            <pc:docMk/>
            <pc:sldMk cId="0" sldId="261"/>
            <ac:spMk id="6" creationId="{00000000-0000-0000-0000-000000000000}"/>
          </ac:spMkLst>
        </pc:spChg>
      </pc:sldChg>
      <pc:sldChg chg="modSp">
        <pc:chgData name="Antoniucci Martina" userId="S::martina.antoniucci@osservatoriomestieridarte.it::32541252-b29c-4a7f-8763-04ccd7aaa38b" providerId="AD" clId="Web-{B641BE44-E221-56A6-194C-84E275E978A9}" dt="2025-12-15T12:52:43.988" v="54" actId="1076"/>
        <pc:sldMkLst>
          <pc:docMk/>
          <pc:sldMk cId="0" sldId="262"/>
        </pc:sldMkLst>
        <pc:spChg chg="mod">
          <ac:chgData name="Antoniucci Martina" userId="S::martina.antoniucci@osservatoriomestieridarte.it::32541252-b29c-4a7f-8763-04ccd7aaa38b" providerId="AD" clId="Web-{B641BE44-E221-56A6-194C-84E275E978A9}" dt="2025-12-15T12:52:43.988" v="54" actId="1076"/>
          <ac:spMkLst>
            <pc:docMk/>
            <pc:sldMk cId="0" sldId="262"/>
            <ac:spMk id="6" creationId="{00000000-0000-0000-0000-000000000000}"/>
          </ac:spMkLst>
        </pc:spChg>
      </pc:sldChg>
      <pc:sldChg chg="modSp">
        <pc:chgData name="Antoniucci Martina" userId="S::martina.antoniucci@osservatoriomestieridarte.it::32541252-b29c-4a7f-8763-04ccd7aaa38b" providerId="AD" clId="Web-{B641BE44-E221-56A6-194C-84E275E978A9}" dt="2025-12-15T12:53:01.114" v="57" actId="1076"/>
        <pc:sldMkLst>
          <pc:docMk/>
          <pc:sldMk cId="0" sldId="263"/>
        </pc:sldMkLst>
        <pc:spChg chg="mod">
          <ac:chgData name="Antoniucci Martina" userId="S::martina.antoniucci@osservatoriomestieridarte.it::32541252-b29c-4a7f-8763-04ccd7aaa38b" providerId="AD" clId="Web-{B641BE44-E221-56A6-194C-84E275E978A9}" dt="2025-12-15T12:53:01.114" v="57" actId="1076"/>
          <ac:spMkLst>
            <pc:docMk/>
            <pc:sldMk cId="0" sldId="263"/>
            <ac:spMk id="6" creationId="{00000000-0000-0000-0000-000000000000}"/>
          </ac:spMkLst>
        </pc:spChg>
        <pc:spChg chg="mod">
          <ac:chgData name="Antoniucci Martina" userId="S::martina.antoniucci@osservatoriomestieridarte.it::32541252-b29c-4a7f-8763-04ccd7aaa38b" providerId="AD" clId="Web-{B641BE44-E221-56A6-194C-84E275E978A9}" dt="2025-12-15T12:52:52.082" v="55" actId="20577"/>
          <ac:spMkLst>
            <pc:docMk/>
            <pc:sldMk cId="0" sldId="263"/>
            <ac:spMk id="16" creationId="{00000000-0000-0000-0000-000000000000}"/>
          </ac:spMkLst>
        </pc:spChg>
      </pc:sldChg>
      <pc:sldChg chg="modSp">
        <pc:chgData name="Antoniucci Martina" userId="S::martina.antoniucci@osservatoriomestieridarte.it::32541252-b29c-4a7f-8763-04ccd7aaa38b" providerId="AD" clId="Web-{B641BE44-E221-56A6-194C-84E275E978A9}" dt="2025-12-15T12:50:49.362" v="39" actId="1076"/>
        <pc:sldMkLst>
          <pc:docMk/>
          <pc:sldMk cId="0" sldId="264"/>
        </pc:sldMkLst>
        <pc:spChg chg="mod">
          <ac:chgData name="Antoniucci Martina" userId="S::martina.antoniucci@osservatoriomestieridarte.it::32541252-b29c-4a7f-8763-04ccd7aaa38b" providerId="AD" clId="Web-{B641BE44-E221-56A6-194C-84E275E978A9}" dt="2025-12-15T12:50:35.221" v="37" actId="20577"/>
          <ac:spMkLst>
            <pc:docMk/>
            <pc:sldMk cId="0" sldId="264"/>
            <ac:spMk id="2" creationId="{00000000-0000-0000-0000-000000000000}"/>
          </ac:spMkLst>
        </pc:spChg>
        <pc:spChg chg="mod">
          <ac:chgData name="Antoniucci Martina" userId="S::martina.antoniucci@osservatoriomestieridarte.it::32541252-b29c-4a7f-8763-04ccd7aaa38b" providerId="AD" clId="Web-{B641BE44-E221-56A6-194C-84E275E978A9}" dt="2025-12-15T12:50:49.362" v="39" actId="1076"/>
          <ac:spMkLst>
            <pc:docMk/>
            <pc:sldMk cId="0" sldId="264"/>
            <ac:spMk id="7" creationId="{00000000-0000-0000-0000-000000000000}"/>
          </ac:spMkLst>
        </pc:spChg>
      </pc:sldChg>
      <pc:sldChg chg="modSp">
        <pc:chgData name="Antoniucci Martina" userId="S::martina.antoniucci@osservatoriomestieridarte.it::32541252-b29c-4a7f-8763-04ccd7aaa38b" providerId="AD" clId="Web-{B641BE44-E221-56A6-194C-84E275E978A9}" dt="2025-12-15T12:49:16.813" v="25" actId="1076"/>
        <pc:sldMkLst>
          <pc:docMk/>
          <pc:sldMk cId="0" sldId="265"/>
        </pc:sldMkLst>
        <pc:spChg chg="mod">
          <ac:chgData name="Antoniucci Martina" userId="S::martina.antoniucci@osservatoriomestieridarte.it::32541252-b29c-4a7f-8763-04ccd7aaa38b" providerId="AD" clId="Web-{B641BE44-E221-56A6-194C-84E275E978A9}" dt="2025-12-15T12:49:16.813" v="25" actId="1076"/>
          <ac:spMkLst>
            <pc:docMk/>
            <pc:sldMk cId="0" sldId="265"/>
            <ac:spMk id="6" creationId="{00000000-0000-0000-0000-000000000000}"/>
          </ac:spMkLst>
        </pc:spChg>
      </pc:sldChg>
      <pc:sldChg chg="modSp">
        <pc:chgData name="Antoniucci Martina" userId="S::martina.antoniucci@osservatoriomestieridarte.it::32541252-b29c-4a7f-8763-04ccd7aaa38b" providerId="AD" clId="Web-{B641BE44-E221-56A6-194C-84E275E978A9}" dt="2025-12-15T12:54:17.431" v="69" actId="1076"/>
        <pc:sldMkLst>
          <pc:docMk/>
          <pc:sldMk cId="0" sldId="266"/>
        </pc:sldMkLst>
        <pc:spChg chg="mod">
          <ac:chgData name="Antoniucci Martina" userId="S::martina.antoniucci@osservatoriomestieridarte.it::32541252-b29c-4a7f-8763-04ccd7aaa38b" providerId="AD" clId="Web-{B641BE44-E221-56A6-194C-84E275E978A9}" dt="2025-12-15T12:54:17.431" v="69" actId="1076"/>
          <ac:spMkLst>
            <pc:docMk/>
            <pc:sldMk cId="0" sldId="266"/>
            <ac:spMk id="6" creationId="{00000000-0000-0000-0000-000000000000}"/>
          </ac:spMkLst>
        </pc:spChg>
        <pc:spChg chg="mod">
          <ac:chgData name="Antoniucci Martina" userId="S::martina.antoniucci@osservatoriomestieridarte.it::32541252-b29c-4a7f-8763-04ccd7aaa38b" providerId="AD" clId="Web-{B641BE44-E221-56A6-194C-84E275E978A9}" dt="2025-12-15T12:54:07.181" v="67" actId="20577"/>
          <ac:spMkLst>
            <pc:docMk/>
            <pc:sldMk cId="0" sldId="266"/>
            <ac:spMk id="29" creationId="{00000000-0000-0000-0000-000000000000}"/>
          </ac:spMkLst>
        </pc:spChg>
      </pc:sldChg>
      <pc:sldChg chg="modSp">
        <pc:chgData name="Antoniucci Martina" userId="S::martina.antoniucci@osservatoriomestieridarte.it::32541252-b29c-4a7f-8763-04ccd7aaa38b" providerId="AD" clId="Web-{B641BE44-E221-56A6-194C-84E275E978A9}" dt="2025-12-15T12:51:25.300" v="44" actId="1076"/>
        <pc:sldMkLst>
          <pc:docMk/>
          <pc:sldMk cId="0" sldId="267"/>
        </pc:sldMkLst>
        <pc:spChg chg="mod">
          <ac:chgData name="Antoniucci Martina" userId="S::martina.antoniucci@osservatoriomestieridarte.it::32541252-b29c-4a7f-8763-04ccd7aaa38b" providerId="AD" clId="Web-{B641BE44-E221-56A6-194C-84E275E978A9}" dt="2025-12-15T12:51:25.300" v="44" actId="1076"/>
          <ac:spMkLst>
            <pc:docMk/>
            <pc:sldMk cId="0" sldId="267"/>
            <ac:spMk id="6" creationId="{00000000-0000-0000-0000-000000000000}"/>
          </ac:spMkLst>
        </pc:spChg>
      </pc:sldChg>
      <pc:sldChg chg="modSp">
        <pc:chgData name="Antoniucci Martina" userId="S::martina.antoniucci@osservatoriomestieridarte.it::32541252-b29c-4a7f-8763-04ccd7aaa38b" providerId="AD" clId="Web-{B641BE44-E221-56A6-194C-84E275E978A9}" dt="2025-12-15T12:49:57.158" v="31" actId="1076"/>
        <pc:sldMkLst>
          <pc:docMk/>
          <pc:sldMk cId="0" sldId="268"/>
        </pc:sldMkLst>
        <pc:spChg chg="mod">
          <ac:chgData name="Antoniucci Martina" userId="S::martina.antoniucci@osservatoriomestieridarte.it::32541252-b29c-4a7f-8763-04ccd7aaa38b" providerId="AD" clId="Web-{B641BE44-E221-56A6-194C-84E275E978A9}" dt="2025-12-15T12:49:57.158" v="31" actId="1076"/>
          <ac:spMkLst>
            <pc:docMk/>
            <pc:sldMk cId="0" sldId="268"/>
            <ac:spMk id="6" creationId="{00000000-0000-0000-0000-000000000000}"/>
          </ac:spMkLst>
        </pc:spChg>
      </pc:sldChg>
      <pc:sldChg chg="modSp">
        <pc:chgData name="Antoniucci Martina" userId="S::martina.antoniucci@osservatoriomestieridarte.it::32541252-b29c-4a7f-8763-04ccd7aaa38b" providerId="AD" clId="Web-{B641BE44-E221-56A6-194C-84E275E978A9}" dt="2025-12-15T12:48:32.499" v="21" actId="1076"/>
        <pc:sldMkLst>
          <pc:docMk/>
          <pc:sldMk cId="0" sldId="269"/>
        </pc:sldMkLst>
        <pc:spChg chg="mod">
          <ac:chgData name="Antoniucci Martina" userId="S::martina.antoniucci@osservatoriomestieridarte.it::32541252-b29c-4a7f-8763-04ccd7aaa38b" providerId="AD" clId="Web-{B641BE44-E221-56A6-194C-84E275E978A9}" dt="2025-12-15T12:48:32.499" v="21" actId="1076"/>
          <ac:spMkLst>
            <pc:docMk/>
            <pc:sldMk cId="0" sldId="269"/>
            <ac:spMk id="6" creationId="{00000000-0000-0000-0000-000000000000}"/>
          </ac:spMkLst>
        </pc:spChg>
      </pc:sldChg>
      <pc:sldChg chg="modSp">
        <pc:chgData name="Antoniucci Martina" userId="S::martina.antoniucci@osservatoriomestieridarte.it::32541252-b29c-4a7f-8763-04ccd7aaa38b" providerId="AD" clId="Web-{B641BE44-E221-56A6-194C-84E275E978A9}" dt="2025-12-15T12:48:57.984" v="23" actId="1076"/>
        <pc:sldMkLst>
          <pc:docMk/>
          <pc:sldMk cId="0" sldId="270"/>
        </pc:sldMkLst>
        <pc:spChg chg="mod">
          <ac:chgData name="Antoniucci Martina" userId="S::martina.antoniucci@osservatoriomestieridarte.it::32541252-b29c-4a7f-8763-04ccd7aaa38b" providerId="AD" clId="Web-{B641BE44-E221-56A6-194C-84E275E978A9}" dt="2025-12-15T12:48:57.984" v="23" actId="1076"/>
          <ac:spMkLst>
            <pc:docMk/>
            <pc:sldMk cId="0" sldId="270"/>
            <ac:spMk id="9" creationId="{00000000-0000-0000-0000-000000000000}"/>
          </ac:spMkLst>
        </pc:spChg>
      </pc:sldChg>
      <pc:sldChg chg="modSp">
        <pc:chgData name="Antoniucci Martina" userId="S::martina.antoniucci@osservatoriomestieridarte.it::32541252-b29c-4a7f-8763-04ccd7aaa38b" providerId="AD" clId="Web-{B641BE44-E221-56A6-194C-84E275E978A9}" dt="2025-12-15T12:45:28.239" v="3" actId="1076"/>
        <pc:sldMkLst>
          <pc:docMk/>
          <pc:sldMk cId="2185223215" sldId="271"/>
        </pc:sldMkLst>
        <pc:spChg chg="mod">
          <ac:chgData name="Antoniucci Martina" userId="S::martina.antoniucci@osservatoriomestieridarte.it::32541252-b29c-4a7f-8763-04ccd7aaa38b" providerId="AD" clId="Web-{B641BE44-E221-56A6-194C-84E275E978A9}" dt="2025-12-15T12:45:28.239" v="3" actId="1076"/>
          <ac:spMkLst>
            <pc:docMk/>
            <pc:sldMk cId="2185223215" sldId="271"/>
            <ac:spMk id="6" creationId="{01216550-8CF7-7FB1-50F8-2605462D4FA8}"/>
          </ac:spMkLst>
        </pc:spChg>
      </pc:sldChg>
      <pc:sldChg chg="modSp">
        <pc:chgData name="Antoniucci Martina" userId="S::martina.antoniucci@osservatoriomestieridarte.it::32541252-b29c-4a7f-8763-04ccd7aaa38b" providerId="AD" clId="Web-{B641BE44-E221-56A6-194C-84E275E978A9}" dt="2025-12-15T12:53:59.493" v="66" actId="1076"/>
        <pc:sldMkLst>
          <pc:docMk/>
          <pc:sldMk cId="4180289539" sldId="274"/>
        </pc:sldMkLst>
        <pc:spChg chg="mod">
          <ac:chgData name="Antoniucci Martina" userId="S::martina.antoniucci@osservatoriomestieridarte.it::32541252-b29c-4a7f-8763-04ccd7aaa38b" providerId="AD" clId="Web-{B641BE44-E221-56A6-194C-84E275E978A9}" dt="2025-12-15T12:53:59.493" v="66" actId="1076"/>
          <ac:spMkLst>
            <pc:docMk/>
            <pc:sldMk cId="4180289539" sldId="274"/>
            <ac:spMk id="6" creationId="{F91B19B0-2BE4-575E-14B5-A0355A338E6D}"/>
          </ac:spMkLst>
        </pc:spChg>
      </pc:sldChg>
      <pc:sldChg chg="modSp">
        <pc:chgData name="Antoniucci Martina" userId="S::martina.antoniucci@osservatoriomestieridarte.it::32541252-b29c-4a7f-8763-04ccd7aaa38b" providerId="AD" clId="Web-{B641BE44-E221-56A6-194C-84E275E978A9}" dt="2025-12-15T12:53:40.804" v="64" actId="20577"/>
        <pc:sldMkLst>
          <pc:docMk/>
          <pc:sldMk cId="566921767" sldId="275"/>
        </pc:sldMkLst>
        <pc:spChg chg="mod">
          <ac:chgData name="Antoniucci Martina" userId="S::martina.antoniucci@osservatoriomestieridarte.it::32541252-b29c-4a7f-8763-04ccd7aaa38b" providerId="AD" clId="Web-{B641BE44-E221-56A6-194C-84E275E978A9}" dt="2025-12-15T12:53:30.648" v="62" actId="1076"/>
          <ac:spMkLst>
            <pc:docMk/>
            <pc:sldMk cId="566921767" sldId="275"/>
            <ac:spMk id="6" creationId="{07F8AC55-1D01-6D83-F343-F5E51B202B6D}"/>
          </ac:spMkLst>
        </pc:spChg>
        <pc:spChg chg="mod">
          <ac:chgData name="Antoniucci Martina" userId="S::martina.antoniucci@osservatoriomestieridarte.it::32541252-b29c-4a7f-8763-04ccd7aaa38b" providerId="AD" clId="Web-{B641BE44-E221-56A6-194C-84E275E978A9}" dt="2025-12-15T12:53:35.445" v="63" actId="20577"/>
          <ac:spMkLst>
            <pc:docMk/>
            <pc:sldMk cId="566921767" sldId="275"/>
            <ac:spMk id="18" creationId="{60346D37-79AD-E6E4-BBAC-DC671441C430}"/>
          </ac:spMkLst>
        </pc:spChg>
        <pc:spChg chg="mod">
          <ac:chgData name="Antoniucci Martina" userId="S::martina.antoniucci@osservatoriomestieridarte.it::32541252-b29c-4a7f-8763-04ccd7aaa38b" providerId="AD" clId="Web-{B641BE44-E221-56A6-194C-84E275E978A9}" dt="2025-12-15T12:53:40.804" v="64" actId="20577"/>
          <ac:spMkLst>
            <pc:docMk/>
            <pc:sldMk cId="566921767" sldId="275"/>
            <ac:spMk id="19" creationId="{01E7DA93-23D9-9957-D410-C83D7722C8FA}"/>
          </ac:spMkLst>
        </pc:spChg>
      </pc:sldChg>
      <pc:sldChg chg="modSp">
        <pc:chgData name="Antoniucci Martina" userId="S::martina.antoniucci@osservatoriomestieridarte.it::32541252-b29c-4a7f-8763-04ccd7aaa38b" providerId="AD" clId="Web-{B641BE44-E221-56A6-194C-84E275E978A9}" dt="2025-12-15T12:53:16.522" v="60" actId="20577"/>
        <pc:sldMkLst>
          <pc:docMk/>
          <pc:sldMk cId="3978117971" sldId="276"/>
        </pc:sldMkLst>
        <pc:spChg chg="mod">
          <ac:chgData name="Antoniucci Martina" userId="S::martina.antoniucci@osservatoriomestieridarte.it::32541252-b29c-4a7f-8763-04ccd7aaa38b" providerId="AD" clId="Web-{B641BE44-E221-56A6-194C-84E275E978A9}" dt="2025-12-15T12:53:13.475" v="59" actId="1076"/>
          <ac:spMkLst>
            <pc:docMk/>
            <pc:sldMk cId="3978117971" sldId="276"/>
            <ac:spMk id="7" creationId="{F4E232B9-DACB-E005-F327-C49270A4C317}"/>
          </ac:spMkLst>
        </pc:spChg>
        <pc:spChg chg="mod">
          <ac:chgData name="Antoniucci Martina" userId="S::martina.antoniucci@osservatoriomestieridarte.it::32541252-b29c-4a7f-8763-04ccd7aaa38b" providerId="AD" clId="Web-{B641BE44-E221-56A6-194C-84E275E978A9}" dt="2025-12-15T12:53:16.522" v="60" actId="20577"/>
          <ac:spMkLst>
            <pc:docMk/>
            <pc:sldMk cId="3978117971" sldId="276"/>
            <ac:spMk id="21" creationId="{5DECAE4B-7F9B-F6AA-68AE-CBF836B35C69}"/>
          </ac:spMkLst>
        </pc:spChg>
      </pc:sldChg>
      <pc:sldChg chg="modSp">
        <pc:chgData name="Antoniucci Martina" userId="S::martina.antoniucci@osservatoriomestieridarte.it::32541252-b29c-4a7f-8763-04ccd7aaa38b" providerId="AD" clId="Web-{B641BE44-E221-56A6-194C-84E275E978A9}" dt="2025-12-15T12:48:04.467" v="20" actId="1076"/>
        <pc:sldMkLst>
          <pc:docMk/>
          <pc:sldMk cId="3579952103" sldId="282"/>
        </pc:sldMkLst>
        <pc:spChg chg="mod">
          <ac:chgData name="Antoniucci Martina" userId="S::martina.antoniucci@osservatoriomestieridarte.it::32541252-b29c-4a7f-8763-04ccd7aaa38b" providerId="AD" clId="Web-{B641BE44-E221-56A6-194C-84E275E978A9}" dt="2025-12-15T12:48:04.467" v="20" actId="1076"/>
          <ac:spMkLst>
            <pc:docMk/>
            <pc:sldMk cId="3579952103" sldId="282"/>
            <ac:spMk id="6" creationId="{D7DD96B4-7B5A-9B32-9724-B02D05661069}"/>
          </ac:spMkLst>
        </pc:spChg>
      </pc:sldChg>
      <pc:sldChg chg="modSp">
        <pc:chgData name="Antoniucci Martina" userId="S::martina.antoniucci@osservatoriomestieridarte.it::32541252-b29c-4a7f-8763-04ccd7aaa38b" providerId="AD" clId="Web-{B641BE44-E221-56A6-194C-84E275E978A9}" dt="2025-12-15T12:50:12.642" v="34" actId="1076"/>
        <pc:sldMkLst>
          <pc:docMk/>
          <pc:sldMk cId="1996679585" sldId="283"/>
        </pc:sldMkLst>
        <pc:spChg chg="mod">
          <ac:chgData name="Antoniucci Martina" userId="S::martina.antoniucci@osservatoriomestieridarte.it::32541252-b29c-4a7f-8763-04ccd7aaa38b" providerId="AD" clId="Web-{B641BE44-E221-56A6-194C-84E275E978A9}" dt="2025-12-15T12:50:12.642" v="34" actId="1076"/>
          <ac:spMkLst>
            <pc:docMk/>
            <pc:sldMk cId="1996679585" sldId="283"/>
            <ac:spMk id="6" creationId="{C55FB4FB-6E9A-11F8-A07F-CF6879AB9D5A}"/>
          </ac:spMkLst>
        </pc:spChg>
        <pc:spChg chg="mod">
          <ac:chgData name="Antoniucci Martina" userId="S::martina.antoniucci@osservatoriomestieridarte.it::32541252-b29c-4a7f-8763-04ccd7aaa38b" providerId="AD" clId="Web-{B641BE44-E221-56A6-194C-84E275E978A9}" dt="2025-12-15T12:50:03.611" v="32" actId="20577"/>
          <ac:spMkLst>
            <pc:docMk/>
            <pc:sldMk cId="1996679585" sldId="283"/>
            <ac:spMk id="16" creationId="{4EF03134-20DB-640C-8C63-D6D0D2A2248D}"/>
          </ac:spMkLst>
        </pc:spChg>
      </pc:sldChg>
      <pc:sldChg chg="modSp">
        <pc:chgData name="Antoniucci Martina" userId="S::martina.antoniucci@osservatoriomestieridarte.it::32541252-b29c-4a7f-8763-04ccd7aaa38b" providerId="AD" clId="Web-{B641BE44-E221-56A6-194C-84E275E978A9}" dt="2025-12-15T12:50:27.174" v="36" actId="1076"/>
        <pc:sldMkLst>
          <pc:docMk/>
          <pc:sldMk cId="2991417214" sldId="284"/>
        </pc:sldMkLst>
        <pc:spChg chg="mod">
          <ac:chgData name="Antoniucci Martina" userId="S::martina.antoniucci@osservatoriomestieridarte.it::32541252-b29c-4a7f-8763-04ccd7aaa38b" providerId="AD" clId="Web-{B641BE44-E221-56A6-194C-84E275E978A9}" dt="2025-12-15T12:50:27.174" v="36" actId="1076"/>
          <ac:spMkLst>
            <pc:docMk/>
            <pc:sldMk cId="2991417214" sldId="284"/>
            <ac:spMk id="7" creationId="{90CA8D2A-9970-77B3-8E48-13F0CF202E63}"/>
          </ac:spMkLst>
        </pc:spChg>
      </pc:sldChg>
      <pc:sldChg chg="modSp">
        <pc:chgData name="Antoniucci Martina" userId="S::martina.antoniucci@osservatoriomestieridarte.it::32541252-b29c-4a7f-8763-04ccd7aaa38b" providerId="AD" clId="Web-{B641BE44-E221-56A6-194C-84E275E978A9}" dt="2025-12-15T12:49:39.907" v="29" actId="1076"/>
        <pc:sldMkLst>
          <pc:docMk/>
          <pc:sldMk cId="3090890504" sldId="287"/>
        </pc:sldMkLst>
        <pc:spChg chg="mod">
          <ac:chgData name="Antoniucci Martina" userId="S::martina.antoniucci@osservatoriomestieridarte.it::32541252-b29c-4a7f-8763-04ccd7aaa38b" providerId="AD" clId="Web-{B641BE44-E221-56A6-194C-84E275E978A9}" dt="2025-12-15T12:49:39.907" v="29" actId="1076"/>
          <ac:spMkLst>
            <pc:docMk/>
            <pc:sldMk cId="3090890504" sldId="287"/>
            <ac:spMk id="6" creationId="{A4FEFB39-11C3-6533-BB6C-81989FCBBE7B}"/>
          </ac:spMkLst>
        </pc:spChg>
      </pc:sldChg>
      <pc:sldChg chg="modSp">
        <pc:chgData name="Antoniucci Martina" userId="S::martina.antoniucci@osservatoriomestieridarte.it::32541252-b29c-4a7f-8763-04ccd7aaa38b" providerId="AD" clId="Web-{B641BE44-E221-56A6-194C-84E275E978A9}" dt="2025-12-15T12:49:27.235" v="27" actId="1076"/>
        <pc:sldMkLst>
          <pc:docMk/>
          <pc:sldMk cId="909737000" sldId="288"/>
        </pc:sldMkLst>
        <pc:spChg chg="mod">
          <ac:chgData name="Antoniucci Martina" userId="S::martina.antoniucci@osservatoriomestieridarte.it::32541252-b29c-4a7f-8763-04ccd7aaa38b" providerId="AD" clId="Web-{B641BE44-E221-56A6-194C-84E275E978A9}" dt="2025-12-15T12:49:27.235" v="27" actId="1076"/>
          <ac:spMkLst>
            <pc:docMk/>
            <pc:sldMk cId="909737000" sldId="288"/>
            <ac:spMk id="6" creationId="{A811D7D4-DF64-9649-CEE1-97459CA21F19}"/>
          </ac:spMkLst>
        </pc:spChg>
      </pc:sldChg>
      <pc:sldChg chg="modSp">
        <pc:chgData name="Antoniucci Martina" userId="S::martina.antoniucci@osservatoriomestieridarte.it::32541252-b29c-4a7f-8763-04ccd7aaa38b" providerId="AD" clId="Web-{B641BE44-E221-56A6-194C-84E275E978A9}" dt="2025-12-15T12:47:50.404" v="19" actId="1076"/>
        <pc:sldMkLst>
          <pc:docMk/>
          <pc:sldMk cId="3598332218" sldId="289"/>
        </pc:sldMkLst>
        <pc:spChg chg="mod">
          <ac:chgData name="Antoniucci Martina" userId="S::martina.antoniucci@osservatoriomestieridarte.it::32541252-b29c-4a7f-8763-04ccd7aaa38b" providerId="AD" clId="Web-{B641BE44-E221-56A6-194C-84E275E978A9}" dt="2025-12-15T12:47:50.404" v="19" actId="1076"/>
          <ac:spMkLst>
            <pc:docMk/>
            <pc:sldMk cId="3598332218" sldId="289"/>
            <ac:spMk id="6" creationId="{9463564C-9CB7-8AE1-A546-27247FE27A5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EBB955-BAA1-4B5E-B5A6-04C787984AE1}" type="datetimeFigureOut">
              <a:rPr lang="el-GR" smtClean="0"/>
              <a:t>19/3/2026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20836E-3DD3-49D8-82D7-68D75BB88A7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7953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" sz="1200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Unikalna propozycja sprzedaży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20836E-3DD3-49D8-82D7-68D75BB88A78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57703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20836E-3DD3-49D8-82D7-68D75BB88A78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039955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2B5447-6FDE-5DC0-8148-98F1E2712B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>
            <a:extLst>
              <a:ext uri="{FF2B5EF4-FFF2-40B4-BE49-F238E27FC236}">
                <a16:creationId xmlns:a16="http://schemas.microsoft.com/office/drawing/2014/main" id="{E0480C7B-898D-0FF1-3742-317821F028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>
            <a:extLst>
              <a:ext uri="{FF2B5EF4-FFF2-40B4-BE49-F238E27FC236}">
                <a16:creationId xmlns:a16="http://schemas.microsoft.com/office/drawing/2014/main" id="{BFAAB29D-67B0-B1DA-9EA2-3C66408189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B67097E2-D937-4B9C-B5A3-1E77C73BB2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20836E-3DD3-49D8-82D7-68D75BB88A78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265653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873637-4D2D-83EF-7B21-17AD1DD9F1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>
            <a:extLst>
              <a:ext uri="{FF2B5EF4-FFF2-40B4-BE49-F238E27FC236}">
                <a16:creationId xmlns:a16="http://schemas.microsoft.com/office/drawing/2014/main" id="{1CD78422-D6A5-018D-3A2C-1038BBCDDE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>
            <a:extLst>
              <a:ext uri="{FF2B5EF4-FFF2-40B4-BE49-F238E27FC236}">
                <a16:creationId xmlns:a16="http://schemas.microsoft.com/office/drawing/2014/main" id="{92A22694-9D34-F575-5C60-D0E5828B19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0430C4F6-16CC-0219-86CD-4D37A6D5FE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20836E-3DD3-49D8-82D7-68D75BB88A78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05338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hyperlink" Target="https://www.wix.com/blog/types-of-entrepreneurship" TargetMode="External"/><Relationship Id="rId4" Type="http://schemas.openxmlformats.org/officeDocument/2006/relationships/image" Target="../media/image6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smallbizgenius.net/by-the-numbers/entrepreneur-statistics/#gref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6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-sQeREfZY-8?feature=oembed" TargetMode="External"/><Relationship Id="rId5" Type="http://schemas.openxmlformats.org/officeDocument/2006/relationships/image" Target="../media/image12.jpeg"/><Relationship Id="rId4" Type="http://schemas.openxmlformats.org/officeDocument/2006/relationships/hyperlink" Target="https://www.youtube.com/watch?v=-sQeREfZY-8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www.volopay.com/blog/financial-goals-for-business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mybrightbook.com/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s://zipbooks.com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waveapps.com/" TargetMode="External"/><Relationship Id="rId5" Type="http://schemas.openxmlformats.org/officeDocument/2006/relationships/hyperlink" Target="https://www.gnucash.org/" TargetMode="External"/><Relationship Id="rId4" Type="http://schemas.openxmlformats.org/officeDocument/2006/relationships/hyperlink" Target="https://akaunting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6kAEQJhSo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investopedia.com/terms/1/80-20-rule.asp" TargetMode="External"/><Relationship Id="rId5" Type="http://schemas.openxmlformats.org/officeDocument/2006/relationships/image" Target="../media/image17.jpeg"/><Relationship Id="rId4" Type="http://schemas.openxmlformats.org/officeDocument/2006/relationships/hyperlink" Target="https://www.eisenhower.me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asana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monday.com/?_gl=1*cxvr8h*_up*MQ..*_gs*MQ..*_ga*OTk0NTk2OTg0LjE3Mzg1ODY5MTc.*_ga_9HZ2RE5VH7*MTczODU4NjkxNi4xLjAuMTczODU4NjkxNi4wLjAuMA..*_ga_303DY21FDW*MTczODU4NjkxNi4xLjAuMTczODU4NjkxNi4wLjAuMTk3NjQyMDU4Nw..&amp;gclid=CjwKCAiA74G9BhAEEiwA8kNfpTCcrfpuY2JBoHCISYhtI63MTbjyKteWoZmL-woW7YhkGddyhx8NUxoCXkMQAvD_BwE" TargetMode="External"/><Relationship Id="rId4" Type="http://schemas.openxmlformats.org/officeDocument/2006/relationships/hyperlink" Target="https://trello.com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deed.com/career-advice/career-development/entrepreneurial-skills" TargetMode="External"/><Relationship Id="rId3" Type="http://schemas.openxmlformats.org/officeDocument/2006/relationships/hyperlink" Target="https://corporatefinanceinstitute.com/resources/management/time-management-list-tips/" TargetMode="External"/><Relationship Id="rId7" Type="http://schemas.openxmlformats.org/officeDocument/2006/relationships/hyperlink" Target="https://www.nibusinessinfo.co.uk/content/ten-top-tips-improve-your-financial-management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netsuite.com/portal/resource/articles/financial-management/financial-management.shtml" TargetMode="External"/><Relationship Id="rId5" Type="http://schemas.openxmlformats.org/officeDocument/2006/relationships/hyperlink" Target="https://www.oracle.com/pk/erp/financials/financial-management/" TargetMode="External"/><Relationship Id="rId10" Type="http://schemas.openxmlformats.org/officeDocument/2006/relationships/hyperlink" Target="https://www.goodwin.edu/enews/entrepreneurial-skills-to-master/" TargetMode="External"/><Relationship Id="rId4" Type="http://schemas.openxmlformats.org/officeDocument/2006/relationships/hyperlink" Target="https://extension.uga.edu/publications/detail.html?number=C1042&amp;title=time-management-10-strategies-for-better-time-management" TargetMode="External"/><Relationship Id="rId9" Type="http://schemas.openxmlformats.org/officeDocument/2006/relationships/hyperlink" Target="https://www.bbc.co.uk/bitesize/guides/zpx7gdm/revision/8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10800000">
            <a:off x="0" y="1023937"/>
            <a:ext cx="18288000" cy="0"/>
          </a:xfrm>
          <a:prstGeom prst="line">
            <a:avLst/>
          </a:prstGeom>
          <a:ln w="9525" cap="flat">
            <a:solidFill>
              <a:srgbClr val="1E232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grpSp>
        <p:nvGrpSpPr>
          <p:cNvPr id="3" name="Group 3"/>
          <p:cNvGrpSpPr/>
          <p:nvPr/>
        </p:nvGrpSpPr>
        <p:grpSpPr>
          <a:xfrm>
            <a:off x="0" y="9263063"/>
            <a:ext cx="12735070" cy="1023937"/>
            <a:chOff x="0" y="0"/>
            <a:chExt cx="10109079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0109079" cy="812800"/>
            </a:xfrm>
            <a:custGeom>
              <a:avLst/>
              <a:gdLst/>
              <a:ahLst/>
              <a:cxnLst/>
              <a:rect l="l" t="t" r="r" b="b"/>
              <a:pathLst>
                <a:path w="10109079" h="812800">
                  <a:moveTo>
                    <a:pt x="0" y="0"/>
                  </a:moveTo>
                  <a:lnTo>
                    <a:pt x="10109079" y="0"/>
                  </a:lnTo>
                  <a:lnTo>
                    <a:pt x="10109079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0"/>
              <a:ext cx="10109079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78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7751895" y="5657850"/>
            <a:ext cx="5296402" cy="5008320"/>
            <a:chOff x="0" y="0"/>
            <a:chExt cx="4204276" cy="397559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204276" cy="3975597"/>
            </a:xfrm>
            <a:custGeom>
              <a:avLst/>
              <a:gdLst/>
              <a:ahLst/>
              <a:cxnLst/>
              <a:rect l="l" t="t" r="r" b="b"/>
              <a:pathLst>
                <a:path w="4204276" h="3975597">
                  <a:moveTo>
                    <a:pt x="0" y="0"/>
                  </a:moveTo>
                  <a:lnTo>
                    <a:pt x="4204276" y="0"/>
                  </a:lnTo>
                  <a:lnTo>
                    <a:pt x="4204276" y="3975597"/>
                  </a:lnTo>
                  <a:lnTo>
                    <a:pt x="0" y="3975597"/>
                  </a:lnTo>
                  <a:close/>
                </a:path>
              </a:pathLst>
            </a:custGeom>
            <a:solidFill>
              <a:srgbClr val="CFCF5A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0"/>
              <a:ext cx="4204276" cy="39755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78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7751895" y="1028700"/>
            <a:ext cx="9482623" cy="9258300"/>
            <a:chOff x="0" y="0"/>
            <a:chExt cx="12643497" cy="12344400"/>
          </a:xfrm>
        </p:grpSpPr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/>
            <a:srcRect t="1182" b="1182"/>
            <a:stretch>
              <a:fillRect/>
            </a:stretch>
          </p:blipFill>
          <p:spPr>
            <a:xfrm>
              <a:off x="0" y="0"/>
              <a:ext cx="12643497" cy="12344400"/>
            </a:xfrm>
            <a:prstGeom prst="rect">
              <a:avLst/>
            </a:prstGeom>
          </p:spPr>
        </p:pic>
      </p:grpSp>
      <p:sp>
        <p:nvSpPr>
          <p:cNvPr id="11" name="Freeform 11"/>
          <p:cNvSpPr/>
          <p:nvPr/>
        </p:nvSpPr>
        <p:spPr>
          <a:xfrm>
            <a:off x="13662188" y="268369"/>
            <a:ext cx="2675477" cy="559152"/>
          </a:xfrm>
          <a:custGeom>
            <a:avLst/>
            <a:gdLst/>
            <a:ahLst/>
            <a:cxnLst/>
            <a:rect l="l" t="t" r="r" b="b"/>
            <a:pathLst>
              <a:path w="2675477" h="559152">
                <a:moveTo>
                  <a:pt x="0" y="0"/>
                </a:moveTo>
                <a:lnTo>
                  <a:pt x="2675478" y="0"/>
                </a:lnTo>
                <a:lnTo>
                  <a:pt x="2675478" y="559152"/>
                </a:lnTo>
                <a:lnTo>
                  <a:pt x="0" y="5591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2" name="TextBox 12"/>
          <p:cNvSpPr txBox="1"/>
          <p:nvPr/>
        </p:nvSpPr>
        <p:spPr>
          <a:xfrm>
            <a:off x="1031566" y="351095"/>
            <a:ext cx="4506489" cy="384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49"/>
              </a:lnSpc>
            </a:pPr>
            <a:r>
              <a:rPr lang="pl" sz="2499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Program szkoleniowy UpTraK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28700" y="4865198"/>
            <a:ext cx="6774163" cy="13901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656"/>
              </a:lnSpc>
            </a:pPr>
            <a:r>
              <a:rPr lang="pl" sz="9600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Unit 5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28700" y="2659586"/>
            <a:ext cx="6682774" cy="1718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320"/>
              </a:lnSpc>
            </a:pPr>
            <a:r>
              <a:rPr lang="pl" sz="12000" dirty="0">
                <a:solidFill>
                  <a:srgbClr val="CFCF5A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Moduł 5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31566" y="6391549"/>
            <a:ext cx="5694495" cy="11785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00"/>
              </a:lnSpc>
            </a:pPr>
            <a:r>
              <a:rPr lang="pl" sz="320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PRZEDSIĘBIORCZOŚĆ I ZARZĄDZANIE BIZNESEM</a:t>
            </a:r>
          </a:p>
        </p:txBody>
      </p:sp>
      <p:sp>
        <p:nvSpPr>
          <p:cNvPr id="16" name="AutoShape 16"/>
          <p:cNvSpPr/>
          <p:nvPr/>
        </p:nvSpPr>
        <p:spPr>
          <a:xfrm flipV="1">
            <a:off x="16675331" y="0"/>
            <a:ext cx="0" cy="10287000"/>
          </a:xfrm>
          <a:prstGeom prst="line">
            <a:avLst/>
          </a:prstGeom>
          <a:ln w="9525" cap="flat">
            <a:solidFill>
              <a:srgbClr val="1E232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sp>
        <p:nvSpPr>
          <p:cNvPr id="17" name="TextBox 17"/>
          <p:cNvSpPr txBox="1"/>
          <p:nvPr/>
        </p:nvSpPr>
        <p:spPr>
          <a:xfrm rot="-5400000">
            <a:off x="15614765" y="7257068"/>
            <a:ext cx="3733800" cy="268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196"/>
              </a:lnSpc>
            </a:pPr>
            <a:r>
              <a:rPr lang="pl" sz="180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www.fashionupproject.com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D3AAB4-86AC-6B8B-751C-5889B58C94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AEEC7F5E-1B7F-6AAA-91AE-F41FED19C54B}"/>
              </a:ext>
            </a:extLst>
          </p:cNvPr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4" name="AutoShape 4">
              <a:extLst>
                <a:ext uri="{FF2B5EF4-FFF2-40B4-BE49-F238E27FC236}">
                  <a16:creationId xmlns:a16="http://schemas.microsoft.com/office/drawing/2014/main" id="{0D47F95A-E0D4-0C66-5897-1FEC4B4FB9D3}"/>
                </a:ext>
              </a:extLst>
            </p:cNvPr>
            <p:cNvSpPr/>
            <p:nvPr/>
          </p:nvSpPr>
          <p:spPr>
            <a:xfrm flipV="1">
              <a:off x="22233774" y="0"/>
              <a:ext cx="0" cy="13716000"/>
            </a:xfrm>
            <a:prstGeom prst="line">
              <a:avLst/>
            </a:prstGeom>
            <a:ln w="12700" cap="flat">
              <a:solidFill>
                <a:srgbClr val="1E232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" name="AutoShape 5">
              <a:extLst>
                <a:ext uri="{FF2B5EF4-FFF2-40B4-BE49-F238E27FC236}">
                  <a16:creationId xmlns:a16="http://schemas.microsoft.com/office/drawing/2014/main" id="{962FE4C8-074D-2DCB-F49B-09F2DAE744BD}"/>
                </a:ext>
              </a:extLst>
            </p:cNvPr>
            <p:cNvSpPr/>
            <p:nvPr/>
          </p:nvSpPr>
          <p:spPr>
            <a:xfrm rot="-10800000">
              <a:off x="0" y="1365250"/>
              <a:ext cx="24384000" cy="0"/>
            </a:xfrm>
            <a:prstGeom prst="line">
              <a:avLst/>
            </a:prstGeom>
            <a:ln w="12700" cap="flat">
              <a:solidFill>
                <a:srgbClr val="1E232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4E6D156D-1E29-7373-9322-C5145072045F}"/>
                </a:ext>
              </a:extLst>
            </p:cNvPr>
            <p:cNvSpPr/>
            <p:nvPr/>
          </p:nvSpPr>
          <p:spPr>
            <a:xfrm>
              <a:off x="22233774" y="1371600"/>
              <a:ext cx="2150226" cy="2150226"/>
            </a:xfrm>
            <a:custGeom>
              <a:avLst/>
              <a:gdLst/>
              <a:ahLst/>
              <a:cxnLst/>
              <a:rect l="l" t="t" r="r" b="b"/>
              <a:pathLst>
                <a:path w="2150226" h="2150226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pl-PL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F4E232B9-DACB-E005-F327-C49270A4C317}"/>
                </a:ext>
              </a:extLst>
            </p:cNvPr>
            <p:cNvSpPr txBox="1"/>
            <p:nvPr/>
          </p:nvSpPr>
          <p:spPr>
            <a:xfrm>
              <a:off x="18387439" y="459528"/>
              <a:ext cx="3674959" cy="4995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49"/>
                </a:lnSpc>
              </a:pPr>
              <a:r>
                <a:rPr lang="pl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Moduł 5, Unit 5</a:t>
              </a:r>
            </a:p>
          </p:txBody>
        </p:sp>
      </p:grpSp>
      <p:sp>
        <p:nvSpPr>
          <p:cNvPr id="9" name="AutoShape 9">
            <a:extLst>
              <a:ext uri="{FF2B5EF4-FFF2-40B4-BE49-F238E27FC236}">
                <a16:creationId xmlns:a16="http://schemas.microsoft.com/office/drawing/2014/main" id="{C2A58694-03A7-B32C-0F55-EB6706C4DAAB}"/>
              </a:ext>
            </a:extLst>
          </p:cNvPr>
          <p:cNvSpPr/>
          <p:nvPr/>
        </p:nvSpPr>
        <p:spPr>
          <a:xfrm rot="-10800000">
            <a:off x="0" y="1023937"/>
            <a:ext cx="18288000" cy="0"/>
          </a:xfrm>
          <a:prstGeom prst="line">
            <a:avLst/>
          </a:prstGeom>
          <a:ln w="9525" cap="flat">
            <a:solidFill>
              <a:srgbClr val="1E232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grpSp>
        <p:nvGrpSpPr>
          <p:cNvPr id="10" name="Group 10">
            <a:extLst>
              <a:ext uri="{FF2B5EF4-FFF2-40B4-BE49-F238E27FC236}">
                <a16:creationId xmlns:a16="http://schemas.microsoft.com/office/drawing/2014/main" id="{C37F7E5E-7BF2-4F66-D1C6-5F64E75B65E8}"/>
              </a:ext>
            </a:extLst>
          </p:cNvPr>
          <p:cNvGrpSpPr/>
          <p:nvPr/>
        </p:nvGrpSpPr>
        <p:grpSpPr>
          <a:xfrm>
            <a:off x="0" y="1714500"/>
            <a:ext cx="16675327" cy="3083525"/>
            <a:chOff x="0" y="0"/>
            <a:chExt cx="1980673" cy="1084155"/>
          </a:xfrm>
          <a:solidFill>
            <a:srgbClr val="CFCF5A"/>
          </a:solidFill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B2B4723D-2214-21AC-CE93-02AAE61EB2BE}"/>
                </a:ext>
              </a:extLst>
            </p:cNvPr>
            <p:cNvSpPr/>
            <p:nvPr/>
          </p:nvSpPr>
          <p:spPr>
            <a:xfrm>
              <a:off x="0" y="0"/>
              <a:ext cx="1980673" cy="1084155"/>
            </a:xfrm>
            <a:custGeom>
              <a:avLst/>
              <a:gdLst/>
              <a:ahLst/>
              <a:cxnLst/>
              <a:rect l="l" t="t" r="r" b="b"/>
              <a:pathLst>
                <a:path w="1980673" h="1084155">
                  <a:moveTo>
                    <a:pt x="0" y="0"/>
                  </a:moveTo>
                  <a:lnTo>
                    <a:pt x="1980673" y="0"/>
                  </a:lnTo>
                  <a:lnTo>
                    <a:pt x="1980673" y="1084155"/>
                  </a:lnTo>
                  <a:lnTo>
                    <a:pt x="0" y="1084155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pl-PL"/>
            </a:p>
          </p:txBody>
        </p:sp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id="{0BE079CF-BB98-3942-5D8C-2CA141EA9647}"/>
                </a:ext>
              </a:extLst>
            </p:cNvPr>
            <p:cNvSpPr txBox="1"/>
            <p:nvPr/>
          </p:nvSpPr>
          <p:spPr>
            <a:xfrm>
              <a:off x="0" y="0"/>
              <a:ext cx="1980673" cy="1084155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6"/>
                </a:lnSpc>
              </a:pPr>
              <a:endParaRPr/>
            </a:p>
          </p:txBody>
        </p:sp>
      </p:grpSp>
      <p:sp>
        <p:nvSpPr>
          <p:cNvPr id="16" name="TextBox 16">
            <a:extLst>
              <a:ext uri="{FF2B5EF4-FFF2-40B4-BE49-F238E27FC236}">
                <a16:creationId xmlns:a16="http://schemas.microsoft.com/office/drawing/2014/main" id="{01E6BACF-E373-BCE1-17F5-B4C11B117F6A}"/>
              </a:ext>
            </a:extLst>
          </p:cNvPr>
          <p:cNvSpPr txBox="1"/>
          <p:nvPr/>
        </p:nvSpPr>
        <p:spPr>
          <a:xfrm>
            <a:off x="5429618" y="2995136"/>
            <a:ext cx="7428764" cy="7732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055"/>
              </a:lnSpc>
            </a:pPr>
            <a:r>
              <a:rPr lang="pl" sz="4963" dirty="0">
                <a:latin typeface="DM Serif Display"/>
                <a:ea typeface="DM Serif Display"/>
                <a:cs typeface="DM Serif Display"/>
                <a:sym typeface="DM Serif Display"/>
              </a:rPr>
              <a:t>Kim jest przedsiębiorca?</a:t>
            </a:r>
          </a:p>
        </p:txBody>
      </p:sp>
      <p:sp>
        <p:nvSpPr>
          <p:cNvPr id="18" name="TextBox 18">
            <a:extLst>
              <a:ext uri="{FF2B5EF4-FFF2-40B4-BE49-F238E27FC236}">
                <a16:creationId xmlns:a16="http://schemas.microsoft.com/office/drawing/2014/main" id="{7D624CEC-6640-F866-CFC9-A8576FF0081D}"/>
              </a:ext>
            </a:extLst>
          </p:cNvPr>
          <p:cNvSpPr txBox="1"/>
          <p:nvPr/>
        </p:nvSpPr>
        <p:spPr>
          <a:xfrm>
            <a:off x="1031566" y="351095"/>
            <a:ext cx="4506489" cy="384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49"/>
              </a:lnSpc>
            </a:pPr>
            <a:r>
              <a:rPr lang="pl" sz="2499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Program szkoleniowy UpTraK</a:t>
            </a:r>
          </a:p>
        </p:txBody>
      </p:sp>
      <p:sp>
        <p:nvSpPr>
          <p:cNvPr id="19" name="TextBox 17">
            <a:extLst>
              <a:ext uri="{FF2B5EF4-FFF2-40B4-BE49-F238E27FC236}">
                <a16:creationId xmlns:a16="http://schemas.microsoft.com/office/drawing/2014/main" id="{38A48ECB-0B7B-DB8F-FA63-C6FCD8242D02}"/>
              </a:ext>
            </a:extLst>
          </p:cNvPr>
          <p:cNvSpPr txBox="1"/>
          <p:nvPr/>
        </p:nvSpPr>
        <p:spPr>
          <a:xfrm rot="-5400000">
            <a:off x="15614765" y="7257068"/>
            <a:ext cx="3733800" cy="268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196"/>
              </a:lnSpc>
            </a:pPr>
            <a:r>
              <a:rPr lang="pl" sz="180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www.fashionupproject.com</a:t>
            </a:r>
          </a:p>
        </p:txBody>
      </p:sp>
      <p:grpSp>
        <p:nvGrpSpPr>
          <p:cNvPr id="46" name="Ομάδα 45">
            <a:extLst>
              <a:ext uri="{FF2B5EF4-FFF2-40B4-BE49-F238E27FC236}">
                <a16:creationId xmlns:a16="http://schemas.microsoft.com/office/drawing/2014/main" id="{A8457079-3DA0-6ECF-ED14-2B59C626B5B2}"/>
              </a:ext>
            </a:extLst>
          </p:cNvPr>
          <p:cNvGrpSpPr/>
          <p:nvPr/>
        </p:nvGrpSpPr>
        <p:grpSpPr>
          <a:xfrm>
            <a:off x="5520638" y="8714996"/>
            <a:ext cx="2716896" cy="699514"/>
            <a:chOff x="7157510" y="7047733"/>
            <a:chExt cx="2716896" cy="699514"/>
          </a:xfrm>
        </p:grpSpPr>
        <p:sp>
          <p:nvSpPr>
            <p:cNvPr id="39" name="Freeform 22">
              <a:extLst>
                <a:ext uri="{FF2B5EF4-FFF2-40B4-BE49-F238E27FC236}">
                  <a16:creationId xmlns:a16="http://schemas.microsoft.com/office/drawing/2014/main" id="{24E636EC-51B5-F8FF-A2A4-FA8484364285}"/>
                </a:ext>
              </a:extLst>
            </p:cNvPr>
            <p:cNvSpPr/>
            <p:nvPr/>
          </p:nvSpPr>
          <p:spPr>
            <a:xfrm>
              <a:off x="9174892" y="7047733"/>
              <a:ext cx="699514" cy="699514"/>
            </a:xfrm>
            <a:custGeom>
              <a:avLst/>
              <a:gdLst/>
              <a:ahLst/>
              <a:cxnLst/>
              <a:rect l="l" t="t" r="r" b="b"/>
              <a:pathLst>
                <a:path w="699514" h="699514">
                  <a:moveTo>
                    <a:pt x="0" y="0"/>
                  </a:moveTo>
                  <a:lnTo>
                    <a:pt x="699514" y="0"/>
                  </a:lnTo>
                  <a:lnTo>
                    <a:pt x="699514" y="699514"/>
                  </a:lnTo>
                  <a:lnTo>
                    <a:pt x="0" y="6995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l-PL"/>
            </a:p>
          </p:txBody>
        </p:sp>
        <p:grpSp>
          <p:nvGrpSpPr>
            <p:cNvPr id="40" name="Group 24">
              <a:extLst>
                <a:ext uri="{FF2B5EF4-FFF2-40B4-BE49-F238E27FC236}">
                  <a16:creationId xmlns:a16="http://schemas.microsoft.com/office/drawing/2014/main" id="{3095E41F-966C-2D6A-0AC8-0A591FBE060C}"/>
                </a:ext>
              </a:extLst>
            </p:cNvPr>
            <p:cNvGrpSpPr/>
            <p:nvPr/>
          </p:nvGrpSpPr>
          <p:grpSpPr>
            <a:xfrm>
              <a:off x="7157510" y="7115915"/>
              <a:ext cx="1676946" cy="563150"/>
              <a:chOff x="0" y="0"/>
              <a:chExt cx="2235927" cy="750867"/>
            </a:xfrm>
          </p:grpSpPr>
          <p:grpSp>
            <p:nvGrpSpPr>
              <p:cNvPr id="41" name="Group 25">
                <a:extLst>
                  <a:ext uri="{FF2B5EF4-FFF2-40B4-BE49-F238E27FC236}">
                    <a16:creationId xmlns:a16="http://schemas.microsoft.com/office/drawing/2014/main" id="{662BFC20-1371-C223-56F4-7B05B7313E18}"/>
                  </a:ext>
                </a:extLst>
              </p:cNvPr>
              <p:cNvGrpSpPr/>
              <p:nvPr/>
            </p:nvGrpSpPr>
            <p:grpSpPr>
              <a:xfrm>
                <a:off x="0" y="0"/>
                <a:ext cx="2235927" cy="750867"/>
                <a:chOff x="0" y="0"/>
                <a:chExt cx="742713" cy="249417"/>
              </a:xfrm>
            </p:grpSpPr>
            <p:sp>
              <p:nvSpPr>
                <p:cNvPr id="43" name="Freeform 26">
                  <a:extLst>
                    <a:ext uri="{FF2B5EF4-FFF2-40B4-BE49-F238E27FC236}">
                      <a16:creationId xmlns:a16="http://schemas.microsoft.com/office/drawing/2014/main" id="{E72BCDD8-2B6B-0856-B04D-370127F43F29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42713" cy="2494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2713" h="249417">
                      <a:moveTo>
                        <a:pt x="0" y="0"/>
                      </a:moveTo>
                      <a:lnTo>
                        <a:pt x="742713" y="0"/>
                      </a:lnTo>
                      <a:lnTo>
                        <a:pt x="742713" y="249417"/>
                      </a:lnTo>
                      <a:lnTo>
                        <a:pt x="0" y="249417"/>
                      </a:ln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sq">
                  <a:solidFill>
                    <a:srgbClr val="CFCF5A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4" name="TextBox 27">
                  <a:extLst>
                    <a:ext uri="{FF2B5EF4-FFF2-40B4-BE49-F238E27FC236}">
                      <a16:creationId xmlns:a16="http://schemas.microsoft.com/office/drawing/2014/main" id="{12D41253-CF37-1E9D-4E72-1ABB3F9B0667}"/>
                    </a:ext>
                  </a:extLst>
                </p:cNvPr>
                <p:cNvSpPr txBox="1"/>
                <p:nvPr/>
              </p:nvSpPr>
              <p:spPr>
                <a:xfrm>
                  <a:off x="0" y="0"/>
                  <a:ext cx="742713" cy="249417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160"/>
                    </a:lnSpc>
                  </a:pPr>
                  <a:endParaRPr/>
                </a:p>
              </p:txBody>
            </p:sp>
          </p:grpSp>
          <p:sp>
            <p:nvSpPr>
              <p:cNvPr id="42" name="TextBox 28">
                <a:extLst>
                  <a:ext uri="{FF2B5EF4-FFF2-40B4-BE49-F238E27FC236}">
                    <a16:creationId xmlns:a16="http://schemas.microsoft.com/office/drawing/2014/main" id="{49ADE96A-F538-4FE5-221E-F62D3E5559FA}"/>
                  </a:ext>
                </a:extLst>
              </p:cNvPr>
              <p:cNvSpPr txBox="1"/>
              <p:nvPr/>
            </p:nvSpPr>
            <p:spPr>
              <a:xfrm>
                <a:off x="0" y="199849"/>
                <a:ext cx="2235927" cy="35560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2160"/>
                  </a:lnSpc>
                </a:pPr>
                <a:r>
                  <a:rPr lang="pl" dirty="0">
                    <a:solidFill>
                      <a:srgbClr val="000000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Odwiedź</a:t>
                </a:r>
                <a:endParaRPr lang="en-US" sz="1800" dirty="0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</p:grpSp>
      </p:grpSp>
      <p:sp>
        <p:nvSpPr>
          <p:cNvPr id="45" name="TextBox 2">
            <a:extLst>
              <a:ext uri="{FF2B5EF4-FFF2-40B4-BE49-F238E27FC236}">
                <a16:creationId xmlns:a16="http://schemas.microsoft.com/office/drawing/2014/main" id="{E89EB4C8-8234-AE45-1D86-26FEE2AB3B12}"/>
              </a:ext>
            </a:extLst>
          </p:cNvPr>
          <p:cNvSpPr txBox="1"/>
          <p:nvPr/>
        </p:nvSpPr>
        <p:spPr>
          <a:xfrm>
            <a:off x="8592017" y="8871206"/>
            <a:ext cx="7711413" cy="3870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299"/>
              </a:lnSpc>
            </a:pPr>
            <a:r>
              <a:rPr lang="pl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  <a:hlinkClick r:id="rId5"/>
              </a:rPr>
              <a:t>https://www.wix.com/blog/rodzaje-przedsiebiorczosci</a:t>
            </a:r>
            <a:endParaRPr lang="en-US" sz="2199" dirty="0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DECAE4B-7F9B-F6AA-68AE-CBF836B35C69}"/>
              </a:ext>
            </a:extLst>
          </p:cNvPr>
          <p:cNvSpPr txBox="1"/>
          <p:nvPr/>
        </p:nvSpPr>
        <p:spPr>
          <a:xfrm>
            <a:off x="5429617" y="5010307"/>
            <a:ext cx="10724781" cy="308097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pl" sz="2199" dirty="0">
                <a:solidFill>
                  <a:srgbClr val="1E2328"/>
                </a:solidFill>
                <a:latin typeface="Montserrat"/>
              </a:rPr>
              <a:t>Przedsiębiorcą jest osoba, która zakłada nową firmę, ponosząc większość ryzyka i czerpiąc korzyści z większości nagród. Proces zakładania firmy nazywa się przedsiębiorczością.</a:t>
            </a:r>
          </a:p>
          <a:p>
            <a:pPr algn="just">
              <a:lnSpc>
                <a:spcPct val="150000"/>
              </a:lnSpc>
            </a:pPr>
            <a:r>
              <a:rPr lang="pl" sz="2199" dirty="0">
                <a:solidFill>
                  <a:srgbClr val="1E2328"/>
                </a:solidFill>
                <a:latin typeface="Montserrat"/>
              </a:rPr>
              <a:t>Przedsiębiorców można znaleźć we wszystkich sektorach gospodarki, od technologii po handel detaliczny. Często uważa się ich za siłę napędową wzrostu gospodarczego i innowacji.</a:t>
            </a:r>
          </a:p>
        </p:txBody>
      </p:sp>
      <p:pic>
        <p:nvPicPr>
          <p:cNvPr id="23" name="Εικόνα 22">
            <a:extLst>
              <a:ext uri="{FF2B5EF4-FFF2-40B4-BE49-F238E27FC236}">
                <a16:creationId xmlns:a16="http://schemas.microsoft.com/office/drawing/2014/main" id="{FE2C67ED-2010-8E57-CAB3-69FD48BD460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16" y="2995136"/>
            <a:ext cx="4293538" cy="6436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1179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450132-32FD-8597-457D-52EB8B09F0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DE2DDB1E-9968-A5DC-0894-1980BE3A11A6}"/>
              </a:ext>
            </a:extLst>
          </p:cNvPr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A464136D-FC69-41C5-98BD-D8435B106A04}"/>
                </a:ext>
              </a:extLst>
            </p:cNvPr>
            <p:cNvSpPr/>
            <p:nvPr/>
          </p:nvSpPr>
          <p:spPr>
            <a:xfrm flipV="1">
              <a:off x="22233774" y="0"/>
              <a:ext cx="0" cy="13716000"/>
            </a:xfrm>
            <a:prstGeom prst="line">
              <a:avLst/>
            </a:prstGeom>
            <a:ln w="12700" cap="flat">
              <a:solidFill>
                <a:srgbClr val="1E232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" name="AutoShape 4">
              <a:extLst>
                <a:ext uri="{FF2B5EF4-FFF2-40B4-BE49-F238E27FC236}">
                  <a16:creationId xmlns:a16="http://schemas.microsoft.com/office/drawing/2014/main" id="{814201F4-A03A-427A-5D47-4DE5FFBDAFA9}"/>
                </a:ext>
              </a:extLst>
            </p:cNvPr>
            <p:cNvSpPr/>
            <p:nvPr/>
          </p:nvSpPr>
          <p:spPr>
            <a:xfrm rot="-10800000">
              <a:off x="0" y="1365250"/>
              <a:ext cx="24384000" cy="0"/>
            </a:xfrm>
            <a:prstGeom prst="line">
              <a:avLst/>
            </a:prstGeom>
            <a:ln w="12700" cap="flat">
              <a:solidFill>
                <a:srgbClr val="1E232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600AD815-2EAC-9791-5976-394B69DBFCF9}"/>
                </a:ext>
              </a:extLst>
            </p:cNvPr>
            <p:cNvSpPr/>
            <p:nvPr/>
          </p:nvSpPr>
          <p:spPr>
            <a:xfrm>
              <a:off x="22233774" y="1371600"/>
              <a:ext cx="2150226" cy="2150226"/>
            </a:xfrm>
            <a:custGeom>
              <a:avLst/>
              <a:gdLst/>
              <a:ahLst/>
              <a:cxnLst/>
              <a:rect l="l" t="t" r="r" b="b"/>
              <a:pathLst>
                <a:path w="2150226" h="2150226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pl-PL"/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07F8AC55-1D01-6D83-F343-F5E51B202B6D}"/>
                </a:ext>
              </a:extLst>
            </p:cNvPr>
            <p:cNvSpPr txBox="1"/>
            <p:nvPr/>
          </p:nvSpPr>
          <p:spPr>
            <a:xfrm>
              <a:off x="18387439" y="459528"/>
              <a:ext cx="3674959" cy="4995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49"/>
                </a:lnSpc>
              </a:pPr>
              <a:r>
                <a:rPr lang="pl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Moduł 5, Unit 5</a:t>
              </a:r>
            </a:p>
          </p:txBody>
        </p:sp>
      </p:grpSp>
      <p:sp>
        <p:nvSpPr>
          <p:cNvPr id="8" name="AutoShape 8">
            <a:extLst>
              <a:ext uri="{FF2B5EF4-FFF2-40B4-BE49-F238E27FC236}">
                <a16:creationId xmlns:a16="http://schemas.microsoft.com/office/drawing/2014/main" id="{B44FB28D-8100-5BB8-829C-B66DD9227A58}"/>
              </a:ext>
            </a:extLst>
          </p:cNvPr>
          <p:cNvSpPr/>
          <p:nvPr/>
        </p:nvSpPr>
        <p:spPr>
          <a:xfrm rot="-10800000">
            <a:off x="0" y="1023937"/>
            <a:ext cx="18288000" cy="0"/>
          </a:xfrm>
          <a:prstGeom prst="line">
            <a:avLst/>
          </a:prstGeom>
          <a:ln w="9525" cap="flat">
            <a:solidFill>
              <a:srgbClr val="1E232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DEEAE040-9E63-A52D-0C22-813FAA8C1558}"/>
              </a:ext>
            </a:extLst>
          </p:cNvPr>
          <p:cNvSpPr/>
          <p:nvPr/>
        </p:nvSpPr>
        <p:spPr>
          <a:xfrm>
            <a:off x="424644" y="2372345"/>
            <a:ext cx="15927756" cy="2923555"/>
          </a:xfrm>
          <a:custGeom>
            <a:avLst/>
            <a:gdLst/>
            <a:ahLst/>
            <a:cxnLst/>
            <a:rect l="l" t="t" r="r" b="b"/>
            <a:pathLst>
              <a:path w="5195375" h="3846507">
                <a:moveTo>
                  <a:pt x="0" y="0"/>
                </a:moveTo>
                <a:lnTo>
                  <a:pt x="5195375" y="0"/>
                </a:lnTo>
                <a:lnTo>
                  <a:pt x="5195375" y="3846507"/>
                </a:lnTo>
                <a:lnTo>
                  <a:pt x="0" y="3846507"/>
                </a:lnTo>
                <a:close/>
              </a:path>
            </a:pathLst>
          </a:custGeom>
          <a:solidFill>
            <a:srgbClr val="1E2328"/>
          </a:solidFill>
        </p:spPr>
        <p:txBody>
          <a:bodyPr/>
          <a:lstStyle/>
          <a:p>
            <a:endParaRPr lang="el-GR"/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940B000D-388F-7C90-F7E2-A64D5192B0A8}"/>
              </a:ext>
            </a:extLst>
          </p:cNvPr>
          <p:cNvSpPr txBox="1"/>
          <p:nvPr/>
        </p:nvSpPr>
        <p:spPr>
          <a:xfrm>
            <a:off x="424644" y="2372345"/>
            <a:ext cx="15927757" cy="7499402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196"/>
              </a:lnSpc>
            </a:pPr>
            <a:endParaRPr/>
          </a:p>
        </p:txBody>
      </p:sp>
      <p:grpSp>
        <p:nvGrpSpPr>
          <p:cNvPr id="12" name="Group 12">
            <a:extLst>
              <a:ext uri="{FF2B5EF4-FFF2-40B4-BE49-F238E27FC236}">
                <a16:creationId xmlns:a16="http://schemas.microsoft.com/office/drawing/2014/main" id="{DDDC33C3-EDB5-4145-5CD0-F2328AD36472}"/>
              </a:ext>
            </a:extLst>
          </p:cNvPr>
          <p:cNvGrpSpPr/>
          <p:nvPr/>
        </p:nvGrpSpPr>
        <p:grpSpPr>
          <a:xfrm>
            <a:off x="1644968" y="1660090"/>
            <a:ext cx="8108632" cy="1807004"/>
            <a:chOff x="0" y="0"/>
            <a:chExt cx="812800" cy="812800"/>
          </a:xfrm>
        </p:grpSpPr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B22F6C99-8C8E-B406-2A8E-6B86B2C1039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CFCF5A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4" name="TextBox 14">
              <a:extLst>
                <a:ext uri="{FF2B5EF4-FFF2-40B4-BE49-F238E27FC236}">
                  <a16:creationId xmlns:a16="http://schemas.microsoft.com/office/drawing/2014/main" id="{571CD0A8-AFB2-3619-0F6B-6D0DE5B78BAB}"/>
                </a:ext>
              </a:extLst>
            </p:cNvPr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6"/>
                </a:lnSpc>
              </a:pPr>
              <a:endParaRPr/>
            </a:p>
          </p:txBody>
        </p:sp>
      </p:grpSp>
      <p:sp>
        <p:nvSpPr>
          <p:cNvPr id="17" name="TextBox 17">
            <a:extLst>
              <a:ext uri="{FF2B5EF4-FFF2-40B4-BE49-F238E27FC236}">
                <a16:creationId xmlns:a16="http://schemas.microsoft.com/office/drawing/2014/main" id="{B97AF2F3-38CF-5AC6-3907-FA3B67EA5015}"/>
              </a:ext>
            </a:extLst>
          </p:cNvPr>
          <p:cNvSpPr txBox="1"/>
          <p:nvPr/>
        </p:nvSpPr>
        <p:spPr>
          <a:xfrm>
            <a:off x="1935599" y="2522723"/>
            <a:ext cx="7360801" cy="5622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pl" sz="6000" dirty="0">
                <a:latin typeface="DM Serif Display"/>
                <a:ea typeface="DM Serif Display"/>
                <a:cs typeface="DM Serif Display"/>
                <a:sym typeface="DM Serif Display"/>
              </a:rPr>
              <a:t>Samozatrudnienie</a:t>
            </a:r>
          </a:p>
        </p:txBody>
      </p:sp>
      <p:sp>
        <p:nvSpPr>
          <p:cNvPr id="18" name="TextBox 18">
            <a:extLst>
              <a:ext uri="{FF2B5EF4-FFF2-40B4-BE49-F238E27FC236}">
                <a16:creationId xmlns:a16="http://schemas.microsoft.com/office/drawing/2014/main" id="{60346D37-79AD-E6E4-BBAC-DC671441C430}"/>
              </a:ext>
            </a:extLst>
          </p:cNvPr>
          <p:cNvSpPr txBox="1"/>
          <p:nvPr/>
        </p:nvSpPr>
        <p:spPr>
          <a:xfrm>
            <a:off x="746974" y="3527643"/>
            <a:ext cx="15255125" cy="12334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299"/>
              </a:lnSpc>
            </a:pPr>
            <a:r>
              <a:rPr lang="pl" sz="2199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Bycie samozatrudnionym przedsiębiorcą w branży mody upcyklingowej to wyjątkowe i ekscytujące przedsięwzięcie. Łączy ono kreatywność, zrównoważony rozwój i zmysł biznesowy, aby wywierać pozytywny wpływ na środowisko i świat mody. Jednak jako samozatrudniony przedsiębiorca zajmujący się modą upcyklingową, będziesz pełnił wiele funkcji:</a:t>
            </a:r>
            <a:endParaRPr lang="it-IT" dirty="0"/>
          </a:p>
        </p:txBody>
      </p:sp>
      <p:sp>
        <p:nvSpPr>
          <p:cNvPr id="29" name="TextBox 29">
            <a:extLst>
              <a:ext uri="{FF2B5EF4-FFF2-40B4-BE49-F238E27FC236}">
                <a16:creationId xmlns:a16="http://schemas.microsoft.com/office/drawing/2014/main" id="{5C3120B0-4DDE-60AA-7B34-B0915ECF8850}"/>
              </a:ext>
            </a:extLst>
          </p:cNvPr>
          <p:cNvSpPr txBox="1"/>
          <p:nvPr/>
        </p:nvSpPr>
        <p:spPr>
          <a:xfrm>
            <a:off x="1031566" y="351095"/>
            <a:ext cx="4506489" cy="384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49"/>
              </a:lnSpc>
            </a:pPr>
            <a:r>
              <a:rPr lang="pl" sz="2499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Program szkoleniowy UpTraK</a:t>
            </a:r>
          </a:p>
        </p:txBody>
      </p:sp>
      <p:sp>
        <p:nvSpPr>
          <p:cNvPr id="30" name="TextBox 17">
            <a:extLst>
              <a:ext uri="{FF2B5EF4-FFF2-40B4-BE49-F238E27FC236}">
                <a16:creationId xmlns:a16="http://schemas.microsoft.com/office/drawing/2014/main" id="{7C6D157B-B118-EA88-725A-C8E7CCB2AA60}"/>
              </a:ext>
            </a:extLst>
          </p:cNvPr>
          <p:cNvSpPr txBox="1"/>
          <p:nvPr/>
        </p:nvSpPr>
        <p:spPr>
          <a:xfrm rot="-5400000">
            <a:off x="15614765" y="7257068"/>
            <a:ext cx="3733800" cy="268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196"/>
              </a:lnSpc>
            </a:pPr>
            <a:r>
              <a:rPr lang="pl" sz="180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www.fashionupproject.com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1E7DA93-23D9-9957-D410-C83D7722C8FA}"/>
              </a:ext>
            </a:extLst>
          </p:cNvPr>
          <p:cNvSpPr txBox="1"/>
          <p:nvPr/>
        </p:nvSpPr>
        <p:spPr>
          <a:xfrm>
            <a:off x="748204" y="5676314"/>
            <a:ext cx="15255125" cy="358861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" sz="2199" b="1" dirty="0">
                <a:latin typeface="Montserrat"/>
              </a:rPr>
              <a:t>Projektant </a:t>
            </a:r>
            <a:r>
              <a:rPr lang="pl" sz="2199" dirty="0">
                <a:latin typeface="Montserrat"/>
              </a:rPr>
              <a:t>: Będziesz tworzyć koncepcje i projektować wyjątkowe dzieła sztuki, często inspirowane materiałami z odzysku, takimi jak stare ubrania, skrawki tkanin i wyrzucone akcesoria.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" sz="2199" b="1" dirty="0">
                <a:latin typeface="Montserrat"/>
              </a:rPr>
              <a:t>Rzemieślnik </a:t>
            </a:r>
            <a:r>
              <a:rPr lang="pl" sz="2199" dirty="0">
                <a:latin typeface="Montserrat"/>
              </a:rPr>
              <a:t>: Będziesz posiadać umiejętności szycia, robienia na drutach, szydełkowania i stosowania innych technik przekształcania materiałów w nadające się do noszenia wyroby.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" sz="2199" b="1" dirty="0">
                <a:latin typeface="Montserrat"/>
              </a:rPr>
              <a:t>Specjalista ds. marketingu </a:t>
            </a:r>
            <a:r>
              <a:rPr lang="pl" sz="2199" dirty="0">
                <a:latin typeface="Montserrat"/>
              </a:rPr>
              <a:t>: Będziesz odpowiadać za promocję swojej marki i produktów za pośrednictwem platform internetowych, mediów społecznościowych i wydarzeń lokalnych.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" sz="2199" b="1" dirty="0">
                <a:latin typeface="Montserrat"/>
              </a:rPr>
              <a:t>Menedżer biznesowy </a:t>
            </a:r>
            <a:r>
              <a:rPr lang="pl" sz="2199" dirty="0">
                <a:latin typeface="Montserrat"/>
              </a:rPr>
              <a:t>: Będziesz zajmować się finansami, zapasami, obsługą klienta i innymi zadaniami administracyjnymi.</a:t>
            </a:r>
          </a:p>
        </p:txBody>
      </p:sp>
    </p:spTree>
    <p:extLst>
      <p:ext uri="{BB962C8B-B14F-4D97-AF65-F5344CB8AC3E}">
        <p14:creationId xmlns:p14="http://schemas.microsoft.com/office/powerpoint/2010/main" val="5669217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CF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1"/>
          <p:cNvGrpSpPr/>
          <p:nvPr/>
        </p:nvGrpSpPr>
        <p:grpSpPr>
          <a:xfrm>
            <a:off x="1" y="7479555"/>
            <a:ext cx="6960244" cy="2807445"/>
            <a:chOff x="0" y="0"/>
            <a:chExt cx="816580" cy="2228546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6580" cy="2228546"/>
            </a:xfrm>
            <a:custGeom>
              <a:avLst/>
              <a:gdLst/>
              <a:ahLst/>
              <a:cxnLst/>
              <a:rect l="l" t="t" r="r" b="b"/>
              <a:pathLst>
                <a:path w="816580" h="2228546">
                  <a:moveTo>
                    <a:pt x="0" y="0"/>
                  </a:moveTo>
                  <a:lnTo>
                    <a:pt x="816580" y="0"/>
                  </a:lnTo>
                  <a:lnTo>
                    <a:pt x="816580" y="2228546"/>
                  </a:lnTo>
                  <a:lnTo>
                    <a:pt x="0" y="2228546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0"/>
              <a:ext cx="816580" cy="22285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78"/>
                </a:lnSpc>
              </a:pPr>
              <a:endParaRPr/>
            </a:p>
          </p:txBody>
        </p:sp>
      </p:grpSp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AutoShape 3"/>
            <p:cNvSpPr/>
            <p:nvPr/>
          </p:nvSpPr>
          <p:spPr>
            <a:xfrm flipV="1">
              <a:off x="22233774" y="0"/>
              <a:ext cx="0" cy="13716000"/>
            </a:xfrm>
            <a:prstGeom prst="line">
              <a:avLst/>
            </a:prstGeom>
            <a:ln w="12700" cap="flat">
              <a:solidFill>
                <a:srgbClr val="1E232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" name="AutoShape 4"/>
            <p:cNvSpPr/>
            <p:nvPr/>
          </p:nvSpPr>
          <p:spPr>
            <a:xfrm rot="-10800000">
              <a:off x="0" y="1365250"/>
              <a:ext cx="24384000" cy="0"/>
            </a:xfrm>
            <a:prstGeom prst="line">
              <a:avLst/>
            </a:prstGeom>
            <a:ln w="12700" cap="flat">
              <a:solidFill>
                <a:srgbClr val="1E232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" name="Freeform 5"/>
            <p:cNvSpPr/>
            <p:nvPr/>
          </p:nvSpPr>
          <p:spPr>
            <a:xfrm>
              <a:off x="22233774" y="1371600"/>
              <a:ext cx="2150226" cy="2150226"/>
            </a:xfrm>
            <a:custGeom>
              <a:avLst/>
              <a:gdLst/>
              <a:ahLst/>
              <a:cxnLst/>
              <a:rect l="l" t="t" r="r" b="b"/>
              <a:pathLst>
                <a:path w="2150226" h="2150226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pl-PL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8387439" y="459528"/>
              <a:ext cx="3674959" cy="4995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49"/>
                </a:lnSpc>
              </a:pPr>
              <a:r>
                <a:rPr lang="pl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Moduł 5, Unit 5</a:t>
              </a:r>
            </a:p>
          </p:txBody>
        </p:sp>
      </p:grpSp>
      <p:sp>
        <p:nvSpPr>
          <p:cNvPr id="8" name="AutoShape 8"/>
          <p:cNvSpPr/>
          <p:nvPr/>
        </p:nvSpPr>
        <p:spPr>
          <a:xfrm rot="-10800000">
            <a:off x="0" y="1023937"/>
            <a:ext cx="18288000" cy="0"/>
          </a:xfrm>
          <a:prstGeom prst="line">
            <a:avLst/>
          </a:prstGeom>
          <a:ln w="9525" cap="flat">
            <a:solidFill>
              <a:srgbClr val="1E232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sp>
        <p:nvSpPr>
          <p:cNvPr id="14" name="TextBox 14"/>
          <p:cNvSpPr txBox="1"/>
          <p:nvPr/>
        </p:nvSpPr>
        <p:spPr>
          <a:xfrm>
            <a:off x="7525887" y="1561011"/>
            <a:ext cx="9182100" cy="1572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000"/>
              </a:lnSpc>
            </a:pPr>
            <a:r>
              <a:rPr lang="pl" sz="6000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Statystyki przedsiębiorczości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632246" y="3514921"/>
            <a:ext cx="8687638" cy="5019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Na świecie jest 582 miliony przedsiębiorców.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55% przedsiębiorców twierdzi, że ich największą motywacją do założenia własnej firmy była myśl o byciu swoim własnym szefem.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30% przedsiębiorców ma jedynie wykształcenie średnie.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Tylko 9% przedsiębiorców ma tytuł licencjata w dziedzinie biznesu.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62% małych firm nie zatrudnia żadnego personelu.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Na 10 przedsiębiorców płci męskiej przypada siedem przedsiębiorców płci żeńskiej.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31566" y="351095"/>
            <a:ext cx="4506489" cy="384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49"/>
              </a:lnSpc>
            </a:pPr>
            <a:r>
              <a:rPr lang="pl" sz="2499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Program szkoleniowy UpTraK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6A05664-7969-F0D4-A504-2574BE7B5230}"/>
              </a:ext>
            </a:extLst>
          </p:cNvPr>
          <p:cNvSpPr txBox="1"/>
          <p:nvPr/>
        </p:nvSpPr>
        <p:spPr>
          <a:xfrm rot="-5400000">
            <a:off x="15614765" y="7257068"/>
            <a:ext cx="3733800" cy="268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196"/>
              </a:lnSpc>
            </a:pPr>
            <a:r>
              <a:rPr lang="pl" sz="180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www.fashionupproject.com</a:t>
            </a:r>
          </a:p>
        </p:txBody>
      </p:sp>
      <p:pic>
        <p:nvPicPr>
          <p:cNvPr id="19" name="Εικόνα 18">
            <a:extLst>
              <a:ext uri="{FF2B5EF4-FFF2-40B4-BE49-F238E27FC236}">
                <a16:creationId xmlns:a16="http://schemas.microsoft.com/office/drawing/2014/main" id="{F2BAA947-DB31-2867-AFBB-F7B263D20C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1346" y="1562100"/>
            <a:ext cx="5097553" cy="764563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6E1E05B-FCEA-34CF-F64D-F0A0CB5DB122}"/>
              </a:ext>
            </a:extLst>
          </p:cNvPr>
          <p:cNvSpPr txBox="1"/>
          <p:nvPr/>
        </p:nvSpPr>
        <p:spPr>
          <a:xfrm>
            <a:off x="7632246" y="8725989"/>
            <a:ext cx="915053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" sz="1000" dirty="0"/>
              <a:t>Źródło: </a:t>
            </a:r>
            <a:r>
              <a:rPr lang="pl" sz="1000" dirty="0">
                <a:hlinkClick r:id="rId4"/>
              </a:rPr>
              <a:t>https://www.smallbizgenius.net/by-the-numbers/entrepreneur-statistics/#gref</a:t>
            </a:r>
            <a:endParaRPr lang="el-GR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053002" y="1591361"/>
            <a:ext cx="9231408" cy="6734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99"/>
              </a:lnSpc>
            </a:pPr>
            <a:r>
              <a:rPr lang="pl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Przedsiębiorcy często posiadają unikalną kombinację cech, które prowadzą ich do sukcesu. Oto niektóre z nich:</a:t>
            </a:r>
          </a:p>
          <a:p>
            <a:pPr marL="342900" indent="-342900" algn="l">
              <a:lnSpc>
                <a:spcPts val="3299"/>
              </a:lnSpc>
              <a:buFont typeface="Arial" panose="020B0604020202020204" pitchFamily="34" charset="0"/>
              <a:buChar char="•"/>
            </a:pPr>
            <a:r>
              <a:rPr lang="pl" sz="2199" b="1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Wizjoner </a:t>
            </a:r>
            <a:r>
              <a:rPr lang="pl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: Ma jasną wizję tego, co chce osiągnąć i z pasją dąży do urzeczywistnienia swoich celów.</a:t>
            </a:r>
          </a:p>
          <a:p>
            <a:pPr marL="342900" indent="-342900" algn="l">
              <a:lnSpc>
                <a:spcPts val="3299"/>
              </a:lnSpc>
              <a:buFont typeface="Arial" panose="020B0604020202020204" pitchFamily="34" charset="0"/>
              <a:buChar char="•"/>
            </a:pPr>
            <a:r>
              <a:rPr lang="pl" sz="2199" b="1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Osoba podejmująca ryzyko </a:t>
            </a:r>
            <a:r>
              <a:rPr lang="pl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: Nie boją się podejmować skalkulowanego ryzyka i wychodzić poza swoją strefę komfortu.</a:t>
            </a:r>
          </a:p>
          <a:p>
            <a:pPr marL="342900" indent="-342900" algn="just">
              <a:lnSpc>
                <a:spcPts val="3299"/>
              </a:lnSpc>
              <a:buFont typeface="Arial" panose="020B0604020202020204" pitchFamily="34" charset="0"/>
              <a:buChar char="•"/>
            </a:pPr>
            <a:r>
              <a:rPr lang="pl" sz="2199" b="1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Rozwiązywanie problemów </a:t>
            </a:r>
            <a:r>
              <a:rPr lang="pl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: Przedsiębiorcy identyfikują problemy i proponują kreatywne rozwiązania.</a:t>
            </a:r>
            <a:endParaRPr lang="en-US" sz="2199" dirty="0">
              <a:solidFill>
                <a:srgbClr val="1E2328"/>
              </a:solidFill>
              <a:latin typeface="Montserrat"/>
              <a:ea typeface="Montserrat"/>
              <a:cs typeface="Montserrat"/>
            </a:endParaRPr>
          </a:p>
          <a:p>
            <a:pPr marL="342900" indent="-342900" algn="l">
              <a:lnSpc>
                <a:spcPts val="3299"/>
              </a:lnSpc>
              <a:buFont typeface="Arial" panose="020B0604020202020204" pitchFamily="34" charset="0"/>
              <a:buChar char="•"/>
            </a:pPr>
            <a:r>
              <a:rPr lang="pl" sz="2199" b="1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Samodzielność </a:t>
            </a:r>
            <a:r>
              <a:rPr lang="pl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: Są bardzo zmotywowani i nastawieni na sukces, często podejmują inicjatywę i pracują niezależnie.</a:t>
            </a:r>
          </a:p>
          <a:p>
            <a:pPr marL="342900" indent="-342900" algn="l">
              <a:lnSpc>
                <a:spcPts val="3299"/>
              </a:lnSpc>
              <a:buFont typeface="Arial" panose="020B0604020202020204" pitchFamily="34" charset="0"/>
              <a:buChar char="•"/>
            </a:pPr>
            <a:r>
              <a:rPr lang="pl" sz="2199" b="1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Odporni </a:t>
            </a:r>
            <a:r>
              <a:rPr lang="pl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: Uczą się na swoich błędach i nie poddają się, nawet gdy stają w obliczu wyzwań.</a:t>
            </a:r>
          </a:p>
          <a:p>
            <a:pPr marL="342900" indent="-342900" algn="l">
              <a:lnSpc>
                <a:spcPts val="3299"/>
              </a:lnSpc>
              <a:buFont typeface="Arial" panose="020B0604020202020204" pitchFamily="34" charset="0"/>
              <a:buChar char="•"/>
            </a:pPr>
            <a:r>
              <a:rPr lang="pl" sz="2199" b="1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Możliwość adaptacji </a:t>
            </a:r>
            <a:r>
              <a:rPr lang="pl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: Potrafią dostosowywać się do zmieniających się okoliczności i modyfikować swoje plany w zależności od potrzeb.</a:t>
            </a:r>
          </a:p>
          <a:p>
            <a:pPr marL="342900" indent="-342900" algn="l">
              <a:lnSpc>
                <a:spcPts val="3299"/>
              </a:lnSpc>
              <a:buFont typeface="Arial" panose="020B0604020202020204" pitchFamily="34" charset="0"/>
              <a:buChar char="•"/>
            </a:pPr>
            <a:r>
              <a:rPr lang="pl" sz="2199" b="1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Liderzy </a:t>
            </a:r>
            <a:r>
              <a:rPr lang="pl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: inspirują i motywują innych, budują silne zespoły i tworzą pozytywną atmosferę w pracy.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4" name="AutoShape 4"/>
            <p:cNvSpPr/>
            <p:nvPr/>
          </p:nvSpPr>
          <p:spPr>
            <a:xfrm flipV="1">
              <a:off x="22233774" y="0"/>
              <a:ext cx="0" cy="13716000"/>
            </a:xfrm>
            <a:prstGeom prst="line">
              <a:avLst/>
            </a:prstGeom>
            <a:ln w="12700" cap="flat">
              <a:solidFill>
                <a:srgbClr val="1E232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" name="AutoShape 5"/>
            <p:cNvSpPr/>
            <p:nvPr/>
          </p:nvSpPr>
          <p:spPr>
            <a:xfrm rot="-10800000">
              <a:off x="0" y="1365250"/>
              <a:ext cx="24384000" cy="0"/>
            </a:xfrm>
            <a:prstGeom prst="line">
              <a:avLst/>
            </a:prstGeom>
            <a:ln w="12700" cap="flat">
              <a:solidFill>
                <a:srgbClr val="1E232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6" name="Freeform 6"/>
            <p:cNvSpPr/>
            <p:nvPr/>
          </p:nvSpPr>
          <p:spPr>
            <a:xfrm>
              <a:off x="22233774" y="1371600"/>
              <a:ext cx="2150226" cy="2150226"/>
            </a:xfrm>
            <a:custGeom>
              <a:avLst/>
              <a:gdLst/>
              <a:ahLst/>
              <a:cxnLst/>
              <a:rect l="l" t="t" r="r" b="b"/>
              <a:pathLst>
                <a:path w="2150226" h="2150226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pl-PL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8387439" y="459528"/>
              <a:ext cx="3674959" cy="4995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49"/>
                </a:lnSpc>
              </a:pPr>
              <a:r>
                <a:rPr lang="pl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Moduł 5, Unit 5</a:t>
              </a:r>
            </a:p>
          </p:txBody>
        </p:sp>
      </p:grpSp>
      <p:sp>
        <p:nvSpPr>
          <p:cNvPr id="9" name="AutoShape 9"/>
          <p:cNvSpPr/>
          <p:nvPr/>
        </p:nvSpPr>
        <p:spPr>
          <a:xfrm rot="-10800000">
            <a:off x="0" y="1023937"/>
            <a:ext cx="18288000" cy="0"/>
          </a:xfrm>
          <a:prstGeom prst="line">
            <a:avLst/>
          </a:prstGeom>
          <a:ln w="9525" cap="flat">
            <a:solidFill>
              <a:srgbClr val="1E232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grpSp>
        <p:nvGrpSpPr>
          <p:cNvPr id="10" name="Group 10"/>
          <p:cNvGrpSpPr/>
          <p:nvPr/>
        </p:nvGrpSpPr>
        <p:grpSpPr>
          <a:xfrm>
            <a:off x="602657" y="1620477"/>
            <a:ext cx="6059424" cy="3083525"/>
            <a:chOff x="0" y="0"/>
            <a:chExt cx="1980673" cy="108415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980673" cy="1084155"/>
            </a:xfrm>
            <a:custGeom>
              <a:avLst/>
              <a:gdLst/>
              <a:ahLst/>
              <a:cxnLst/>
              <a:rect l="l" t="t" r="r" b="b"/>
              <a:pathLst>
                <a:path w="1980673" h="1084155">
                  <a:moveTo>
                    <a:pt x="0" y="0"/>
                  </a:moveTo>
                  <a:lnTo>
                    <a:pt x="1980673" y="0"/>
                  </a:lnTo>
                  <a:lnTo>
                    <a:pt x="1980673" y="1084155"/>
                  </a:lnTo>
                  <a:lnTo>
                    <a:pt x="0" y="1084155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0"/>
              <a:ext cx="1980673" cy="10841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6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839758" y="2402861"/>
            <a:ext cx="5585221" cy="15555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055"/>
              </a:lnSpc>
            </a:pPr>
            <a:r>
              <a:rPr lang="pl" sz="4963" dirty="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Kluczowe cechy przedsiębiorcy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31566" y="351095"/>
            <a:ext cx="4506489" cy="384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49"/>
              </a:lnSpc>
            </a:pPr>
            <a:r>
              <a:rPr lang="pl" sz="2499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Program szkoleniowy UpTraK</a:t>
            </a:r>
          </a:p>
        </p:txBody>
      </p:sp>
      <p:sp>
        <p:nvSpPr>
          <p:cNvPr id="19" name="TextBox 17">
            <a:extLst>
              <a:ext uri="{FF2B5EF4-FFF2-40B4-BE49-F238E27FC236}">
                <a16:creationId xmlns:a16="http://schemas.microsoft.com/office/drawing/2014/main" id="{00CA7CCF-36CF-77A8-A3EB-DB732FBF2345}"/>
              </a:ext>
            </a:extLst>
          </p:cNvPr>
          <p:cNvSpPr txBox="1"/>
          <p:nvPr/>
        </p:nvSpPr>
        <p:spPr>
          <a:xfrm rot="-5400000">
            <a:off x="15614765" y="7257068"/>
            <a:ext cx="3733800" cy="268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196"/>
              </a:lnSpc>
            </a:pPr>
            <a:r>
              <a:rPr lang="pl" sz="180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www.fashionupproject.com</a:t>
            </a:r>
          </a:p>
        </p:txBody>
      </p:sp>
      <p:grpSp>
        <p:nvGrpSpPr>
          <p:cNvPr id="46" name="Ομάδα 45">
            <a:extLst>
              <a:ext uri="{FF2B5EF4-FFF2-40B4-BE49-F238E27FC236}">
                <a16:creationId xmlns:a16="http://schemas.microsoft.com/office/drawing/2014/main" id="{1C0A1335-08A1-AC62-DD0E-EDD8E2047F89}"/>
              </a:ext>
            </a:extLst>
          </p:cNvPr>
          <p:cNvGrpSpPr/>
          <p:nvPr/>
        </p:nvGrpSpPr>
        <p:grpSpPr>
          <a:xfrm>
            <a:off x="7053002" y="8983527"/>
            <a:ext cx="2716896" cy="699514"/>
            <a:chOff x="7157510" y="7047733"/>
            <a:chExt cx="2716896" cy="699514"/>
          </a:xfrm>
        </p:grpSpPr>
        <p:sp>
          <p:nvSpPr>
            <p:cNvPr id="39" name="Freeform 22">
              <a:extLst>
                <a:ext uri="{FF2B5EF4-FFF2-40B4-BE49-F238E27FC236}">
                  <a16:creationId xmlns:a16="http://schemas.microsoft.com/office/drawing/2014/main" id="{A932DBD3-F9E9-582B-B4A3-973D609DFC32}"/>
                </a:ext>
              </a:extLst>
            </p:cNvPr>
            <p:cNvSpPr/>
            <p:nvPr/>
          </p:nvSpPr>
          <p:spPr>
            <a:xfrm>
              <a:off x="9174892" y="7047733"/>
              <a:ext cx="699514" cy="699514"/>
            </a:xfrm>
            <a:custGeom>
              <a:avLst/>
              <a:gdLst/>
              <a:ahLst/>
              <a:cxnLst/>
              <a:rect l="l" t="t" r="r" b="b"/>
              <a:pathLst>
                <a:path w="699514" h="699514">
                  <a:moveTo>
                    <a:pt x="0" y="0"/>
                  </a:moveTo>
                  <a:lnTo>
                    <a:pt x="699514" y="0"/>
                  </a:lnTo>
                  <a:lnTo>
                    <a:pt x="699514" y="699514"/>
                  </a:lnTo>
                  <a:lnTo>
                    <a:pt x="0" y="6995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l-PL"/>
            </a:p>
          </p:txBody>
        </p:sp>
        <p:grpSp>
          <p:nvGrpSpPr>
            <p:cNvPr id="40" name="Group 24">
              <a:extLst>
                <a:ext uri="{FF2B5EF4-FFF2-40B4-BE49-F238E27FC236}">
                  <a16:creationId xmlns:a16="http://schemas.microsoft.com/office/drawing/2014/main" id="{031F6BF3-1B3F-BC94-27FB-BC25C440A58E}"/>
                </a:ext>
              </a:extLst>
            </p:cNvPr>
            <p:cNvGrpSpPr/>
            <p:nvPr/>
          </p:nvGrpSpPr>
          <p:grpSpPr>
            <a:xfrm>
              <a:off x="7157510" y="7115915"/>
              <a:ext cx="1676946" cy="563150"/>
              <a:chOff x="0" y="0"/>
              <a:chExt cx="2235927" cy="750867"/>
            </a:xfrm>
          </p:grpSpPr>
          <p:grpSp>
            <p:nvGrpSpPr>
              <p:cNvPr id="41" name="Group 25">
                <a:extLst>
                  <a:ext uri="{FF2B5EF4-FFF2-40B4-BE49-F238E27FC236}">
                    <a16:creationId xmlns:a16="http://schemas.microsoft.com/office/drawing/2014/main" id="{3E3DFE3A-93BE-C4C5-F214-1A87E70E3531}"/>
                  </a:ext>
                </a:extLst>
              </p:cNvPr>
              <p:cNvGrpSpPr/>
              <p:nvPr/>
            </p:nvGrpSpPr>
            <p:grpSpPr>
              <a:xfrm>
                <a:off x="0" y="0"/>
                <a:ext cx="2235927" cy="750867"/>
                <a:chOff x="0" y="0"/>
                <a:chExt cx="742713" cy="249417"/>
              </a:xfrm>
            </p:grpSpPr>
            <p:sp>
              <p:nvSpPr>
                <p:cNvPr id="43" name="Freeform 26">
                  <a:extLst>
                    <a:ext uri="{FF2B5EF4-FFF2-40B4-BE49-F238E27FC236}">
                      <a16:creationId xmlns:a16="http://schemas.microsoft.com/office/drawing/2014/main" id="{2282B8F5-D1A5-476D-5D7C-2136E0D9BBC3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42713" cy="2494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2713" h="249417">
                      <a:moveTo>
                        <a:pt x="0" y="0"/>
                      </a:moveTo>
                      <a:lnTo>
                        <a:pt x="742713" y="0"/>
                      </a:lnTo>
                      <a:lnTo>
                        <a:pt x="742713" y="249417"/>
                      </a:lnTo>
                      <a:lnTo>
                        <a:pt x="0" y="249417"/>
                      </a:ln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sq">
                  <a:solidFill>
                    <a:srgbClr val="CFCF5A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4" name="TextBox 27">
                  <a:extLst>
                    <a:ext uri="{FF2B5EF4-FFF2-40B4-BE49-F238E27FC236}">
                      <a16:creationId xmlns:a16="http://schemas.microsoft.com/office/drawing/2014/main" id="{7C54914D-726A-252E-3BC8-AAFBECF8C60D}"/>
                    </a:ext>
                  </a:extLst>
                </p:cNvPr>
                <p:cNvSpPr txBox="1"/>
                <p:nvPr/>
              </p:nvSpPr>
              <p:spPr>
                <a:xfrm>
                  <a:off x="0" y="0"/>
                  <a:ext cx="742713" cy="249417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160"/>
                    </a:lnSpc>
                  </a:pPr>
                  <a:endParaRPr/>
                </a:p>
              </p:txBody>
            </p:sp>
          </p:grpSp>
          <p:sp>
            <p:nvSpPr>
              <p:cNvPr id="42" name="TextBox 28">
                <a:extLst>
                  <a:ext uri="{FF2B5EF4-FFF2-40B4-BE49-F238E27FC236}">
                    <a16:creationId xmlns:a16="http://schemas.microsoft.com/office/drawing/2014/main" id="{547A704F-F855-8FFD-B5BD-399B6BD81BA8}"/>
                  </a:ext>
                </a:extLst>
              </p:cNvPr>
              <p:cNvSpPr txBox="1"/>
              <p:nvPr/>
            </p:nvSpPr>
            <p:spPr>
              <a:xfrm>
                <a:off x="0" y="199849"/>
                <a:ext cx="2235927" cy="35560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2160"/>
                  </a:lnSpc>
                </a:pPr>
                <a:r>
                  <a:rPr lang="pl" dirty="0">
                    <a:solidFill>
                      <a:srgbClr val="000000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Pamiętaj</a:t>
                </a:r>
                <a:endParaRPr lang="en-US" sz="1800" dirty="0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</p:grpSp>
      </p:grpSp>
      <p:sp>
        <p:nvSpPr>
          <p:cNvPr id="45" name="TextBox 2">
            <a:extLst>
              <a:ext uri="{FF2B5EF4-FFF2-40B4-BE49-F238E27FC236}">
                <a16:creationId xmlns:a16="http://schemas.microsoft.com/office/drawing/2014/main" id="{F93CB4FC-EDD0-9C90-AEEA-9129FDC4669F}"/>
              </a:ext>
            </a:extLst>
          </p:cNvPr>
          <p:cNvSpPr txBox="1"/>
          <p:nvPr/>
        </p:nvSpPr>
        <p:spPr>
          <a:xfrm>
            <a:off x="10077470" y="8716545"/>
            <a:ext cx="6419882" cy="12334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299"/>
              </a:lnSpc>
            </a:pPr>
            <a:r>
              <a:rPr lang="pl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Nie ma dobrych ani złych cech; to tylko sugestie, a Ty musisz znaleźć swoją własną drogę.</a:t>
            </a:r>
          </a:p>
        </p:txBody>
      </p:sp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57A8480D-1D39-0598-52E7-760D1AF6BDA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742" y="4712714"/>
            <a:ext cx="3697952" cy="557428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766B9C-0A62-66EB-C888-5721A0EC31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1E686D28-2DF9-E44A-6B31-C1D6A110ED61}"/>
              </a:ext>
            </a:extLst>
          </p:cNvPr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91E2A62A-CB95-87BA-BBA7-A24FAA978915}"/>
                </a:ext>
              </a:extLst>
            </p:cNvPr>
            <p:cNvSpPr/>
            <p:nvPr/>
          </p:nvSpPr>
          <p:spPr>
            <a:xfrm flipV="1">
              <a:off x="22233774" y="0"/>
              <a:ext cx="0" cy="13716000"/>
            </a:xfrm>
            <a:prstGeom prst="line">
              <a:avLst/>
            </a:prstGeom>
            <a:ln w="12700" cap="flat">
              <a:solidFill>
                <a:srgbClr val="1E232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" name="AutoShape 4">
              <a:extLst>
                <a:ext uri="{FF2B5EF4-FFF2-40B4-BE49-F238E27FC236}">
                  <a16:creationId xmlns:a16="http://schemas.microsoft.com/office/drawing/2014/main" id="{8E7BCD37-EC13-86AA-4E87-F6491F4EB2C6}"/>
                </a:ext>
              </a:extLst>
            </p:cNvPr>
            <p:cNvSpPr/>
            <p:nvPr/>
          </p:nvSpPr>
          <p:spPr>
            <a:xfrm rot="-10800000">
              <a:off x="0" y="1365250"/>
              <a:ext cx="24384000" cy="0"/>
            </a:xfrm>
            <a:prstGeom prst="line">
              <a:avLst/>
            </a:prstGeom>
            <a:ln w="12700" cap="flat">
              <a:solidFill>
                <a:srgbClr val="1E232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D8E1C7B0-2438-B10F-1965-3DA8AEA7BEE8}"/>
                </a:ext>
              </a:extLst>
            </p:cNvPr>
            <p:cNvSpPr/>
            <p:nvPr/>
          </p:nvSpPr>
          <p:spPr>
            <a:xfrm>
              <a:off x="22233774" y="1371600"/>
              <a:ext cx="2150226" cy="2150226"/>
            </a:xfrm>
            <a:custGeom>
              <a:avLst/>
              <a:gdLst/>
              <a:ahLst/>
              <a:cxnLst/>
              <a:rect l="l" t="t" r="r" b="b"/>
              <a:pathLst>
                <a:path w="2150226" h="2150226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pl-PL"/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F91B19B0-2BE4-575E-14B5-A0355A338E6D}"/>
                </a:ext>
              </a:extLst>
            </p:cNvPr>
            <p:cNvSpPr txBox="1"/>
            <p:nvPr/>
          </p:nvSpPr>
          <p:spPr>
            <a:xfrm>
              <a:off x="18387439" y="459528"/>
              <a:ext cx="3674959" cy="4995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49"/>
                </a:lnSpc>
              </a:pPr>
              <a:r>
                <a:rPr lang="pl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Moduł 5, Unit 5</a:t>
              </a:r>
            </a:p>
          </p:txBody>
        </p:sp>
      </p:grpSp>
      <p:sp>
        <p:nvSpPr>
          <p:cNvPr id="8" name="AutoShape 8">
            <a:extLst>
              <a:ext uri="{FF2B5EF4-FFF2-40B4-BE49-F238E27FC236}">
                <a16:creationId xmlns:a16="http://schemas.microsoft.com/office/drawing/2014/main" id="{6A82BDB7-C4F8-6A23-B002-02A88872B00A}"/>
              </a:ext>
            </a:extLst>
          </p:cNvPr>
          <p:cNvSpPr/>
          <p:nvPr/>
        </p:nvSpPr>
        <p:spPr>
          <a:xfrm rot="-10800000">
            <a:off x="0" y="1023937"/>
            <a:ext cx="18288000" cy="0"/>
          </a:xfrm>
          <a:prstGeom prst="line">
            <a:avLst/>
          </a:prstGeom>
          <a:ln w="9525" cap="flat">
            <a:solidFill>
              <a:srgbClr val="1E232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grpSp>
        <p:nvGrpSpPr>
          <p:cNvPr id="9" name="Group 9">
            <a:extLst>
              <a:ext uri="{FF2B5EF4-FFF2-40B4-BE49-F238E27FC236}">
                <a16:creationId xmlns:a16="http://schemas.microsoft.com/office/drawing/2014/main" id="{0A8546B6-9727-62E8-D1A2-7BC1278B302F}"/>
              </a:ext>
            </a:extLst>
          </p:cNvPr>
          <p:cNvGrpSpPr/>
          <p:nvPr/>
        </p:nvGrpSpPr>
        <p:grpSpPr>
          <a:xfrm>
            <a:off x="11814819" y="2052637"/>
            <a:ext cx="4415781" cy="7209712"/>
            <a:chOff x="0" y="0"/>
            <a:chExt cx="3505240" cy="5723059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F5A43AC0-85BD-4A9D-3714-22C2589E1150}"/>
                </a:ext>
              </a:extLst>
            </p:cNvPr>
            <p:cNvSpPr/>
            <p:nvPr/>
          </p:nvSpPr>
          <p:spPr>
            <a:xfrm>
              <a:off x="0" y="0"/>
              <a:ext cx="3505240" cy="5723058"/>
            </a:xfrm>
            <a:custGeom>
              <a:avLst/>
              <a:gdLst/>
              <a:ahLst/>
              <a:cxnLst/>
              <a:rect l="l" t="t" r="r" b="b"/>
              <a:pathLst>
                <a:path w="3505240" h="5723058">
                  <a:moveTo>
                    <a:pt x="0" y="0"/>
                  </a:moveTo>
                  <a:lnTo>
                    <a:pt x="3505240" y="0"/>
                  </a:lnTo>
                  <a:lnTo>
                    <a:pt x="3505240" y="5723058"/>
                  </a:lnTo>
                  <a:lnTo>
                    <a:pt x="0" y="5723058"/>
                  </a:lnTo>
                  <a:close/>
                </a:path>
              </a:pathLst>
            </a:custGeom>
            <a:solidFill>
              <a:srgbClr val="CFCF5A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A200CEF8-5CB5-DF97-8844-1B6F3BEB8788}"/>
                </a:ext>
              </a:extLst>
            </p:cNvPr>
            <p:cNvSpPr txBox="1"/>
            <p:nvPr/>
          </p:nvSpPr>
          <p:spPr>
            <a:xfrm>
              <a:off x="0" y="0"/>
              <a:ext cx="3505240" cy="57230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78"/>
                </a:lnSpc>
              </a:pPr>
              <a:endParaRPr/>
            </a:p>
          </p:txBody>
        </p:sp>
      </p:grpSp>
      <p:sp>
        <p:nvSpPr>
          <p:cNvPr id="14" name="TextBox 14">
            <a:extLst>
              <a:ext uri="{FF2B5EF4-FFF2-40B4-BE49-F238E27FC236}">
                <a16:creationId xmlns:a16="http://schemas.microsoft.com/office/drawing/2014/main" id="{857A9A22-42EC-5FCE-80C4-AE36FB9930EE}"/>
              </a:ext>
            </a:extLst>
          </p:cNvPr>
          <p:cNvSpPr txBox="1"/>
          <p:nvPr/>
        </p:nvSpPr>
        <p:spPr>
          <a:xfrm>
            <a:off x="1554235" y="2051749"/>
            <a:ext cx="14031066" cy="14436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1099"/>
              </a:lnSpc>
            </a:pPr>
            <a:r>
              <a:rPr lang="pl" sz="9999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Obejrzyjmy ten film</a:t>
            </a:r>
          </a:p>
        </p:txBody>
      </p:sp>
      <p:sp>
        <p:nvSpPr>
          <p:cNvPr id="15" name="AutoShape 15">
            <a:extLst>
              <a:ext uri="{FF2B5EF4-FFF2-40B4-BE49-F238E27FC236}">
                <a16:creationId xmlns:a16="http://schemas.microsoft.com/office/drawing/2014/main" id="{832474B0-C3D3-C1F9-FA50-8C8470256D62}"/>
              </a:ext>
            </a:extLst>
          </p:cNvPr>
          <p:cNvSpPr/>
          <p:nvPr/>
        </p:nvSpPr>
        <p:spPr>
          <a:xfrm rot="22765">
            <a:off x="1031590" y="9246394"/>
            <a:ext cx="719057" cy="0"/>
          </a:xfrm>
          <a:prstGeom prst="line">
            <a:avLst/>
          </a:prstGeom>
          <a:ln w="9525" cap="flat">
            <a:solidFill>
              <a:srgbClr val="CFCF5A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sp>
        <p:nvSpPr>
          <p:cNvPr id="17" name="TextBox 17">
            <a:extLst>
              <a:ext uri="{FF2B5EF4-FFF2-40B4-BE49-F238E27FC236}">
                <a16:creationId xmlns:a16="http://schemas.microsoft.com/office/drawing/2014/main" id="{B4986E0A-FF70-0A97-BEA5-4E28AA6042E9}"/>
              </a:ext>
            </a:extLst>
          </p:cNvPr>
          <p:cNvSpPr txBox="1"/>
          <p:nvPr/>
        </p:nvSpPr>
        <p:spPr>
          <a:xfrm>
            <a:off x="1031566" y="351095"/>
            <a:ext cx="4506489" cy="384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49"/>
              </a:lnSpc>
            </a:pPr>
            <a:r>
              <a:rPr lang="pl" sz="2499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Program szkoleniowy UpTraK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EAE62B5-2447-E5A3-D3EF-CBE60068B06F}"/>
              </a:ext>
            </a:extLst>
          </p:cNvPr>
          <p:cNvSpPr txBox="1"/>
          <p:nvPr/>
        </p:nvSpPr>
        <p:spPr>
          <a:xfrm rot="-5400000">
            <a:off x="15614765" y="7257068"/>
            <a:ext cx="3733800" cy="268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196"/>
              </a:lnSpc>
            </a:pPr>
            <a:r>
              <a:rPr lang="pl" sz="180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www.fashionupproject.com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EF81C72-1955-E4D2-3FD6-06B0C63388E3}"/>
              </a:ext>
            </a:extLst>
          </p:cNvPr>
          <p:cNvSpPr txBox="1"/>
          <p:nvPr/>
        </p:nvSpPr>
        <p:spPr>
          <a:xfrm>
            <a:off x="3642061" y="9318767"/>
            <a:ext cx="915053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2200">
                <a:latin typeface="Montserrat" panose="00000500000000000000" pitchFamily="2" charset="0"/>
              </a:defRPr>
            </a:lvl1pPr>
          </a:lstStyle>
          <a:p>
            <a:r>
              <a:rPr lang="pl" dirty="0">
                <a:hlinkClick r:id="rId4"/>
              </a:rPr>
              <a:t>https://www.youtube.com/watch?v=-sQeREfZY-8</a:t>
            </a:r>
            <a:r>
              <a:rPr lang="pl" dirty="0"/>
              <a:t> </a:t>
            </a:r>
            <a:endParaRPr lang="el-GR" dirty="0"/>
          </a:p>
        </p:txBody>
      </p:sp>
      <p:pic>
        <p:nvPicPr>
          <p:cNvPr id="7" name="Ηλεκτρονικά πολυμέσα 6" title="10 Characteristics of Successful Entrepreneurs | Business: Explained">
            <a:hlinkClick r:id="" action="ppaction://media"/>
            <a:extLst>
              <a:ext uri="{FF2B5EF4-FFF2-40B4-BE49-F238E27FC236}">
                <a16:creationId xmlns:a16="http://schemas.microsoft.com/office/drawing/2014/main" id="{2E0E4CAF-80CC-64A1-A63E-E02194A20CA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3774199" y="3695700"/>
            <a:ext cx="8886253" cy="5020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289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28B72F-827E-DD74-A3D0-4DA2539AC5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381A798D-E5E8-FCE6-A496-EC31E367E5DC}"/>
              </a:ext>
            </a:extLst>
          </p:cNvPr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4" name="AutoShape 4">
              <a:extLst>
                <a:ext uri="{FF2B5EF4-FFF2-40B4-BE49-F238E27FC236}">
                  <a16:creationId xmlns:a16="http://schemas.microsoft.com/office/drawing/2014/main" id="{42C2580F-2286-4134-FF0A-A112B7C9C226}"/>
                </a:ext>
              </a:extLst>
            </p:cNvPr>
            <p:cNvSpPr/>
            <p:nvPr/>
          </p:nvSpPr>
          <p:spPr>
            <a:xfrm flipV="1">
              <a:off x="22233774" y="0"/>
              <a:ext cx="0" cy="13716000"/>
            </a:xfrm>
            <a:prstGeom prst="line">
              <a:avLst/>
            </a:prstGeom>
            <a:ln w="12700" cap="flat">
              <a:solidFill>
                <a:srgbClr val="1E232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" name="AutoShape 5">
              <a:extLst>
                <a:ext uri="{FF2B5EF4-FFF2-40B4-BE49-F238E27FC236}">
                  <a16:creationId xmlns:a16="http://schemas.microsoft.com/office/drawing/2014/main" id="{AEC701C3-A5DB-25C7-DEEF-274437CE5988}"/>
                </a:ext>
              </a:extLst>
            </p:cNvPr>
            <p:cNvSpPr/>
            <p:nvPr/>
          </p:nvSpPr>
          <p:spPr>
            <a:xfrm rot="-10800000">
              <a:off x="0" y="1365250"/>
              <a:ext cx="24384000" cy="0"/>
            </a:xfrm>
            <a:prstGeom prst="line">
              <a:avLst/>
            </a:prstGeom>
            <a:ln w="12700" cap="flat">
              <a:solidFill>
                <a:srgbClr val="1E232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CCD21254-FE4A-6F04-33CB-28EE6B3C49E1}"/>
                </a:ext>
              </a:extLst>
            </p:cNvPr>
            <p:cNvSpPr/>
            <p:nvPr/>
          </p:nvSpPr>
          <p:spPr>
            <a:xfrm>
              <a:off x="22233774" y="1371600"/>
              <a:ext cx="2150226" cy="2150226"/>
            </a:xfrm>
            <a:custGeom>
              <a:avLst/>
              <a:gdLst/>
              <a:ahLst/>
              <a:cxnLst/>
              <a:rect l="l" t="t" r="r" b="b"/>
              <a:pathLst>
                <a:path w="2150226" h="2150226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pl-PL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90CA8D2A-9970-77B3-8E48-13F0CF202E63}"/>
                </a:ext>
              </a:extLst>
            </p:cNvPr>
            <p:cNvSpPr txBox="1"/>
            <p:nvPr/>
          </p:nvSpPr>
          <p:spPr>
            <a:xfrm>
              <a:off x="18387439" y="459528"/>
              <a:ext cx="3674959" cy="4995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49"/>
                </a:lnSpc>
              </a:pPr>
              <a:r>
                <a:rPr lang="pl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Moduł 5, Unit 5</a:t>
              </a:r>
            </a:p>
          </p:txBody>
        </p:sp>
      </p:grpSp>
      <p:sp>
        <p:nvSpPr>
          <p:cNvPr id="9" name="AutoShape 9">
            <a:extLst>
              <a:ext uri="{FF2B5EF4-FFF2-40B4-BE49-F238E27FC236}">
                <a16:creationId xmlns:a16="http://schemas.microsoft.com/office/drawing/2014/main" id="{2C22F3B9-5932-0D3F-39D2-CAA8F9F1F560}"/>
              </a:ext>
            </a:extLst>
          </p:cNvPr>
          <p:cNvSpPr/>
          <p:nvPr/>
        </p:nvSpPr>
        <p:spPr>
          <a:xfrm rot="-10800000">
            <a:off x="0" y="1023937"/>
            <a:ext cx="18288000" cy="0"/>
          </a:xfrm>
          <a:prstGeom prst="line">
            <a:avLst/>
          </a:prstGeom>
          <a:ln w="9525" cap="flat">
            <a:solidFill>
              <a:srgbClr val="1E232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grpSp>
        <p:nvGrpSpPr>
          <p:cNvPr id="10" name="Group 10">
            <a:extLst>
              <a:ext uri="{FF2B5EF4-FFF2-40B4-BE49-F238E27FC236}">
                <a16:creationId xmlns:a16="http://schemas.microsoft.com/office/drawing/2014/main" id="{5B9299B1-C8D6-DE94-6DEB-BEFA1FBEFDF7}"/>
              </a:ext>
            </a:extLst>
          </p:cNvPr>
          <p:cNvGrpSpPr/>
          <p:nvPr/>
        </p:nvGrpSpPr>
        <p:grpSpPr>
          <a:xfrm>
            <a:off x="-222363" y="1075602"/>
            <a:ext cx="16675327" cy="3131536"/>
            <a:chOff x="0" y="0"/>
            <a:chExt cx="1980673" cy="1084155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8387789E-1DC0-C7E4-F06C-C2E78F43937C}"/>
                </a:ext>
              </a:extLst>
            </p:cNvPr>
            <p:cNvSpPr/>
            <p:nvPr/>
          </p:nvSpPr>
          <p:spPr>
            <a:xfrm>
              <a:off x="0" y="0"/>
              <a:ext cx="1980673" cy="1084155"/>
            </a:xfrm>
            <a:custGeom>
              <a:avLst/>
              <a:gdLst/>
              <a:ahLst/>
              <a:cxnLst/>
              <a:rect l="l" t="t" r="r" b="b"/>
              <a:pathLst>
                <a:path w="1980673" h="1084155">
                  <a:moveTo>
                    <a:pt x="0" y="0"/>
                  </a:moveTo>
                  <a:lnTo>
                    <a:pt x="1980673" y="0"/>
                  </a:lnTo>
                  <a:lnTo>
                    <a:pt x="1980673" y="1084155"/>
                  </a:lnTo>
                  <a:lnTo>
                    <a:pt x="0" y="1084155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id="{BE12B492-B6FA-4E90-AE35-67C6008426B0}"/>
                </a:ext>
              </a:extLst>
            </p:cNvPr>
            <p:cNvSpPr txBox="1"/>
            <p:nvPr/>
          </p:nvSpPr>
          <p:spPr>
            <a:xfrm>
              <a:off x="0" y="0"/>
              <a:ext cx="1980673" cy="10841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6"/>
                </a:lnSpc>
              </a:pPr>
              <a:endParaRPr/>
            </a:p>
          </p:txBody>
        </p:sp>
      </p:grpSp>
      <p:sp>
        <p:nvSpPr>
          <p:cNvPr id="16" name="TextBox 16">
            <a:extLst>
              <a:ext uri="{FF2B5EF4-FFF2-40B4-BE49-F238E27FC236}">
                <a16:creationId xmlns:a16="http://schemas.microsoft.com/office/drawing/2014/main" id="{E4D3F939-1474-C0A7-B4FA-F618C959A40E}"/>
              </a:ext>
            </a:extLst>
          </p:cNvPr>
          <p:cNvSpPr txBox="1"/>
          <p:nvPr/>
        </p:nvSpPr>
        <p:spPr>
          <a:xfrm>
            <a:off x="5348442" y="1863593"/>
            <a:ext cx="6442651" cy="15555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055"/>
              </a:lnSpc>
            </a:pPr>
            <a:r>
              <a:rPr lang="pl" sz="4963" dirty="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Jak zdobyć</a:t>
            </a:r>
          </a:p>
          <a:p>
            <a:pPr>
              <a:lnSpc>
                <a:spcPts val="6055"/>
              </a:lnSpc>
            </a:pPr>
            <a:r>
              <a:rPr lang="pl" sz="4963" dirty="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Umiejętności przedsiębiorcze</a:t>
            </a:r>
          </a:p>
        </p:txBody>
      </p:sp>
      <p:sp>
        <p:nvSpPr>
          <p:cNvPr id="18" name="TextBox 18">
            <a:extLst>
              <a:ext uri="{FF2B5EF4-FFF2-40B4-BE49-F238E27FC236}">
                <a16:creationId xmlns:a16="http://schemas.microsoft.com/office/drawing/2014/main" id="{B477D72B-9060-26AA-09D1-5F3F28431BB1}"/>
              </a:ext>
            </a:extLst>
          </p:cNvPr>
          <p:cNvSpPr txBox="1"/>
          <p:nvPr/>
        </p:nvSpPr>
        <p:spPr>
          <a:xfrm>
            <a:off x="1031566" y="351095"/>
            <a:ext cx="4506489" cy="384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49"/>
              </a:lnSpc>
            </a:pPr>
            <a:r>
              <a:rPr lang="pl" sz="2499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Program szkoleniowy UpTraK</a:t>
            </a:r>
          </a:p>
        </p:txBody>
      </p:sp>
      <p:sp>
        <p:nvSpPr>
          <p:cNvPr id="19" name="TextBox 17">
            <a:extLst>
              <a:ext uri="{FF2B5EF4-FFF2-40B4-BE49-F238E27FC236}">
                <a16:creationId xmlns:a16="http://schemas.microsoft.com/office/drawing/2014/main" id="{DDFA9247-C369-3C4D-D87D-CF8D472446CC}"/>
              </a:ext>
            </a:extLst>
          </p:cNvPr>
          <p:cNvSpPr txBox="1"/>
          <p:nvPr/>
        </p:nvSpPr>
        <p:spPr>
          <a:xfrm rot="-5400000">
            <a:off x="15614765" y="7257068"/>
            <a:ext cx="3733800" cy="268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196"/>
              </a:lnSpc>
            </a:pPr>
            <a:r>
              <a:rPr lang="pl" sz="180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www.fashionupproject.com</a:t>
            </a: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1A119B14-B9A3-0422-1824-9DC49F7E8F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22" y="3419147"/>
            <a:ext cx="4038599" cy="6057386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93FE8EDE-D573-6FE5-A963-B2C669C89439}"/>
              </a:ext>
            </a:extLst>
          </p:cNvPr>
          <p:cNvSpPr txBox="1"/>
          <p:nvPr/>
        </p:nvSpPr>
        <p:spPr>
          <a:xfrm>
            <a:off x="5031365" y="4198535"/>
            <a:ext cx="10882155" cy="48302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pl" sz="2199" dirty="0">
                <a:solidFill>
                  <a:srgbClr val="1E2328"/>
                </a:solidFill>
                <a:latin typeface="Montserrat"/>
              </a:rPr>
              <a:t>Obserwuj interesujące Cię strony i czytaj wiadomości z danej dziedziny. Dzięki temu dowiesz się więcej, połączysz fakty i wpadniesz na nowe pomysły.</a:t>
            </a:r>
          </a:p>
          <a:p>
            <a:pPr marL="457200" indent="-457200">
              <a:buFont typeface="+mj-lt"/>
              <a:buAutoNum type="arabicPeriod"/>
            </a:pPr>
            <a:r>
              <a:rPr lang="pl" sz="2199" dirty="0">
                <a:solidFill>
                  <a:srgbClr val="1E2328"/>
                </a:solidFill>
                <a:latin typeface="Montserrat"/>
              </a:rPr>
              <a:t>Skorzystaj z porad mentora na temat korzystania z szans.</a:t>
            </a:r>
          </a:p>
          <a:p>
            <a:pPr marL="457200" indent="-457200">
              <a:buFont typeface="+mj-lt"/>
              <a:buAutoNum type="arabicPeriod"/>
            </a:pPr>
            <a:r>
              <a:rPr lang="pl" sz="2199" dirty="0">
                <a:solidFill>
                  <a:srgbClr val="1E2328"/>
                </a:solidFill>
                <a:latin typeface="Montserrat"/>
              </a:rPr>
              <a:t>Nie poddawaj się łatwo. Opracuj strategie, które pomogą Ci pokonać trudności.</a:t>
            </a:r>
          </a:p>
          <a:p>
            <a:pPr marL="457200" indent="-457200">
              <a:buFont typeface="+mj-lt"/>
              <a:buAutoNum type="arabicPeriod"/>
            </a:pPr>
            <a:r>
              <a:rPr lang="pl" sz="2199" dirty="0">
                <a:solidFill>
                  <a:srgbClr val="1E2328"/>
                </a:solidFill>
                <a:latin typeface="Montserrat"/>
              </a:rPr>
              <a:t>Analizuj sytuacje, identyfikuj przyczyny źródłowe i opracowuj skuteczne rozwiązania.</a:t>
            </a:r>
          </a:p>
          <a:p>
            <a:pPr marL="457200" indent="-457200">
              <a:buFont typeface="+mj-lt"/>
              <a:buAutoNum type="arabicPeriod"/>
            </a:pPr>
            <a:r>
              <a:rPr lang="pl" sz="2199" dirty="0">
                <a:solidFill>
                  <a:srgbClr val="1E2328"/>
                </a:solidFill>
                <a:latin typeface="Montserrat"/>
              </a:rPr>
              <a:t>Zapisz się na kursy online, weź udział w warsztatach i seminariach, aby rozwinąć swoje umiejętności.</a:t>
            </a:r>
            <a:endParaRPr lang="el-GR" sz="2199" dirty="0">
              <a:solidFill>
                <a:srgbClr val="1E2328"/>
              </a:solidFill>
              <a:latin typeface="Montserrat"/>
            </a:endParaRPr>
          </a:p>
          <a:p>
            <a:pPr marL="457200" indent="-457200">
              <a:buFont typeface="+mj-lt"/>
              <a:buAutoNum type="arabicPeriod"/>
            </a:pPr>
            <a:r>
              <a:rPr lang="pl" sz="2199" dirty="0">
                <a:solidFill>
                  <a:srgbClr val="1E2328"/>
                </a:solidFill>
                <a:latin typeface="Montserrat"/>
              </a:rPr>
              <a:t>Postrzegaj niepowodzenia jako okazje do nauki, a nie porażki.</a:t>
            </a:r>
            <a:endParaRPr lang="el-GR" sz="2199" dirty="0">
              <a:solidFill>
                <a:srgbClr val="1E2328"/>
              </a:solidFill>
              <a:latin typeface="Montserrat"/>
            </a:endParaRPr>
          </a:p>
          <a:p>
            <a:pPr marL="457200" indent="-457200">
              <a:buFont typeface="+mj-lt"/>
              <a:buAutoNum type="arabicPeriod"/>
            </a:pPr>
            <a:r>
              <a:rPr lang="pl" sz="2199" dirty="0">
                <a:solidFill>
                  <a:srgbClr val="1E2328"/>
                </a:solidFill>
                <a:latin typeface="Montserrat"/>
              </a:rPr>
              <a:t>Aktywnie szukaj opinii innych i uwzględniaj je.</a:t>
            </a:r>
            <a:endParaRPr lang="el-GR" sz="2199" dirty="0">
              <a:solidFill>
                <a:srgbClr val="1E2328"/>
              </a:solidFill>
              <a:latin typeface="Montserrat"/>
            </a:endParaRPr>
          </a:p>
          <a:p>
            <a:pPr marL="457200" indent="-457200">
              <a:buFont typeface="+mj-lt"/>
              <a:buAutoNum type="arabicPeriod"/>
            </a:pPr>
            <a:r>
              <a:rPr lang="pl" sz="2199" dirty="0">
                <a:solidFill>
                  <a:srgbClr val="1E2328"/>
                </a:solidFill>
                <a:latin typeface="Montserrat"/>
              </a:rPr>
              <a:t>Nawiąż relacje z innymi przedsiębiorcami, profesjonalistami z branży i potencjalnymi inwestorami.</a:t>
            </a:r>
            <a:endParaRPr lang="el-GR" sz="2199" dirty="0">
              <a:solidFill>
                <a:srgbClr val="1E2328"/>
              </a:solidFill>
              <a:latin typeface="Montserrat"/>
            </a:endParaRPr>
          </a:p>
          <a:p>
            <a:pPr marL="457200" indent="-457200">
              <a:buFont typeface="+mj-lt"/>
              <a:buAutoNum type="arabicPeriod"/>
            </a:pPr>
            <a:r>
              <a:rPr lang="pl" sz="2199" dirty="0">
                <a:solidFill>
                  <a:srgbClr val="1E2328"/>
                </a:solidFill>
                <a:latin typeface="Montserrat"/>
              </a:rPr>
              <a:t>Bądź na bieżąco z trendami w branży, strategiami biznesowymi i najlepszymi praktykami. </a:t>
            </a:r>
            <a:endParaRPr lang="en-US" sz="2199" dirty="0">
              <a:solidFill>
                <a:srgbClr val="1E2328"/>
              </a:solidFill>
              <a:latin typeface="Montserrat"/>
            </a:endParaRPr>
          </a:p>
          <a:p>
            <a:pPr marL="457200" indent="-457200">
              <a:buFont typeface="+mj-lt"/>
              <a:buAutoNum type="arabicPeriod"/>
            </a:pPr>
            <a:r>
              <a:rPr lang="pl" sz="2199" dirty="0">
                <a:solidFill>
                  <a:srgbClr val="1E2328"/>
                </a:solidFill>
                <a:latin typeface="Montserrat"/>
              </a:rPr>
              <a:t>Podejmuj inicjatywę, korzystaj z okazji i nie czekaj, aż coś samo się wydarzy.</a:t>
            </a:r>
          </a:p>
        </p:txBody>
      </p:sp>
    </p:spTree>
    <p:extLst>
      <p:ext uri="{BB962C8B-B14F-4D97-AF65-F5344CB8AC3E}">
        <p14:creationId xmlns:p14="http://schemas.microsoft.com/office/powerpoint/2010/main" val="29914172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947CB9-15FF-A709-B5E8-882F91B982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A0B45759-0F25-DEA7-9CA2-A58457E9F469}"/>
              </a:ext>
            </a:extLst>
          </p:cNvPr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6F808E91-A351-0989-9A40-6607FCAD011F}"/>
                </a:ext>
              </a:extLst>
            </p:cNvPr>
            <p:cNvSpPr/>
            <p:nvPr/>
          </p:nvSpPr>
          <p:spPr>
            <a:xfrm flipV="1">
              <a:off x="22233774" y="0"/>
              <a:ext cx="0" cy="13716000"/>
            </a:xfrm>
            <a:prstGeom prst="line">
              <a:avLst/>
            </a:prstGeom>
            <a:ln w="12700" cap="flat">
              <a:solidFill>
                <a:srgbClr val="1E232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" name="AutoShape 4">
              <a:extLst>
                <a:ext uri="{FF2B5EF4-FFF2-40B4-BE49-F238E27FC236}">
                  <a16:creationId xmlns:a16="http://schemas.microsoft.com/office/drawing/2014/main" id="{872B7516-4A0E-C156-9C5C-CCAD6D837223}"/>
                </a:ext>
              </a:extLst>
            </p:cNvPr>
            <p:cNvSpPr/>
            <p:nvPr/>
          </p:nvSpPr>
          <p:spPr>
            <a:xfrm rot="-10800000">
              <a:off x="0" y="1365250"/>
              <a:ext cx="24384000" cy="0"/>
            </a:xfrm>
            <a:prstGeom prst="line">
              <a:avLst/>
            </a:prstGeom>
            <a:ln w="12700" cap="flat">
              <a:solidFill>
                <a:srgbClr val="1E232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7F138240-70AA-7906-4623-6D7A077B05AB}"/>
                </a:ext>
              </a:extLst>
            </p:cNvPr>
            <p:cNvSpPr/>
            <p:nvPr/>
          </p:nvSpPr>
          <p:spPr>
            <a:xfrm>
              <a:off x="22233774" y="1371600"/>
              <a:ext cx="2150226" cy="2150226"/>
            </a:xfrm>
            <a:custGeom>
              <a:avLst/>
              <a:gdLst/>
              <a:ahLst/>
              <a:cxnLst/>
              <a:rect l="l" t="t" r="r" b="b"/>
              <a:pathLst>
                <a:path w="2150226" h="2150226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pl-PL"/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C55FB4FB-6E9A-11F8-A07F-CF6879AB9D5A}"/>
                </a:ext>
              </a:extLst>
            </p:cNvPr>
            <p:cNvSpPr txBox="1"/>
            <p:nvPr/>
          </p:nvSpPr>
          <p:spPr>
            <a:xfrm>
              <a:off x="18387439" y="459528"/>
              <a:ext cx="3674959" cy="4995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49"/>
                </a:lnSpc>
              </a:pPr>
              <a:r>
                <a:rPr lang="pl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Moduł 5, Unit 5</a:t>
              </a:r>
            </a:p>
          </p:txBody>
        </p:sp>
      </p:grpSp>
      <p:sp>
        <p:nvSpPr>
          <p:cNvPr id="8" name="AutoShape 8">
            <a:extLst>
              <a:ext uri="{FF2B5EF4-FFF2-40B4-BE49-F238E27FC236}">
                <a16:creationId xmlns:a16="http://schemas.microsoft.com/office/drawing/2014/main" id="{7E1F3410-97D2-CA40-B6E5-09C090B2A131}"/>
              </a:ext>
            </a:extLst>
          </p:cNvPr>
          <p:cNvSpPr/>
          <p:nvPr/>
        </p:nvSpPr>
        <p:spPr>
          <a:xfrm rot="-10800000">
            <a:off x="0" y="1023937"/>
            <a:ext cx="18288000" cy="0"/>
          </a:xfrm>
          <a:prstGeom prst="line">
            <a:avLst/>
          </a:prstGeom>
          <a:ln w="9525" cap="flat">
            <a:solidFill>
              <a:srgbClr val="1E232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grpSp>
        <p:nvGrpSpPr>
          <p:cNvPr id="9" name="Group 9">
            <a:extLst>
              <a:ext uri="{FF2B5EF4-FFF2-40B4-BE49-F238E27FC236}">
                <a16:creationId xmlns:a16="http://schemas.microsoft.com/office/drawing/2014/main" id="{B874CBAE-4C46-D854-5992-F5714DBE1968}"/>
              </a:ext>
            </a:extLst>
          </p:cNvPr>
          <p:cNvGrpSpPr/>
          <p:nvPr/>
        </p:nvGrpSpPr>
        <p:grpSpPr>
          <a:xfrm>
            <a:off x="11814819" y="2052637"/>
            <a:ext cx="4415781" cy="7209712"/>
            <a:chOff x="0" y="0"/>
            <a:chExt cx="3505240" cy="5723059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E882AD8E-6FEF-16C6-6CEE-AE7C4C2070D8}"/>
                </a:ext>
              </a:extLst>
            </p:cNvPr>
            <p:cNvSpPr/>
            <p:nvPr/>
          </p:nvSpPr>
          <p:spPr>
            <a:xfrm>
              <a:off x="0" y="0"/>
              <a:ext cx="3505240" cy="5723058"/>
            </a:xfrm>
            <a:custGeom>
              <a:avLst/>
              <a:gdLst/>
              <a:ahLst/>
              <a:cxnLst/>
              <a:rect l="l" t="t" r="r" b="b"/>
              <a:pathLst>
                <a:path w="3505240" h="5723058">
                  <a:moveTo>
                    <a:pt x="0" y="0"/>
                  </a:moveTo>
                  <a:lnTo>
                    <a:pt x="3505240" y="0"/>
                  </a:lnTo>
                  <a:lnTo>
                    <a:pt x="3505240" y="5723058"/>
                  </a:lnTo>
                  <a:lnTo>
                    <a:pt x="0" y="5723058"/>
                  </a:lnTo>
                  <a:close/>
                </a:path>
              </a:pathLst>
            </a:custGeom>
            <a:solidFill>
              <a:srgbClr val="CFCF5A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A24BE3B0-64CE-E896-9AB0-71B50777B4FD}"/>
                </a:ext>
              </a:extLst>
            </p:cNvPr>
            <p:cNvSpPr txBox="1"/>
            <p:nvPr/>
          </p:nvSpPr>
          <p:spPr>
            <a:xfrm>
              <a:off x="0" y="0"/>
              <a:ext cx="3505240" cy="57230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78"/>
                </a:lnSpc>
              </a:pPr>
              <a:endParaRPr/>
            </a:p>
          </p:txBody>
        </p:sp>
      </p:grpSp>
      <p:sp>
        <p:nvSpPr>
          <p:cNvPr id="14" name="TextBox 14">
            <a:extLst>
              <a:ext uri="{FF2B5EF4-FFF2-40B4-BE49-F238E27FC236}">
                <a16:creationId xmlns:a16="http://schemas.microsoft.com/office/drawing/2014/main" id="{E8E8A8DF-7B4A-D5CE-C3E2-DF90D5C4E6F9}"/>
              </a:ext>
            </a:extLst>
          </p:cNvPr>
          <p:cNvSpPr txBox="1"/>
          <p:nvPr/>
        </p:nvSpPr>
        <p:spPr>
          <a:xfrm>
            <a:off x="1031566" y="1478188"/>
            <a:ext cx="12684404" cy="28670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1099"/>
              </a:lnSpc>
            </a:pPr>
            <a:r>
              <a:rPr lang="pl" sz="9999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Budżetowe</a:t>
            </a:r>
          </a:p>
          <a:p>
            <a:pPr algn="l">
              <a:lnSpc>
                <a:spcPts val="11099"/>
              </a:lnSpc>
            </a:pPr>
            <a:r>
              <a:rPr lang="pl" sz="9999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kierownictwo</a:t>
            </a:r>
          </a:p>
        </p:txBody>
      </p:sp>
      <p:sp>
        <p:nvSpPr>
          <p:cNvPr id="16" name="TextBox 16">
            <a:extLst>
              <a:ext uri="{FF2B5EF4-FFF2-40B4-BE49-F238E27FC236}">
                <a16:creationId xmlns:a16="http://schemas.microsoft.com/office/drawing/2014/main" id="{4EF03134-20DB-640C-8C63-D6D0D2A2248D}"/>
              </a:ext>
            </a:extLst>
          </p:cNvPr>
          <p:cNvSpPr txBox="1"/>
          <p:nvPr/>
        </p:nvSpPr>
        <p:spPr>
          <a:xfrm>
            <a:off x="1031566" y="4799506"/>
            <a:ext cx="8341034" cy="37726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299"/>
              </a:lnSpc>
            </a:pPr>
            <a:r>
              <a:rPr lang="pl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Zarządzanie finansami to proces planowania, organizowania, kierowania i kontrolowania działalności finansowej przedsiębiorstwa. Obejmuje ono podejmowanie decyzji o tym, jak pozyskiwać i wykorzystywać zasoby finansowe w celu osiągnięcia celów przedsiębiorstwa.</a:t>
            </a:r>
            <a:endParaRPr lang="it-IT"/>
          </a:p>
          <a:p>
            <a:pPr algn="l">
              <a:lnSpc>
                <a:spcPts val="3299"/>
              </a:lnSpc>
            </a:pPr>
            <a:r>
              <a:rPr lang="pl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Jest ona niezbędna dla sukcesu każdej firmy, gdyż pomaga zagwarantować, że firma posiada zasoby finansowe niezbędne do prowadzenia działalności, wykorzystuje je efektywnie i wywiązuje się ze swoich zobowiązań finansowych.</a:t>
            </a:r>
          </a:p>
        </p:txBody>
      </p:sp>
      <p:sp>
        <p:nvSpPr>
          <p:cNvPr id="17" name="TextBox 17">
            <a:extLst>
              <a:ext uri="{FF2B5EF4-FFF2-40B4-BE49-F238E27FC236}">
                <a16:creationId xmlns:a16="http://schemas.microsoft.com/office/drawing/2014/main" id="{2171136A-133D-5D86-D928-9AE5A9E3291B}"/>
              </a:ext>
            </a:extLst>
          </p:cNvPr>
          <p:cNvSpPr txBox="1"/>
          <p:nvPr/>
        </p:nvSpPr>
        <p:spPr>
          <a:xfrm>
            <a:off x="1031566" y="351095"/>
            <a:ext cx="4506489" cy="384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49"/>
              </a:lnSpc>
            </a:pPr>
            <a:r>
              <a:rPr lang="pl" sz="2499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Program szkoleniowy UpTraK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FB55397-E2FF-F145-38DA-A9CF08E14695}"/>
              </a:ext>
            </a:extLst>
          </p:cNvPr>
          <p:cNvSpPr txBox="1"/>
          <p:nvPr/>
        </p:nvSpPr>
        <p:spPr>
          <a:xfrm rot="-5400000">
            <a:off x="15614765" y="7257068"/>
            <a:ext cx="3733800" cy="268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196"/>
              </a:lnSpc>
            </a:pPr>
            <a:r>
              <a:rPr lang="pl" sz="180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www.fashionupproject.com</a:t>
            </a:r>
          </a:p>
        </p:txBody>
      </p:sp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A63B071F-CD40-B6E6-0E67-2CADB900F6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36509" y="2742842"/>
            <a:ext cx="3886200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6795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AutoShape 3"/>
            <p:cNvSpPr/>
            <p:nvPr/>
          </p:nvSpPr>
          <p:spPr>
            <a:xfrm flipV="1">
              <a:off x="22233774" y="0"/>
              <a:ext cx="0" cy="13716000"/>
            </a:xfrm>
            <a:prstGeom prst="line">
              <a:avLst/>
            </a:prstGeom>
            <a:ln w="12700" cap="flat">
              <a:solidFill>
                <a:srgbClr val="1E232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" name="AutoShape 4"/>
            <p:cNvSpPr/>
            <p:nvPr/>
          </p:nvSpPr>
          <p:spPr>
            <a:xfrm rot="-10800000">
              <a:off x="0" y="1365250"/>
              <a:ext cx="24384000" cy="0"/>
            </a:xfrm>
            <a:prstGeom prst="line">
              <a:avLst/>
            </a:prstGeom>
            <a:ln w="12700" cap="flat">
              <a:solidFill>
                <a:srgbClr val="1E232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" name="Freeform 5"/>
            <p:cNvSpPr/>
            <p:nvPr/>
          </p:nvSpPr>
          <p:spPr>
            <a:xfrm>
              <a:off x="22233774" y="1371600"/>
              <a:ext cx="2150226" cy="2150226"/>
            </a:xfrm>
            <a:custGeom>
              <a:avLst/>
              <a:gdLst/>
              <a:ahLst/>
              <a:cxnLst/>
              <a:rect l="l" t="t" r="r" b="b"/>
              <a:pathLst>
                <a:path w="2150226" h="2150226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pl-PL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8387439" y="459528"/>
              <a:ext cx="3674959" cy="4995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49"/>
                </a:lnSpc>
              </a:pPr>
              <a:r>
                <a:rPr lang="pl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Moduł 5, Unit 5</a:t>
              </a:r>
            </a:p>
          </p:txBody>
        </p:sp>
      </p:grpSp>
      <p:sp>
        <p:nvSpPr>
          <p:cNvPr id="8" name="AutoShape 8"/>
          <p:cNvSpPr/>
          <p:nvPr/>
        </p:nvSpPr>
        <p:spPr>
          <a:xfrm rot="-10800000">
            <a:off x="0" y="1023937"/>
            <a:ext cx="18288000" cy="0"/>
          </a:xfrm>
          <a:prstGeom prst="line">
            <a:avLst/>
          </a:prstGeom>
          <a:ln w="9525" cap="flat">
            <a:solidFill>
              <a:srgbClr val="1E232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grpSp>
        <p:nvGrpSpPr>
          <p:cNvPr id="7" name="Ομάδα 6">
            <a:extLst>
              <a:ext uri="{FF2B5EF4-FFF2-40B4-BE49-F238E27FC236}">
                <a16:creationId xmlns:a16="http://schemas.microsoft.com/office/drawing/2014/main" id="{1C3AAFE4-BC77-F9CC-8C81-6E997C65946B}"/>
              </a:ext>
            </a:extLst>
          </p:cNvPr>
          <p:cNvGrpSpPr/>
          <p:nvPr/>
        </p:nvGrpSpPr>
        <p:grpSpPr>
          <a:xfrm>
            <a:off x="0" y="1028700"/>
            <a:ext cx="2839728" cy="9263064"/>
            <a:chOff x="1408357" y="1019175"/>
            <a:chExt cx="2839728" cy="9263064"/>
          </a:xfrm>
        </p:grpSpPr>
        <p:grpSp>
          <p:nvGrpSpPr>
            <p:cNvPr id="33" name="Group 9">
              <a:extLst>
                <a:ext uri="{FF2B5EF4-FFF2-40B4-BE49-F238E27FC236}">
                  <a16:creationId xmlns:a16="http://schemas.microsoft.com/office/drawing/2014/main" id="{AB6F899B-0CDD-0E61-4C32-A53104F0D7C2}"/>
                </a:ext>
              </a:extLst>
            </p:cNvPr>
            <p:cNvGrpSpPr/>
            <p:nvPr/>
          </p:nvGrpSpPr>
          <p:grpSpPr>
            <a:xfrm>
              <a:off x="1408357" y="1019175"/>
              <a:ext cx="2839728" cy="9263064"/>
              <a:chOff x="0" y="0"/>
              <a:chExt cx="2254171" cy="3661101"/>
            </a:xfrm>
          </p:grpSpPr>
          <p:sp>
            <p:nvSpPr>
              <p:cNvPr id="34" name="Freeform 10">
                <a:extLst>
                  <a:ext uri="{FF2B5EF4-FFF2-40B4-BE49-F238E27FC236}">
                    <a16:creationId xmlns:a16="http://schemas.microsoft.com/office/drawing/2014/main" id="{5747DDAC-5CF7-287A-B680-FF854353BFE7}"/>
                  </a:ext>
                </a:extLst>
              </p:cNvPr>
              <p:cNvSpPr/>
              <p:nvPr/>
            </p:nvSpPr>
            <p:spPr>
              <a:xfrm>
                <a:off x="0" y="0"/>
                <a:ext cx="2254172" cy="3661101"/>
              </a:xfrm>
              <a:custGeom>
                <a:avLst/>
                <a:gdLst/>
                <a:ahLst/>
                <a:cxnLst/>
                <a:rect l="l" t="t" r="r" b="b"/>
                <a:pathLst>
                  <a:path w="2254172" h="3661101">
                    <a:moveTo>
                      <a:pt x="0" y="0"/>
                    </a:moveTo>
                    <a:lnTo>
                      <a:pt x="2254172" y="0"/>
                    </a:lnTo>
                    <a:lnTo>
                      <a:pt x="2254172" y="3661101"/>
                    </a:lnTo>
                    <a:lnTo>
                      <a:pt x="0" y="3661101"/>
                    </a:lnTo>
                    <a:close/>
                  </a:path>
                </a:pathLst>
              </a:custGeom>
              <a:solidFill>
                <a:srgbClr val="CFCF5A"/>
              </a:solidFill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5" name="TextBox 11">
                <a:extLst>
                  <a:ext uri="{FF2B5EF4-FFF2-40B4-BE49-F238E27FC236}">
                    <a16:creationId xmlns:a16="http://schemas.microsoft.com/office/drawing/2014/main" id="{1D1C587D-9A93-D447-4A6B-2CF1F8B85BC7}"/>
                  </a:ext>
                </a:extLst>
              </p:cNvPr>
              <p:cNvSpPr txBox="1"/>
              <p:nvPr/>
            </p:nvSpPr>
            <p:spPr>
              <a:xfrm>
                <a:off x="0" y="0"/>
                <a:ext cx="2254171" cy="366110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78"/>
                  </a:lnSpc>
                </a:pPr>
                <a:endParaRPr/>
              </a:p>
            </p:txBody>
          </p:sp>
        </p:grpSp>
        <p:sp>
          <p:nvSpPr>
            <p:cNvPr id="23" name="TextBox 23"/>
            <p:cNvSpPr txBox="1"/>
            <p:nvPr/>
          </p:nvSpPr>
          <p:spPr>
            <a:xfrm rot="16200000">
              <a:off x="789760" y="5249347"/>
              <a:ext cx="4076922" cy="80272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6000"/>
                </a:lnSpc>
              </a:pPr>
              <a:r>
                <a:rPr lang="pl" sz="6000" dirty="0">
                  <a:solidFill>
                    <a:srgbClr val="1E2328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Znaczenie</a:t>
              </a:r>
            </a:p>
          </p:txBody>
        </p:sp>
      </p:grpSp>
      <p:sp>
        <p:nvSpPr>
          <p:cNvPr id="29" name="TextBox 29"/>
          <p:cNvSpPr txBox="1"/>
          <p:nvPr/>
        </p:nvSpPr>
        <p:spPr>
          <a:xfrm>
            <a:off x="3280456" y="2499572"/>
            <a:ext cx="12688742" cy="63117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299"/>
              </a:lnSpc>
            </a:pPr>
            <a:r>
              <a:rPr lang="pl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Zarządzanie finansami stanowi w istocie podstawę efektywnego działania przedsiębiorstwa, podejmowania trafnych decyzji i osiągania długoterminowych celów.</a:t>
            </a:r>
          </a:p>
          <a:p>
            <a:pPr algn="l">
              <a:lnSpc>
                <a:spcPts val="3299"/>
              </a:lnSpc>
            </a:pPr>
            <a:r>
              <a:rPr lang="pl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Szczegółowo:</a:t>
            </a:r>
          </a:p>
          <a:p>
            <a:pPr marL="342900" indent="-342900" algn="l">
              <a:lnSpc>
                <a:spcPts val="3299"/>
              </a:lnSpc>
              <a:buFont typeface="Arial" panose="020B0604020202020204" pitchFamily="34" charset="0"/>
              <a:buChar char="•"/>
            </a:pPr>
            <a:r>
              <a:rPr lang="pl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Efektywne zarządzanie finansami pomaga efektywnie alokować zasoby, zapewniając dostępność funduszy na niezbędne operacje i inwestycje. Ponadto, śledząc przychody, wydatki i rentowność firmy, można łatwiej zidentyfikować obszary wymagające poprawy. Solidne praktyki finansowe pomagają identyfikować i zarządzać potencjalnymi ryzykami finansowymi, takimi jak wahania rynkowe czy nieoczekiwane koszty.</a:t>
            </a:r>
          </a:p>
          <a:p>
            <a:pPr marL="342900" indent="-342900" algn="just">
              <a:lnSpc>
                <a:spcPts val="3299"/>
              </a:lnSpc>
              <a:buFont typeface="Arial" panose="020B0604020202020204" pitchFamily="34" charset="0"/>
              <a:buChar char="•"/>
            </a:pPr>
            <a:r>
              <a:rPr lang="pl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Dobre zarządzanie finansami, a co za tym idzie, wyniki, prowadzą do wzrostu rentowności, co przynosi korzyści zarówno samej firmie, jak i akcjonariuszom. Ponadto, dobrze zarządzana firma jest bardziej atrakcyjna dla inwestorów, co potencjalnie prowadzi do zwiększenia możliwości pozyskania finansowania.</a:t>
            </a:r>
            <a:endParaRPr lang="en-US" sz="2199" dirty="0">
              <a:solidFill>
                <a:srgbClr val="1E2328"/>
              </a:solidFill>
              <a:latin typeface="Montserrat"/>
              <a:ea typeface="Montserrat"/>
              <a:cs typeface="Montserrat"/>
            </a:endParaRPr>
          </a:p>
          <a:p>
            <a:pPr marL="342900" indent="-342900" algn="l">
              <a:lnSpc>
                <a:spcPts val="3299"/>
              </a:lnSpc>
              <a:buFont typeface="Arial" panose="020B0604020202020204" pitchFamily="34" charset="0"/>
              <a:buChar char="•"/>
            </a:pPr>
            <a:r>
              <a:rPr lang="pl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Prawidłowe zarządzanie finansami zapewnia zgodność z obowiązującymi przepisami prawa i regulacjami, minimalizując ryzyko prawne i finansowe. Gwarantuje to zdolność firmy do dostosowywania się do zmieniających się warunków rynkowych.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031566" y="351095"/>
            <a:ext cx="4506489" cy="384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49"/>
              </a:lnSpc>
            </a:pPr>
            <a:r>
              <a:rPr lang="pl" sz="2499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Program szkoleniowy UpTraK</a:t>
            </a:r>
          </a:p>
        </p:txBody>
      </p:sp>
      <p:sp>
        <p:nvSpPr>
          <p:cNvPr id="31" name="TextBox 17">
            <a:extLst>
              <a:ext uri="{FF2B5EF4-FFF2-40B4-BE49-F238E27FC236}">
                <a16:creationId xmlns:a16="http://schemas.microsoft.com/office/drawing/2014/main" id="{0E8232CC-4B43-1AD7-7D7D-0C1E2F54BCD1}"/>
              </a:ext>
            </a:extLst>
          </p:cNvPr>
          <p:cNvSpPr txBox="1"/>
          <p:nvPr/>
        </p:nvSpPr>
        <p:spPr>
          <a:xfrm rot="-5400000">
            <a:off x="15614765" y="7257068"/>
            <a:ext cx="3733800" cy="268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196"/>
              </a:lnSpc>
            </a:pPr>
            <a:r>
              <a:rPr lang="pl" sz="180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www.fashionupproject.com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AutoShape 3"/>
            <p:cNvSpPr/>
            <p:nvPr/>
          </p:nvSpPr>
          <p:spPr>
            <a:xfrm flipV="1">
              <a:off x="22233774" y="0"/>
              <a:ext cx="0" cy="13716000"/>
            </a:xfrm>
            <a:prstGeom prst="line">
              <a:avLst/>
            </a:prstGeom>
            <a:ln w="12700" cap="flat">
              <a:solidFill>
                <a:srgbClr val="1E232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" name="AutoShape 4"/>
            <p:cNvSpPr/>
            <p:nvPr/>
          </p:nvSpPr>
          <p:spPr>
            <a:xfrm rot="-10800000">
              <a:off x="0" y="1365250"/>
              <a:ext cx="24384000" cy="0"/>
            </a:xfrm>
            <a:prstGeom prst="line">
              <a:avLst/>
            </a:prstGeom>
            <a:ln w="12700" cap="flat">
              <a:solidFill>
                <a:srgbClr val="1E232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" name="Freeform 5"/>
            <p:cNvSpPr/>
            <p:nvPr/>
          </p:nvSpPr>
          <p:spPr>
            <a:xfrm>
              <a:off x="22233774" y="1371600"/>
              <a:ext cx="2150226" cy="2150226"/>
            </a:xfrm>
            <a:custGeom>
              <a:avLst/>
              <a:gdLst/>
              <a:ahLst/>
              <a:cxnLst/>
              <a:rect l="l" t="t" r="r" b="b"/>
              <a:pathLst>
                <a:path w="2150226" h="2150226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pl-PL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8387439" y="459528"/>
              <a:ext cx="3674959" cy="4995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49"/>
                </a:lnSpc>
              </a:pPr>
              <a:r>
                <a:rPr lang="pl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Moduł 5, Unit 5</a:t>
              </a:r>
            </a:p>
          </p:txBody>
        </p:sp>
      </p:grpSp>
      <p:sp>
        <p:nvSpPr>
          <p:cNvPr id="8" name="AutoShape 8"/>
          <p:cNvSpPr/>
          <p:nvPr/>
        </p:nvSpPr>
        <p:spPr>
          <a:xfrm rot="-10800000">
            <a:off x="0" y="1023937"/>
            <a:ext cx="18288000" cy="0"/>
          </a:xfrm>
          <a:prstGeom prst="line">
            <a:avLst/>
          </a:prstGeom>
          <a:ln w="9525" cap="flat">
            <a:solidFill>
              <a:srgbClr val="1E232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grpSp>
        <p:nvGrpSpPr>
          <p:cNvPr id="9" name="Group 9"/>
          <p:cNvGrpSpPr/>
          <p:nvPr/>
        </p:nvGrpSpPr>
        <p:grpSpPr>
          <a:xfrm>
            <a:off x="0" y="3274218"/>
            <a:ext cx="16675329" cy="7012782"/>
            <a:chOff x="0" y="0"/>
            <a:chExt cx="3508294" cy="102634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508294" cy="1026348"/>
            </a:xfrm>
            <a:custGeom>
              <a:avLst/>
              <a:gdLst/>
              <a:ahLst/>
              <a:cxnLst/>
              <a:rect l="l" t="t" r="r" b="b"/>
              <a:pathLst>
                <a:path w="3508294" h="1026348">
                  <a:moveTo>
                    <a:pt x="0" y="0"/>
                  </a:moveTo>
                  <a:lnTo>
                    <a:pt x="3508294" y="0"/>
                  </a:lnTo>
                  <a:lnTo>
                    <a:pt x="3508294" y="1026348"/>
                  </a:lnTo>
                  <a:lnTo>
                    <a:pt x="0" y="1026348"/>
                  </a:lnTo>
                  <a:close/>
                </a:path>
              </a:pathLst>
            </a:custGeom>
            <a:solidFill>
              <a:srgbClr val="CFCF5A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0"/>
              <a:ext cx="3508294" cy="10263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6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599933" y="1702056"/>
            <a:ext cx="7730645" cy="1572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000"/>
              </a:lnSpc>
            </a:pPr>
            <a:r>
              <a:rPr lang="pl" sz="6000" dirty="0">
                <a:latin typeface="DM Serif Display"/>
                <a:ea typeface="DM Serif Display"/>
                <a:cs typeface="DM Serif Display"/>
                <a:sym typeface="DM Serif Display"/>
              </a:rPr>
              <a:t>Jak prowadzić zarządzanie finansami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62324" y="3265834"/>
            <a:ext cx="9220200" cy="25030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299"/>
              </a:lnSpc>
            </a:pPr>
            <a:r>
              <a:rPr lang="pl" sz="2199" dirty="0">
                <a:latin typeface="Montserrat"/>
                <a:ea typeface="Montserrat"/>
                <a:cs typeface="Montserrat"/>
                <a:sym typeface="Montserrat"/>
              </a:rPr>
              <a:t>Pierwszym krokiem jest wyznaczenie jasnych i osiągalnych celów finansowych, które mogą być krótkoterminowe lub długoterminowe.</a:t>
            </a:r>
          </a:p>
          <a:p>
            <a:pPr marL="342900" indent="-342900" algn="l">
              <a:lnSpc>
                <a:spcPts val="3299"/>
              </a:lnSpc>
              <a:buFont typeface="Arial" panose="020B0604020202020204" pitchFamily="34" charset="0"/>
              <a:buChar char="•"/>
            </a:pPr>
            <a:r>
              <a:rPr lang="pl" sz="2199" b="1" dirty="0">
                <a:latin typeface="Montserrat"/>
                <a:ea typeface="Montserrat"/>
                <a:cs typeface="Montserrat"/>
                <a:sym typeface="Montserrat"/>
              </a:rPr>
              <a:t>Krótkoterminowe cele </a:t>
            </a:r>
            <a:r>
              <a:rPr lang="pl" sz="2199" dirty="0">
                <a:latin typeface="Montserrat"/>
                <a:ea typeface="Montserrat"/>
                <a:cs typeface="Montserrat"/>
                <a:sym typeface="Montserrat"/>
              </a:rPr>
              <a:t>dotyczą zarządzania przepływem środków pieniężnych w przedsiębiorstwie, ograniczania wydatków i zwiększania dochodów.</a:t>
            </a:r>
          </a:p>
          <a:p>
            <a:pPr marL="342900" indent="-342900" algn="l">
              <a:lnSpc>
                <a:spcPts val="3299"/>
              </a:lnSpc>
              <a:buFont typeface="Arial" panose="020B0604020202020204" pitchFamily="34" charset="0"/>
              <a:buChar char="•"/>
            </a:pPr>
            <a:r>
              <a:rPr lang="pl" sz="2199" b="1" dirty="0">
                <a:latin typeface="Montserrat"/>
                <a:ea typeface="Montserrat"/>
                <a:cs typeface="Montserrat"/>
                <a:sym typeface="Montserrat"/>
              </a:rPr>
              <a:t>Cele długoterminowe </a:t>
            </a:r>
            <a:r>
              <a:rPr lang="pl" sz="2199" dirty="0">
                <a:latin typeface="Montserrat"/>
                <a:ea typeface="Montserrat"/>
                <a:cs typeface="Montserrat"/>
                <a:sym typeface="Montserrat"/>
              </a:rPr>
              <a:t>obejmują ekspansję przedsiębiorstwa, wejście na nowe rynki i inwestowanie w nowy sprzęt.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31566" y="351095"/>
            <a:ext cx="4506489" cy="384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49"/>
              </a:lnSpc>
            </a:pPr>
            <a:r>
              <a:rPr lang="pl" sz="2499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Program szkoleniowy UpTraK</a:t>
            </a:r>
          </a:p>
        </p:txBody>
      </p:sp>
      <p:sp>
        <p:nvSpPr>
          <p:cNvPr id="20" name="TextBox 17">
            <a:extLst>
              <a:ext uri="{FF2B5EF4-FFF2-40B4-BE49-F238E27FC236}">
                <a16:creationId xmlns:a16="http://schemas.microsoft.com/office/drawing/2014/main" id="{9EE07FF5-D7F1-06FB-1952-D0B67AE9B103}"/>
              </a:ext>
            </a:extLst>
          </p:cNvPr>
          <p:cNvSpPr txBox="1"/>
          <p:nvPr/>
        </p:nvSpPr>
        <p:spPr>
          <a:xfrm rot="-5400000">
            <a:off x="15614765" y="7257068"/>
            <a:ext cx="3733800" cy="268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196"/>
              </a:lnSpc>
            </a:pPr>
            <a:r>
              <a:rPr lang="pl" sz="180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www.fashionupproject.com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2A0A01E-6671-3A36-3C60-28050C780F85}"/>
              </a:ext>
            </a:extLst>
          </p:cNvPr>
          <p:cNvSpPr txBox="1"/>
          <p:nvPr/>
        </p:nvSpPr>
        <p:spPr>
          <a:xfrm>
            <a:off x="533400" y="6485270"/>
            <a:ext cx="15552714" cy="902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3299"/>
              </a:lnSpc>
            </a:pPr>
            <a:r>
              <a:rPr lang="pl" sz="2200" dirty="0">
                <a:latin typeface="Montserrat"/>
                <a:ea typeface="Montserrat"/>
                <a:cs typeface="Montserrat"/>
                <a:sym typeface="Montserrat"/>
              </a:rPr>
              <a:t>Przedsiębiorstwo może mieć wiele </a:t>
            </a:r>
            <a:r>
              <a:rPr lang="pl" sz="2200" b="1" dirty="0">
                <a:latin typeface="Montserrat"/>
                <a:ea typeface="Montserrat"/>
                <a:cs typeface="Montserrat"/>
                <a:sym typeface="Montserrat"/>
              </a:rPr>
              <a:t>różnych celów finansowych </a:t>
            </a:r>
            <a:r>
              <a:rPr lang="pl" sz="2200" dirty="0">
                <a:latin typeface="Montserrat"/>
                <a:ea typeface="Montserrat"/>
                <a:cs typeface="Montserrat"/>
                <a:sym typeface="Montserrat"/>
              </a:rPr>
              <a:t>, dlatego bardzo ważne jest, aby od samego początku jasno określić kierunek, w którym chce podążać. Oto kilka potencjalnych celów:</a:t>
            </a:r>
          </a:p>
        </p:txBody>
      </p:sp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5E0BD0C8-2B1E-C376-B8EC-97F5909B7A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840" y="1019175"/>
            <a:ext cx="6749489" cy="5114925"/>
          </a:xfrm>
          <a:prstGeom prst="rect">
            <a:avLst/>
          </a:prstGeom>
        </p:spPr>
      </p:pic>
      <p:sp>
        <p:nvSpPr>
          <p:cNvPr id="13" name="TextBox 18">
            <a:extLst>
              <a:ext uri="{FF2B5EF4-FFF2-40B4-BE49-F238E27FC236}">
                <a16:creationId xmlns:a16="http://schemas.microsoft.com/office/drawing/2014/main" id="{E7ADF3DB-9C9C-6B4F-63BD-D2BB637D0DD9}"/>
              </a:ext>
            </a:extLst>
          </p:cNvPr>
          <p:cNvSpPr txBox="1"/>
          <p:nvPr/>
        </p:nvSpPr>
        <p:spPr>
          <a:xfrm>
            <a:off x="599932" y="7396273"/>
            <a:ext cx="5572267" cy="29199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l">
              <a:lnSpc>
                <a:spcPts val="3299"/>
              </a:lnSpc>
              <a:buFont typeface="+mj-lt"/>
              <a:buAutoNum type="arabicPeriod"/>
            </a:pPr>
            <a:r>
              <a:rPr lang="pl" sz="2000" dirty="0">
                <a:latin typeface="Montserrat"/>
                <a:ea typeface="Montserrat"/>
                <a:cs typeface="Montserrat"/>
                <a:sym typeface="Montserrat"/>
              </a:rPr>
              <a:t>Cele przychodowe</a:t>
            </a:r>
          </a:p>
          <a:p>
            <a:pPr marL="457200" indent="-457200" algn="l">
              <a:lnSpc>
                <a:spcPts val="3299"/>
              </a:lnSpc>
              <a:buFont typeface="+mj-lt"/>
              <a:buAutoNum type="arabicPeriod"/>
            </a:pPr>
            <a:r>
              <a:rPr lang="pl" sz="2000" dirty="0">
                <a:latin typeface="Montserrat"/>
                <a:ea typeface="Montserrat"/>
                <a:cs typeface="Montserrat"/>
                <a:sym typeface="Montserrat"/>
              </a:rPr>
              <a:t>Cele zysku</a:t>
            </a:r>
          </a:p>
          <a:p>
            <a:pPr marL="457200" indent="-457200" algn="l">
              <a:lnSpc>
                <a:spcPts val="3299"/>
              </a:lnSpc>
              <a:buFont typeface="+mj-lt"/>
              <a:buAutoNum type="arabicPeriod"/>
            </a:pPr>
            <a:r>
              <a:rPr lang="pl" sz="2000" dirty="0">
                <a:latin typeface="Montserrat"/>
                <a:ea typeface="Montserrat"/>
                <a:cs typeface="Montserrat"/>
                <a:sym typeface="Montserrat"/>
              </a:rPr>
              <a:t>Cele przepływu środków pieniężnych</a:t>
            </a:r>
          </a:p>
          <a:p>
            <a:pPr marL="457200" indent="-457200" algn="l">
              <a:lnSpc>
                <a:spcPts val="3299"/>
              </a:lnSpc>
              <a:buFont typeface="+mj-lt"/>
              <a:buAutoNum type="arabicPeriod"/>
            </a:pPr>
            <a:r>
              <a:rPr lang="pl" sz="2000" dirty="0">
                <a:latin typeface="Montserrat"/>
                <a:ea typeface="Montserrat"/>
                <a:cs typeface="Montserrat"/>
                <a:sym typeface="Montserrat"/>
              </a:rPr>
              <a:t>Cele inwestycyjne</a:t>
            </a:r>
          </a:p>
          <a:p>
            <a:pPr marL="457200" indent="-457200" algn="l">
              <a:lnSpc>
                <a:spcPts val="3299"/>
              </a:lnSpc>
              <a:buFont typeface="+mj-lt"/>
              <a:buAutoNum type="arabicPeriod"/>
            </a:pPr>
            <a:r>
              <a:rPr lang="pl" sz="2000" dirty="0">
                <a:latin typeface="Montserrat"/>
                <a:ea typeface="Montserrat"/>
                <a:cs typeface="Montserrat"/>
                <a:sym typeface="Montserrat"/>
              </a:rPr>
              <a:t>Cele dotyczące zadłużenia i zobowiązań finansowych</a:t>
            </a:r>
          </a:p>
          <a:p>
            <a:pPr marL="457200" indent="-457200">
              <a:lnSpc>
                <a:spcPts val="3299"/>
              </a:lnSpc>
              <a:buFont typeface="+mj-lt"/>
              <a:buAutoNum type="arabicPeriod"/>
            </a:pPr>
            <a:r>
              <a:rPr lang="pl" sz="2000" dirty="0">
                <a:latin typeface="Montserrat"/>
                <a:ea typeface="Montserrat"/>
                <a:cs typeface="Montserrat"/>
                <a:sym typeface="Montserrat"/>
              </a:rPr>
              <a:t>Cele zwrotu z inwestycji (ROI)</a:t>
            </a:r>
          </a:p>
        </p:txBody>
      </p:sp>
      <p:grpSp>
        <p:nvGrpSpPr>
          <p:cNvPr id="31" name="Ομάδα 30">
            <a:extLst>
              <a:ext uri="{FF2B5EF4-FFF2-40B4-BE49-F238E27FC236}">
                <a16:creationId xmlns:a16="http://schemas.microsoft.com/office/drawing/2014/main" id="{DE2CAED6-F14B-FF6B-C897-C42D52BA92C4}"/>
              </a:ext>
            </a:extLst>
          </p:cNvPr>
          <p:cNvGrpSpPr/>
          <p:nvPr/>
        </p:nvGrpSpPr>
        <p:grpSpPr>
          <a:xfrm>
            <a:off x="7467891" y="9116113"/>
            <a:ext cx="9049410" cy="810286"/>
            <a:chOff x="7036704" y="8237888"/>
            <a:chExt cx="9049410" cy="810286"/>
          </a:xfrm>
        </p:grpSpPr>
        <p:grpSp>
          <p:nvGrpSpPr>
            <p:cNvPr id="21" name="Ομάδα 20">
              <a:extLst>
                <a:ext uri="{FF2B5EF4-FFF2-40B4-BE49-F238E27FC236}">
                  <a16:creationId xmlns:a16="http://schemas.microsoft.com/office/drawing/2014/main" id="{943DB54A-E56F-5C5E-66B1-A1B9B799AD9B}"/>
                </a:ext>
              </a:extLst>
            </p:cNvPr>
            <p:cNvGrpSpPr/>
            <p:nvPr/>
          </p:nvGrpSpPr>
          <p:grpSpPr>
            <a:xfrm>
              <a:off x="7036704" y="8348660"/>
              <a:ext cx="2716896" cy="699514"/>
              <a:chOff x="7157510" y="7047733"/>
              <a:chExt cx="2716896" cy="699514"/>
            </a:xfrm>
          </p:grpSpPr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BF48E152-8418-B087-C382-EA4D29BF86EC}"/>
                  </a:ext>
                </a:extLst>
              </p:cNvPr>
              <p:cNvSpPr/>
              <p:nvPr/>
            </p:nvSpPr>
            <p:spPr>
              <a:xfrm>
                <a:off x="9174892" y="7047733"/>
                <a:ext cx="699514" cy="699514"/>
              </a:xfrm>
              <a:custGeom>
                <a:avLst/>
                <a:gdLst/>
                <a:ahLst/>
                <a:cxnLst/>
                <a:rect l="l" t="t" r="r" b="b"/>
                <a:pathLst>
                  <a:path w="699514" h="699514">
                    <a:moveTo>
                      <a:pt x="0" y="0"/>
                    </a:moveTo>
                    <a:lnTo>
                      <a:pt x="699514" y="0"/>
                    </a:lnTo>
                    <a:lnTo>
                      <a:pt x="699514" y="699514"/>
                    </a:lnTo>
                    <a:lnTo>
                      <a:pt x="0" y="69951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pl-PL"/>
              </a:p>
            </p:txBody>
          </p:sp>
          <p:grpSp>
            <p:nvGrpSpPr>
              <p:cNvPr id="24" name="Group 24">
                <a:extLst>
                  <a:ext uri="{FF2B5EF4-FFF2-40B4-BE49-F238E27FC236}">
                    <a16:creationId xmlns:a16="http://schemas.microsoft.com/office/drawing/2014/main" id="{AADF3F0E-F54F-7AAB-AEB5-E3DD010F9D36}"/>
                  </a:ext>
                </a:extLst>
              </p:cNvPr>
              <p:cNvGrpSpPr/>
              <p:nvPr/>
            </p:nvGrpSpPr>
            <p:grpSpPr>
              <a:xfrm>
                <a:off x="7157510" y="7115915"/>
                <a:ext cx="1676946" cy="563150"/>
                <a:chOff x="0" y="0"/>
                <a:chExt cx="2235927" cy="750867"/>
              </a:xfrm>
            </p:grpSpPr>
            <p:grpSp>
              <p:nvGrpSpPr>
                <p:cNvPr id="25" name="Group 25">
                  <a:extLst>
                    <a:ext uri="{FF2B5EF4-FFF2-40B4-BE49-F238E27FC236}">
                      <a16:creationId xmlns:a16="http://schemas.microsoft.com/office/drawing/2014/main" id="{623261AC-D011-16F8-FD69-31093E1EB292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2235927" cy="750867"/>
                  <a:chOff x="0" y="0"/>
                  <a:chExt cx="742713" cy="249417"/>
                </a:xfrm>
              </p:grpSpPr>
              <p:sp>
                <p:nvSpPr>
                  <p:cNvPr id="27" name="Freeform 26">
                    <a:extLst>
                      <a:ext uri="{FF2B5EF4-FFF2-40B4-BE49-F238E27FC236}">
                        <a16:creationId xmlns:a16="http://schemas.microsoft.com/office/drawing/2014/main" id="{2843C62F-0E36-FDC6-1176-A8DC9FF22A5C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742713" cy="2494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2713" h="249417">
                        <a:moveTo>
                          <a:pt x="0" y="0"/>
                        </a:moveTo>
                        <a:lnTo>
                          <a:pt x="742713" y="0"/>
                        </a:lnTo>
                        <a:lnTo>
                          <a:pt x="742713" y="249417"/>
                        </a:lnTo>
                        <a:lnTo>
                          <a:pt x="0" y="249417"/>
                        </a:lnTo>
                        <a:close/>
                      </a:path>
                    </a:pathLst>
                  </a:custGeom>
                  <a:solidFill>
                    <a:srgbClr val="000000">
                      <a:alpha val="0"/>
                    </a:srgbClr>
                  </a:solidFill>
                  <a:ln w="19050" cap="sq">
                    <a:solidFill>
                      <a:schemeClr val="tx1"/>
                    </a:solidFill>
                    <a:prstDash val="solid"/>
                    <a:miter/>
                  </a:ln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5AE20ADA-86EA-D794-0AE5-78B551EEAA83}"/>
                      </a:ext>
                    </a:extLst>
                  </p:cNvPr>
                  <p:cNvSpPr txBox="1"/>
                  <p:nvPr/>
                </p:nvSpPr>
                <p:spPr>
                  <a:xfrm>
                    <a:off x="0" y="0"/>
                    <a:ext cx="742713" cy="249417"/>
                  </a:xfrm>
                  <a:prstGeom prst="rect">
                    <a:avLst/>
                  </a:prstGeom>
                </p:spPr>
                <p:txBody>
                  <a:bodyPr lIns="50800" tIns="50800" rIns="50800" bIns="50800" rtlCol="0" anchor="ctr"/>
                  <a:lstStyle/>
                  <a:p>
                    <a:pPr algn="ctr">
                      <a:lnSpc>
                        <a:spcPts val="2160"/>
                      </a:lnSpc>
                    </a:pPr>
                    <a:endParaRPr/>
                  </a:p>
                </p:txBody>
              </p:sp>
            </p:grpSp>
            <p:sp>
              <p:nvSpPr>
                <p:cNvPr id="26" name="TextBox 28">
                  <a:extLst>
                    <a:ext uri="{FF2B5EF4-FFF2-40B4-BE49-F238E27FC236}">
                      <a16:creationId xmlns:a16="http://schemas.microsoft.com/office/drawing/2014/main" id="{C7DCC289-74A5-803E-5C46-5EDD7839A711}"/>
                    </a:ext>
                  </a:extLst>
                </p:cNvPr>
                <p:cNvSpPr txBox="1"/>
                <p:nvPr/>
              </p:nvSpPr>
              <p:spPr>
                <a:xfrm>
                  <a:off x="0" y="199849"/>
                  <a:ext cx="2235927" cy="355600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2160"/>
                    </a:lnSpc>
                  </a:pPr>
                  <a:r>
                    <a:rPr lang="pl" dirty="0">
                      <a:solidFill>
                        <a:srgbClr val="000000"/>
                      </a:solidFill>
                      <a:latin typeface="Montserrat"/>
                      <a:ea typeface="Montserrat"/>
                      <a:cs typeface="Montserrat"/>
                      <a:sym typeface="Montserrat"/>
                    </a:rPr>
                    <a:t>Czytaj</a:t>
                  </a:r>
                  <a:endParaRPr lang="en-US" sz="1800" dirty="0">
                    <a:solidFill>
                      <a:srgbClr val="000000"/>
                    </a:solidFill>
                    <a:latin typeface="Montserrat"/>
                    <a:ea typeface="Montserrat"/>
                    <a:cs typeface="Montserrat"/>
                    <a:sym typeface="Montserrat"/>
                  </a:endParaRPr>
                </a:p>
              </p:txBody>
            </p:sp>
          </p:grpSp>
        </p:grpSp>
        <p:sp>
          <p:nvSpPr>
            <p:cNvPr id="29" name="TextBox 2">
              <a:hlinkClick r:id="rId7"/>
              <a:extLst>
                <a:ext uri="{FF2B5EF4-FFF2-40B4-BE49-F238E27FC236}">
                  <a16:creationId xmlns:a16="http://schemas.microsoft.com/office/drawing/2014/main" id="{D344B960-2B07-8E54-25C9-6A0534686141}"/>
                </a:ext>
              </a:extLst>
            </p:cNvPr>
            <p:cNvSpPr txBox="1"/>
            <p:nvPr/>
          </p:nvSpPr>
          <p:spPr>
            <a:xfrm>
              <a:off x="10227144" y="8237888"/>
              <a:ext cx="5858970" cy="81028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3299"/>
                </a:lnSpc>
              </a:pPr>
              <a:r>
                <a:rPr lang="pl" sz="21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  <a:hlinkClick r:id="rId7"/>
                </a:rPr>
                <a:t>https://www.volopay.com/blog/cele-finansowe-dla-biznesu/</a:t>
              </a:r>
              <a:endParaRPr lang="en-US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65B524-E66F-FAE9-7A4C-E477C1D4DF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FFDD649C-F9B8-DB81-C596-74D5BFE8BEBB}"/>
              </a:ext>
            </a:extLst>
          </p:cNvPr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1767E9C3-59C0-8CDB-DBA2-00B1B6150E84}"/>
                </a:ext>
              </a:extLst>
            </p:cNvPr>
            <p:cNvSpPr/>
            <p:nvPr/>
          </p:nvSpPr>
          <p:spPr>
            <a:xfrm flipV="1">
              <a:off x="22233774" y="0"/>
              <a:ext cx="0" cy="13716000"/>
            </a:xfrm>
            <a:prstGeom prst="line">
              <a:avLst/>
            </a:prstGeom>
            <a:ln w="12700" cap="flat">
              <a:solidFill>
                <a:srgbClr val="1E232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" name="AutoShape 4">
              <a:extLst>
                <a:ext uri="{FF2B5EF4-FFF2-40B4-BE49-F238E27FC236}">
                  <a16:creationId xmlns:a16="http://schemas.microsoft.com/office/drawing/2014/main" id="{A8FC2257-0749-8D94-8169-6A637F5416DF}"/>
                </a:ext>
              </a:extLst>
            </p:cNvPr>
            <p:cNvSpPr/>
            <p:nvPr/>
          </p:nvSpPr>
          <p:spPr>
            <a:xfrm rot="-10800000">
              <a:off x="0" y="1365250"/>
              <a:ext cx="24384000" cy="0"/>
            </a:xfrm>
            <a:prstGeom prst="line">
              <a:avLst/>
            </a:prstGeom>
            <a:ln w="12700" cap="flat">
              <a:solidFill>
                <a:srgbClr val="1E232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8D8E9B93-3795-C16A-5400-28AFA5E7BA3E}"/>
                </a:ext>
              </a:extLst>
            </p:cNvPr>
            <p:cNvSpPr/>
            <p:nvPr/>
          </p:nvSpPr>
          <p:spPr>
            <a:xfrm>
              <a:off x="22233774" y="1371600"/>
              <a:ext cx="2150226" cy="2150226"/>
            </a:xfrm>
            <a:custGeom>
              <a:avLst/>
              <a:gdLst/>
              <a:ahLst/>
              <a:cxnLst/>
              <a:rect l="l" t="t" r="r" b="b"/>
              <a:pathLst>
                <a:path w="2150226" h="2150226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pl-PL"/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A4FEFB39-11C3-6533-BB6C-81989FCBBE7B}"/>
                </a:ext>
              </a:extLst>
            </p:cNvPr>
            <p:cNvSpPr txBox="1"/>
            <p:nvPr/>
          </p:nvSpPr>
          <p:spPr>
            <a:xfrm>
              <a:off x="18387439" y="459528"/>
              <a:ext cx="3674959" cy="4995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49"/>
                </a:lnSpc>
              </a:pPr>
              <a:r>
                <a:rPr lang="pl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Moduł 5, Unit 5</a:t>
              </a:r>
            </a:p>
          </p:txBody>
        </p:sp>
      </p:grpSp>
      <p:sp>
        <p:nvSpPr>
          <p:cNvPr id="8" name="AutoShape 8">
            <a:extLst>
              <a:ext uri="{FF2B5EF4-FFF2-40B4-BE49-F238E27FC236}">
                <a16:creationId xmlns:a16="http://schemas.microsoft.com/office/drawing/2014/main" id="{2E329E88-E667-BF65-E570-EF35545C1F43}"/>
              </a:ext>
            </a:extLst>
          </p:cNvPr>
          <p:cNvSpPr/>
          <p:nvPr/>
        </p:nvSpPr>
        <p:spPr>
          <a:xfrm rot="-10800000">
            <a:off x="0" y="1023937"/>
            <a:ext cx="18288000" cy="0"/>
          </a:xfrm>
          <a:prstGeom prst="line">
            <a:avLst/>
          </a:prstGeom>
          <a:ln w="9525" cap="flat">
            <a:solidFill>
              <a:srgbClr val="1E232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 dirty="0"/>
          </a:p>
        </p:txBody>
      </p:sp>
      <p:grpSp>
        <p:nvGrpSpPr>
          <p:cNvPr id="9" name="Group 9">
            <a:extLst>
              <a:ext uri="{FF2B5EF4-FFF2-40B4-BE49-F238E27FC236}">
                <a16:creationId xmlns:a16="http://schemas.microsoft.com/office/drawing/2014/main" id="{D0DB62E4-7061-38D2-0FF7-846F8CEB7C8E}"/>
              </a:ext>
            </a:extLst>
          </p:cNvPr>
          <p:cNvGrpSpPr/>
          <p:nvPr/>
        </p:nvGrpSpPr>
        <p:grpSpPr>
          <a:xfrm>
            <a:off x="0" y="3848100"/>
            <a:ext cx="16675329" cy="6438900"/>
            <a:chOff x="0" y="0"/>
            <a:chExt cx="3508294" cy="1026348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1FF2F2C0-3EF6-C320-6611-637B8CB8BC39}"/>
                </a:ext>
              </a:extLst>
            </p:cNvPr>
            <p:cNvSpPr/>
            <p:nvPr/>
          </p:nvSpPr>
          <p:spPr>
            <a:xfrm>
              <a:off x="0" y="0"/>
              <a:ext cx="3508294" cy="1026348"/>
            </a:xfrm>
            <a:custGeom>
              <a:avLst/>
              <a:gdLst/>
              <a:ahLst/>
              <a:cxnLst/>
              <a:rect l="l" t="t" r="r" b="b"/>
              <a:pathLst>
                <a:path w="3508294" h="1026348">
                  <a:moveTo>
                    <a:pt x="0" y="0"/>
                  </a:moveTo>
                  <a:lnTo>
                    <a:pt x="3508294" y="0"/>
                  </a:lnTo>
                  <a:lnTo>
                    <a:pt x="3508294" y="1026348"/>
                  </a:lnTo>
                  <a:lnTo>
                    <a:pt x="0" y="1026348"/>
                  </a:lnTo>
                  <a:close/>
                </a:path>
              </a:pathLst>
            </a:custGeom>
            <a:solidFill>
              <a:srgbClr val="CFCF5A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46042F1B-0988-6E6F-254A-294AB8B4DF9F}"/>
                </a:ext>
              </a:extLst>
            </p:cNvPr>
            <p:cNvSpPr txBox="1"/>
            <p:nvPr/>
          </p:nvSpPr>
          <p:spPr>
            <a:xfrm>
              <a:off x="0" y="0"/>
              <a:ext cx="3508294" cy="10263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6"/>
                </a:lnSpc>
              </a:pPr>
              <a:endParaRPr/>
            </a:p>
          </p:txBody>
        </p:sp>
      </p:grpSp>
      <p:sp>
        <p:nvSpPr>
          <p:cNvPr id="16" name="TextBox 16">
            <a:extLst>
              <a:ext uri="{FF2B5EF4-FFF2-40B4-BE49-F238E27FC236}">
                <a16:creationId xmlns:a16="http://schemas.microsoft.com/office/drawing/2014/main" id="{8FDE67D6-E5D0-1012-95ED-5E070B194153}"/>
              </a:ext>
            </a:extLst>
          </p:cNvPr>
          <p:cNvSpPr txBox="1"/>
          <p:nvPr/>
        </p:nvSpPr>
        <p:spPr>
          <a:xfrm>
            <a:off x="599933" y="1702056"/>
            <a:ext cx="14462727" cy="8027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000"/>
              </a:lnSpc>
            </a:pPr>
            <a:r>
              <a:rPr lang="pl" sz="6000" dirty="0">
                <a:latin typeface="DM Serif Display"/>
                <a:ea typeface="DM Serif Display"/>
                <a:cs typeface="DM Serif Display"/>
                <a:sym typeface="DM Serif Display"/>
              </a:rPr>
              <a:t>Jak prowadzić zarządzanie finansami</a:t>
            </a:r>
          </a:p>
        </p:txBody>
      </p:sp>
      <p:sp>
        <p:nvSpPr>
          <p:cNvPr id="19" name="TextBox 19">
            <a:extLst>
              <a:ext uri="{FF2B5EF4-FFF2-40B4-BE49-F238E27FC236}">
                <a16:creationId xmlns:a16="http://schemas.microsoft.com/office/drawing/2014/main" id="{0DFDFF1D-39DD-B629-439B-34F9A16A95F6}"/>
              </a:ext>
            </a:extLst>
          </p:cNvPr>
          <p:cNvSpPr txBox="1"/>
          <p:nvPr/>
        </p:nvSpPr>
        <p:spPr>
          <a:xfrm>
            <a:off x="1031566" y="351095"/>
            <a:ext cx="4506489" cy="384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49"/>
              </a:lnSpc>
            </a:pPr>
            <a:r>
              <a:rPr lang="pl" sz="2499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Program szkoleniowy UpTraK</a:t>
            </a:r>
          </a:p>
        </p:txBody>
      </p:sp>
      <p:sp>
        <p:nvSpPr>
          <p:cNvPr id="20" name="TextBox 17">
            <a:extLst>
              <a:ext uri="{FF2B5EF4-FFF2-40B4-BE49-F238E27FC236}">
                <a16:creationId xmlns:a16="http://schemas.microsoft.com/office/drawing/2014/main" id="{08C5120A-4D3A-B434-5A35-EADC2DE843B2}"/>
              </a:ext>
            </a:extLst>
          </p:cNvPr>
          <p:cNvSpPr txBox="1"/>
          <p:nvPr/>
        </p:nvSpPr>
        <p:spPr>
          <a:xfrm rot="-5400000">
            <a:off x="15614765" y="7257068"/>
            <a:ext cx="3733800" cy="268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196"/>
              </a:lnSpc>
            </a:pPr>
            <a:r>
              <a:rPr lang="pl" sz="180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www.fashionupproject.com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ACF547C-A0B9-62F7-E56B-644FAA00318D}"/>
              </a:ext>
            </a:extLst>
          </p:cNvPr>
          <p:cNvSpPr txBox="1"/>
          <p:nvPr/>
        </p:nvSpPr>
        <p:spPr>
          <a:xfrm>
            <a:off x="152402" y="3848099"/>
            <a:ext cx="16522927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l" sz="2000" dirty="0">
                <a:latin typeface="Montserrat"/>
                <a:ea typeface="Montserrat"/>
                <a:cs typeface="Montserrat"/>
                <a:sym typeface="Montserrat"/>
              </a:rPr>
              <a:t>Po wyznaczeniu celów należy podjąć szereg kroków, takich jak monitorowanie dochodów, kontrola zapasów czy planowanie budżetu. Wymagają one szczególnej uwagi, dlatego najlepszym rozwiązaniem będzie konsultacja </a:t>
            </a:r>
            <a:r>
              <a:rPr lang="pl" sz="2000" b="1" dirty="0">
                <a:latin typeface="Montserrat"/>
                <a:ea typeface="Montserrat"/>
                <a:cs typeface="Montserrat"/>
                <a:sym typeface="Montserrat"/>
              </a:rPr>
              <a:t>z ekspertem </a:t>
            </a:r>
            <a:r>
              <a:rPr lang="pl" sz="2000" dirty="0">
                <a:latin typeface="Montserrat"/>
                <a:ea typeface="Montserrat"/>
                <a:cs typeface="Montserrat"/>
                <a:sym typeface="Montserrat"/>
              </a:rPr>
              <a:t>lub delegowanie mu tych zadań.</a:t>
            </a:r>
          </a:p>
          <a:p>
            <a:pPr algn="l"/>
            <a:endParaRPr lang="en-US" sz="2000" dirty="0">
              <a:latin typeface="Montserrat"/>
              <a:ea typeface="Montserrat"/>
              <a:cs typeface="Montserrat"/>
              <a:sym typeface="Montserrat"/>
            </a:endParaRPr>
          </a:p>
          <a:p>
            <a:pPr algn="l"/>
            <a:r>
              <a:rPr lang="pl" sz="2000" dirty="0">
                <a:latin typeface="Montserrat"/>
                <a:ea typeface="Montserrat"/>
                <a:cs typeface="Montserrat"/>
                <a:sym typeface="Montserrat"/>
              </a:rPr>
              <a:t>Jeśli zdecydujesz się samodzielnie zarządzać swoimi finansami, możesz skorzystać z </a:t>
            </a:r>
            <a:r>
              <a:rPr lang="pl" sz="2000" b="1" dirty="0">
                <a:latin typeface="Montserrat"/>
                <a:ea typeface="Montserrat"/>
                <a:cs typeface="Montserrat"/>
                <a:sym typeface="Montserrat"/>
              </a:rPr>
              <a:t>narzędzi dostępnych online </a:t>
            </a:r>
            <a:r>
              <a:rPr lang="pl" sz="2000" dirty="0">
                <a:latin typeface="Montserrat"/>
                <a:ea typeface="Montserrat"/>
                <a:cs typeface="Montserrat"/>
                <a:sym typeface="Montserrat"/>
              </a:rPr>
              <a:t>(niektóre są bezpłatne), takich jak:</a:t>
            </a:r>
          </a:p>
          <a:p>
            <a:pPr marL="342900" marR="0" lvl="0" indent="-3429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pl" altLang="el-GR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Montserrat" panose="00000500000000000000" pitchFamily="2" charset="0"/>
              </a:rPr>
              <a:t>Akaunting </a:t>
            </a:r>
            <a:r>
              <a:rPr kumimoji="0" lang="pl" altLang="el-G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tserrat" panose="00000500000000000000" pitchFamily="2" charset="0"/>
              </a:rPr>
              <a:t>: To całkowicie darmowe, otwarte oprogramowanie do księgowości online przeznaczone dla małych firm i freelancerów. </a:t>
            </a:r>
            <a:r>
              <a:rPr kumimoji="0" lang="pl" altLang="el-G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tserrat" panose="00000500000000000000" pitchFamily="2" charset="0"/>
                <a:hlinkClick r:id="rId4"/>
              </a:rPr>
              <a:t>https://akaunting.com</a:t>
            </a:r>
            <a:r>
              <a:rPr kumimoji="0" lang="pl" altLang="el-G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tserrat" panose="00000500000000000000" pitchFamily="2" charset="0"/>
              </a:rPr>
              <a:t>  </a:t>
            </a:r>
          </a:p>
          <a:p>
            <a:pPr marL="342900" marR="0" lvl="0" indent="-3429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pl" altLang="el-GR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Montserrat" panose="00000500000000000000" pitchFamily="2" charset="0"/>
              </a:rPr>
              <a:t>GnuCash </a:t>
            </a:r>
            <a:r>
              <a:rPr kumimoji="0" lang="pl" altLang="el-G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tserrat" panose="00000500000000000000" pitchFamily="2" charset="0"/>
              </a:rPr>
              <a:t>: Popularna opcja typu open source oferująca szeroką gamę funkcji, w tym księgowość podwójną, śledzenie akcji/obligacji i raportowanie. </a:t>
            </a:r>
            <a:r>
              <a:rPr kumimoji="0" lang="pl" altLang="el-G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tserrat" panose="00000500000000000000" pitchFamily="2" charset="0"/>
                <a:hlinkClick r:id="rId5"/>
              </a:rPr>
              <a:t>https://www.gnucash.org</a:t>
            </a:r>
            <a:r>
              <a:rPr kumimoji="0" lang="pl" altLang="el-G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tserrat" panose="00000500000000000000" pitchFamily="2" charset="0"/>
              </a:rPr>
              <a:t>  </a:t>
            </a:r>
          </a:p>
          <a:p>
            <a:pPr marL="342900" marR="0" lvl="0" indent="-3429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pl" altLang="el-G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tserrat" panose="00000500000000000000" pitchFamily="2" charset="0"/>
              </a:rPr>
              <a:t>Wave Accounting </a:t>
            </a:r>
            <a:r>
              <a:rPr kumimoji="0" lang="pl" altLang="el-G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tserrat" panose="00000500000000000000" pitchFamily="2" charset="0"/>
              </a:rPr>
              <a:t>: Chociaż niektóre funkcje są teraz dostępne w ramach płatnego planu, Wave nadal oferuje bezpłatne fakturowanie i śledzenie wydatków. </a:t>
            </a:r>
            <a:r>
              <a:rPr kumimoji="0" lang="pl" altLang="el-G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tserrat" panose="00000500000000000000" pitchFamily="2" charset="0"/>
                <a:hlinkClick r:id="rId6"/>
              </a:rPr>
              <a:t>https://www.waveapps.com</a:t>
            </a:r>
            <a:r>
              <a:rPr kumimoji="0" lang="pl" altLang="el-G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tserrat" panose="00000500000000000000" pitchFamily="2" charset="0"/>
              </a:rPr>
              <a:t>  </a:t>
            </a:r>
          </a:p>
          <a:p>
            <a:pPr marL="342900" marR="0" lvl="0" indent="-3429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pl" altLang="el-GR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Montserrat" panose="00000500000000000000" pitchFamily="2" charset="0"/>
              </a:rPr>
              <a:t>ZipBooks </a:t>
            </a:r>
            <a:r>
              <a:rPr kumimoji="0" lang="pl" altLang="el-G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tserrat" panose="00000500000000000000" pitchFamily="2" charset="0"/>
              </a:rPr>
              <a:t>: Plan startowy </a:t>
            </a:r>
            <a:r>
              <a:rPr kumimoji="0" lang="pl" altLang="el-G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Montserrat" panose="00000500000000000000" pitchFamily="2" charset="0"/>
              </a:rPr>
              <a:t>ZipBooks </a:t>
            </a:r>
            <a:r>
              <a:rPr kumimoji="0" lang="pl" altLang="el-G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tserrat" panose="00000500000000000000" pitchFamily="2" charset="0"/>
              </a:rPr>
              <a:t>jest bezpłatny i umożliwia podłączenie jednego konta bankowego w celu automatycznego importowania transakcji. </a:t>
            </a:r>
            <a:r>
              <a:rPr kumimoji="0" lang="pl" altLang="el-G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tserrat" panose="00000500000000000000" pitchFamily="2" charset="0"/>
                <a:hlinkClick r:id="rId7"/>
              </a:rPr>
              <a:t>https://zipbooks.com</a:t>
            </a:r>
            <a:r>
              <a:rPr kumimoji="0" lang="pl" altLang="el-G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tserrat" panose="00000500000000000000" pitchFamily="2" charset="0"/>
              </a:rPr>
              <a:t>  </a:t>
            </a:r>
          </a:p>
          <a:p>
            <a:pPr marL="342900" marR="0" lvl="0" indent="-3429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pl" altLang="el-GR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Montserrat" panose="00000500000000000000" pitchFamily="2" charset="0"/>
              </a:rPr>
              <a:t>Brightbook </a:t>
            </a:r>
            <a:r>
              <a:rPr kumimoji="0" lang="pl" altLang="el-G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tserrat" panose="00000500000000000000" pitchFamily="2" charset="0"/>
              </a:rPr>
              <a:t>: Bezpłatny internetowy system księgowy dla małych firm zatrudniających ograniczoną liczbę pracowników, oferujący takie funkcje, jak fakturowanie, śledzenie wydatków i podstawowe raportowanie. </a:t>
            </a:r>
            <a:r>
              <a:rPr kumimoji="0" lang="pl" altLang="el-G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tserrat" panose="00000500000000000000" pitchFamily="2" charset="0"/>
                <a:hlinkClick r:id="rId8"/>
              </a:rPr>
              <a:t>https://mybrightbook.com</a:t>
            </a:r>
            <a:r>
              <a:rPr kumimoji="0" lang="pl" altLang="el-G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tserrat" panose="00000500000000000000" pitchFamily="2" charset="0"/>
              </a:rPr>
              <a:t> </a:t>
            </a:r>
          </a:p>
          <a:p>
            <a:pPr marR="0" lv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l-G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ontserrat" panose="00000500000000000000" pitchFamily="2" charset="0"/>
            </a:endParaRPr>
          </a:p>
          <a:p>
            <a:pPr marR="0" lv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l" sz="2000" dirty="0">
                <a:latin typeface="Montserrat"/>
              </a:rPr>
              <a:t>Bezpłatne narzędzia mogą mieć pewne ograniczenia w porównaniu z płatnym oprogramowaniem, dlatego należy dokładnie ocenić potrzeby swojej firmy i ustalić, czy bezpłatne rozwiązanie w wystarczającym stopniu spełni Twoje wymagania.</a:t>
            </a:r>
            <a:endParaRPr lang="en-US" sz="2000" dirty="0">
              <a:latin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090890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10800000">
            <a:off x="0" y="1023937"/>
            <a:ext cx="18288000" cy="0"/>
          </a:xfrm>
          <a:prstGeom prst="line">
            <a:avLst/>
          </a:prstGeom>
          <a:ln w="9525" cap="flat">
            <a:solidFill>
              <a:srgbClr val="1E232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grpSp>
        <p:nvGrpSpPr>
          <p:cNvPr id="3" name="Group 3"/>
          <p:cNvGrpSpPr/>
          <p:nvPr/>
        </p:nvGrpSpPr>
        <p:grpSpPr>
          <a:xfrm>
            <a:off x="0" y="9263063"/>
            <a:ext cx="12735070" cy="1023937"/>
            <a:chOff x="0" y="0"/>
            <a:chExt cx="10109079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0109079" cy="812800"/>
            </a:xfrm>
            <a:custGeom>
              <a:avLst/>
              <a:gdLst/>
              <a:ahLst/>
              <a:cxnLst/>
              <a:rect l="l" t="t" r="r" b="b"/>
              <a:pathLst>
                <a:path w="10109079" h="812800">
                  <a:moveTo>
                    <a:pt x="0" y="0"/>
                  </a:moveTo>
                  <a:lnTo>
                    <a:pt x="10109079" y="0"/>
                  </a:lnTo>
                  <a:lnTo>
                    <a:pt x="10109079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0"/>
              <a:ext cx="10109079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78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7751895" y="5657850"/>
            <a:ext cx="5296402" cy="5008320"/>
            <a:chOff x="0" y="0"/>
            <a:chExt cx="4204276" cy="397559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204276" cy="3975597"/>
            </a:xfrm>
            <a:custGeom>
              <a:avLst/>
              <a:gdLst/>
              <a:ahLst/>
              <a:cxnLst/>
              <a:rect l="l" t="t" r="r" b="b"/>
              <a:pathLst>
                <a:path w="4204276" h="3975597">
                  <a:moveTo>
                    <a:pt x="0" y="0"/>
                  </a:moveTo>
                  <a:lnTo>
                    <a:pt x="4204276" y="0"/>
                  </a:lnTo>
                  <a:lnTo>
                    <a:pt x="4204276" y="3975597"/>
                  </a:lnTo>
                  <a:lnTo>
                    <a:pt x="0" y="3975597"/>
                  </a:lnTo>
                  <a:close/>
                </a:path>
              </a:pathLst>
            </a:custGeom>
            <a:solidFill>
              <a:srgbClr val="CFCF5A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0"/>
              <a:ext cx="4204276" cy="39755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78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7751895" y="1028700"/>
            <a:ext cx="9482623" cy="9258300"/>
            <a:chOff x="0" y="0"/>
            <a:chExt cx="12643497" cy="12344400"/>
          </a:xfrm>
        </p:grpSpPr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/>
            <a:srcRect t="1182" b="1182"/>
            <a:stretch>
              <a:fillRect/>
            </a:stretch>
          </p:blipFill>
          <p:spPr>
            <a:xfrm>
              <a:off x="0" y="0"/>
              <a:ext cx="12643497" cy="12344400"/>
            </a:xfrm>
            <a:prstGeom prst="rect">
              <a:avLst/>
            </a:prstGeom>
          </p:spPr>
        </p:pic>
      </p:grpSp>
      <p:sp>
        <p:nvSpPr>
          <p:cNvPr id="11" name="TextBox 11"/>
          <p:cNvSpPr txBox="1"/>
          <p:nvPr/>
        </p:nvSpPr>
        <p:spPr>
          <a:xfrm>
            <a:off x="1031566" y="351095"/>
            <a:ext cx="4506489" cy="384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49"/>
              </a:lnSpc>
            </a:pPr>
            <a:r>
              <a:rPr lang="pl" sz="2499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Program szkoleniowy UpTraK</a:t>
            </a:r>
          </a:p>
        </p:txBody>
      </p:sp>
      <p:sp>
        <p:nvSpPr>
          <p:cNvPr id="12" name="AutoShape 12"/>
          <p:cNvSpPr/>
          <p:nvPr/>
        </p:nvSpPr>
        <p:spPr>
          <a:xfrm flipV="1">
            <a:off x="16675331" y="0"/>
            <a:ext cx="0" cy="10287000"/>
          </a:xfrm>
          <a:prstGeom prst="line">
            <a:avLst/>
          </a:prstGeom>
          <a:ln w="9525" cap="flat">
            <a:solidFill>
              <a:srgbClr val="1E232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sp>
        <p:nvSpPr>
          <p:cNvPr id="14" name="TextBox 14"/>
          <p:cNvSpPr txBox="1"/>
          <p:nvPr/>
        </p:nvSpPr>
        <p:spPr>
          <a:xfrm>
            <a:off x="1031566" y="3023235"/>
            <a:ext cx="4695894" cy="41738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300"/>
              </a:lnSpc>
              <a:spcBef>
                <a:spcPct val="0"/>
              </a:spcBef>
            </a:pPr>
            <a:r>
              <a:rPr lang="pl" sz="2200" u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Finansowane przez Unię Europejską. Wyrażone poglądy i opinie są jednak poglądami i opiniami wyłącznie autora/autorów i niekoniecznie odzwierciedlają poglądy Unii Europejskiej ani Europejskiej Agencji Wykonawczej ds. Edukacji i Kultury (EACEA). Ani Unia Europejska, ani EACEA nie ponoszą za nie odpowiedzialności.</a:t>
            </a:r>
          </a:p>
        </p:txBody>
      </p:sp>
      <p:sp>
        <p:nvSpPr>
          <p:cNvPr id="15" name="Freeform 15"/>
          <p:cNvSpPr/>
          <p:nvPr/>
        </p:nvSpPr>
        <p:spPr>
          <a:xfrm>
            <a:off x="13662188" y="268369"/>
            <a:ext cx="2675477" cy="559152"/>
          </a:xfrm>
          <a:custGeom>
            <a:avLst/>
            <a:gdLst/>
            <a:ahLst/>
            <a:cxnLst/>
            <a:rect l="l" t="t" r="r" b="b"/>
            <a:pathLst>
              <a:path w="2675477" h="559152">
                <a:moveTo>
                  <a:pt x="0" y="0"/>
                </a:moveTo>
                <a:lnTo>
                  <a:pt x="2675478" y="0"/>
                </a:lnTo>
                <a:lnTo>
                  <a:pt x="2675478" y="559152"/>
                </a:lnTo>
                <a:lnTo>
                  <a:pt x="0" y="5591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6" name="TextBox 17">
            <a:extLst>
              <a:ext uri="{FF2B5EF4-FFF2-40B4-BE49-F238E27FC236}">
                <a16:creationId xmlns:a16="http://schemas.microsoft.com/office/drawing/2014/main" id="{75B41D9C-4ECB-17F5-CF52-1827D67DBBFD}"/>
              </a:ext>
            </a:extLst>
          </p:cNvPr>
          <p:cNvSpPr txBox="1"/>
          <p:nvPr/>
        </p:nvSpPr>
        <p:spPr>
          <a:xfrm rot="-5400000">
            <a:off x="15614765" y="7257068"/>
            <a:ext cx="3733800" cy="268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196"/>
              </a:lnSpc>
            </a:pPr>
            <a:r>
              <a:rPr lang="pl" sz="180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www.fashionupproject.com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3E258C-4CF4-F37D-7D9B-E198107FF6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0DF5B2FE-F58E-CE67-2104-97B646E9D1B3}"/>
              </a:ext>
            </a:extLst>
          </p:cNvPr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F5F6F088-9983-DA78-CF65-8846F2124139}"/>
                </a:ext>
              </a:extLst>
            </p:cNvPr>
            <p:cNvSpPr/>
            <p:nvPr/>
          </p:nvSpPr>
          <p:spPr>
            <a:xfrm flipV="1">
              <a:off x="22233774" y="0"/>
              <a:ext cx="0" cy="13716000"/>
            </a:xfrm>
            <a:prstGeom prst="line">
              <a:avLst/>
            </a:prstGeom>
            <a:ln w="12700" cap="flat">
              <a:solidFill>
                <a:srgbClr val="1E232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" name="AutoShape 4">
              <a:extLst>
                <a:ext uri="{FF2B5EF4-FFF2-40B4-BE49-F238E27FC236}">
                  <a16:creationId xmlns:a16="http://schemas.microsoft.com/office/drawing/2014/main" id="{08AF0076-2735-03C4-9BF1-4DC6B81CA007}"/>
                </a:ext>
              </a:extLst>
            </p:cNvPr>
            <p:cNvSpPr/>
            <p:nvPr/>
          </p:nvSpPr>
          <p:spPr>
            <a:xfrm rot="-10800000">
              <a:off x="0" y="1365250"/>
              <a:ext cx="24384000" cy="0"/>
            </a:xfrm>
            <a:prstGeom prst="line">
              <a:avLst/>
            </a:prstGeom>
            <a:ln w="12700" cap="flat">
              <a:solidFill>
                <a:srgbClr val="1E232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E78011B2-9618-BAEC-4513-706E3A45019C}"/>
                </a:ext>
              </a:extLst>
            </p:cNvPr>
            <p:cNvSpPr/>
            <p:nvPr/>
          </p:nvSpPr>
          <p:spPr>
            <a:xfrm>
              <a:off x="22233774" y="1371600"/>
              <a:ext cx="2150226" cy="2150226"/>
            </a:xfrm>
            <a:custGeom>
              <a:avLst/>
              <a:gdLst/>
              <a:ahLst/>
              <a:cxnLst/>
              <a:rect l="l" t="t" r="r" b="b"/>
              <a:pathLst>
                <a:path w="2150226" h="2150226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pl-PL"/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A811D7D4-DF64-9649-CEE1-97459CA21F19}"/>
                </a:ext>
              </a:extLst>
            </p:cNvPr>
            <p:cNvSpPr txBox="1"/>
            <p:nvPr/>
          </p:nvSpPr>
          <p:spPr>
            <a:xfrm>
              <a:off x="18387439" y="459528"/>
              <a:ext cx="3674959" cy="4995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49"/>
                </a:lnSpc>
              </a:pPr>
              <a:r>
                <a:rPr lang="pl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Moduł 5, Unit 5</a:t>
              </a:r>
              <a:endParaRPr lang="en-US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8" name="AutoShape 8">
            <a:extLst>
              <a:ext uri="{FF2B5EF4-FFF2-40B4-BE49-F238E27FC236}">
                <a16:creationId xmlns:a16="http://schemas.microsoft.com/office/drawing/2014/main" id="{FC3CD9B1-BCFE-D611-ECBC-E24DE7625A89}"/>
              </a:ext>
            </a:extLst>
          </p:cNvPr>
          <p:cNvSpPr/>
          <p:nvPr/>
        </p:nvSpPr>
        <p:spPr>
          <a:xfrm rot="-10800000">
            <a:off x="0" y="1023937"/>
            <a:ext cx="18288000" cy="0"/>
          </a:xfrm>
          <a:prstGeom prst="line">
            <a:avLst/>
          </a:prstGeom>
          <a:ln w="9525" cap="flat">
            <a:solidFill>
              <a:srgbClr val="1E232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grpSp>
        <p:nvGrpSpPr>
          <p:cNvPr id="9" name="Group 9">
            <a:extLst>
              <a:ext uri="{FF2B5EF4-FFF2-40B4-BE49-F238E27FC236}">
                <a16:creationId xmlns:a16="http://schemas.microsoft.com/office/drawing/2014/main" id="{A0A1CB81-BD3A-CBDB-8B66-45C944ABC0EA}"/>
              </a:ext>
            </a:extLst>
          </p:cNvPr>
          <p:cNvGrpSpPr/>
          <p:nvPr/>
        </p:nvGrpSpPr>
        <p:grpSpPr>
          <a:xfrm>
            <a:off x="11814819" y="2052637"/>
            <a:ext cx="4415781" cy="7209712"/>
            <a:chOff x="0" y="0"/>
            <a:chExt cx="3505240" cy="5723059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A70449F4-E5C3-4FE7-9BC3-9AE1BEFB6AA6}"/>
                </a:ext>
              </a:extLst>
            </p:cNvPr>
            <p:cNvSpPr/>
            <p:nvPr/>
          </p:nvSpPr>
          <p:spPr>
            <a:xfrm>
              <a:off x="0" y="0"/>
              <a:ext cx="3505240" cy="5723058"/>
            </a:xfrm>
            <a:custGeom>
              <a:avLst/>
              <a:gdLst/>
              <a:ahLst/>
              <a:cxnLst/>
              <a:rect l="l" t="t" r="r" b="b"/>
              <a:pathLst>
                <a:path w="3505240" h="5723058">
                  <a:moveTo>
                    <a:pt x="0" y="0"/>
                  </a:moveTo>
                  <a:lnTo>
                    <a:pt x="3505240" y="0"/>
                  </a:lnTo>
                  <a:lnTo>
                    <a:pt x="3505240" y="5723058"/>
                  </a:lnTo>
                  <a:lnTo>
                    <a:pt x="0" y="5723058"/>
                  </a:lnTo>
                  <a:close/>
                </a:path>
              </a:pathLst>
            </a:custGeom>
            <a:solidFill>
              <a:srgbClr val="CFCF5A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D47168EE-52FD-6A49-6D5F-6C5772E539AB}"/>
                </a:ext>
              </a:extLst>
            </p:cNvPr>
            <p:cNvSpPr txBox="1"/>
            <p:nvPr/>
          </p:nvSpPr>
          <p:spPr>
            <a:xfrm>
              <a:off x="0" y="0"/>
              <a:ext cx="3505240" cy="57230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78"/>
                </a:lnSpc>
              </a:pPr>
              <a:endParaRPr/>
            </a:p>
          </p:txBody>
        </p:sp>
      </p:grpSp>
      <p:sp>
        <p:nvSpPr>
          <p:cNvPr id="14" name="TextBox 14">
            <a:extLst>
              <a:ext uri="{FF2B5EF4-FFF2-40B4-BE49-F238E27FC236}">
                <a16:creationId xmlns:a16="http://schemas.microsoft.com/office/drawing/2014/main" id="{2195338C-10D3-B722-F010-6CDF8C92733A}"/>
              </a:ext>
            </a:extLst>
          </p:cNvPr>
          <p:cNvSpPr txBox="1"/>
          <p:nvPr/>
        </p:nvSpPr>
        <p:spPr>
          <a:xfrm>
            <a:off x="1031596" y="2138362"/>
            <a:ext cx="9170554" cy="14436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1099"/>
              </a:lnSpc>
            </a:pPr>
            <a:r>
              <a:rPr lang="pl" sz="9999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Kierownictwo</a:t>
            </a:r>
          </a:p>
        </p:txBody>
      </p:sp>
      <p:sp>
        <p:nvSpPr>
          <p:cNvPr id="15" name="AutoShape 15">
            <a:extLst>
              <a:ext uri="{FF2B5EF4-FFF2-40B4-BE49-F238E27FC236}">
                <a16:creationId xmlns:a16="http://schemas.microsoft.com/office/drawing/2014/main" id="{08975E23-1953-D692-D23E-CBF994953119}"/>
              </a:ext>
            </a:extLst>
          </p:cNvPr>
          <p:cNvSpPr/>
          <p:nvPr/>
        </p:nvSpPr>
        <p:spPr>
          <a:xfrm rot="22765">
            <a:off x="1031590" y="9246394"/>
            <a:ext cx="719057" cy="0"/>
          </a:xfrm>
          <a:prstGeom prst="line">
            <a:avLst/>
          </a:prstGeom>
          <a:ln w="9525" cap="flat">
            <a:solidFill>
              <a:srgbClr val="CFCF5A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sp>
        <p:nvSpPr>
          <p:cNvPr id="16" name="TextBox 16">
            <a:extLst>
              <a:ext uri="{FF2B5EF4-FFF2-40B4-BE49-F238E27FC236}">
                <a16:creationId xmlns:a16="http://schemas.microsoft.com/office/drawing/2014/main" id="{19279285-A3A0-6F85-BF69-4A4065EF00AA}"/>
              </a:ext>
            </a:extLst>
          </p:cNvPr>
          <p:cNvSpPr txBox="1"/>
          <p:nvPr/>
        </p:nvSpPr>
        <p:spPr>
          <a:xfrm>
            <a:off x="1031566" y="5304886"/>
            <a:ext cx="8916312" cy="16566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299"/>
              </a:lnSpc>
            </a:pPr>
            <a:r>
              <a:rPr lang="pl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Zarządzanie czasem to proces organizowania i planowania podziału czasu pomiędzy różne czynności. Dzięki niemu możesz pracować mądrzej, a nie ciężej, a tym samym zrobić więcej w krótszym czasie.</a:t>
            </a:r>
          </a:p>
        </p:txBody>
      </p:sp>
      <p:sp>
        <p:nvSpPr>
          <p:cNvPr id="17" name="TextBox 17">
            <a:extLst>
              <a:ext uri="{FF2B5EF4-FFF2-40B4-BE49-F238E27FC236}">
                <a16:creationId xmlns:a16="http://schemas.microsoft.com/office/drawing/2014/main" id="{CB08CFD9-EAAD-1374-0FF5-B304CB8254C9}"/>
              </a:ext>
            </a:extLst>
          </p:cNvPr>
          <p:cNvSpPr txBox="1"/>
          <p:nvPr/>
        </p:nvSpPr>
        <p:spPr>
          <a:xfrm>
            <a:off x="1031566" y="351095"/>
            <a:ext cx="4506489" cy="384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49"/>
              </a:lnSpc>
            </a:pPr>
            <a:r>
              <a:rPr lang="pl" sz="2499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Program szkoleniowy UpTraK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9677D50-8366-2B6A-6F6F-3F44C70C245A}"/>
              </a:ext>
            </a:extLst>
          </p:cNvPr>
          <p:cNvSpPr txBox="1"/>
          <p:nvPr/>
        </p:nvSpPr>
        <p:spPr>
          <a:xfrm rot="-5400000">
            <a:off x="15614765" y="7257068"/>
            <a:ext cx="3733800" cy="268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196"/>
              </a:lnSpc>
            </a:pPr>
            <a:r>
              <a:rPr lang="pl" sz="180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www.fashionupproject.com</a:t>
            </a:r>
          </a:p>
        </p:txBody>
      </p:sp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E73645FD-ED47-F60D-C1E3-8D257B3270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469" y="3276241"/>
            <a:ext cx="3175240" cy="4762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7370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AutoShape 3"/>
            <p:cNvSpPr/>
            <p:nvPr/>
          </p:nvSpPr>
          <p:spPr>
            <a:xfrm flipV="1">
              <a:off x="22233774" y="0"/>
              <a:ext cx="0" cy="13716000"/>
            </a:xfrm>
            <a:prstGeom prst="line">
              <a:avLst/>
            </a:prstGeom>
            <a:ln w="12700" cap="flat">
              <a:solidFill>
                <a:srgbClr val="1E232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" name="AutoShape 4"/>
            <p:cNvSpPr/>
            <p:nvPr/>
          </p:nvSpPr>
          <p:spPr>
            <a:xfrm rot="-10800000">
              <a:off x="0" y="1365250"/>
              <a:ext cx="24384000" cy="0"/>
            </a:xfrm>
            <a:prstGeom prst="line">
              <a:avLst/>
            </a:prstGeom>
            <a:ln w="12700" cap="flat">
              <a:solidFill>
                <a:srgbClr val="1E232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" name="Freeform 5"/>
            <p:cNvSpPr/>
            <p:nvPr/>
          </p:nvSpPr>
          <p:spPr>
            <a:xfrm>
              <a:off x="22233774" y="1371600"/>
              <a:ext cx="2150226" cy="2150226"/>
            </a:xfrm>
            <a:custGeom>
              <a:avLst/>
              <a:gdLst/>
              <a:ahLst/>
              <a:cxnLst/>
              <a:rect l="l" t="t" r="r" b="b"/>
              <a:pathLst>
                <a:path w="2150226" h="2150226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pl-PL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8387439" y="459528"/>
              <a:ext cx="3674959" cy="4995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49"/>
                </a:lnSpc>
              </a:pPr>
              <a:r>
                <a:rPr lang="pl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Moduł 5, Unit 5</a:t>
              </a:r>
            </a:p>
          </p:txBody>
        </p:sp>
      </p:grpSp>
      <p:sp>
        <p:nvSpPr>
          <p:cNvPr id="8" name="AutoShape 8"/>
          <p:cNvSpPr/>
          <p:nvPr/>
        </p:nvSpPr>
        <p:spPr>
          <a:xfrm rot="-10800000">
            <a:off x="152400" y="938576"/>
            <a:ext cx="18288000" cy="0"/>
          </a:xfrm>
          <a:prstGeom prst="line">
            <a:avLst/>
          </a:prstGeom>
          <a:ln w="9525" cap="flat">
            <a:solidFill>
              <a:srgbClr val="1E232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sp>
        <p:nvSpPr>
          <p:cNvPr id="9" name="AutoShape 9"/>
          <p:cNvSpPr/>
          <p:nvPr/>
        </p:nvSpPr>
        <p:spPr>
          <a:xfrm rot="22765">
            <a:off x="8064143" y="3525974"/>
            <a:ext cx="719057" cy="0"/>
          </a:xfrm>
          <a:prstGeom prst="line">
            <a:avLst/>
          </a:prstGeom>
          <a:ln w="9525" cap="flat">
            <a:solidFill>
              <a:srgbClr val="CFCF5A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grpSp>
        <p:nvGrpSpPr>
          <p:cNvPr id="10" name="Group 10"/>
          <p:cNvGrpSpPr/>
          <p:nvPr/>
        </p:nvGrpSpPr>
        <p:grpSpPr>
          <a:xfrm>
            <a:off x="1202972" y="4523603"/>
            <a:ext cx="3458730" cy="4147460"/>
            <a:chOff x="0" y="0"/>
            <a:chExt cx="3207753" cy="384650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207753" cy="3846507"/>
            </a:xfrm>
            <a:custGeom>
              <a:avLst/>
              <a:gdLst/>
              <a:ahLst/>
              <a:cxnLst/>
              <a:rect l="l" t="t" r="r" b="b"/>
              <a:pathLst>
                <a:path w="3207753" h="3846507">
                  <a:moveTo>
                    <a:pt x="0" y="0"/>
                  </a:moveTo>
                  <a:lnTo>
                    <a:pt x="3207753" y="0"/>
                  </a:lnTo>
                  <a:lnTo>
                    <a:pt x="3207753" y="3846507"/>
                  </a:lnTo>
                  <a:lnTo>
                    <a:pt x="0" y="3846507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0"/>
              <a:ext cx="3207753" cy="38465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6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4863862" y="4523603"/>
            <a:ext cx="3458730" cy="4147460"/>
            <a:chOff x="0" y="0"/>
            <a:chExt cx="3207753" cy="3846507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207753" cy="3846507"/>
            </a:xfrm>
            <a:custGeom>
              <a:avLst/>
              <a:gdLst/>
              <a:ahLst/>
              <a:cxnLst/>
              <a:rect l="l" t="t" r="r" b="b"/>
              <a:pathLst>
                <a:path w="3207753" h="3846507">
                  <a:moveTo>
                    <a:pt x="0" y="0"/>
                  </a:moveTo>
                  <a:lnTo>
                    <a:pt x="3207753" y="0"/>
                  </a:lnTo>
                  <a:lnTo>
                    <a:pt x="3207753" y="3846507"/>
                  </a:lnTo>
                  <a:lnTo>
                    <a:pt x="0" y="3846507"/>
                  </a:lnTo>
                  <a:close/>
                </a:path>
              </a:pathLst>
            </a:custGeom>
            <a:solidFill>
              <a:srgbClr val="CFCF5A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0"/>
              <a:ext cx="3207753" cy="38465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6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2494140" y="4085406"/>
            <a:ext cx="876394" cy="876394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CFCF5A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6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6155030" y="4085406"/>
            <a:ext cx="876394" cy="876394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6"/>
                </a:lnSpc>
              </a:pPr>
              <a:endParaRPr/>
            </a:p>
          </p:txBody>
        </p:sp>
      </p:grpSp>
      <p:sp>
        <p:nvSpPr>
          <p:cNvPr id="22" name="AutoShape 22"/>
          <p:cNvSpPr/>
          <p:nvPr/>
        </p:nvSpPr>
        <p:spPr>
          <a:xfrm rot="22765">
            <a:off x="2572086" y="6237520"/>
            <a:ext cx="719057" cy="0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sp>
        <p:nvSpPr>
          <p:cNvPr id="23" name="AutoShape 23"/>
          <p:cNvSpPr/>
          <p:nvPr/>
        </p:nvSpPr>
        <p:spPr>
          <a:xfrm rot="22765">
            <a:off x="6207375" y="6177623"/>
            <a:ext cx="719057" cy="0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grpSp>
        <p:nvGrpSpPr>
          <p:cNvPr id="24" name="Group 24"/>
          <p:cNvGrpSpPr/>
          <p:nvPr/>
        </p:nvGrpSpPr>
        <p:grpSpPr>
          <a:xfrm>
            <a:off x="8524752" y="4523603"/>
            <a:ext cx="3458730" cy="4147460"/>
            <a:chOff x="0" y="0"/>
            <a:chExt cx="3207753" cy="3846507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3207753" cy="3846507"/>
            </a:xfrm>
            <a:custGeom>
              <a:avLst/>
              <a:gdLst/>
              <a:ahLst/>
              <a:cxnLst/>
              <a:rect l="l" t="t" r="r" b="b"/>
              <a:pathLst>
                <a:path w="3207753" h="3846507">
                  <a:moveTo>
                    <a:pt x="0" y="0"/>
                  </a:moveTo>
                  <a:lnTo>
                    <a:pt x="3207753" y="0"/>
                  </a:lnTo>
                  <a:lnTo>
                    <a:pt x="3207753" y="3846507"/>
                  </a:lnTo>
                  <a:lnTo>
                    <a:pt x="0" y="3846507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0"/>
              <a:ext cx="3207753" cy="38465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6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9815920" y="4085406"/>
            <a:ext cx="876394" cy="876394"/>
            <a:chOff x="0" y="0"/>
            <a:chExt cx="812800" cy="8128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CFCF5A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6"/>
                </a:lnSpc>
              </a:pPr>
              <a:endParaRPr/>
            </a:p>
          </p:txBody>
        </p:sp>
      </p:grpSp>
      <p:sp>
        <p:nvSpPr>
          <p:cNvPr id="30" name="AutoShape 30"/>
          <p:cNvSpPr/>
          <p:nvPr/>
        </p:nvSpPr>
        <p:spPr>
          <a:xfrm rot="22765">
            <a:off x="9894588" y="6253723"/>
            <a:ext cx="719057" cy="0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grpSp>
        <p:nvGrpSpPr>
          <p:cNvPr id="31" name="Group 31"/>
          <p:cNvGrpSpPr/>
          <p:nvPr/>
        </p:nvGrpSpPr>
        <p:grpSpPr>
          <a:xfrm>
            <a:off x="12185642" y="4523603"/>
            <a:ext cx="3458730" cy="4147460"/>
            <a:chOff x="0" y="0"/>
            <a:chExt cx="3207753" cy="3846507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3207753" cy="3846507"/>
            </a:xfrm>
            <a:custGeom>
              <a:avLst/>
              <a:gdLst/>
              <a:ahLst/>
              <a:cxnLst/>
              <a:rect l="l" t="t" r="r" b="b"/>
              <a:pathLst>
                <a:path w="3207753" h="3846507">
                  <a:moveTo>
                    <a:pt x="0" y="0"/>
                  </a:moveTo>
                  <a:lnTo>
                    <a:pt x="3207753" y="0"/>
                  </a:lnTo>
                  <a:lnTo>
                    <a:pt x="3207753" y="3846507"/>
                  </a:lnTo>
                  <a:lnTo>
                    <a:pt x="0" y="3846507"/>
                  </a:lnTo>
                  <a:close/>
                </a:path>
              </a:pathLst>
            </a:custGeom>
            <a:solidFill>
              <a:srgbClr val="CFCF5A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0" y="0"/>
              <a:ext cx="3207753" cy="38465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6"/>
                </a:lnSpc>
              </a:pPr>
              <a:endParaRPr/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13476810" y="4085406"/>
            <a:ext cx="876394" cy="876394"/>
            <a:chOff x="0" y="0"/>
            <a:chExt cx="812800" cy="812800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6"/>
                </a:lnSpc>
              </a:pPr>
              <a:endParaRPr/>
            </a:p>
          </p:txBody>
        </p:sp>
      </p:grpSp>
      <p:sp>
        <p:nvSpPr>
          <p:cNvPr id="37" name="AutoShape 37"/>
          <p:cNvSpPr/>
          <p:nvPr/>
        </p:nvSpPr>
        <p:spPr>
          <a:xfrm rot="22765">
            <a:off x="13566587" y="6252880"/>
            <a:ext cx="719057" cy="0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sp>
        <p:nvSpPr>
          <p:cNvPr id="38" name="TextBox 38"/>
          <p:cNvSpPr txBox="1"/>
          <p:nvPr/>
        </p:nvSpPr>
        <p:spPr>
          <a:xfrm>
            <a:off x="3124200" y="2019300"/>
            <a:ext cx="10598943" cy="800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00"/>
              </a:lnSpc>
            </a:pPr>
            <a:r>
              <a:rPr lang="pl" sz="6000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Dlaczego to takie ważne?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337340" y="4948767"/>
            <a:ext cx="3188547" cy="8794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pl" sz="2500" dirty="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Zwiększona produktywność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2494140" y="4279177"/>
            <a:ext cx="876394" cy="431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pl" sz="250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01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6155030" y="4279177"/>
            <a:ext cx="876394" cy="431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pl" sz="2500" dirty="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02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4941818" y="4977777"/>
            <a:ext cx="3250169" cy="431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pl" sz="2500" dirty="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Zmniejszony stres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612668" y="5974802"/>
            <a:ext cx="2574218" cy="20479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00"/>
              </a:lnSpc>
            </a:pPr>
            <a:r>
              <a:rPr lang="pl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Dobre zarządzanie czasem pozwala skupić się na najważniejszych zadaniach, co przekłada się na większą wydajność i efektywność.</a:t>
            </a:r>
            <a:endParaRPr lang="en-US" sz="18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4" name="TextBox 44"/>
          <p:cNvSpPr txBox="1"/>
          <p:nvPr/>
        </p:nvSpPr>
        <p:spPr>
          <a:xfrm>
            <a:off x="5066760" y="6167682"/>
            <a:ext cx="3085511" cy="2047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00"/>
              </a:lnSpc>
            </a:pPr>
            <a:r>
              <a:rPr lang="pl" sz="18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Właściwe zarządzanie czasem może pomóc Ci uniknąć uczucia przytłoczenia i stresu, co przełoży się na bardziej pozytywną atmosferę w pracy.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9021494" y="4854274"/>
            <a:ext cx="2525652" cy="8794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pl" sz="2500" dirty="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Lepsze podejmowanie decyzji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8735351" y="6367400"/>
            <a:ext cx="3088174" cy="2047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00"/>
              </a:lnSpc>
            </a:pPr>
            <a:r>
              <a:rPr lang="pl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Gdy dokładnie znasz swoje terminy, możesz podejmować lepsze decyzje dotyczące rozdysponowania swojego czasu i zasobów.</a:t>
            </a:r>
            <a:endParaRPr lang="en-US" sz="18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7" name="TextBox 47"/>
          <p:cNvSpPr txBox="1"/>
          <p:nvPr/>
        </p:nvSpPr>
        <p:spPr>
          <a:xfrm>
            <a:off x="12394097" y="5064513"/>
            <a:ext cx="3026278" cy="8794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pl" sz="2500" dirty="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Poprawa rentowności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12627898" y="6147926"/>
            <a:ext cx="2574218" cy="17017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00"/>
              </a:lnSpc>
            </a:pPr>
            <a:r>
              <a:rPr lang="pl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Gdy mądrze wykorzystujesz czas, możesz ograniczyć marnotrawstwo wysiłku i zasobów, co przełoży się na większe zyski.</a:t>
            </a:r>
            <a:endParaRPr lang="en-US" sz="18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" name="TextBox 49"/>
          <p:cNvSpPr txBox="1"/>
          <p:nvPr/>
        </p:nvSpPr>
        <p:spPr>
          <a:xfrm>
            <a:off x="9815920" y="4279177"/>
            <a:ext cx="876394" cy="431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pl" sz="250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03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13476810" y="4279177"/>
            <a:ext cx="876394" cy="431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pl" sz="250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04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1031566" y="351095"/>
            <a:ext cx="4506489" cy="384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49"/>
              </a:lnSpc>
            </a:pPr>
            <a:r>
              <a:rPr lang="pl" sz="2499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Program szkoleniowy UpTraK</a:t>
            </a:r>
          </a:p>
        </p:txBody>
      </p:sp>
      <p:sp>
        <p:nvSpPr>
          <p:cNvPr id="52" name="TextBox 17">
            <a:extLst>
              <a:ext uri="{FF2B5EF4-FFF2-40B4-BE49-F238E27FC236}">
                <a16:creationId xmlns:a16="http://schemas.microsoft.com/office/drawing/2014/main" id="{9059BC67-6401-4922-907A-0D0369470FF1}"/>
              </a:ext>
            </a:extLst>
          </p:cNvPr>
          <p:cNvSpPr txBox="1"/>
          <p:nvPr/>
        </p:nvSpPr>
        <p:spPr>
          <a:xfrm rot="-5400000">
            <a:off x="15614765" y="7257068"/>
            <a:ext cx="3733800" cy="268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196"/>
              </a:lnSpc>
            </a:pPr>
            <a:r>
              <a:rPr lang="pl" sz="180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www.fashionupproject.com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1FA9D03-7227-A247-82CE-4BA98457B155}"/>
              </a:ext>
            </a:extLst>
          </p:cNvPr>
          <p:cNvSpPr txBox="1"/>
          <p:nvPr/>
        </p:nvSpPr>
        <p:spPr>
          <a:xfrm>
            <a:off x="6952749" y="9275811"/>
            <a:ext cx="91539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" dirty="0">
                <a:latin typeface="Montserrat"/>
                <a:hlinkClick r:id="rId3"/>
              </a:rPr>
              <a:t>https://www.youtube.com/watch?v=Z6kAEQJhSoU</a:t>
            </a:r>
            <a:r>
              <a:rPr lang="pl" dirty="0">
                <a:latin typeface="Montserrat"/>
              </a:rPr>
              <a:t> </a:t>
            </a:r>
            <a:endParaRPr lang="el-GR" dirty="0"/>
          </a:p>
        </p:txBody>
      </p:sp>
      <p:grpSp>
        <p:nvGrpSpPr>
          <p:cNvPr id="60" name="Ομάδα 59">
            <a:extLst>
              <a:ext uri="{FF2B5EF4-FFF2-40B4-BE49-F238E27FC236}">
                <a16:creationId xmlns:a16="http://schemas.microsoft.com/office/drawing/2014/main" id="{7E444BC0-CC21-8559-6F5A-9B4715F8F598}"/>
              </a:ext>
            </a:extLst>
          </p:cNvPr>
          <p:cNvGrpSpPr/>
          <p:nvPr/>
        </p:nvGrpSpPr>
        <p:grpSpPr>
          <a:xfrm>
            <a:off x="4159041" y="9110720"/>
            <a:ext cx="2716896" cy="699514"/>
            <a:chOff x="7157510" y="7047733"/>
            <a:chExt cx="2716896" cy="699514"/>
          </a:xfrm>
        </p:grpSpPr>
        <p:sp>
          <p:nvSpPr>
            <p:cNvPr id="61" name="Freeform 22">
              <a:extLst>
                <a:ext uri="{FF2B5EF4-FFF2-40B4-BE49-F238E27FC236}">
                  <a16:creationId xmlns:a16="http://schemas.microsoft.com/office/drawing/2014/main" id="{8F5E2FE4-4813-2615-1A67-531396C544B2}"/>
                </a:ext>
              </a:extLst>
            </p:cNvPr>
            <p:cNvSpPr/>
            <p:nvPr/>
          </p:nvSpPr>
          <p:spPr>
            <a:xfrm>
              <a:off x="9174892" y="7047733"/>
              <a:ext cx="699514" cy="699514"/>
            </a:xfrm>
            <a:custGeom>
              <a:avLst/>
              <a:gdLst/>
              <a:ahLst/>
              <a:cxnLst/>
              <a:rect l="l" t="t" r="r" b="b"/>
              <a:pathLst>
                <a:path w="699514" h="699514">
                  <a:moveTo>
                    <a:pt x="0" y="0"/>
                  </a:moveTo>
                  <a:lnTo>
                    <a:pt x="699514" y="0"/>
                  </a:lnTo>
                  <a:lnTo>
                    <a:pt x="699514" y="699514"/>
                  </a:lnTo>
                  <a:lnTo>
                    <a:pt x="0" y="6995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l-PL"/>
            </a:p>
          </p:txBody>
        </p:sp>
        <p:grpSp>
          <p:nvGrpSpPr>
            <p:cNvPr id="62" name="Group 24">
              <a:extLst>
                <a:ext uri="{FF2B5EF4-FFF2-40B4-BE49-F238E27FC236}">
                  <a16:creationId xmlns:a16="http://schemas.microsoft.com/office/drawing/2014/main" id="{73461789-2E0D-8AA2-FF6F-325903105EA8}"/>
                </a:ext>
              </a:extLst>
            </p:cNvPr>
            <p:cNvGrpSpPr/>
            <p:nvPr/>
          </p:nvGrpSpPr>
          <p:grpSpPr>
            <a:xfrm>
              <a:off x="7157510" y="7115915"/>
              <a:ext cx="1676946" cy="563150"/>
              <a:chOff x="0" y="0"/>
              <a:chExt cx="2235927" cy="750867"/>
            </a:xfrm>
          </p:grpSpPr>
          <p:grpSp>
            <p:nvGrpSpPr>
              <p:cNvPr id="63" name="Group 25">
                <a:extLst>
                  <a:ext uri="{FF2B5EF4-FFF2-40B4-BE49-F238E27FC236}">
                    <a16:creationId xmlns:a16="http://schemas.microsoft.com/office/drawing/2014/main" id="{6B82292F-BFF7-FE19-0E4C-3D92025E54DD}"/>
                  </a:ext>
                </a:extLst>
              </p:cNvPr>
              <p:cNvGrpSpPr/>
              <p:nvPr/>
            </p:nvGrpSpPr>
            <p:grpSpPr>
              <a:xfrm>
                <a:off x="0" y="0"/>
                <a:ext cx="2235927" cy="750867"/>
                <a:chOff x="0" y="0"/>
                <a:chExt cx="742713" cy="249417"/>
              </a:xfrm>
            </p:grpSpPr>
            <p:sp>
              <p:nvSpPr>
                <p:cNvPr id="65" name="Freeform 26">
                  <a:extLst>
                    <a:ext uri="{FF2B5EF4-FFF2-40B4-BE49-F238E27FC236}">
                      <a16:creationId xmlns:a16="http://schemas.microsoft.com/office/drawing/2014/main" id="{5E8CAF00-9F7B-3748-F059-0554DD46D320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42713" cy="2494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2713" h="249417">
                      <a:moveTo>
                        <a:pt x="0" y="0"/>
                      </a:moveTo>
                      <a:lnTo>
                        <a:pt x="742713" y="0"/>
                      </a:lnTo>
                      <a:lnTo>
                        <a:pt x="742713" y="249417"/>
                      </a:lnTo>
                      <a:lnTo>
                        <a:pt x="0" y="249417"/>
                      </a:ln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sq">
                  <a:solidFill>
                    <a:srgbClr val="CFCF5A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66" name="TextBox 27">
                  <a:extLst>
                    <a:ext uri="{FF2B5EF4-FFF2-40B4-BE49-F238E27FC236}">
                      <a16:creationId xmlns:a16="http://schemas.microsoft.com/office/drawing/2014/main" id="{3B8708A6-159F-7C39-3650-30662FF8F8F5}"/>
                    </a:ext>
                  </a:extLst>
                </p:cNvPr>
                <p:cNvSpPr txBox="1"/>
                <p:nvPr/>
              </p:nvSpPr>
              <p:spPr>
                <a:xfrm>
                  <a:off x="0" y="0"/>
                  <a:ext cx="742713" cy="249417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160"/>
                    </a:lnSpc>
                  </a:pPr>
                  <a:endParaRPr/>
                </a:p>
              </p:txBody>
            </p:sp>
          </p:grpSp>
          <p:sp>
            <p:nvSpPr>
              <p:cNvPr id="64" name="TextBox 28">
                <a:extLst>
                  <a:ext uri="{FF2B5EF4-FFF2-40B4-BE49-F238E27FC236}">
                    <a16:creationId xmlns:a16="http://schemas.microsoft.com/office/drawing/2014/main" id="{566A9C48-7B7C-2E0C-1082-A0C61C2D5589}"/>
                  </a:ext>
                </a:extLst>
              </p:cNvPr>
              <p:cNvSpPr txBox="1"/>
              <p:nvPr/>
            </p:nvSpPr>
            <p:spPr>
              <a:xfrm>
                <a:off x="0" y="199849"/>
                <a:ext cx="2235927" cy="35560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2160"/>
                  </a:lnSpc>
                </a:pPr>
                <a:r>
                  <a:rPr lang="pl" dirty="0">
                    <a:solidFill>
                      <a:srgbClr val="000000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Oglądaj</a:t>
                </a:r>
                <a:endParaRPr lang="en-US" sz="1800" dirty="0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</p:grp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B3159A-7257-934A-551C-C1102C9B00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6FCF49BC-F3A3-8624-E134-153F39C33A55}"/>
              </a:ext>
            </a:extLst>
          </p:cNvPr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5F9E1AB6-C333-DCB5-89E7-0C601809F3A2}"/>
                </a:ext>
              </a:extLst>
            </p:cNvPr>
            <p:cNvSpPr/>
            <p:nvPr/>
          </p:nvSpPr>
          <p:spPr>
            <a:xfrm flipV="1">
              <a:off x="22233774" y="0"/>
              <a:ext cx="0" cy="13716000"/>
            </a:xfrm>
            <a:prstGeom prst="line">
              <a:avLst/>
            </a:prstGeom>
            <a:ln w="12700" cap="flat">
              <a:solidFill>
                <a:srgbClr val="1E232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" name="AutoShape 4">
              <a:extLst>
                <a:ext uri="{FF2B5EF4-FFF2-40B4-BE49-F238E27FC236}">
                  <a16:creationId xmlns:a16="http://schemas.microsoft.com/office/drawing/2014/main" id="{92AF28BF-957E-D20E-0302-52CCDCC59A7C}"/>
                </a:ext>
              </a:extLst>
            </p:cNvPr>
            <p:cNvSpPr/>
            <p:nvPr/>
          </p:nvSpPr>
          <p:spPr>
            <a:xfrm rot="-10800000">
              <a:off x="0" y="1365250"/>
              <a:ext cx="24384000" cy="0"/>
            </a:xfrm>
            <a:prstGeom prst="line">
              <a:avLst/>
            </a:prstGeom>
            <a:ln w="12700" cap="flat">
              <a:solidFill>
                <a:srgbClr val="1E232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2181DAEF-0AE1-CB7F-0CAA-57658A5126AA}"/>
                </a:ext>
              </a:extLst>
            </p:cNvPr>
            <p:cNvSpPr/>
            <p:nvPr/>
          </p:nvSpPr>
          <p:spPr>
            <a:xfrm>
              <a:off x="22233774" y="1371600"/>
              <a:ext cx="2150226" cy="2150226"/>
            </a:xfrm>
            <a:custGeom>
              <a:avLst/>
              <a:gdLst/>
              <a:ahLst/>
              <a:cxnLst/>
              <a:rect l="l" t="t" r="r" b="b"/>
              <a:pathLst>
                <a:path w="2150226" h="2150226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pl-PL"/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9463564C-9CB7-8AE1-A546-27247FE27A55}"/>
                </a:ext>
              </a:extLst>
            </p:cNvPr>
            <p:cNvSpPr txBox="1"/>
            <p:nvPr/>
          </p:nvSpPr>
          <p:spPr>
            <a:xfrm>
              <a:off x="18387439" y="439208"/>
              <a:ext cx="3674959" cy="4995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49"/>
                </a:lnSpc>
              </a:pPr>
              <a:r>
                <a:rPr lang="pl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Moduł 5, Unit 5</a:t>
              </a:r>
            </a:p>
          </p:txBody>
        </p:sp>
      </p:grpSp>
      <p:sp>
        <p:nvSpPr>
          <p:cNvPr id="8" name="AutoShape 8">
            <a:extLst>
              <a:ext uri="{FF2B5EF4-FFF2-40B4-BE49-F238E27FC236}">
                <a16:creationId xmlns:a16="http://schemas.microsoft.com/office/drawing/2014/main" id="{FB2B437B-4210-C04A-74A4-341535B03782}"/>
              </a:ext>
            </a:extLst>
          </p:cNvPr>
          <p:cNvSpPr/>
          <p:nvPr/>
        </p:nvSpPr>
        <p:spPr>
          <a:xfrm rot="-10800000">
            <a:off x="0" y="1023937"/>
            <a:ext cx="18288000" cy="0"/>
          </a:xfrm>
          <a:prstGeom prst="line">
            <a:avLst/>
          </a:prstGeom>
          <a:ln w="9525" cap="flat">
            <a:solidFill>
              <a:srgbClr val="1E232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grpSp>
        <p:nvGrpSpPr>
          <p:cNvPr id="9" name="Group 9">
            <a:extLst>
              <a:ext uri="{FF2B5EF4-FFF2-40B4-BE49-F238E27FC236}">
                <a16:creationId xmlns:a16="http://schemas.microsoft.com/office/drawing/2014/main" id="{31526184-8862-2FE5-B1DC-2A786EC7F941}"/>
              </a:ext>
            </a:extLst>
          </p:cNvPr>
          <p:cNvGrpSpPr/>
          <p:nvPr/>
        </p:nvGrpSpPr>
        <p:grpSpPr>
          <a:xfrm>
            <a:off x="0" y="3848100"/>
            <a:ext cx="16675329" cy="6438900"/>
            <a:chOff x="0" y="0"/>
            <a:chExt cx="3508294" cy="1026348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C5EC900E-D0C6-7D70-DA70-DA08EB352DCE}"/>
                </a:ext>
              </a:extLst>
            </p:cNvPr>
            <p:cNvSpPr/>
            <p:nvPr/>
          </p:nvSpPr>
          <p:spPr>
            <a:xfrm>
              <a:off x="0" y="0"/>
              <a:ext cx="3508294" cy="1026348"/>
            </a:xfrm>
            <a:custGeom>
              <a:avLst/>
              <a:gdLst/>
              <a:ahLst/>
              <a:cxnLst/>
              <a:rect l="l" t="t" r="r" b="b"/>
              <a:pathLst>
                <a:path w="3508294" h="1026348">
                  <a:moveTo>
                    <a:pt x="0" y="0"/>
                  </a:moveTo>
                  <a:lnTo>
                    <a:pt x="3508294" y="0"/>
                  </a:lnTo>
                  <a:lnTo>
                    <a:pt x="3508294" y="1026348"/>
                  </a:lnTo>
                  <a:lnTo>
                    <a:pt x="0" y="1026348"/>
                  </a:lnTo>
                  <a:close/>
                </a:path>
              </a:pathLst>
            </a:custGeom>
            <a:solidFill>
              <a:srgbClr val="CFCF5A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6501E888-DE11-1C59-392E-BCEF068BBC2D}"/>
                </a:ext>
              </a:extLst>
            </p:cNvPr>
            <p:cNvSpPr txBox="1"/>
            <p:nvPr/>
          </p:nvSpPr>
          <p:spPr>
            <a:xfrm>
              <a:off x="0" y="0"/>
              <a:ext cx="3508294" cy="10263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6"/>
                </a:lnSpc>
              </a:pPr>
              <a:endParaRPr/>
            </a:p>
          </p:txBody>
        </p:sp>
      </p:grpSp>
      <p:sp>
        <p:nvSpPr>
          <p:cNvPr id="16" name="TextBox 16">
            <a:extLst>
              <a:ext uri="{FF2B5EF4-FFF2-40B4-BE49-F238E27FC236}">
                <a16:creationId xmlns:a16="http://schemas.microsoft.com/office/drawing/2014/main" id="{09123E19-DE9C-E832-142C-85ED85425332}"/>
              </a:ext>
            </a:extLst>
          </p:cNvPr>
          <p:cNvSpPr txBox="1"/>
          <p:nvPr/>
        </p:nvSpPr>
        <p:spPr>
          <a:xfrm>
            <a:off x="599933" y="1702056"/>
            <a:ext cx="7730645" cy="1572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000"/>
              </a:lnSpc>
            </a:pPr>
            <a:r>
              <a:rPr lang="pl" sz="6000" dirty="0">
                <a:latin typeface="DM Serif Display"/>
                <a:ea typeface="DM Serif Display"/>
                <a:cs typeface="DM Serif Display"/>
                <a:sym typeface="DM Serif Display"/>
              </a:rPr>
              <a:t>Zarządzanie czasem</a:t>
            </a:r>
          </a:p>
          <a:p>
            <a:pPr algn="l">
              <a:lnSpc>
                <a:spcPts val="6000"/>
              </a:lnSpc>
            </a:pPr>
            <a:r>
              <a:rPr lang="pl" sz="6000" dirty="0">
                <a:latin typeface="DM Serif Display"/>
                <a:ea typeface="DM Serif Display"/>
                <a:cs typeface="DM Serif Display"/>
                <a:sym typeface="DM Serif Display"/>
              </a:rPr>
              <a:t>techniki</a:t>
            </a:r>
          </a:p>
        </p:txBody>
      </p:sp>
      <p:sp>
        <p:nvSpPr>
          <p:cNvPr id="19" name="TextBox 19">
            <a:extLst>
              <a:ext uri="{FF2B5EF4-FFF2-40B4-BE49-F238E27FC236}">
                <a16:creationId xmlns:a16="http://schemas.microsoft.com/office/drawing/2014/main" id="{420D97DF-41F5-7C6D-56E2-CDB1D93A6630}"/>
              </a:ext>
            </a:extLst>
          </p:cNvPr>
          <p:cNvSpPr txBox="1"/>
          <p:nvPr/>
        </p:nvSpPr>
        <p:spPr>
          <a:xfrm>
            <a:off x="1031566" y="351095"/>
            <a:ext cx="4506489" cy="384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49"/>
              </a:lnSpc>
            </a:pPr>
            <a:r>
              <a:rPr lang="pl" sz="2499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Program szkoleniowy UpTraK</a:t>
            </a:r>
          </a:p>
        </p:txBody>
      </p:sp>
      <p:sp>
        <p:nvSpPr>
          <p:cNvPr id="20" name="TextBox 17">
            <a:extLst>
              <a:ext uri="{FF2B5EF4-FFF2-40B4-BE49-F238E27FC236}">
                <a16:creationId xmlns:a16="http://schemas.microsoft.com/office/drawing/2014/main" id="{61EAFC29-935D-7E0A-E489-D2270213089B}"/>
              </a:ext>
            </a:extLst>
          </p:cNvPr>
          <p:cNvSpPr txBox="1"/>
          <p:nvPr/>
        </p:nvSpPr>
        <p:spPr>
          <a:xfrm rot="-5400000">
            <a:off x="15614765" y="7257068"/>
            <a:ext cx="3733800" cy="268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196"/>
              </a:lnSpc>
            </a:pPr>
            <a:r>
              <a:rPr lang="pl" sz="180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www.fashionupproject.com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C2E89B4-1A51-59A7-FE1C-9D9EAEB76787}"/>
              </a:ext>
            </a:extLst>
          </p:cNvPr>
          <p:cNvSpPr txBox="1"/>
          <p:nvPr/>
        </p:nvSpPr>
        <p:spPr>
          <a:xfrm>
            <a:off x="599933" y="4735469"/>
            <a:ext cx="10449067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l" sz="2200" dirty="0">
                <a:latin typeface="Montserrat"/>
                <a:ea typeface="Montserrat"/>
                <a:cs typeface="Montserrat"/>
                <a:sym typeface="Montserrat"/>
              </a:rPr>
              <a:t>Zarządzanie czasem to umiejętność, której można się nauczyć i którą można doskonalić poprzez praktykę. Niemniej jednak, możesz zapoznać się z poniższymi technikami, które pomogą Ci rozpocząć priorytetyzację zadań:</a:t>
            </a:r>
          </a:p>
          <a:p>
            <a:pPr algn="l"/>
            <a:endParaRPr lang="en-US" sz="22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l" sz="2200" b="1" dirty="0">
                <a:latin typeface="Montserrat"/>
                <a:ea typeface="Montserrat"/>
                <a:cs typeface="Montserrat"/>
                <a:sym typeface="Montserrat"/>
              </a:rPr>
              <a:t>Macierz Eisenhowera </a:t>
            </a:r>
            <a:r>
              <a:rPr lang="pl" sz="2200" dirty="0">
                <a:latin typeface="Montserrat"/>
                <a:ea typeface="Montserrat"/>
                <a:cs typeface="Montserrat"/>
                <a:sym typeface="Montserrat"/>
              </a:rPr>
              <a:t>: To narzędzie pomaga podejmować decyzje dotyczące zadań i ustalać ich priorytety według pilności i ważności, oddzielając zadania mniej pilne i ważniejsze, które należy delegować lub w ogóle nie wykonywać. </a:t>
            </a:r>
            <a:r>
              <a:rPr lang="pl" sz="2200" dirty="0">
                <a:latin typeface="Montserrat"/>
                <a:ea typeface="Montserrat"/>
                <a:cs typeface="Montserrat"/>
                <a:sym typeface="Montserrat"/>
                <a:hlinkClick r:id="rId4"/>
              </a:rPr>
              <a:t>https://www.eisenhower.me/</a:t>
            </a:r>
            <a:r>
              <a:rPr lang="pl" sz="2200" dirty="0">
                <a:latin typeface="Montserrat"/>
                <a:ea typeface="Montserrat"/>
                <a:cs typeface="Montserrat"/>
                <a:sym typeface="Montserrat"/>
              </a:rPr>
              <a:t>   </a:t>
            </a:r>
          </a:p>
        </p:txBody>
      </p:sp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8C950C81-29DA-AB55-725E-E0CF85526A4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7" r="15935"/>
          <a:stretch/>
        </p:blipFill>
        <p:spPr>
          <a:xfrm>
            <a:off x="11493729" y="1028699"/>
            <a:ext cx="5181600" cy="54991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C90DE29-99EF-FABC-F3B7-A4F5E3C42CFC}"/>
              </a:ext>
            </a:extLst>
          </p:cNvPr>
          <p:cNvSpPr txBox="1"/>
          <p:nvPr/>
        </p:nvSpPr>
        <p:spPr>
          <a:xfrm>
            <a:off x="599933" y="7745408"/>
            <a:ext cx="15325869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l" sz="2200" b="1" dirty="0">
                <a:latin typeface="Montserrat"/>
                <a:ea typeface="Montserrat"/>
                <a:cs typeface="Montserrat"/>
                <a:sym typeface="Montserrat"/>
              </a:rPr>
              <a:t>Zasada Pareto </a:t>
            </a:r>
            <a:r>
              <a:rPr lang="pl" sz="2200" dirty="0">
                <a:latin typeface="Montserrat"/>
                <a:ea typeface="Montserrat"/>
                <a:cs typeface="Montserrat"/>
                <a:sym typeface="Montserrat"/>
              </a:rPr>
              <a:t>(zasada 80/20): W biznesie celem zasady 80/20 jest identyfikacja czynników produkcji, które potencjalnie przynoszą największe korzyści, i traktowanie ich priorytetowo.</a:t>
            </a:r>
          </a:p>
          <a:p>
            <a:pPr indent="363538" algn="l"/>
            <a:r>
              <a:rPr lang="pl" sz="2200" dirty="0">
                <a:latin typeface="Montserrat"/>
                <a:ea typeface="Montserrat"/>
                <a:cs typeface="Montserrat"/>
                <a:sym typeface="Montserrat"/>
                <a:hlinkClick r:id="rId6"/>
              </a:rPr>
              <a:t>https://www.investopedia.com/terms/1/80-20-rule.asp</a:t>
            </a:r>
            <a:r>
              <a:rPr lang="pl" sz="2200" dirty="0">
                <a:latin typeface="Montserrat"/>
                <a:ea typeface="Montserrat"/>
                <a:cs typeface="Montserrat"/>
                <a:sym typeface="Montserrat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5983322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4E0392-F785-7375-6627-0C335172DB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84EB9382-1273-DEF3-1190-BABE54993C00}"/>
              </a:ext>
            </a:extLst>
          </p:cNvPr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F7ECABF9-DCD8-ACCF-F108-07C05FE0807E}"/>
                </a:ext>
              </a:extLst>
            </p:cNvPr>
            <p:cNvSpPr/>
            <p:nvPr/>
          </p:nvSpPr>
          <p:spPr>
            <a:xfrm flipV="1">
              <a:off x="22233774" y="0"/>
              <a:ext cx="0" cy="13716000"/>
            </a:xfrm>
            <a:prstGeom prst="line">
              <a:avLst/>
            </a:prstGeom>
            <a:ln w="12700" cap="flat">
              <a:solidFill>
                <a:srgbClr val="1E232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" name="AutoShape 4">
              <a:extLst>
                <a:ext uri="{FF2B5EF4-FFF2-40B4-BE49-F238E27FC236}">
                  <a16:creationId xmlns:a16="http://schemas.microsoft.com/office/drawing/2014/main" id="{F72603BE-577B-3C45-3FAE-E368D5077ED4}"/>
                </a:ext>
              </a:extLst>
            </p:cNvPr>
            <p:cNvSpPr/>
            <p:nvPr/>
          </p:nvSpPr>
          <p:spPr>
            <a:xfrm rot="-10800000">
              <a:off x="0" y="1365250"/>
              <a:ext cx="24384000" cy="0"/>
            </a:xfrm>
            <a:prstGeom prst="line">
              <a:avLst/>
            </a:prstGeom>
            <a:ln w="12700" cap="flat">
              <a:solidFill>
                <a:srgbClr val="1E232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35A78F4A-B97F-0B51-D4C2-220E884DF7CE}"/>
                </a:ext>
              </a:extLst>
            </p:cNvPr>
            <p:cNvSpPr/>
            <p:nvPr/>
          </p:nvSpPr>
          <p:spPr>
            <a:xfrm>
              <a:off x="22233774" y="1371600"/>
              <a:ext cx="2150226" cy="2150226"/>
            </a:xfrm>
            <a:custGeom>
              <a:avLst/>
              <a:gdLst/>
              <a:ahLst/>
              <a:cxnLst/>
              <a:rect l="l" t="t" r="r" b="b"/>
              <a:pathLst>
                <a:path w="2150226" h="2150226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pl-PL"/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D7DD96B4-7B5A-9B32-9724-B02D05661069}"/>
                </a:ext>
              </a:extLst>
            </p:cNvPr>
            <p:cNvSpPr txBox="1"/>
            <p:nvPr/>
          </p:nvSpPr>
          <p:spPr>
            <a:xfrm>
              <a:off x="18387439" y="439208"/>
              <a:ext cx="3674959" cy="4995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49"/>
                </a:lnSpc>
              </a:pPr>
              <a:r>
                <a:rPr lang="pl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Moduł 5, Unit 5</a:t>
              </a:r>
            </a:p>
          </p:txBody>
        </p:sp>
      </p:grpSp>
      <p:sp>
        <p:nvSpPr>
          <p:cNvPr id="8" name="AutoShape 8">
            <a:extLst>
              <a:ext uri="{FF2B5EF4-FFF2-40B4-BE49-F238E27FC236}">
                <a16:creationId xmlns:a16="http://schemas.microsoft.com/office/drawing/2014/main" id="{CD119DB0-8737-9966-9CD8-86AC61981DED}"/>
              </a:ext>
            </a:extLst>
          </p:cNvPr>
          <p:cNvSpPr/>
          <p:nvPr/>
        </p:nvSpPr>
        <p:spPr>
          <a:xfrm rot="-10800000">
            <a:off x="0" y="1023937"/>
            <a:ext cx="18288000" cy="0"/>
          </a:xfrm>
          <a:prstGeom prst="line">
            <a:avLst/>
          </a:prstGeom>
          <a:ln w="9525" cap="flat">
            <a:solidFill>
              <a:srgbClr val="1E232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grpSp>
        <p:nvGrpSpPr>
          <p:cNvPr id="10" name="Group 10">
            <a:extLst>
              <a:ext uri="{FF2B5EF4-FFF2-40B4-BE49-F238E27FC236}">
                <a16:creationId xmlns:a16="http://schemas.microsoft.com/office/drawing/2014/main" id="{1F877AD4-2FC1-3DBA-A425-331C585EA629}"/>
              </a:ext>
            </a:extLst>
          </p:cNvPr>
          <p:cNvGrpSpPr/>
          <p:nvPr/>
        </p:nvGrpSpPr>
        <p:grpSpPr>
          <a:xfrm>
            <a:off x="457200" y="3284933"/>
            <a:ext cx="16019682" cy="6049567"/>
            <a:chOff x="0" y="0"/>
            <a:chExt cx="3207753" cy="3846507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71C7FEFF-7ACA-6C81-444B-3EFE4574B1ED}"/>
                </a:ext>
              </a:extLst>
            </p:cNvPr>
            <p:cNvSpPr/>
            <p:nvPr/>
          </p:nvSpPr>
          <p:spPr>
            <a:xfrm>
              <a:off x="0" y="0"/>
              <a:ext cx="3123922" cy="3846507"/>
            </a:xfrm>
            <a:custGeom>
              <a:avLst/>
              <a:gdLst/>
              <a:ahLst/>
              <a:cxnLst/>
              <a:rect l="l" t="t" r="r" b="b"/>
              <a:pathLst>
                <a:path w="3207753" h="3846507">
                  <a:moveTo>
                    <a:pt x="0" y="0"/>
                  </a:moveTo>
                  <a:lnTo>
                    <a:pt x="3207753" y="0"/>
                  </a:lnTo>
                  <a:lnTo>
                    <a:pt x="3207753" y="3846507"/>
                  </a:lnTo>
                  <a:lnTo>
                    <a:pt x="0" y="3846507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id="{F3E627CB-21B5-33D5-40C2-CD54F2AC2228}"/>
                </a:ext>
              </a:extLst>
            </p:cNvPr>
            <p:cNvSpPr txBox="1"/>
            <p:nvPr/>
          </p:nvSpPr>
          <p:spPr>
            <a:xfrm>
              <a:off x="0" y="0"/>
              <a:ext cx="3207753" cy="38465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6"/>
                </a:lnSpc>
              </a:pPr>
              <a:endParaRPr/>
            </a:p>
          </p:txBody>
        </p:sp>
      </p:grpSp>
      <p:grpSp>
        <p:nvGrpSpPr>
          <p:cNvPr id="16" name="Group 16">
            <a:extLst>
              <a:ext uri="{FF2B5EF4-FFF2-40B4-BE49-F238E27FC236}">
                <a16:creationId xmlns:a16="http://schemas.microsoft.com/office/drawing/2014/main" id="{4BA74376-9BD2-1389-CD52-93F3C29A9729}"/>
              </a:ext>
            </a:extLst>
          </p:cNvPr>
          <p:cNvGrpSpPr/>
          <p:nvPr/>
        </p:nvGrpSpPr>
        <p:grpSpPr>
          <a:xfrm>
            <a:off x="2229774" y="2846736"/>
            <a:ext cx="1199215" cy="876394"/>
            <a:chOff x="0" y="0"/>
            <a:chExt cx="812800" cy="812800"/>
          </a:xfrm>
        </p:grpSpPr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1CBF6989-7032-8FF0-DE7E-ECD6F5DE2F7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CFCF5A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8" name="TextBox 18">
              <a:extLst>
                <a:ext uri="{FF2B5EF4-FFF2-40B4-BE49-F238E27FC236}">
                  <a16:creationId xmlns:a16="http://schemas.microsoft.com/office/drawing/2014/main" id="{73811BC5-9DD3-9B8E-B0B9-01CC41D9D154}"/>
                </a:ext>
              </a:extLst>
            </p:cNvPr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6"/>
                </a:lnSpc>
              </a:pPr>
              <a:endParaRPr/>
            </a:p>
          </p:txBody>
        </p:sp>
      </p:grpSp>
      <p:sp>
        <p:nvSpPr>
          <p:cNvPr id="40" name="TextBox 40">
            <a:extLst>
              <a:ext uri="{FF2B5EF4-FFF2-40B4-BE49-F238E27FC236}">
                <a16:creationId xmlns:a16="http://schemas.microsoft.com/office/drawing/2014/main" id="{6FD6C012-3F41-5579-3B18-C5A964CD1745}"/>
              </a:ext>
            </a:extLst>
          </p:cNvPr>
          <p:cNvSpPr txBox="1"/>
          <p:nvPr/>
        </p:nvSpPr>
        <p:spPr>
          <a:xfrm>
            <a:off x="2229774" y="3040507"/>
            <a:ext cx="1199221" cy="4265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pl" sz="2500" dirty="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Porady</a:t>
            </a:r>
          </a:p>
        </p:txBody>
      </p:sp>
      <p:sp>
        <p:nvSpPr>
          <p:cNvPr id="51" name="TextBox 51">
            <a:extLst>
              <a:ext uri="{FF2B5EF4-FFF2-40B4-BE49-F238E27FC236}">
                <a16:creationId xmlns:a16="http://schemas.microsoft.com/office/drawing/2014/main" id="{980FA7BD-6F8F-367E-E0A8-0214062B7A44}"/>
              </a:ext>
            </a:extLst>
          </p:cNvPr>
          <p:cNvSpPr txBox="1"/>
          <p:nvPr/>
        </p:nvSpPr>
        <p:spPr>
          <a:xfrm>
            <a:off x="1031566" y="351095"/>
            <a:ext cx="4506489" cy="384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49"/>
              </a:lnSpc>
            </a:pPr>
            <a:r>
              <a:rPr lang="pl" sz="2499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Program szkoleniowy UpTraK</a:t>
            </a:r>
          </a:p>
        </p:txBody>
      </p:sp>
      <p:sp>
        <p:nvSpPr>
          <p:cNvPr id="52" name="TextBox 17">
            <a:extLst>
              <a:ext uri="{FF2B5EF4-FFF2-40B4-BE49-F238E27FC236}">
                <a16:creationId xmlns:a16="http://schemas.microsoft.com/office/drawing/2014/main" id="{33FC3688-6EAB-56F8-3035-A4D5E9F49F91}"/>
              </a:ext>
            </a:extLst>
          </p:cNvPr>
          <p:cNvSpPr txBox="1"/>
          <p:nvPr/>
        </p:nvSpPr>
        <p:spPr>
          <a:xfrm rot="-5400000">
            <a:off x="15614765" y="7257068"/>
            <a:ext cx="3733800" cy="268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196"/>
              </a:lnSpc>
            </a:pPr>
            <a:r>
              <a:rPr lang="pl" sz="180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www.fashionupproject.com</a:t>
            </a:r>
          </a:p>
        </p:txBody>
      </p:sp>
      <p:sp>
        <p:nvSpPr>
          <p:cNvPr id="7" name="TextBox 14">
            <a:extLst>
              <a:ext uri="{FF2B5EF4-FFF2-40B4-BE49-F238E27FC236}">
                <a16:creationId xmlns:a16="http://schemas.microsoft.com/office/drawing/2014/main" id="{EAEBC5A0-6612-4DE1-BB9A-0A59965A03E7}"/>
              </a:ext>
            </a:extLst>
          </p:cNvPr>
          <p:cNvSpPr txBox="1"/>
          <p:nvPr/>
        </p:nvSpPr>
        <p:spPr>
          <a:xfrm>
            <a:off x="1285238" y="1595798"/>
            <a:ext cx="13144499" cy="8027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000"/>
              </a:lnSpc>
            </a:pPr>
            <a:r>
              <a:rPr lang="pl" sz="6000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Techniki zarządzania czasem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839158F-37B4-5655-42E2-C0B4CA7C8A2A}"/>
              </a:ext>
            </a:extLst>
          </p:cNvPr>
          <p:cNvSpPr txBox="1"/>
          <p:nvPr/>
        </p:nvSpPr>
        <p:spPr>
          <a:xfrm>
            <a:off x="731882" y="3610999"/>
            <a:ext cx="15051661" cy="5113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l" sz="22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Open Sans" panose="020B0606030504020204" pitchFamily="34" charset="0"/>
              </a:rPr>
              <a:t>Utwórz i prowadź listę zadań, ustalaj priorytety i ustalaj terminy.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l" sz="2200" dirty="0">
                <a:solidFill>
                  <a:schemeClr val="bg1"/>
                </a:solidFill>
                <a:latin typeface="Montserrat" panose="00000500000000000000" pitchFamily="2" charset="0"/>
              </a:rPr>
              <a:t>Podziel złożone projekty na mniejsze, łatwiejsze do opanowania kroki.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l" sz="2200" dirty="0">
                <a:solidFill>
                  <a:schemeClr val="bg1"/>
                </a:solidFill>
                <a:latin typeface="Montserrat" panose="00000500000000000000" pitchFamily="2" charset="0"/>
              </a:rPr>
              <a:t>Unikaj przeciążania swojego harmonogramu nierealistycznymi oczekiwaniami.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l" sz="2200" dirty="0">
                <a:solidFill>
                  <a:schemeClr val="bg1"/>
                </a:solidFill>
                <a:latin typeface="Montserrat" panose="00000500000000000000" pitchFamily="2" charset="0"/>
              </a:rPr>
              <a:t>Przydzielaj zadania pracownikom lub, jeśli to możliwe, zlecaj je na zewnątrz.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l" sz="2200" dirty="0">
                <a:solidFill>
                  <a:schemeClr val="bg1"/>
                </a:solidFill>
                <a:latin typeface="Montserrat" panose="00000500000000000000" pitchFamily="2" charset="0"/>
              </a:rPr>
              <a:t>Krótkie przerwy mogą poprawić koncentrację i produktywność.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l" sz="2200" dirty="0">
                <a:solidFill>
                  <a:schemeClr val="bg1"/>
                </a:solidFill>
                <a:latin typeface="Montserrat" panose="00000500000000000000" pitchFamily="2" charset="0"/>
              </a:rPr>
              <a:t>Nie stawiaj sobie zbyt wysokich wymagań, ustalaj priorytety zadań i odrzucaj zlecenia, które nie są zgodne z Twoimi celami.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l" sz="2200" dirty="0">
                <a:solidFill>
                  <a:schemeClr val="bg1"/>
                </a:solidFill>
                <a:latin typeface="Montserrat" panose="00000500000000000000" pitchFamily="2" charset="0"/>
              </a:rPr>
              <a:t>Regularnie oceniaj swoje strategie zarządzania czasem i w razie potrzeby wprowadzaj zmiany.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kumimoji="0" lang="pl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Korzystaj z narzędzi takich jak </a:t>
            </a:r>
            <a:r>
              <a:rPr kumimoji="0" lang="pl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  <a:hlinkClick r:id="rId3"/>
              </a:rPr>
              <a:t>Asana </a:t>
            </a:r>
            <a:r>
              <a:rPr kumimoji="0" lang="pl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, </a:t>
            </a:r>
            <a:r>
              <a:rPr kumimoji="0" lang="pl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  <a:hlinkClick r:id="rId4"/>
              </a:rPr>
              <a:t>Trello </a:t>
            </a:r>
            <a:r>
              <a:rPr kumimoji="0" lang="pl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lub </a:t>
            </a:r>
            <a:r>
              <a:rPr kumimoji="0" lang="pl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  <a:hlinkClick r:id="rId5"/>
              </a:rPr>
              <a:t>Monday.com </a:t>
            </a:r>
            <a:r>
              <a:rPr kumimoji="0" lang="pl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, aby śledzić zadania i zarządzać projektami.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kumimoji="0" lang="pl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Przydziel zadania pracownikom (jeśli tacy są) lub, jeśli to możliwe, zleć je na zewnątrz.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kumimoji="0" lang="pl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Nadaj priorytety zadaniom na podstawie ich wpływu i wartości.</a:t>
            </a:r>
            <a:endParaRPr lang="en-US" sz="22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9521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AutoShape 3"/>
            <p:cNvSpPr/>
            <p:nvPr/>
          </p:nvSpPr>
          <p:spPr>
            <a:xfrm flipV="1">
              <a:off x="22233774" y="0"/>
              <a:ext cx="0" cy="13716000"/>
            </a:xfrm>
            <a:prstGeom prst="line">
              <a:avLst/>
            </a:prstGeom>
            <a:ln w="12700" cap="flat">
              <a:solidFill>
                <a:srgbClr val="1E232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" name="AutoShape 4"/>
            <p:cNvSpPr/>
            <p:nvPr/>
          </p:nvSpPr>
          <p:spPr>
            <a:xfrm rot="-10800000">
              <a:off x="0" y="1365250"/>
              <a:ext cx="24384000" cy="0"/>
            </a:xfrm>
            <a:prstGeom prst="line">
              <a:avLst/>
            </a:prstGeom>
            <a:ln w="12700" cap="flat">
              <a:solidFill>
                <a:srgbClr val="1E232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" name="Freeform 5"/>
            <p:cNvSpPr/>
            <p:nvPr/>
          </p:nvSpPr>
          <p:spPr>
            <a:xfrm>
              <a:off x="22233774" y="1371600"/>
              <a:ext cx="2150226" cy="2150226"/>
            </a:xfrm>
            <a:custGeom>
              <a:avLst/>
              <a:gdLst/>
              <a:ahLst/>
              <a:cxnLst/>
              <a:rect l="l" t="t" r="r" b="b"/>
              <a:pathLst>
                <a:path w="2150226" h="2150226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pl-PL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8387439" y="439208"/>
              <a:ext cx="3674959" cy="4995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49"/>
                </a:lnSpc>
              </a:pPr>
              <a:r>
                <a:rPr lang="pl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Moduł 5, Unit 5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0" y="5674870"/>
            <a:ext cx="2839728" cy="4612130"/>
            <a:chOff x="0" y="0"/>
            <a:chExt cx="2254171" cy="366110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254172" cy="3661101"/>
            </a:xfrm>
            <a:custGeom>
              <a:avLst/>
              <a:gdLst/>
              <a:ahLst/>
              <a:cxnLst/>
              <a:rect l="l" t="t" r="r" b="b"/>
              <a:pathLst>
                <a:path w="2254172" h="3661101">
                  <a:moveTo>
                    <a:pt x="0" y="0"/>
                  </a:moveTo>
                  <a:lnTo>
                    <a:pt x="2254172" y="0"/>
                  </a:lnTo>
                  <a:lnTo>
                    <a:pt x="2254172" y="3661101"/>
                  </a:lnTo>
                  <a:lnTo>
                    <a:pt x="0" y="366110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0"/>
              <a:ext cx="2254171" cy="36611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78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0" y="1033462"/>
            <a:ext cx="16672328" cy="4745461"/>
            <a:chOff x="0" y="0"/>
            <a:chExt cx="3605891" cy="102634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605891" cy="1026348"/>
            </a:xfrm>
            <a:custGeom>
              <a:avLst/>
              <a:gdLst/>
              <a:ahLst/>
              <a:cxnLst/>
              <a:rect l="l" t="t" r="r" b="b"/>
              <a:pathLst>
                <a:path w="3605891" h="1026348">
                  <a:moveTo>
                    <a:pt x="0" y="0"/>
                  </a:moveTo>
                  <a:lnTo>
                    <a:pt x="3605891" y="0"/>
                  </a:lnTo>
                  <a:lnTo>
                    <a:pt x="3605891" y="1026348"/>
                  </a:lnTo>
                  <a:lnTo>
                    <a:pt x="0" y="1026348"/>
                  </a:lnTo>
                  <a:close/>
                </a:path>
              </a:pathLst>
            </a:custGeom>
            <a:solidFill>
              <a:srgbClr val="CFCF5A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0"/>
              <a:ext cx="3605891" cy="10263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6"/>
                </a:lnSpc>
              </a:pPr>
              <a:endParaRPr/>
            </a:p>
          </p:txBody>
        </p:sp>
      </p:grpSp>
      <p:sp>
        <p:nvSpPr>
          <p:cNvPr id="14" name="AutoShape 14"/>
          <p:cNvSpPr/>
          <p:nvPr/>
        </p:nvSpPr>
        <p:spPr>
          <a:xfrm rot="-10800000">
            <a:off x="0" y="1023937"/>
            <a:ext cx="18288000" cy="0"/>
          </a:xfrm>
          <a:prstGeom prst="line">
            <a:avLst/>
          </a:prstGeom>
          <a:ln w="9525" cap="flat">
            <a:solidFill>
              <a:srgbClr val="1E232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sp>
        <p:nvSpPr>
          <p:cNvPr id="15" name="TextBox 15"/>
          <p:cNvSpPr txBox="1"/>
          <p:nvPr/>
        </p:nvSpPr>
        <p:spPr>
          <a:xfrm>
            <a:off x="6228287" y="2683797"/>
            <a:ext cx="5831426" cy="1572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00"/>
              </a:lnSpc>
            </a:pPr>
            <a:r>
              <a:rPr lang="pl" sz="6000" dirty="0">
                <a:solidFill>
                  <a:srgbClr val="0000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Podsumowanie Unitu</a:t>
            </a:r>
          </a:p>
        </p:txBody>
      </p:sp>
      <p:sp>
        <p:nvSpPr>
          <p:cNvPr id="16" name="AutoShape 16"/>
          <p:cNvSpPr/>
          <p:nvPr/>
        </p:nvSpPr>
        <p:spPr>
          <a:xfrm>
            <a:off x="6286779" y="4691633"/>
            <a:ext cx="719041" cy="4762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sp>
        <p:nvSpPr>
          <p:cNvPr id="17" name="TextBox 17"/>
          <p:cNvSpPr txBox="1"/>
          <p:nvPr/>
        </p:nvSpPr>
        <p:spPr>
          <a:xfrm>
            <a:off x="6196922" y="6285940"/>
            <a:ext cx="9992788" cy="16566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99"/>
              </a:lnSpc>
            </a:pPr>
            <a:r>
              <a:rPr lang="pl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W tym module poznałeś </a:t>
            </a:r>
            <a:r>
              <a:rPr lang="pl" sz="22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umiejętności niezbędne do bycia przedsiębiorcą. Szczegółowo omówiono </a:t>
            </a:r>
            <a:r>
              <a:rPr lang="pl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umiejętności </a:t>
            </a:r>
            <a:r>
              <a:rPr lang="pl" sz="22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zarządzania finansami, zarządzania czasem oraz rozwijania przedsiębiorczego nastawienia.</a:t>
            </a:r>
            <a:endParaRPr lang="en-US" sz="2199" dirty="0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" name="Freeform 19"/>
          <p:cNvSpPr/>
          <p:nvPr/>
        </p:nvSpPr>
        <p:spPr>
          <a:xfrm>
            <a:off x="946488" y="2126555"/>
            <a:ext cx="3474574" cy="7094874"/>
          </a:xfrm>
          <a:custGeom>
            <a:avLst/>
            <a:gdLst/>
            <a:ahLst/>
            <a:cxnLst/>
            <a:rect l="l" t="t" r="r" b="b"/>
            <a:pathLst>
              <a:path w="2513330" h="5132070">
                <a:moveTo>
                  <a:pt x="2159000" y="0"/>
                </a:moveTo>
                <a:lnTo>
                  <a:pt x="354330" y="0"/>
                </a:lnTo>
                <a:cubicBezTo>
                  <a:pt x="158750" y="0"/>
                  <a:pt x="0" y="158750"/>
                  <a:pt x="0" y="354330"/>
                </a:cubicBezTo>
                <a:lnTo>
                  <a:pt x="0" y="4777740"/>
                </a:lnTo>
                <a:cubicBezTo>
                  <a:pt x="0" y="4973320"/>
                  <a:pt x="158750" y="5132070"/>
                  <a:pt x="354330" y="5132070"/>
                </a:cubicBezTo>
                <a:lnTo>
                  <a:pt x="2159000" y="5132070"/>
                </a:lnTo>
                <a:cubicBezTo>
                  <a:pt x="2354580" y="5132070"/>
                  <a:pt x="2513330" y="4973320"/>
                  <a:pt x="2513330" y="4777740"/>
                </a:cubicBezTo>
                <a:lnTo>
                  <a:pt x="2513330" y="354330"/>
                </a:lnTo>
                <a:cubicBezTo>
                  <a:pt x="2513330" y="158750"/>
                  <a:pt x="2354580" y="0"/>
                  <a:pt x="2159000" y="0"/>
                </a:cubicBezTo>
                <a:close/>
                <a:moveTo>
                  <a:pt x="1558290" y="162560"/>
                </a:moveTo>
                <a:cubicBezTo>
                  <a:pt x="1576070" y="162560"/>
                  <a:pt x="1590040" y="176530"/>
                  <a:pt x="1590040" y="194310"/>
                </a:cubicBezTo>
                <a:cubicBezTo>
                  <a:pt x="1590040" y="212090"/>
                  <a:pt x="1576070" y="226060"/>
                  <a:pt x="1558290" y="226060"/>
                </a:cubicBezTo>
                <a:cubicBezTo>
                  <a:pt x="1540510" y="226060"/>
                  <a:pt x="1526540" y="212090"/>
                  <a:pt x="1526540" y="194310"/>
                </a:cubicBezTo>
                <a:cubicBezTo>
                  <a:pt x="1526540" y="176530"/>
                  <a:pt x="1541780" y="162560"/>
                  <a:pt x="1558290" y="162560"/>
                </a:cubicBezTo>
                <a:close/>
                <a:moveTo>
                  <a:pt x="1089660" y="172720"/>
                </a:moveTo>
                <a:lnTo>
                  <a:pt x="1394460" y="172720"/>
                </a:lnTo>
                <a:cubicBezTo>
                  <a:pt x="1405890" y="172720"/>
                  <a:pt x="1416050" y="181610"/>
                  <a:pt x="1416050" y="194310"/>
                </a:cubicBezTo>
                <a:cubicBezTo>
                  <a:pt x="1416050" y="207010"/>
                  <a:pt x="1405890" y="215900"/>
                  <a:pt x="1394460" y="215900"/>
                </a:cubicBezTo>
                <a:lnTo>
                  <a:pt x="1089660" y="215900"/>
                </a:lnTo>
                <a:cubicBezTo>
                  <a:pt x="1078230" y="215900"/>
                  <a:pt x="1068070" y="207010"/>
                  <a:pt x="1068070" y="194310"/>
                </a:cubicBezTo>
                <a:cubicBezTo>
                  <a:pt x="1068070" y="181610"/>
                  <a:pt x="1078230" y="172720"/>
                  <a:pt x="1089660" y="172720"/>
                </a:cubicBezTo>
                <a:close/>
                <a:moveTo>
                  <a:pt x="2383790" y="4798060"/>
                </a:moveTo>
                <a:cubicBezTo>
                  <a:pt x="2383790" y="4913630"/>
                  <a:pt x="2289810" y="5007610"/>
                  <a:pt x="2174240" y="5007610"/>
                </a:cubicBezTo>
                <a:lnTo>
                  <a:pt x="341630" y="5007610"/>
                </a:lnTo>
                <a:cubicBezTo>
                  <a:pt x="226060" y="5007610"/>
                  <a:pt x="132080" y="4913630"/>
                  <a:pt x="132080" y="4798060"/>
                </a:cubicBezTo>
                <a:lnTo>
                  <a:pt x="132080" y="340360"/>
                </a:lnTo>
                <a:cubicBezTo>
                  <a:pt x="132080" y="224790"/>
                  <a:pt x="226060" y="130810"/>
                  <a:pt x="341630" y="130810"/>
                </a:cubicBezTo>
                <a:lnTo>
                  <a:pt x="614680" y="130810"/>
                </a:lnTo>
                <a:lnTo>
                  <a:pt x="614680" y="187960"/>
                </a:lnTo>
                <a:cubicBezTo>
                  <a:pt x="614680" y="252730"/>
                  <a:pt x="668020" y="306070"/>
                  <a:pt x="732790" y="306070"/>
                </a:cubicBezTo>
                <a:lnTo>
                  <a:pt x="1783080" y="306070"/>
                </a:lnTo>
                <a:cubicBezTo>
                  <a:pt x="1847850" y="306070"/>
                  <a:pt x="1901190" y="252730"/>
                  <a:pt x="1901190" y="187960"/>
                </a:cubicBezTo>
                <a:lnTo>
                  <a:pt x="1901190" y="130810"/>
                </a:lnTo>
                <a:lnTo>
                  <a:pt x="2172970" y="130810"/>
                </a:lnTo>
                <a:cubicBezTo>
                  <a:pt x="2288540" y="130810"/>
                  <a:pt x="2382520" y="224790"/>
                  <a:pt x="2382520" y="340360"/>
                </a:cubicBezTo>
                <a:lnTo>
                  <a:pt x="2382520" y="4798060"/>
                </a:lnTo>
                <a:close/>
              </a:path>
            </a:pathLst>
          </a:custGeom>
          <a:solidFill>
            <a:srgbClr val="000000"/>
          </a:solidFill>
        </p:spPr>
        <p:txBody>
          <a:bodyPr/>
          <a:lstStyle/>
          <a:p>
            <a:endParaRPr lang="pl-PL"/>
          </a:p>
        </p:txBody>
      </p:sp>
      <p:sp>
        <p:nvSpPr>
          <p:cNvPr id="20" name="Freeform 20"/>
          <p:cNvSpPr/>
          <p:nvPr/>
        </p:nvSpPr>
        <p:spPr>
          <a:xfrm>
            <a:off x="1129083" y="2307395"/>
            <a:ext cx="3112896" cy="6741974"/>
          </a:xfrm>
          <a:custGeom>
            <a:avLst/>
            <a:gdLst/>
            <a:ahLst/>
            <a:cxnLst/>
            <a:rect l="l" t="t" r="r" b="b"/>
            <a:pathLst>
              <a:path w="2251710" h="4876800">
                <a:moveTo>
                  <a:pt x="2040890" y="0"/>
                </a:moveTo>
                <a:lnTo>
                  <a:pt x="1769110" y="0"/>
                </a:lnTo>
                <a:lnTo>
                  <a:pt x="1769110" y="57150"/>
                </a:lnTo>
                <a:cubicBezTo>
                  <a:pt x="1769110" y="121920"/>
                  <a:pt x="1715770" y="175260"/>
                  <a:pt x="1651000" y="175260"/>
                </a:cubicBezTo>
                <a:lnTo>
                  <a:pt x="601980" y="175260"/>
                </a:lnTo>
                <a:cubicBezTo>
                  <a:pt x="537210" y="175260"/>
                  <a:pt x="483870" y="121920"/>
                  <a:pt x="483870" y="57150"/>
                </a:cubicBezTo>
                <a:lnTo>
                  <a:pt x="483870" y="0"/>
                </a:lnTo>
                <a:lnTo>
                  <a:pt x="209550" y="0"/>
                </a:lnTo>
                <a:cubicBezTo>
                  <a:pt x="93980" y="0"/>
                  <a:pt x="0" y="93980"/>
                  <a:pt x="0" y="209550"/>
                </a:cubicBezTo>
                <a:lnTo>
                  <a:pt x="0" y="4667250"/>
                </a:lnTo>
                <a:cubicBezTo>
                  <a:pt x="0" y="4782820"/>
                  <a:pt x="93980" y="4876800"/>
                  <a:pt x="209550" y="4876800"/>
                </a:cubicBezTo>
                <a:lnTo>
                  <a:pt x="2040890" y="4876800"/>
                </a:lnTo>
                <a:cubicBezTo>
                  <a:pt x="2156460" y="4876800"/>
                  <a:pt x="2250440" y="4782820"/>
                  <a:pt x="2250440" y="4667250"/>
                </a:cubicBezTo>
                <a:lnTo>
                  <a:pt x="2250440" y="209550"/>
                </a:lnTo>
                <a:cubicBezTo>
                  <a:pt x="2251710" y="93980"/>
                  <a:pt x="2157730" y="0"/>
                  <a:pt x="2040890" y="0"/>
                </a:cubicBezTo>
                <a:close/>
              </a:path>
            </a:pathLst>
          </a:custGeom>
          <a:blipFill>
            <a:blip r:embed="rId3"/>
            <a:stretch>
              <a:fillRect l="-22189" r="-22189"/>
            </a:stretch>
          </a:blipFill>
        </p:spPr>
        <p:txBody>
          <a:bodyPr/>
          <a:lstStyle/>
          <a:p>
            <a:endParaRPr lang="el-GR" dirty="0"/>
          </a:p>
        </p:txBody>
      </p:sp>
      <p:sp>
        <p:nvSpPr>
          <p:cNvPr id="21" name="Freeform 21"/>
          <p:cNvSpPr/>
          <p:nvPr/>
        </p:nvSpPr>
        <p:spPr>
          <a:xfrm>
            <a:off x="2423051" y="2365334"/>
            <a:ext cx="481068" cy="59695"/>
          </a:xfrm>
          <a:custGeom>
            <a:avLst/>
            <a:gdLst/>
            <a:ahLst/>
            <a:cxnLst/>
            <a:rect l="l" t="t" r="r" b="b"/>
            <a:pathLst>
              <a:path w="347980" h="43180">
                <a:moveTo>
                  <a:pt x="326390" y="0"/>
                </a:moveTo>
                <a:lnTo>
                  <a:pt x="21590" y="0"/>
                </a:lnTo>
                <a:cubicBezTo>
                  <a:pt x="10160" y="0"/>
                  <a:pt x="0" y="8890"/>
                  <a:pt x="0" y="21590"/>
                </a:cubicBezTo>
                <a:cubicBezTo>
                  <a:pt x="0" y="34290"/>
                  <a:pt x="10160" y="43180"/>
                  <a:pt x="21590" y="43180"/>
                </a:cubicBezTo>
                <a:lnTo>
                  <a:pt x="326390" y="43180"/>
                </a:lnTo>
                <a:cubicBezTo>
                  <a:pt x="337820" y="43180"/>
                  <a:pt x="347980" y="34290"/>
                  <a:pt x="347980" y="21590"/>
                </a:cubicBezTo>
                <a:cubicBezTo>
                  <a:pt x="347980" y="8890"/>
                  <a:pt x="337820" y="0"/>
                  <a:pt x="326390" y="0"/>
                </a:cubicBezTo>
                <a:close/>
              </a:path>
            </a:pathLst>
          </a:custGeom>
          <a:solidFill>
            <a:srgbClr val="555555"/>
          </a:solidFill>
        </p:spPr>
        <p:txBody>
          <a:bodyPr/>
          <a:lstStyle/>
          <a:p>
            <a:endParaRPr lang="pl-PL"/>
          </a:p>
        </p:txBody>
      </p:sp>
      <p:sp>
        <p:nvSpPr>
          <p:cNvPr id="22" name="Freeform 22"/>
          <p:cNvSpPr/>
          <p:nvPr/>
        </p:nvSpPr>
        <p:spPr>
          <a:xfrm>
            <a:off x="3054699" y="2351217"/>
            <a:ext cx="92122" cy="87927"/>
          </a:xfrm>
          <a:custGeom>
            <a:avLst/>
            <a:gdLst/>
            <a:ahLst/>
            <a:cxnLst/>
            <a:rect l="l" t="t" r="r" b="b"/>
            <a:pathLst>
              <a:path w="66636" h="63602">
                <a:moveTo>
                  <a:pt x="33318" y="51"/>
                </a:moveTo>
                <a:cubicBezTo>
                  <a:pt x="21941" y="0"/>
                  <a:pt x="11406" y="6040"/>
                  <a:pt x="5703" y="15885"/>
                </a:cubicBezTo>
                <a:cubicBezTo>
                  <a:pt x="0" y="25729"/>
                  <a:pt x="0" y="37873"/>
                  <a:pt x="5703" y="47717"/>
                </a:cubicBezTo>
                <a:cubicBezTo>
                  <a:pt x="11406" y="57562"/>
                  <a:pt x="21941" y="63602"/>
                  <a:pt x="33318" y="63551"/>
                </a:cubicBezTo>
                <a:cubicBezTo>
                  <a:pt x="44695" y="63602"/>
                  <a:pt x="55230" y="57562"/>
                  <a:pt x="60933" y="47717"/>
                </a:cubicBezTo>
                <a:cubicBezTo>
                  <a:pt x="66636" y="37873"/>
                  <a:pt x="66636" y="25729"/>
                  <a:pt x="60933" y="15885"/>
                </a:cubicBezTo>
                <a:cubicBezTo>
                  <a:pt x="55230" y="6040"/>
                  <a:pt x="44695" y="0"/>
                  <a:pt x="33318" y="51"/>
                </a:cubicBezTo>
                <a:close/>
              </a:path>
            </a:pathLst>
          </a:custGeom>
          <a:solidFill>
            <a:srgbClr val="555555"/>
          </a:solidFill>
        </p:spPr>
        <p:txBody>
          <a:bodyPr/>
          <a:lstStyle/>
          <a:p>
            <a:endParaRPr lang="pl-PL"/>
          </a:p>
        </p:txBody>
      </p:sp>
      <p:sp>
        <p:nvSpPr>
          <p:cNvPr id="23" name="Freeform 23"/>
          <p:cNvSpPr/>
          <p:nvPr/>
        </p:nvSpPr>
        <p:spPr>
          <a:xfrm>
            <a:off x="872748" y="3039531"/>
            <a:ext cx="38626" cy="294961"/>
          </a:xfrm>
          <a:custGeom>
            <a:avLst/>
            <a:gdLst/>
            <a:ahLst/>
            <a:cxnLst/>
            <a:rect l="l" t="t" r="r" b="b"/>
            <a:pathLst>
              <a:path w="27940" h="213360">
                <a:moveTo>
                  <a:pt x="0" y="26670"/>
                </a:moveTo>
                <a:lnTo>
                  <a:pt x="0" y="185420"/>
                </a:lnTo>
                <a:cubicBezTo>
                  <a:pt x="0" y="200660"/>
                  <a:pt x="12700" y="213360"/>
                  <a:pt x="27940" y="213360"/>
                </a:cubicBezTo>
                <a:lnTo>
                  <a:pt x="27940" y="0"/>
                </a:lnTo>
                <a:cubicBezTo>
                  <a:pt x="12700" y="0"/>
                  <a:pt x="0" y="11430"/>
                  <a:pt x="0" y="26670"/>
                </a:cubicBezTo>
                <a:close/>
              </a:path>
            </a:pathLst>
          </a:custGeom>
          <a:solidFill>
            <a:srgbClr val="2E2E2E"/>
          </a:solidFill>
        </p:spPr>
        <p:txBody>
          <a:bodyPr/>
          <a:lstStyle/>
          <a:p>
            <a:endParaRPr lang="pl-PL"/>
          </a:p>
        </p:txBody>
      </p:sp>
      <p:sp>
        <p:nvSpPr>
          <p:cNvPr id="24" name="Freeform 24"/>
          <p:cNvSpPr/>
          <p:nvPr/>
        </p:nvSpPr>
        <p:spPr>
          <a:xfrm>
            <a:off x="872748" y="3553958"/>
            <a:ext cx="38626" cy="531984"/>
          </a:xfrm>
          <a:custGeom>
            <a:avLst/>
            <a:gdLst/>
            <a:ahLst/>
            <a:cxnLst/>
            <a:rect l="l" t="t" r="r" b="b"/>
            <a:pathLst>
              <a:path w="27940" h="384810">
                <a:moveTo>
                  <a:pt x="0" y="26670"/>
                </a:moveTo>
                <a:lnTo>
                  <a:pt x="0" y="356870"/>
                </a:lnTo>
                <a:cubicBezTo>
                  <a:pt x="0" y="372110"/>
                  <a:pt x="12700" y="384810"/>
                  <a:pt x="27940" y="384810"/>
                </a:cubicBezTo>
                <a:lnTo>
                  <a:pt x="27940" y="0"/>
                </a:lnTo>
                <a:cubicBezTo>
                  <a:pt x="12700" y="0"/>
                  <a:pt x="0" y="11430"/>
                  <a:pt x="0" y="26670"/>
                </a:cubicBezTo>
                <a:close/>
              </a:path>
            </a:pathLst>
          </a:custGeom>
          <a:solidFill>
            <a:srgbClr val="2E2E2E"/>
          </a:solidFill>
        </p:spPr>
        <p:txBody>
          <a:bodyPr/>
          <a:lstStyle/>
          <a:p>
            <a:endParaRPr lang="pl-PL"/>
          </a:p>
        </p:txBody>
      </p:sp>
      <p:sp>
        <p:nvSpPr>
          <p:cNvPr id="25" name="Freeform 25"/>
          <p:cNvSpPr/>
          <p:nvPr/>
        </p:nvSpPr>
        <p:spPr>
          <a:xfrm>
            <a:off x="872748" y="4201819"/>
            <a:ext cx="38626" cy="533740"/>
          </a:xfrm>
          <a:custGeom>
            <a:avLst/>
            <a:gdLst/>
            <a:ahLst/>
            <a:cxnLst/>
            <a:rect l="l" t="t" r="r" b="b"/>
            <a:pathLst>
              <a:path w="27940" h="386080">
                <a:moveTo>
                  <a:pt x="0" y="27940"/>
                </a:moveTo>
                <a:lnTo>
                  <a:pt x="0" y="358140"/>
                </a:lnTo>
                <a:cubicBezTo>
                  <a:pt x="0" y="373380"/>
                  <a:pt x="12700" y="386080"/>
                  <a:pt x="27940" y="386080"/>
                </a:cubicBezTo>
                <a:lnTo>
                  <a:pt x="27940" y="0"/>
                </a:lnTo>
                <a:cubicBezTo>
                  <a:pt x="12700" y="0"/>
                  <a:pt x="0" y="12700"/>
                  <a:pt x="0" y="27940"/>
                </a:cubicBezTo>
                <a:close/>
              </a:path>
            </a:pathLst>
          </a:custGeom>
          <a:solidFill>
            <a:srgbClr val="2E2E2E"/>
          </a:solidFill>
        </p:spPr>
        <p:txBody>
          <a:bodyPr/>
          <a:lstStyle/>
          <a:p>
            <a:endParaRPr lang="pl-PL"/>
          </a:p>
        </p:txBody>
      </p:sp>
      <p:sp>
        <p:nvSpPr>
          <p:cNvPr id="26" name="Freeform 26"/>
          <p:cNvSpPr/>
          <p:nvPr/>
        </p:nvSpPr>
        <p:spPr>
          <a:xfrm>
            <a:off x="4456177" y="3729530"/>
            <a:ext cx="38626" cy="855037"/>
          </a:xfrm>
          <a:custGeom>
            <a:avLst/>
            <a:gdLst/>
            <a:ahLst/>
            <a:cxnLst/>
            <a:rect l="l" t="t" r="r" b="b"/>
            <a:pathLst>
              <a:path w="27940" h="618490">
                <a:moveTo>
                  <a:pt x="0" y="0"/>
                </a:moveTo>
                <a:lnTo>
                  <a:pt x="0" y="618490"/>
                </a:lnTo>
                <a:cubicBezTo>
                  <a:pt x="15240" y="618490"/>
                  <a:pt x="27940" y="605790"/>
                  <a:pt x="27940" y="590550"/>
                </a:cubicBezTo>
                <a:lnTo>
                  <a:pt x="27940" y="27940"/>
                </a:lnTo>
                <a:cubicBezTo>
                  <a:pt x="27940" y="12700"/>
                  <a:pt x="15240" y="0"/>
                  <a:pt x="0" y="0"/>
                </a:cubicBezTo>
                <a:close/>
              </a:path>
            </a:pathLst>
          </a:custGeom>
          <a:solidFill>
            <a:srgbClr val="2E2E2E"/>
          </a:solidFill>
        </p:spPr>
        <p:txBody>
          <a:bodyPr/>
          <a:lstStyle/>
          <a:p>
            <a:endParaRPr lang="pl-PL"/>
          </a:p>
        </p:txBody>
      </p:sp>
      <p:sp>
        <p:nvSpPr>
          <p:cNvPr id="27" name="Freeform 27"/>
          <p:cNvSpPr/>
          <p:nvPr/>
        </p:nvSpPr>
        <p:spPr>
          <a:xfrm>
            <a:off x="911374" y="2091441"/>
            <a:ext cx="3544803" cy="7165103"/>
          </a:xfrm>
          <a:custGeom>
            <a:avLst/>
            <a:gdLst/>
            <a:ahLst/>
            <a:cxnLst/>
            <a:rect l="l" t="t" r="r" b="b"/>
            <a:pathLst>
              <a:path w="2564130" h="5182870">
                <a:moveTo>
                  <a:pt x="2564130" y="1184910"/>
                </a:moveTo>
                <a:lnTo>
                  <a:pt x="2564130" y="379730"/>
                </a:lnTo>
                <a:cubicBezTo>
                  <a:pt x="2564130" y="353060"/>
                  <a:pt x="2561590" y="327660"/>
                  <a:pt x="2556510" y="303530"/>
                </a:cubicBezTo>
                <a:cubicBezTo>
                  <a:pt x="2553970" y="290830"/>
                  <a:pt x="2551430" y="279400"/>
                  <a:pt x="2547620" y="266700"/>
                </a:cubicBezTo>
                <a:cubicBezTo>
                  <a:pt x="2542540" y="248920"/>
                  <a:pt x="2534920" y="231140"/>
                  <a:pt x="2527300" y="214630"/>
                </a:cubicBezTo>
                <a:cubicBezTo>
                  <a:pt x="2522220" y="203200"/>
                  <a:pt x="2515870" y="193040"/>
                  <a:pt x="2509520" y="182880"/>
                </a:cubicBezTo>
                <a:cubicBezTo>
                  <a:pt x="2503170" y="172720"/>
                  <a:pt x="2496820" y="162560"/>
                  <a:pt x="2489200" y="152400"/>
                </a:cubicBezTo>
                <a:cubicBezTo>
                  <a:pt x="2477770" y="137160"/>
                  <a:pt x="2466340" y="124460"/>
                  <a:pt x="2453640" y="110490"/>
                </a:cubicBezTo>
                <a:cubicBezTo>
                  <a:pt x="2444750" y="101600"/>
                  <a:pt x="2435860" y="93980"/>
                  <a:pt x="2426970" y="86360"/>
                </a:cubicBezTo>
                <a:cubicBezTo>
                  <a:pt x="2360930" y="31750"/>
                  <a:pt x="2277110" y="0"/>
                  <a:pt x="2185670" y="0"/>
                </a:cubicBezTo>
                <a:lnTo>
                  <a:pt x="379730" y="0"/>
                </a:lnTo>
                <a:cubicBezTo>
                  <a:pt x="288290" y="0"/>
                  <a:pt x="203200" y="33020"/>
                  <a:pt x="138430" y="86360"/>
                </a:cubicBezTo>
                <a:cubicBezTo>
                  <a:pt x="129540" y="93980"/>
                  <a:pt x="120650" y="102870"/>
                  <a:pt x="111760" y="110490"/>
                </a:cubicBezTo>
                <a:cubicBezTo>
                  <a:pt x="99060" y="123190"/>
                  <a:pt x="86360" y="137160"/>
                  <a:pt x="76200" y="152400"/>
                </a:cubicBezTo>
                <a:cubicBezTo>
                  <a:pt x="68580" y="162560"/>
                  <a:pt x="62230" y="172720"/>
                  <a:pt x="55880" y="182880"/>
                </a:cubicBezTo>
                <a:cubicBezTo>
                  <a:pt x="49530" y="193040"/>
                  <a:pt x="43180" y="204470"/>
                  <a:pt x="38100" y="214630"/>
                </a:cubicBezTo>
                <a:cubicBezTo>
                  <a:pt x="29210" y="232410"/>
                  <a:pt x="22860" y="248920"/>
                  <a:pt x="16510" y="266700"/>
                </a:cubicBezTo>
                <a:cubicBezTo>
                  <a:pt x="12700" y="279400"/>
                  <a:pt x="10160" y="290830"/>
                  <a:pt x="7620" y="303530"/>
                </a:cubicBezTo>
                <a:cubicBezTo>
                  <a:pt x="2540" y="327660"/>
                  <a:pt x="0" y="354330"/>
                  <a:pt x="0" y="379730"/>
                </a:cubicBezTo>
                <a:lnTo>
                  <a:pt x="0" y="4803140"/>
                </a:lnTo>
                <a:cubicBezTo>
                  <a:pt x="0" y="5012690"/>
                  <a:pt x="170180" y="5182870"/>
                  <a:pt x="379730" y="5182870"/>
                </a:cubicBezTo>
                <a:lnTo>
                  <a:pt x="2184400" y="5182870"/>
                </a:lnTo>
                <a:cubicBezTo>
                  <a:pt x="2393950" y="5182870"/>
                  <a:pt x="2564130" y="5012690"/>
                  <a:pt x="2564130" y="4803140"/>
                </a:cubicBezTo>
                <a:lnTo>
                  <a:pt x="2564130" y="1184910"/>
                </a:lnTo>
                <a:close/>
                <a:moveTo>
                  <a:pt x="2538730" y="1184910"/>
                </a:moveTo>
                <a:lnTo>
                  <a:pt x="2538730" y="4804410"/>
                </a:lnTo>
                <a:cubicBezTo>
                  <a:pt x="2538730" y="4999990"/>
                  <a:pt x="2379980" y="5158740"/>
                  <a:pt x="2184400" y="5158740"/>
                </a:cubicBezTo>
                <a:lnTo>
                  <a:pt x="379730" y="5158740"/>
                </a:lnTo>
                <a:cubicBezTo>
                  <a:pt x="184150" y="5158740"/>
                  <a:pt x="25400" y="4999990"/>
                  <a:pt x="25400" y="4804410"/>
                </a:cubicBezTo>
                <a:lnTo>
                  <a:pt x="25400" y="381000"/>
                </a:lnTo>
                <a:cubicBezTo>
                  <a:pt x="25400" y="184150"/>
                  <a:pt x="184150" y="25400"/>
                  <a:pt x="379730" y="25400"/>
                </a:cubicBezTo>
                <a:lnTo>
                  <a:pt x="2184400" y="25400"/>
                </a:lnTo>
                <a:cubicBezTo>
                  <a:pt x="2379980" y="25400"/>
                  <a:pt x="2538730" y="184150"/>
                  <a:pt x="2538730" y="379730"/>
                </a:cubicBezTo>
                <a:lnTo>
                  <a:pt x="2538730" y="1184910"/>
                </a:lnTo>
                <a:close/>
              </a:path>
            </a:pathLst>
          </a:custGeom>
          <a:solidFill>
            <a:srgbClr val="555555"/>
          </a:solidFill>
        </p:spPr>
        <p:txBody>
          <a:bodyPr/>
          <a:lstStyle/>
          <a:p>
            <a:endParaRPr lang="pl-PL"/>
          </a:p>
        </p:txBody>
      </p:sp>
      <p:sp>
        <p:nvSpPr>
          <p:cNvPr id="28" name="Freeform 28"/>
          <p:cNvSpPr/>
          <p:nvPr/>
        </p:nvSpPr>
        <p:spPr>
          <a:xfrm>
            <a:off x="5011788" y="6300121"/>
            <a:ext cx="699514" cy="699514"/>
          </a:xfrm>
          <a:custGeom>
            <a:avLst/>
            <a:gdLst/>
            <a:ahLst/>
            <a:cxnLst/>
            <a:rect l="l" t="t" r="r" b="b"/>
            <a:pathLst>
              <a:path w="699514" h="699514">
                <a:moveTo>
                  <a:pt x="0" y="0"/>
                </a:moveTo>
                <a:lnTo>
                  <a:pt x="699515" y="0"/>
                </a:lnTo>
                <a:lnTo>
                  <a:pt x="699515" y="699515"/>
                </a:lnTo>
                <a:lnTo>
                  <a:pt x="0" y="6995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29" name="TextBox 29"/>
          <p:cNvSpPr txBox="1"/>
          <p:nvPr/>
        </p:nvSpPr>
        <p:spPr>
          <a:xfrm>
            <a:off x="1031566" y="351095"/>
            <a:ext cx="4506489" cy="384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49"/>
              </a:lnSpc>
            </a:pPr>
            <a:r>
              <a:rPr lang="pl" sz="2499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Program szkoleniowy UpTraK</a:t>
            </a:r>
          </a:p>
        </p:txBody>
      </p:sp>
      <p:sp>
        <p:nvSpPr>
          <p:cNvPr id="30" name="TextBox 17">
            <a:extLst>
              <a:ext uri="{FF2B5EF4-FFF2-40B4-BE49-F238E27FC236}">
                <a16:creationId xmlns:a16="http://schemas.microsoft.com/office/drawing/2014/main" id="{5FA88E40-87E2-29C6-4592-3260AE856483}"/>
              </a:ext>
            </a:extLst>
          </p:cNvPr>
          <p:cNvSpPr txBox="1"/>
          <p:nvPr/>
        </p:nvSpPr>
        <p:spPr>
          <a:xfrm rot="-5400000">
            <a:off x="15614765" y="7257068"/>
            <a:ext cx="3733800" cy="268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196"/>
              </a:lnSpc>
            </a:pPr>
            <a:r>
              <a:rPr lang="pl" sz="180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www.fashionupproject.com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033462"/>
            <a:ext cx="1028700" cy="9253538"/>
            <a:chOff x="0" y="0"/>
            <a:chExt cx="222487" cy="200135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2487" cy="2001355"/>
            </a:xfrm>
            <a:custGeom>
              <a:avLst/>
              <a:gdLst/>
              <a:ahLst/>
              <a:cxnLst/>
              <a:rect l="l" t="t" r="r" b="b"/>
              <a:pathLst>
                <a:path w="222487" h="2001355">
                  <a:moveTo>
                    <a:pt x="0" y="0"/>
                  </a:moveTo>
                  <a:lnTo>
                    <a:pt x="222487" y="0"/>
                  </a:lnTo>
                  <a:lnTo>
                    <a:pt x="222487" y="2001355"/>
                  </a:lnTo>
                  <a:lnTo>
                    <a:pt x="0" y="2001355"/>
                  </a:lnTo>
                  <a:close/>
                </a:path>
              </a:pathLst>
            </a:custGeom>
            <a:solidFill>
              <a:srgbClr val="CFCF5A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222487" cy="20013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6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6" name="AutoShape 6"/>
            <p:cNvSpPr/>
            <p:nvPr/>
          </p:nvSpPr>
          <p:spPr>
            <a:xfrm flipV="1">
              <a:off x="22233774" y="0"/>
              <a:ext cx="0" cy="13716000"/>
            </a:xfrm>
            <a:prstGeom prst="line">
              <a:avLst/>
            </a:prstGeom>
            <a:ln w="12700" cap="flat">
              <a:solidFill>
                <a:srgbClr val="1E232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" name="AutoShape 7"/>
            <p:cNvSpPr/>
            <p:nvPr/>
          </p:nvSpPr>
          <p:spPr>
            <a:xfrm rot="-10800000">
              <a:off x="0" y="1365250"/>
              <a:ext cx="24384000" cy="0"/>
            </a:xfrm>
            <a:prstGeom prst="line">
              <a:avLst/>
            </a:prstGeom>
            <a:ln w="12700" cap="flat">
              <a:solidFill>
                <a:srgbClr val="1E232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8" name="Freeform 8"/>
            <p:cNvSpPr/>
            <p:nvPr/>
          </p:nvSpPr>
          <p:spPr>
            <a:xfrm>
              <a:off x="22233774" y="1371600"/>
              <a:ext cx="2150226" cy="2150226"/>
            </a:xfrm>
            <a:custGeom>
              <a:avLst/>
              <a:gdLst/>
              <a:ahLst/>
              <a:cxnLst/>
              <a:rect l="l" t="t" r="r" b="b"/>
              <a:pathLst>
                <a:path w="2150226" h="2150226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pl-PL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8387439" y="459528"/>
              <a:ext cx="3674959" cy="4995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49"/>
                </a:lnSpc>
              </a:pPr>
              <a:r>
                <a:rPr lang="pl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Moduł 5, Unit 5</a:t>
              </a:r>
            </a:p>
          </p:txBody>
        </p:sp>
      </p:grpSp>
      <p:sp>
        <p:nvSpPr>
          <p:cNvPr id="11" name="AutoShape 11"/>
          <p:cNvSpPr/>
          <p:nvPr/>
        </p:nvSpPr>
        <p:spPr>
          <a:xfrm rot="-10800000">
            <a:off x="0" y="1023937"/>
            <a:ext cx="18288000" cy="0"/>
          </a:xfrm>
          <a:prstGeom prst="line">
            <a:avLst/>
          </a:prstGeom>
          <a:ln w="9525" cap="flat">
            <a:solidFill>
              <a:srgbClr val="1E232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grpSp>
        <p:nvGrpSpPr>
          <p:cNvPr id="12" name="Group 12"/>
          <p:cNvGrpSpPr/>
          <p:nvPr/>
        </p:nvGrpSpPr>
        <p:grpSpPr>
          <a:xfrm>
            <a:off x="0" y="4067054"/>
            <a:ext cx="3933182" cy="2152892"/>
            <a:chOff x="0" y="0"/>
            <a:chExt cx="5244242" cy="2870523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5244242" cy="2870523"/>
              <a:chOff x="0" y="0"/>
              <a:chExt cx="1980673" cy="1084155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1980673" cy="1084155"/>
              </a:xfrm>
              <a:custGeom>
                <a:avLst/>
                <a:gdLst/>
                <a:ahLst/>
                <a:cxnLst/>
                <a:rect l="l" t="t" r="r" b="b"/>
                <a:pathLst>
                  <a:path w="1980673" h="1084155">
                    <a:moveTo>
                      <a:pt x="0" y="0"/>
                    </a:moveTo>
                    <a:lnTo>
                      <a:pt x="1980673" y="0"/>
                    </a:lnTo>
                    <a:lnTo>
                      <a:pt x="1980673" y="1084155"/>
                    </a:lnTo>
                    <a:lnTo>
                      <a:pt x="0" y="1084155"/>
                    </a:lnTo>
                    <a:close/>
                  </a:path>
                </a:pathLst>
              </a:custGeom>
              <a:solidFill>
                <a:srgbClr val="1E2328"/>
              </a:solidFill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0" y="0"/>
                <a:ext cx="1980673" cy="108415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96"/>
                  </a:lnSpc>
                </a:pPr>
                <a:endParaRPr/>
              </a:p>
            </p:txBody>
          </p:sp>
        </p:grpSp>
        <p:sp>
          <p:nvSpPr>
            <p:cNvPr id="16" name="TextBox 16"/>
            <p:cNvSpPr txBox="1"/>
            <p:nvPr/>
          </p:nvSpPr>
          <p:spPr>
            <a:xfrm>
              <a:off x="594936" y="1078965"/>
              <a:ext cx="3453894" cy="7123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227"/>
                </a:lnSpc>
              </a:pPr>
              <a:r>
                <a:rPr lang="pl" sz="3465">
                  <a:solidFill>
                    <a:srgbClr val="FFFFFF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Źródła</a:t>
              </a:r>
              <a:endParaRPr lang="pl" sz="3465" dirty="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endParaRPr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4379384" y="3305664"/>
            <a:ext cx="11951541" cy="50422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74979" lvl="1" indent="-237490" algn="l">
              <a:lnSpc>
                <a:spcPts val="3299"/>
              </a:lnSpc>
              <a:buFont typeface="Arial"/>
              <a:buChar char="•"/>
            </a:pPr>
            <a:r>
              <a:rPr lang="pl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  <a:hlinkClick r:id="rId3"/>
              </a:rPr>
              <a:t>https://corporatefinanceinstitute.com/resources/management/time-management-list-tips/</a:t>
            </a:r>
            <a:r>
              <a:rPr lang="pl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</a:p>
          <a:p>
            <a:pPr marL="474979" lvl="1" indent="-237490" algn="l">
              <a:lnSpc>
                <a:spcPts val="3299"/>
              </a:lnSpc>
              <a:buFont typeface="Arial"/>
              <a:buChar char="•"/>
            </a:pPr>
            <a:r>
              <a:rPr lang="pl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  <a:hlinkClick r:id="rId4"/>
              </a:rPr>
              <a:t>https://extension.uga.edu/publications/detail.html?number=C1042&amp;title=time-management-10-strategies-for-better-time-management</a:t>
            </a:r>
            <a:r>
              <a:rPr lang="pl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</a:p>
          <a:p>
            <a:pPr marL="474979" lvl="1" indent="-237490" algn="l">
              <a:lnSpc>
                <a:spcPts val="3299"/>
              </a:lnSpc>
              <a:buFont typeface="Arial"/>
              <a:buChar char="•"/>
            </a:pPr>
            <a:r>
              <a:rPr lang="pl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  <a:hlinkClick r:id="rId5"/>
              </a:rPr>
              <a:t>https://www.oracle.com/pk/erp/financials/financial-management/</a:t>
            </a:r>
            <a:r>
              <a:rPr lang="pl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</a:p>
          <a:p>
            <a:pPr marL="474979" lvl="1" indent="-237490" algn="l">
              <a:lnSpc>
                <a:spcPts val="3299"/>
              </a:lnSpc>
              <a:buFont typeface="Arial"/>
              <a:buChar char="•"/>
            </a:pPr>
            <a:r>
              <a:rPr lang="pl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  <a:hlinkClick r:id="rId6"/>
              </a:rPr>
              <a:t>https://www.netsuite.com/portal/resource/articles/financial-management/financial-management.shtml</a:t>
            </a:r>
            <a:r>
              <a:rPr lang="pl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</a:p>
          <a:p>
            <a:pPr marL="474979" lvl="1" indent="-237490" algn="l">
              <a:lnSpc>
                <a:spcPts val="3299"/>
              </a:lnSpc>
              <a:buFont typeface="Arial"/>
              <a:buChar char="•"/>
            </a:pPr>
            <a:r>
              <a:rPr lang="pl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  <a:hlinkClick r:id="rId7"/>
              </a:rPr>
              <a:t>https://www.nibusinessinfo.co.uk/content/dziesięć najlepszych wskazówek, jak poprawić zarządzanie finansami</a:t>
            </a:r>
            <a:r>
              <a:rPr lang="pl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</a:p>
          <a:p>
            <a:pPr marL="474979" lvl="1" indent="-237490" algn="l">
              <a:lnSpc>
                <a:spcPts val="3299"/>
              </a:lnSpc>
              <a:buFont typeface="Arial"/>
              <a:buChar char="•"/>
            </a:pPr>
            <a:r>
              <a:rPr lang="pl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  <a:hlinkClick r:id="rId8"/>
              </a:rPr>
              <a:t>https://www.indeed.com/career-advice/career-development/entrepreneurial-skills</a:t>
            </a:r>
            <a:r>
              <a:rPr lang="pl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</a:p>
          <a:p>
            <a:pPr marL="474979" lvl="1" indent="-237490" algn="l">
              <a:lnSpc>
                <a:spcPts val="3299"/>
              </a:lnSpc>
              <a:buFont typeface="Arial"/>
              <a:buChar char="•"/>
            </a:pPr>
            <a:r>
              <a:rPr lang="pl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  <a:hlinkClick r:id="rId9"/>
              </a:rPr>
              <a:t>https://www.bbc.co.uk/bitesize/guides/zpx7gdm/revision/8</a:t>
            </a:r>
            <a:r>
              <a:rPr lang="pl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</a:p>
          <a:p>
            <a:pPr marL="474979" lvl="1" indent="-237490" algn="l">
              <a:lnSpc>
                <a:spcPts val="3299"/>
              </a:lnSpc>
              <a:buFont typeface="Arial"/>
              <a:buChar char="•"/>
            </a:pPr>
            <a:r>
              <a:rPr lang="pl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  <a:hlinkClick r:id="rId10"/>
              </a:rPr>
              <a:t>https://www.goodwin.edu/enews/entrepreneurial-skills-to-master/</a:t>
            </a:r>
            <a:r>
              <a:rPr lang="pl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31566" y="351095"/>
            <a:ext cx="4506489" cy="384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49"/>
              </a:lnSpc>
            </a:pPr>
            <a:r>
              <a:rPr lang="pl" sz="2499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Program szkoleniowy UpTraK</a:t>
            </a:r>
          </a:p>
        </p:txBody>
      </p:sp>
      <p:sp>
        <p:nvSpPr>
          <p:cNvPr id="20" name="TextBox 17">
            <a:extLst>
              <a:ext uri="{FF2B5EF4-FFF2-40B4-BE49-F238E27FC236}">
                <a16:creationId xmlns:a16="http://schemas.microsoft.com/office/drawing/2014/main" id="{24534284-FC84-E462-B96A-69479CD446BA}"/>
              </a:ext>
            </a:extLst>
          </p:cNvPr>
          <p:cNvSpPr txBox="1"/>
          <p:nvPr/>
        </p:nvSpPr>
        <p:spPr>
          <a:xfrm rot="-5400000">
            <a:off x="15614765" y="7257068"/>
            <a:ext cx="3733800" cy="268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196"/>
              </a:lnSpc>
            </a:pPr>
            <a:r>
              <a:rPr lang="pl" sz="180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www.fashionupproject.com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CF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AutoShape 3"/>
            <p:cNvSpPr/>
            <p:nvPr/>
          </p:nvSpPr>
          <p:spPr>
            <a:xfrm flipV="1">
              <a:off x="22233774" y="0"/>
              <a:ext cx="0" cy="13716000"/>
            </a:xfrm>
            <a:prstGeom prst="line">
              <a:avLst/>
            </a:prstGeom>
            <a:ln w="12700" cap="flat">
              <a:solidFill>
                <a:srgbClr val="1E232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" name="AutoShape 4"/>
            <p:cNvSpPr/>
            <p:nvPr/>
          </p:nvSpPr>
          <p:spPr>
            <a:xfrm rot="-10800000">
              <a:off x="0" y="1365250"/>
              <a:ext cx="24384000" cy="0"/>
            </a:xfrm>
            <a:prstGeom prst="line">
              <a:avLst/>
            </a:prstGeom>
            <a:ln w="12700" cap="flat">
              <a:solidFill>
                <a:srgbClr val="1E232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" name="Freeform 5"/>
            <p:cNvSpPr/>
            <p:nvPr/>
          </p:nvSpPr>
          <p:spPr>
            <a:xfrm>
              <a:off x="22233774" y="1371600"/>
              <a:ext cx="2150226" cy="2150226"/>
            </a:xfrm>
            <a:custGeom>
              <a:avLst/>
              <a:gdLst/>
              <a:ahLst/>
              <a:cxnLst/>
              <a:rect l="l" t="t" r="r" b="b"/>
              <a:pathLst>
                <a:path w="2150226" h="2150226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pl-PL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8387439" y="459528"/>
              <a:ext cx="3674959" cy="4995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49"/>
                </a:lnSpc>
              </a:pPr>
              <a:r>
                <a:rPr lang="pl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Moduł 5, Unit 5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0" y="1707643"/>
            <a:ext cx="10729563" cy="4454427"/>
            <a:chOff x="0" y="0"/>
            <a:chExt cx="14306084" cy="5939237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3"/>
            <a:srcRect t="18843" b="18843"/>
            <a:stretch>
              <a:fillRect/>
            </a:stretch>
          </p:blipFill>
          <p:spPr>
            <a:xfrm>
              <a:off x="0" y="0"/>
              <a:ext cx="14306084" cy="5939237"/>
            </a:xfrm>
            <a:prstGeom prst="rect">
              <a:avLst/>
            </a:prstGeom>
          </p:spPr>
        </p:pic>
      </p:grpSp>
      <p:grpSp>
        <p:nvGrpSpPr>
          <p:cNvPr id="10" name="Group 10"/>
          <p:cNvGrpSpPr/>
          <p:nvPr/>
        </p:nvGrpSpPr>
        <p:grpSpPr>
          <a:xfrm>
            <a:off x="9717692" y="2708859"/>
            <a:ext cx="6348470" cy="4290075"/>
            <a:chOff x="0" y="0"/>
            <a:chExt cx="8464627" cy="5720100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0"/>
              <a:ext cx="8464627" cy="5720100"/>
              <a:chOff x="0" y="0"/>
              <a:chExt cx="5039406" cy="3405455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5039406" cy="3405455"/>
              </a:xfrm>
              <a:custGeom>
                <a:avLst/>
                <a:gdLst/>
                <a:ahLst/>
                <a:cxnLst/>
                <a:rect l="l" t="t" r="r" b="b"/>
                <a:pathLst>
                  <a:path w="5039406" h="3405455">
                    <a:moveTo>
                      <a:pt x="0" y="0"/>
                    </a:moveTo>
                    <a:lnTo>
                      <a:pt x="5039406" y="0"/>
                    </a:lnTo>
                    <a:lnTo>
                      <a:pt x="5039406" y="3405455"/>
                    </a:lnTo>
                    <a:lnTo>
                      <a:pt x="0" y="3405455"/>
                    </a:lnTo>
                    <a:close/>
                  </a:path>
                </a:pathLst>
              </a:custGeom>
              <a:solidFill>
                <a:srgbClr val="1E2328"/>
              </a:solidFill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0" y="0"/>
                <a:ext cx="5039406" cy="340545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78"/>
                  </a:lnSpc>
                </a:pPr>
                <a:endParaRPr/>
              </a:p>
            </p:txBody>
          </p:sp>
        </p:grpSp>
        <p:sp>
          <p:nvSpPr>
            <p:cNvPr id="14" name="TextBox 14"/>
            <p:cNvSpPr txBox="1"/>
            <p:nvPr/>
          </p:nvSpPr>
          <p:spPr>
            <a:xfrm>
              <a:off x="1295761" y="1081203"/>
              <a:ext cx="4654654" cy="20962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000"/>
                </a:lnSpc>
              </a:pPr>
              <a:r>
                <a:rPr lang="pl" sz="6000" dirty="0">
                  <a:solidFill>
                    <a:srgbClr val="FFFFFF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Przegląd Unitu</a:t>
              </a:r>
            </a:p>
          </p:txBody>
        </p:sp>
        <p:sp>
          <p:nvSpPr>
            <p:cNvPr id="15" name="AutoShape 15"/>
            <p:cNvSpPr/>
            <p:nvPr/>
          </p:nvSpPr>
          <p:spPr>
            <a:xfrm>
              <a:off x="1295804" y="4525589"/>
              <a:ext cx="958722" cy="6349"/>
            </a:xfrm>
            <a:prstGeom prst="line">
              <a:avLst/>
            </a:prstGeom>
            <a:ln w="12700" cap="flat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2254457" y="7637143"/>
            <a:ext cx="13690732" cy="12334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00"/>
              </a:lnSpc>
            </a:pPr>
            <a:r>
              <a:rPr lang="pl" sz="22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 tym module poznasz umiejętności niezbędne do zostania przedsiębiorcą. Szczegółowo poznasz umiejętności zarządzania finansami, zarządzania czasem oraz to, jak rozwinąć przedsiębiorcze nastawienie.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31566" y="351095"/>
            <a:ext cx="4506489" cy="384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49"/>
              </a:lnSpc>
            </a:pPr>
            <a:r>
              <a:rPr lang="pl" sz="2499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Program szkoleniowy UpTraK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636769-2D59-DE56-C744-6F78F4DB8002}"/>
              </a:ext>
            </a:extLst>
          </p:cNvPr>
          <p:cNvSpPr txBox="1"/>
          <p:nvPr/>
        </p:nvSpPr>
        <p:spPr>
          <a:xfrm rot="-5400000">
            <a:off x="15614765" y="7257068"/>
            <a:ext cx="3733800" cy="268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196"/>
              </a:lnSpc>
            </a:pPr>
            <a:r>
              <a:rPr lang="pl" sz="180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www.fashionupproject.com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6691312"/>
            <a:ext cx="9310979" cy="3595688"/>
            <a:chOff x="0" y="0"/>
            <a:chExt cx="12414639" cy="4794250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1365250"/>
              <a:ext cx="12414639" cy="3429000"/>
              <a:chOff x="0" y="0"/>
              <a:chExt cx="7391041" cy="2041451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7391041" cy="2041451"/>
              </a:xfrm>
              <a:custGeom>
                <a:avLst/>
                <a:gdLst/>
                <a:ahLst/>
                <a:cxnLst/>
                <a:rect l="l" t="t" r="r" b="b"/>
                <a:pathLst>
                  <a:path w="7391041" h="2041451">
                    <a:moveTo>
                      <a:pt x="0" y="0"/>
                    </a:moveTo>
                    <a:lnTo>
                      <a:pt x="7391041" y="0"/>
                    </a:lnTo>
                    <a:lnTo>
                      <a:pt x="7391041" y="2041451"/>
                    </a:lnTo>
                    <a:lnTo>
                      <a:pt x="0" y="2041451"/>
                    </a:lnTo>
                    <a:close/>
                  </a:path>
                </a:pathLst>
              </a:custGeom>
              <a:solidFill>
                <a:srgbClr val="CFCF5A"/>
              </a:solidFill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0"/>
                <a:ext cx="7391041" cy="204145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78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0" y="0"/>
              <a:ext cx="1371600" cy="1365250"/>
              <a:chOff x="0" y="0"/>
              <a:chExt cx="816580" cy="8128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81658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6580" h="812800">
                    <a:moveTo>
                      <a:pt x="0" y="0"/>
                    </a:moveTo>
                    <a:lnTo>
                      <a:pt x="816580" y="0"/>
                    </a:lnTo>
                    <a:lnTo>
                      <a:pt x="81658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1E2328"/>
              </a:solidFill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0"/>
                <a:ext cx="816580" cy="8128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78"/>
                  </a:lnSpc>
                </a:pPr>
                <a:endParaRPr/>
              </a:p>
            </p:txBody>
          </p:sp>
        </p:grpSp>
      </p:grpSp>
      <p:grpSp>
        <p:nvGrpSpPr>
          <p:cNvPr id="9" name="Group 9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10" name="AutoShape 10"/>
            <p:cNvSpPr/>
            <p:nvPr/>
          </p:nvSpPr>
          <p:spPr>
            <a:xfrm flipV="1">
              <a:off x="22233774" y="0"/>
              <a:ext cx="0" cy="13716000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1" name="AutoShape 11"/>
            <p:cNvSpPr/>
            <p:nvPr/>
          </p:nvSpPr>
          <p:spPr>
            <a:xfrm rot="-10800000">
              <a:off x="0" y="1365250"/>
              <a:ext cx="24384000" cy="0"/>
            </a:xfrm>
            <a:prstGeom prst="line">
              <a:avLst/>
            </a:prstGeom>
            <a:ln w="12700" cap="flat">
              <a:solidFill>
                <a:srgbClr val="1E232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22233774" y="1371600"/>
              <a:ext cx="2150226" cy="2150226"/>
            </a:xfrm>
            <a:custGeom>
              <a:avLst/>
              <a:gdLst/>
              <a:ahLst/>
              <a:cxnLst/>
              <a:rect l="l" t="t" r="r" b="b"/>
              <a:pathLst>
                <a:path w="2150226" h="2150226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pl-PL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8387439" y="459528"/>
              <a:ext cx="3674959" cy="4995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49"/>
                </a:lnSpc>
              </a:pPr>
              <a:r>
                <a:rPr lang="pl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Moduł 5, Unit 5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9811225" y="7672387"/>
            <a:ext cx="6089217" cy="1371309"/>
            <a:chOff x="0" y="-57150"/>
            <a:chExt cx="8118956" cy="1828411"/>
          </a:xfrm>
        </p:grpSpPr>
        <p:sp>
          <p:nvSpPr>
            <p:cNvPr id="16" name="TextBox 16"/>
            <p:cNvSpPr txBox="1"/>
            <p:nvPr/>
          </p:nvSpPr>
          <p:spPr>
            <a:xfrm>
              <a:off x="0" y="-57150"/>
              <a:ext cx="7208434" cy="5566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500"/>
                </a:lnSpc>
              </a:pPr>
              <a:r>
                <a:rPr lang="pl" sz="2500">
                  <a:solidFill>
                    <a:srgbClr val="1E2328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Wymagana wiedza wstępna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690880"/>
              <a:ext cx="8118956" cy="10803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99"/>
                </a:lnSpc>
              </a:pPr>
              <a:r>
                <a:rPr lang="pl" sz="21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Do udziału w tej jednostce nie jest wymagana żadna wcześniejsza wiedza.</a:t>
              </a:r>
            </a:p>
          </p:txBody>
        </p:sp>
      </p:grpSp>
      <p:sp>
        <p:nvSpPr>
          <p:cNvPr id="18" name="AutoShape 18"/>
          <p:cNvSpPr/>
          <p:nvPr/>
        </p:nvSpPr>
        <p:spPr>
          <a:xfrm rot="-10800000">
            <a:off x="0" y="1023937"/>
            <a:ext cx="18288000" cy="0"/>
          </a:xfrm>
          <a:prstGeom prst="line">
            <a:avLst/>
          </a:prstGeom>
          <a:ln w="9525" cap="flat">
            <a:solidFill>
              <a:srgbClr val="1E232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grpSp>
        <p:nvGrpSpPr>
          <p:cNvPr id="19" name="Group 19"/>
          <p:cNvGrpSpPr/>
          <p:nvPr/>
        </p:nvGrpSpPr>
        <p:grpSpPr>
          <a:xfrm>
            <a:off x="1031566" y="2057400"/>
            <a:ext cx="5356508" cy="7200900"/>
            <a:chOff x="0" y="0"/>
            <a:chExt cx="7142011" cy="9601200"/>
          </a:xfrm>
        </p:grpSpPr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3"/>
            <a:srcRect t="5217" b="5217"/>
            <a:stretch>
              <a:fillRect/>
            </a:stretch>
          </p:blipFill>
          <p:spPr>
            <a:xfrm>
              <a:off x="0" y="0"/>
              <a:ext cx="7142011" cy="9601200"/>
            </a:xfrm>
            <a:prstGeom prst="rect">
              <a:avLst/>
            </a:prstGeom>
          </p:spPr>
        </p:pic>
      </p:grpSp>
      <p:grpSp>
        <p:nvGrpSpPr>
          <p:cNvPr id="21" name="Group 21"/>
          <p:cNvGrpSpPr/>
          <p:nvPr/>
        </p:nvGrpSpPr>
        <p:grpSpPr>
          <a:xfrm>
            <a:off x="6736672" y="2143125"/>
            <a:ext cx="9452776" cy="3498838"/>
            <a:chOff x="0" y="114300"/>
            <a:chExt cx="12603701" cy="4665119"/>
          </a:xfrm>
        </p:grpSpPr>
        <p:sp>
          <p:nvSpPr>
            <p:cNvPr id="22" name="TextBox 22"/>
            <p:cNvSpPr txBox="1"/>
            <p:nvPr/>
          </p:nvSpPr>
          <p:spPr>
            <a:xfrm>
              <a:off x="0" y="2570522"/>
              <a:ext cx="12603701" cy="22088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99"/>
                </a:lnSpc>
              </a:pPr>
              <a:r>
                <a:rPr lang="pl" sz="21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Pod koniec tej jednostki będziesz potrafił/mogła:</a:t>
              </a:r>
            </a:p>
            <a:p>
              <a:pPr marL="474979" lvl="1" indent="-237490" algn="l">
                <a:lnSpc>
                  <a:spcPts val="3299"/>
                </a:lnSpc>
                <a:buAutoNum type="arabicPeriod"/>
              </a:pPr>
              <a:r>
                <a:rPr lang="pl" sz="21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Rozpoznawać podstawowe umiejętności przedsiębiorcy</a:t>
              </a:r>
            </a:p>
            <a:p>
              <a:pPr marL="474979" lvl="1" indent="-237490" algn="l">
                <a:lnSpc>
                  <a:spcPts val="3299"/>
                </a:lnSpc>
                <a:buAutoNum type="arabicPeriod"/>
              </a:pPr>
              <a:r>
                <a:rPr lang="pl" sz="21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Porównywać i zestawiać umiejętności potrzebne w różnych scenariuszach przedsiębiorczości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114300"/>
              <a:ext cx="8969490" cy="20962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000"/>
                </a:lnSpc>
              </a:pPr>
              <a:r>
                <a:rPr lang="pl" sz="6000" dirty="0">
                  <a:solidFill>
                    <a:srgbClr val="1E2328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Oczekiwane</a:t>
              </a:r>
            </a:p>
            <a:p>
              <a:pPr algn="l">
                <a:lnSpc>
                  <a:spcPts val="6000"/>
                </a:lnSpc>
              </a:pPr>
              <a:r>
                <a:rPr lang="pl" sz="6000" dirty="0">
                  <a:solidFill>
                    <a:srgbClr val="1E2328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Rezultaty uczenia </a:t>
              </a:r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1031566" y="351095"/>
            <a:ext cx="4506489" cy="384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49"/>
              </a:lnSpc>
            </a:pPr>
            <a:r>
              <a:rPr lang="pl" sz="2499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Program szkoleniowy UpTraK</a:t>
            </a:r>
          </a:p>
        </p:txBody>
      </p:sp>
      <p:sp>
        <p:nvSpPr>
          <p:cNvPr id="25" name="TextBox 17">
            <a:extLst>
              <a:ext uri="{FF2B5EF4-FFF2-40B4-BE49-F238E27FC236}">
                <a16:creationId xmlns:a16="http://schemas.microsoft.com/office/drawing/2014/main" id="{A9AA1A3D-9918-5E5A-8BA1-C5D7FFD836B5}"/>
              </a:ext>
            </a:extLst>
          </p:cNvPr>
          <p:cNvSpPr txBox="1"/>
          <p:nvPr/>
        </p:nvSpPr>
        <p:spPr>
          <a:xfrm rot="-5400000">
            <a:off x="15614765" y="7257068"/>
            <a:ext cx="3733800" cy="268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196"/>
              </a:lnSpc>
            </a:pPr>
            <a:r>
              <a:rPr lang="pl" sz="180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www.fashionupproject.com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AutoShape 3"/>
            <p:cNvSpPr/>
            <p:nvPr/>
          </p:nvSpPr>
          <p:spPr>
            <a:xfrm flipV="1">
              <a:off x="22233774" y="0"/>
              <a:ext cx="0" cy="13716000"/>
            </a:xfrm>
            <a:prstGeom prst="line">
              <a:avLst/>
            </a:prstGeom>
            <a:ln w="12700" cap="flat">
              <a:solidFill>
                <a:srgbClr val="1E232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" name="AutoShape 4"/>
            <p:cNvSpPr/>
            <p:nvPr/>
          </p:nvSpPr>
          <p:spPr>
            <a:xfrm rot="-10800000">
              <a:off x="0" y="1365250"/>
              <a:ext cx="24384000" cy="0"/>
            </a:xfrm>
            <a:prstGeom prst="line">
              <a:avLst/>
            </a:prstGeom>
            <a:ln w="12700" cap="flat">
              <a:solidFill>
                <a:srgbClr val="1E232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" name="Freeform 5"/>
            <p:cNvSpPr/>
            <p:nvPr/>
          </p:nvSpPr>
          <p:spPr>
            <a:xfrm>
              <a:off x="22233774" y="1371600"/>
              <a:ext cx="2150226" cy="2150226"/>
            </a:xfrm>
            <a:custGeom>
              <a:avLst/>
              <a:gdLst/>
              <a:ahLst/>
              <a:cxnLst/>
              <a:rect l="l" t="t" r="r" b="b"/>
              <a:pathLst>
                <a:path w="2150226" h="2150226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pl-PL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8387439" y="459528"/>
              <a:ext cx="3674959" cy="4995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49"/>
                </a:lnSpc>
              </a:pPr>
              <a:r>
                <a:rPr lang="pl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Moduł 5, Unit 5</a:t>
              </a:r>
            </a:p>
          </p:txBody>
        </p:sp>
      </p:grpSp>
      <p:sp>
        <p:nvSpPr>
          <p:cNvPr id="8" name="AutoShape 8"/>
          <p:cNvSpPr/>
          <p:nvPr/>
        </p:nvSpPr>
        <p:spPr>
          <a:xfrm rot="-10800000">
            <a:off x="0" y="1023937"/>
            <a:ext cx="18288000" cy="0"/>
          </a:xfrm>
          <a:prstGeom prst="line">
            <a:avLst/>
          </a:prstGeom>
          <a:ln w="9525" cap="flat">
            <a:solidFill>
              <a:srgbClr val="1E232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grpSp>
        <p:nvGrpSpPr>
          <p:cNvPr id="9" name="Group 9"/>
          <p:cNvGrpSpPr/>
          <p:nvPr/>
        </p:nvGrpSpPr>
        <p:grpSpPr>
          <a:xfrm>
            <a:off x="0" y="1033462"/>
            <a:ext cx="6051534" cy="9253538"/>
            <a:chOff x="0" y="0"/>
            <a:chExt cx="1308826" cy="200135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308826" cy="2001355"/>
            </a:xfrm>
            <a:custGeom>
              <a:avLst/>
              <a:gdLst/>
              <a:ahLst/>
              <a:cxnLst/>
              <a:rect l="l" t="t" r="r" b="b"/>
              <a:pathLst>
                <a:path w="1308826" h="2001355">
                  <a:moveTo>
                    <a:pt x="0" y="0"/>
                  </a:moveTo>
                  <a:lnTo>
                    <a:pt x="1308826" y="0"/>
                  </a:lnTo>
                  <a:lnTo>
                    <a:pt x="1308826" y="2001355"/>
                  </a:lnTo>
                  <a:lnTo>
                    <a:pt x="0" y="2001355"/>
                  </a:lnTo>
                  <a:close/>
                </a:path>
              </a:pathLst>
            </a:custGeom>
            <a:solidFill>
              <a:srgbClr val="CFCF5A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0"/>
              <a:ext cx="1308826" cy="20013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6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028700" y="3830974"/>
            <a:ext cx="4119719" cy="1572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00"/>
              </a:lnSpc>
            </a:pPr>
            <a:r>
              <a:rPr lang="pl" sz="6000" dirty="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Cel Nauczania</a:t>
            </a:r>
          </a:p>
        </p:txBody>
      </p:sp>
      <p:sp>
        <p:nvSpPr>
          <p:cNvPr id="13" name="AutoShape 13"/>
          <p:cNvSpPr/>
          <p:nvPr/>
        </p:nvSpPr>
        <p:spPr>
          <a:xfrm>
            <a:off x="1087192" y="5869411"/>
            <a:ext cx="719041" cy="4762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sp>
        <p:nvSpPr>
          <p:cNvPr id="14" name="TextBox 14"/>
          <p:cNvSpPr txBox="1"/>
          <p:nvPr/>
        </p:nvSpPr>
        <p:spPr>
          <a:xfrm>
            <a:off x="1087161" y="6401734"/>
            <a:ext cx="3789639" cy="20798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299"/>
              </a:lnSpc>
            </a:pPr>
            <a:r>
              <a:rPr lang="pl" sz="2199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Celem jednostki jest wyposażenie przyszłych rzemieślników zajmujących się modą w podstawową wiedzę na temat przedsiębiorczości.</a:t>
            </a:r>
          </a:p>
        </p:txBody>
      </p:sp>
      <p:sp>
        <p:nvSpPr>
          <p:cNvPr id="15" name="Freeform 15"/>
          <p:cNvSpPr/>
          <p:nvPr/>
        </p:nvSpPr>
        <p:spPr>
          <a:xfrm>
            <a:off x="5701777" y="5519654"/>
            <a:ext cx="699514" cy="699514"/>
          </a:xfrm>
          <a:custGeom>
            <a:avLst/>
            <a:gdLst/>
            <a:ahLst/>
            <a:cxnLst/>
            <a:rect l="l" t="t" r="r" b="b"/>
            <a:pathLst>
              <a:path w="699514" h="699514">
                <a:moveTo>
                  <a:pt x="0" y="0"/>
                </a:moveTo>
                <a:lnTo>
                  <a:pt x="699515" y="0"/>
                </a:lnTo>
                <a:lnTo>
                  <a:pt x="699515" y="699515"/>
                </a:lnTo>
                <a:lnTo>
                  <a:pt x="0" y="69951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16" name="Group 16"/>
          <p:cNvGrpSpPr/>
          <p:nvPr/>
        </p:nvGrpSpPr>
        <p:grpSpPr>
          <a:xfrm>
            <a:off x="6736672" y="3594082"/>
            <a:ext cx="9601147" cy="1890453"/>
            <a:chOff x="0" y="114300"/>
            <a:chExt cx="12801529" cy="2520603"/>
          </a:xfrm>
        </p:grpSpPr>
        <p:sp>
          <p:nvSpPr>
            <p:cNvPr id="17" name="TextBox 17"/>
            <p:cNvSpPr txBox="1"/>
            <p:nvPr/>
          </p:nvSpPr>
          <p:spPr>
            <a:xfrm>
              <a:off x="0" y="1554522"/>
              <a:ext cx="12801529" cy="10803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99"/>
                </a:lnSpc>
              </a:pPr>
              <a:r>
                <a:rPr lang="pl" sz="21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Jednostka ta jest przeznaczona dla osób, które chcą zdobyć podstawową wiedzę na temat rozwijania podstawowych umiejętności przedsiębiorcy.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114300"/>
              <a:ext cx="9110276" cy="11049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000"/>
                </a:lnSpc>
              </a:pPr>
              <a:r>
                <a:rPr lang="pl" sz="6000" dirty="0">
                  <a:solidFill>
                    <a:srgbClr val="1E2328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Grupa docelowa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6736672" y="6922260"/>
            <a:ext cx="9601147" cy="1890453"/>
            <a:chOff x="0" y="114300"/>
            <a:chExt cx="12801529" cy="2520604"/>
          </a:xfrm>
        </p:grpSpPr>
        <p:sp>
          <p:nvSpPr>
            <p:cNvPr id="20" name="TextBox 20"/>
            <p:cNvSpPr txBox="1"/>
            <p:nvPr/>
          </p:nvSpPr>
          <p:spPr>
            <a:xfrm>
              <a:off x="0" y="1554523"/>
              <a:ext cx="12801529" cy="10803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99"/>
                </a:lnSpc>
              </a:pPr>
              <a:r>
                <a:rPr lang="pl" sz="21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Przedsiębiorczość, przedsiębiorcze nastawienie, zarządzanie finansami, zarządzanie czasem, umiejętności przedsiębiorcze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114300"/>
              <a:ext cx="11439368" cy="110490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6000"/>
                </a:lnSpc>
              </a:pPr>
              <a:r>
                <a:rPr lang="pl" sz="6000" dirty="0">
                  <a:solidFill>
                    <a:srgbClr val="1E2328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Koncepcje Kluczowe</a:t>
              </a:r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1031566" y="351095"/>
            <a:ext cx="4506489" cy="384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49"/>
              </a:lnSpc>
            </a:pPr>
            <a:r>
              <a:rPr lang="pl" sz="2499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Program szkoleniowy UpTraK</a:t>
            </a:r>
          </a:p>
        </p:txBody>
      </p:sp>
      <p:sp>
        <p:nvSpPr>
          <p:cNvPr id="23" name="TextBox 17">
            <a:extLst>
              <a:ext uri="{FF2B5EF4-FFF2-40B4-BE49-F238E27FC236}">
                <a16:creationId xmlns:a16="http://schemas.microsoft.com/office/drawing/2014/main" id="{3CAEE4CB-3C43-1219-AD82-8E611C94E446}"/>
              </a:ext>
            </a:extLst>
          </p:cNvPr>
          <p:cNvSpPr txBox="1"/>
          <p:nvPr/>
        </p:nvSpPr>
        <p:spPr>
          <a:xfrm rot="-5400000">
            <a:off x="15614765" y="7257068"/>
            <a:ext cx="3733800" cy="268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196"/>
              </a:lnSpc>
            </a:pPr>
            <a:r>
              <a:rPr lang="pl" sz="180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www.fashionupproject.com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CF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AutoShape 3"/>
            <p:cNvSpPr/>
            <p:nvPr/>
          </p:nvSpPr>
          <p:spPr>
            <a:xfrm flipV="1">
              <a:off x="22233774" y="0"/>
              <a:ext cx="0" cy="13716000"/>
            </a:xfrm>
            <a:prstGeom prst="line">
              <a:avLst/>
            </a:prstGeom>
            <a:ln w="12700" cap="flat">
              <a:solidFill>
                <a:srgbClr val="1E232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" name="AutoShape 4"/>
            <p:cNvSpPr/>
            <p:nvPr/>
          </p:nvSpPr>
          <p:spPr>
            <a:xfrm rot="-10800000">
              <a:off x="0" y="1365250"/>
              <a:ext cx="24384000" cy="0"/>
            </a:xfrm>
            <a:prstGeom prst="line">
              <a:avLst/>
            </a:prstGeom>
            <a:ln w="12700" cap="flat">
              <a:solidFill>
                <a:srgbClr val="1E232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" name="Freeform 5"/>
            <p:cNvSpPr/>
            <p:nvPr/>
          </p:nvSpPr>
          <p:spPr>
            <a:xfrm>
              <a:off x="22233774" y="1371600"/>
              <a:ext cx="2150226" cy="2150226"/>
            </a:xfrm>
            <a:custGeom>
              <a:avLst/>
              <a:gdLst/>
              <a:ahLst/>
              <a:cxnLst/>
              <a:rect l="l" t="t" r="r" b="b"/>
              <a:pathLst>
                <a:path w="2150226" h="2150226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pl-PL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8387439" y="459528"/>
              <a:ext cx="3674959" cy="4995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49"/>
                </a:lnSpc>
              </a:pPr>
              <a:r>
                <a:rPr lang="pl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Moduł 5, Unit 5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8127431" y="1028700"/>
            <a:ext cx="8545347" cy="7210425"/>
            <a:chOff x="0" y="0"/>
            <a:chExt cx="11393795" cy="9613900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3"/>
            <a:srcRect t="3505" b="28147"/>
            <a:stretch>
              <a:fillRect/>
            </a:stretch>
          </p:blipFill>
          <p:spPr>
            <a:xfrm>
              <a:off x="0" y="0"/>
              <a:ext cx="11393795" cy="9613900"/>
            </a:xfrm>
            <a:prstGeom prst="rect">
              <a:avLst/>
            </a:prstGeom>
          </p:spPr>
        </p:pic>
      </p:grpSp>
      <p:sp>
        <p:nvSpPr>
          <p:cNvPr id="10" name="AutoShape 10"/>
          <p:cNvSpPr/>
          <p:nvPr/>
        </p:nvSpPr>
        <p:spPr>
          <a:xfrm rot="-10800000">
            <a:off x="0" y="1023937"/>
            <a:ext cx="18288000" cy="0"/>
          </a:xfrm>
          <a:prstGeom prst="line">
            <a:avLst/>
          </a:prstGeom>
          <a:ln w="9525" cap="flat">
            <a:solidFill>
              <a:srgbClr val="1E232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grpSp>
        <p:nvGrpSpPr>
          <p:cNvPr id="11" name="Group 11"/>
          <p:cNvGrpSpPr/>
          <p:nvPr/>
        </p:nvGrpSpPr>
        <p:grpSpPr>
          <a:xfrm>
            <a:off x="1028700" y="5653088"/>
            <a:ext cx="8282279" cy="4633913"/>
            <a:chOff x="0" y="0"/>
            <a:chExt cx="6574460" cy="367839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574461" cy="3678393"/>
            </a:xfrm>
            <a:custGeom>
              <a:avLst/>
              <a:gdLst/>
              <a:ahLst/>
              <a:cxnLst/>
              <a:rect l="l" t="t" r="r" b="b"/>
              <a:pathLst>
                <a:path w="6574461" h="3678393">
                  <a:moveTo>
                    <a:pt x="0" y="0"/>
                  </a:moveTo>
                  <a:lnTo>
                    <a:pt x="6574461" y="0"/>
                  </a:lnTo>
                  <a:lnTo>
                    <a:pt x="6574461" y="3678393"/>
                  </a:lnTo>
                  <a:lnTo>
                    <a:pt x="0" y="3678393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0"/>
              <a:ext cx="6574460" cy="36783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78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2315212" y="6508174"/>
            <a:ext cx="5126614" cy="1572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000"/>
              </a:lnSpc>
            </a:pPr>
            <a:r>
              <a:rPr lang="pl" sz="6000" dirty="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Niezbędne wyposażenie</a:t>
            </a:r>
          </a:p>
        </p:txBody>
      </p:sp>
      <p:sp>
        <p:nvSpPr>
          <p:cNvPr id="15" name="AutoShape 15"/>
          <p:cNvSpPr/>
          <p:nvPr/>
        </p:nvSpPr>
        <p:spPr>
          <a:xfrm>
            <a:off x="2315244" y="8612231"/>
            <a:ext cx="719041" cy="4762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sp>
        <p:nvSpPr>
          <p:cNvPr id="16" name="TextBox 16"/>
          <p:cNvSpPr txBox="1"/>
          <p:nvPr/>
        </p:nvSpPr>
        <p:spPr>
          <a:xfrm>
            <a:off x="1028700" y="2593075"/>
            <a:ext cx="6413126" cy="20735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2900" indent="-342900" algn="l">
              <a:lnSpc>
                <a:spcPts val="3299"/>
              </a:lnSpc>
              <a:buFont typeface="Arial" panose="020B0604020202020204" pitchFamily="34" charset="0"/>
              <a:buChar char="•"/>
            </a:pPr>
            <a:r>
              <a:rPr lang="pl" sz="200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Laptop z dostępem do internetu</a:t>
            </a:r>
          </a:p>
          <a:p>
            <a:pPr marL="342900" indent="-342900" algn="l">
              <a:lnSpc>
                <a:spcPts val="3299"/>
              </a:lnSpc>
              <a:buFont typeface="Arial" panose="020B0604020202020204" pitchFamily="34" charset="0"/>
              <a:buChar char="•"/>
            </a:pPr>
            <a:r>
              <a:rPr lang="pl" sz="200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Projektor</a:t>
            </a:r>
          </a:p>
          <a:p>
            <a:pPr marL="342900" indent="-342900" algn="l">
              <a:lnSpc>
                <a:spcPts val="3299"/>
              </a:lnSpc>
              <a:buFont typeface="Arial" panose="020B0604020202020204" pitchFamily="34" charset="0"/>
              <a:buChar char="•"/>
            </a:pPr>
            <a:r>
              <a:rPr lang="pl" sz="200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Papier do notatek z długopisami i markerami</a:t>
            </a:r>
          </a:p>
          <a:p>
            <a:pPr marL="342900" indent="-342900" algn="l">
              <a:lnSpc>
                <a:spcPts val="3299"/>
              </a:lnSpc>
              <a:buFont typeface="Arial" panose="020B0604020202020204" pitchFamily="34" charset="0"/>
              <a:buChar char="•"/>
            </a:pPr>
            <a:r>
              <a:rPr lang="pl" sz="200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Notatki samoprzylepne</a:t>
            </a:r>
          </a:p>
          <a:p>
            <a:pPr marL="342900" indent="-342900" algn="l">
              <a:lnSpc>
                <a:spcPts val="3299"/>
              </a:lnSpc>
              <a:buFont typeface="Arial" panose="020B0604020202020204" pitchFamily="34" charset="0"/>
              <a:buChar char="•"/>
            </a:pPr>
            <a:r>
              <a:rPr lang="pl" sz="200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Wydrukowane fiszki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31566" y="351095"/>
            <a:ext cx="4506489" cy="384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49"/>
              </a:lnSpc>
            </a:pPr>
            <a:r>
              <a:rPr lang="pl" sz="2499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Program szkoleniowy UpTraK</a:t>
            </a:r>
          </a:p>
        </p:txBody>
      </p:sp>
      <p:sp>
        <p:nvSpPr>
          <p:cNvPr id="19" name="TextBox 17">
            <a:extLst>
              <a:ext uri="{FF2B5EF4-FFF2-40B4-BE49-F238E27FC236}">
                <a16:creationId xmlns:a16="http://schemas.microsoft.com/office/drawing/2014/main" id="{51DA17B5-278C-8C7F-76EB-1C713400227B}"/>
              </a:ext>
            </a:extLst>
          </p:cNvPr>
          <p:cNvSpPr txBox="1"/>
          <p:nvPr/>
        </p:nvSpPr>
        <p:spPr>
          <a:xfrm rot="-5400000">
            <a:off x="15614765" y="7257068"/>
            <a:ext cx="3733800" cy="268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196"/>
              </a:lnSpc>
            </a:pPr>
            <a:r>
              <a:rPr lang="pl" sz="180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www.fashionupproject.com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AutoShape 3"/>
            <p:cNvSpPr/>
            <p:nvPr/>
          </p:nvSpPr>
          <p:spPr>
            <a:xfrm flipV="1">
              <a:off x="22233774" y="0"/>
              <a:ext cx="0" cy="13716000"/>
            </a:xfrm>
            <a:prstGeom prst="line">
              <a:avLst/>
            </a:prstGeom>
            <a:ln w="12700" cap="flat">
              <a:solidFill>
                <a:srgbClr val="1E232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" name="AutoShape 4"/>
            <p:cNvSpPr/>
            <p:nvPr/>
          </p:nvSpPr>
          <p:spPr>
            <a:xfrm rot="-10800000">
              <a:off x="0" y="1365250"/>
              <a:ext cx="24384000" cy="0"/>
            </a:xfrm>
            <a:prstGeom prst="line">
              <a:avLst/>
            </a:prstGeom>
            <a:ln w="12700" cap="flat">
              <a:solidFill>
                <a:srgbClr val="1E232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" name="Freeform 5"/>
            <p:cNvSpPr/>
            <p:nvPr/>
          </p:nvSpPr>
          <p:spPr>
            <a:xfrm>
              <a:off x="22233774" y="1371600"/>
              <a:ext cx="2150226" cy="2150226"/>
            </a:xfrm>
            <a:custGeom>
              <a:avLst/>
              <a:gdLst/>
              <a:ahLst/>
              <a:cxnLst/>
              <a:rect l="l" t="t" r="r" b="b"/>
              <a:pathLst>
                <a:path w="2150226" h="2150226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pl-PL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8387439" y="459528"/>
              <a:ext cx="3674959" cy="4995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49"/>
                </a:lnSpc>
              </a:pPr>
              <a:r>
                <a:rPr lang="pl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Moduł 5, Unit 5</a:t>
              </a:r>
            </a:p>
          </p:txBody>
        </p:sp>
      </p:grpSp>
      <p:sp>
        <p:nvSpPr>
          <p:cNvPr id="8" name="AutoShape 8"/>
          <p:cNvSpPr/>
          <p:nvPr/>
        </p:nvSpPr>
        <p:spPr>
          <a:xfrm rot="-10800000">
            <a:off x="0" y="1023937"/>
            <a:ext cx="18288000" cy="0"/>
          </a:xfrm>
          <a:prstGeom prst="line">
            <a:avLst/>
          </a:prstGeom>
          <a:ln w="9525" cap="flat">
            <a:solidFill>
              <a:srgbClr val="1E232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grpSp>
        <p:nvGrpSpPr>
          <p:cNvPr id="9" name="Group 9"/>
          <p:cNvGrpSpPr/>
          <p:nvPr/>
        </p:nvGrpSpPr>
        <p:grpSpPr>
          <a:xfrm>
            <a:off x="424644" y="2372345"/>
            <a:ext cx="13672355" cy="7499402"/>
            <a:chOff x="0" y="0"/>
            <a:chExt cx="5195375" cy="384650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5195375" cy="3846507"/>
            </a:xfrm>
            <a:custGeom>
              <a:avLst/>
              <a:gdLst/>
              <a:ahLst/>
              <a:cxnLst/>
              <a:rect l="l" t="t" r="r" b="b"/>
              <a:pathLst>
                <a:path w="5195375" h="3846507">
                  <a:moveTo>
                    <a:pt x="0" y="0"/>
                  </a:moveTo>
                  <a:lnTo>
                    <a:pt x="5195375" y="0"/>
                  </a:lnTo>
                  <a:lnTo>
                    <a:pt x="5195375" y="3846507"/>
                  </a:lnTo>
                  <a:lnTo>
                    <a:pt x="0" y="3846507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0"/>
              <a:ext cx="5195375" cy="38465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6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644970" y="1660090"/>
            <a:ext cx="876394" cy="876394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CFCF5A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6"/>
                </a:lnSpc>
              </a:pPr>
              <a:endParaRPr/>
            </a:p>
          </p:txBody>
        </p:sp>
      </p:grpSp>
      <p:sp>
        <p:nvSpPr>
          <p:cNvPr id="15" name="AutoShape 15"/>
          <p:cNvSpPr/>
          <p:nvPr/>
        </p:nvSpPr>
        <p:spPr>
          <a:xfrm>
            <a:off x="2778729" y="4007982"/>
            <a:ext cx="719041" cy="4762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sp>
        <p:nvSpPr>
          <p:cNvPr id="16" name="TextBox 16"/>
          <p:cNvSpPr txBox="1"/>
          <p:nvPr/>
        </p:nvSpPr>
        <p:spPr>
          <a:xfrm>
            <a:off x="458083" y="3045042"/>
            <a:ext cx="5360333" cy="431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pl" sz="250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Profil nauczyciela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644970" y="1853861"/>
            <a:ext cx="876394" cy="431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pl" sz="250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01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748203" y="4118729"/>
            <a:ext cx="13043997" cy="41958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299"/>
              </a:lnSpc>
            </a:pPr>
            <a:r>
              <a:rPr lang="pl" sz="2199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Techniczny:</a:t>
            </a:r>
          </a:p>
          <a:p>
            <a:pPr marL="342900" indent="-342900" algn="l">
              <a:lnSpc>
                <a:spcPts val="3299"/>
              </a:lnSpc>
              <a:buFont typeface="Arial" panose="020B0604020202020204" pitchFamily="34" charset="0"/>
              <a:buChar char="•"/>
            </a:pPr>
            <a:r>
              <a:rPr lang="pl" sz="2199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Znajomość miękkich i twardych umiejętności przedsiębiorczych</a:t>
            </a:r>
          </a:p>
          <a:p>
            <a:pPr marL="342900" indent="-342900" algn="l">
              <a:lnSpc>
                <a:spcPts val="3299"/>
              </a:lnSpc>
              <a:buFont typeface="Arial" panose="020B0604020202020204" pitchFamily="34" charset="0"/>
              <a:buChar char="•"/>
            </a:pPr>
            <a:endParaRPr lang="en-US" sz="2199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3299"/>
              </a:lnSpc>
            </a:pPr>
            <a:r>
              <a:rPr lang="pl" sz="2199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Pedagogiczny:</a:t>
            </a:r>
          </a:p>
          <a:p>
            <a:pPr marL="342900" indent="-342900" algn="l">
              <a:lnSpc>
                <a:spcPts val="3299"/>
              </a:lnSpc>
              <a:buFont typeface="Arial" panose="020B0604020202020204" pitchFamily="34" charset="0"/>
              <a:buChar char="•"/>
            </a:pPr>
            <a:r>
              <a:rPr lang="pl" sz="2199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Doświadczenie w nauczaniu dorosłych i rozumieniu ich stylów uczenia się</a:t>
            </a:r>
          </a:p>
          <a:p>
            <a:pPr marL="342900" indent="-342900" algn="l">
              <a:lnSpc>
                <a:spcPts val="3299"/>
              </a:lnSpc>
              <a:buFont typeface="Arial" panose="020B0604020202020204" pitchFamily="34" charset="0"/>
              <a:buChar char="•"/>
            </a:pPr>
            <a:r>
              <a:rPr lang="pl" sz="2199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Dobre umiejętności komunikacyjne i prezentacyjne pozwalające na zaangażowanie uczniów</a:t>
            </a:r>
          </a:p>
          <a:p>
            <a:pPr marL="342900" indent="-342900" algn="l">
              <a:lnSpc>
                <a:spcPts val="3299"/>
              </a:lnSpc>
              <a:buFont typeface="Arial" panose="020B0604020202020204" pitchFamily="34" charset="0"/>
              <a:buChar char="•"/>
            </a:pPr>
            <a:endParaRPr lang="en-US" sz="2199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3299"/>
              </a:lnSpc>
            </a:pPr>
            <a:r>
              <a:rPr lang="pl" sz="2199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Biznes i przedsiębiorczość:</a:t>
            </a:r>
          </a:p>
          <a:p>
            <a:pPr marL="342900" indent="-342900" algn="l">
              <a:lnSpc>
                <a:spcPts val="3299"/>
              </a:lnSpc>
              <a:buFont typeface="Arial" panose="020B0604020202020204" pitchFamily="34" charset="0"/>
              <a:buChar char="•"/>
            </a:pPr>
            <a:r>
              <a:rPr lang="pl" sz="2199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Umiejętność skutecznego zarządzania finansami przedsiębiorstw</a:t>
            </a:r>
          </a:p>
          <a:p>
            <a:pPr marL="342900" indent="-342900">
              <a:lnSpc>
                <a:spcPts val="3299"/>
              </a:lnSpc>
              <a:buFont typeface="Arial" panose="020B0604020202020204" pitchFamily="34" charset="0"/>
              <a:buChar char="•"/>
            </a:pPr>
            <a:r>
              <a:rPr lang="pl" sz="2199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Umiejętność skutecznego zarządzania czasem w firmach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031566" y="351095"/>
            <a:ext cx="4506489" cy="384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49"/>
              </a:lnSpc>
            </a:pPr>
            <a:r>
              <a:rPr lang="pl" sz="2499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Program szkoleniowy UpTraK</a:t>
            </a:r>
          </a:p>
        </p:txBody>
      </p:sp>
      <p:sp>
        <p:nvSpPr>
          <p:cNvPr id="30" name="TextBox 17">
            <a:extLst>
              <a:ext uri="{FF2B5EF4-FFF2-40B4-BE49-F238E27FC236}">
                <a16:creationId xmlns:a16="http://schemas.microsoft.com/office/drawing/2014/main" id="{FA4C2115-8524-EC65-6758-E4E50C200F8A}"/>
              </a:ext>
            </a:extLst>
          </p:cNvPr>
          <p:cNvSpPr txBox="1"/>
          <p:nvPr/>
        </p:nvSpPr>
        <p:spPr>
          <a:xfrm rot="-5400000">
            <a:off x="15614765" y="7257068"/>
            <a:ext cx="3733800" cy="268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196"/>
              </a:lnSpc>
            </a:pPr>
            <a:r>
              <a:rPr lang="pl" sz="180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www.fashionupproject.com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E808D1-3EB3-62F0-7874-5BDF384DC8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524F0B88-598A-F6C1-E609-C3FD213EF781}"/>
              </a:ext>
            </a:extLst>
          </p:cNvPr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6E01173F-0E3A-F179-0952-4210DA4455F9}"/>
                </a:ext>
              </a:extLst>
            </p:cNvPr>
            <p:cNvSpPr/>
            <p:nvPr/>
          </p:nvSpPr>
          <p:spPr>
            <a:xfrm flipV="1">
              <a:off x="22233774" y="0"/>
              <a:ext cx="0" cy="13716000"/>
            </a:xfrm>
            <a:prstGeom prst="line">
              <a:avLst/>
            </a:prstGeom>
            <a:ln w="12700" cap="flat">
              <a:solidFill>
                <a:srgbClr val="1E232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" name="AutoShape 4">
              <a:extLst>
                <a:ext uri="{FF2B5EF4-FFF2-40B4-BE49-F238E27FC236}">
                  <a16:creationId xmlns:a16="http://schemas.microsoft.com/office/drawing/2014/main" id="{640A8301-3255-6938-8D49-27BAB6800303}"/>
                </a:ext>
              </a:extLst>
            </p:cNvPr>
            <p:cNvSpPr/>
            <p:nvPr/>
          </p:nvSpPr>
          <p:spPr>
            <a:xfrm rot="-10800000">
              <a:off x="0" y="1365250"/>
              <a:ext cx="24384000" cy="0"/>
            </a:xfrm>
            <a:prstGeom prst="line">
              <a:avLst/>
            </a:prstGeom>
            <a:ln w="12700" cap="flat">
              <a:solidFill>
                <a:srgbClr val="1E232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B6195ABC-E236-3892-3F6E-BB2689975692}"/>
                </a:ext>
              </a:extLst>
            </p:cNvPr>
            <p:cNvSpPr/>
            <p:nvPr/>
          </p:nvSpPr>
          <p:spPr>
            <a:xfrm>
              <a:off x="22233774" y="1371600"/>
              <a:ext cx="2150226" cy="2150226"/>
            </a:xfrm>
            <a:custGeom>
              <a:avLst/>
              <a:gdLst/>
              <a:ahLst/>
              <a:cxnLst/>
              <a:rect l="l" t="t" r="r" b="b"/>
              <a:pathLst>
                <a:path w="2150226" h="2150226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pl-PL"/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01216550-8CF7-7FB1-50F8-2605462D4FA8}"/>
                </a:ext>
              </a:extLst>
            </p:cNvPr>
            <p:cNvSpPr txBox="1"/>
            <p:nvPr/>
          </p:nvSpPr>
          <p:spPr>
            <a:xfrm>
              <a:off x="18387439" y="439208"/>
              <a:ext cx="3674959" cy="4995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49"/>
                </a:lnSpc>
              </a:pPr>
              <a:r>
                <a:rPr lang="pl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Moduł 5, Unit 5</a:t>
              </a:r>
            </a:p>
          </p:txBody>
        </p:sp>
      </p:grpSp>
      <p:sp>
        <p:nvSpPr>
          <p:cNvPr id="8" name="AutoShape 8">
            <a:extLst>
              <a:ext uri="{FF2B5EF4-FFF2-40B4-BE49-F238E27FC236}">
                <a16:creationId xmlns:a16="http://schemas.microsoft.com/office/drawing/2014/main" id="{C874BEAC-E6A4-E905-3846-602A8281D79D}"/>
              </a:ext>
            </a:extLst>
          </p:cNvPr>
          <p:cNvSpPr/>
          <p:nvPr/>
        </p:nvSpPr>
        <p:spPr>
          <a:xfrm rot="-10800000">
            <a:off x="0" y="1023937"/>
            <a:ext cx="18288000" cy="0"/>
          </a:xfrm>
          <a:prstGeom prst="line">
            <a:avLst/>
          </a:prstGeom>
          <a:ln w="9525" cap="flat">
            <a:solidFill>
              <a:srgbClr val="1E232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sp>
        <p:nvSpPr>
          <p:cNvPr id="15" name="AutoShape 15">
            <a:extLst>
              <a:ext uri="{FF2B5EF4-FFF2-40B4-BE49-F238E27FC236}">
                <a16:creationId xmlns:a16="http://schemas.microsoft.com/office/drawing/2014/main" id="{41BC70B1-3C3E-DB09-838B-288A2AD73C54}"/>
              </a:ext>
            </a:extLst>
          </p:cNvPr>
          <p:cNvSpPr/>
          <p:nvPr/>
        </p:nvSpPr>
        <p:spPr>
          <a:xfrm>
            <a:off x="2778729" y="4007982"/>
            <a:ext cx="719041" cy="4762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sp>
        <p:nvSpPr>
          <p:cNvPr id="16" name="TextBox 16">
            <a:extLst>
              <a:ext uri="{FF2B5EF4-FFF2-40B4-BE49-F238E27FC236}">
                <a16:creationId xmlns:a16="http://schemas.microsoft.com/office/drawing/2014/main" id="{1042998F-38BB-2695-3F29-7DF3BD394596}"/>
              </a:ext>
            </a:extLst>
          </p:cNvPr>
          <p:cNvSpPr txBox="1"/>
          <p:nvPr/>
        </p:nvSpPr>
        <p:spPr>
          <a:xfrm>
            <a:off x="458083" y="3045042"/>
            <a:ext cx="5360333" cy="431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pl" sz="250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Profil nauczyciela</a:t>
            </a:r>
          </a:p>
        </p:txBody>
      </p:sp>
      <p:sp>
        <p:nvSpPr>
          <p:cNvPr id="17" name="TextBox 17">
            <a:extLst>
              <a:ext uri="{FF2B5EF4-FFF2-40B4-BE49-F238E27FC236}">
                <a16:creationId xmlns:a16="http://schemas.microsoft.com/office/drawing/2014/main" id="{73D4ED49-3A72-2EE6-FD05-8067D024E44F}"/>
              </a:ext>
            </a:extLst>
          </p:cNvPr>
          <p:cNvSpPr txBox="1"/>
          <p:nvPr/>
        </p:nvSpPr>
        <p:spPr>
          <a:xfrm>
            <a:off x="1644970" y="1853861"/>
            <a:ext cx="876394" cy="431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pl" sz="250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01</a:t>
            </a:r>
          </a:p>
        </p:txBody>
      </p:sp>
      <p:grpSp>
        <p:nvGrpSpPr>
          <p:cNvPr id="19" name="Group 19">
            <a:extLst>
              <a:ext uri="{FF2B5EF4-FFF2-40B4-BE49-F238E27FC236}">
                <a16:creationId xmlns:a16="http://schemas.microsoft.com/office/drawing/2014/main" id="{23F57A00-6695-1B86-60BD-E0B5CC08D491}"/>
              </a:ext>
            </a:extLst>
          </p:cNvPr>
          <p:cNvGrpSpPr/>
          <p:nvPr/>
        </p:nvGrpSpPr>
        <p:grpSpPr>
          <a:xfrm>
            <a:off x="2521365" y="4706272"/>
            <a:ext cx="12349972" cy="4147460"/>
            <a:chOff x="0" y="0"/>
            <a:chExt cx="5195375" cy="3846507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E64E2EB5-02C3-A693-37CF-655684078BF6}"/>
                </a:ext>
              </a:extLst>
            </p:cNvPr>
            <p:cNvSpPr/>
            <p:nvPr/>
          </p:nvSpPr>
          <p:spPr>
            <a:xfrm>
              <a:off x="0" y="0"/>
              <a:ext cx="5195375" cy="3846507"/>
            </a:xfrm>
            <a:custGeom>
              <a:avLst/>
              <a:gdLst/>
              <a:ahLst/>
              <a:cxnLst/>
              <a:rect l="l" t="t" r="r" b="b"/>
              <a:pathLst>
                <a:path w="5195375" h="3846507">
                  <a:moveTo>
                    <a:pt x="0" y="0"/>
                  </a:moveTo>
                  <a:lnTo>
                    <a:pt x="5195375" y="0"/>
                  </a:lnTo>
                  <a:lnTo>
                    <a:pt x="5195375" y="3846507"/>
                  </a:lnTo>
                  <a:lnTo>
                    <a:pt x="0" y="3846507"/>
                  </a:lnTo>
                  <a:close/>
                </a:path>
              </a:pathLst>
            </a:custGeom>
            <a:solidFill>
              <a:srgbClr val="CFCF5A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21" name="TextBox 21">
              <a:extLst>
                <a:ext uri="{FF2B5EF4-FFF2-40B4-BE49-F238E27FC236}">
                  <a16:creationId xmlns:a16="http://schemas.microsoft.com/office/drawing/2014/main" id="{CB54DB50-83B5-BB14-C8B6-B14628CC31F5}"/>
                </a:ext>
              </a:extLst>
            </p:cNvPr>
            <p:cNvSpPr txBox="1"/>
            <p:nvPr/>
          </p:nvSpPr>
          <p:spPr>
            <a:xfrm>
              <a:off x="0" y="0"/>
              <a:ext cx="5195375" cy="38465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6"/>
                </a:lnSpc>
              </a:pPr>
              <a:endParaRPr/>
            </a:p>
          </p:txBody>
        </p:sp>
      </p:grpSp>
      <p:grpSp>
        <p:nvGrpSpPr>
          <p:cNvPr id="22" name="Group 22">
            <a:extLst>
              <a:ext uri="{FF2B5EF4-FFF2-40B4-BE49-F238E27FC236}">
                <a16:creationId xmlns:a16="http://schemas.microsoft.com/office/drawing/2014/main" id="{84C58A78-BD41-B672-5F69-090F447F0878}"/>
              </a:ext>
            </a:extLst>
          </p:cNvPr>
          <p:cNvGrpSpPr/>
          <p:nvPr/>
        </p:nvGrpSpPr>
        <p:grpSpPr>
          <a:xfrm>
            <a:off x="12885116" y="4377408"/>
            <a:ext cx="876394" cy="876394"/>
            <a:chOff x="0" y="0"/>
            <a:chExt cx="812800" cy="812800"/>
          </a:xfrm>
        </p:grpSpPr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CC579C34-BE2C-45CF-A996-F7399CE9C87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24" name="TextBox 24">
              <a:extLst>
                <a:ext uri="{FF2B5EF4-FFF2-40B4-BE49-F238E27FC236}">
                  <a16:creationId xmlns:a16="http://schemas.microsoft.com/office/drawing/2014/main" id="{05B80A24-ABC9-C4BB-3448-CF2C3074F464}"/>
                </a:ext>
              </a:extLst>
            </p:cNvPr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6"/>
                </a:lnSpc>
              </a:pPr>
              <a:endParaRPr/>
            </a:p>
          </p:txBody>
        </p:sp>
      </p:grpSp>
      <p:sp>
        <p:nvSpPr>
          <p:cNvPr id="25" name="TextBox 25">
            <a:extLst>
              <a:ext uri="{FF2B5EF4-FFF2-40B4-BE49-F238E27FC236}">
                <a16:creationId xmlns:a16="http://schemas.microsoft.com/office/drawing/2014/main" id="{E2149903-B82C-87FD-8013-F35334E03F2A}"/>
              </a:ext>
            </a:extLst>
          </p:cNvPr>
          <p:cNvSpPr txBox="1"/>
          <p:nvPr/>
        </p:nvSpPr>
        <p:spPr>
          <a:xfrm>
            <a:off x="12885116" y="4571180"/>
            <a:ext cx="876394" cy="431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pl" sz="2500" dirty="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02</a:t>
            </a:r>
          </a:p>
        </p:txBody>
      </p:sp>
      <p:sp>
        <p:nvSpPr>
          <p:cNvPr id="26" name="AutoShape 26">
            <a:extLst>
              <a:ext uri="{FF2B5EF4-FFF2-40B4-BE49-F238E27FC236}">
                <a16:creationId xmlns:a16="http://schemas.microsoft.com/office/drawing/2014/main" id="{FA3FF480-AAD9-AFE9-9C9E-7EE1A20B5BB7}"/>
              </a:ext>
            </a:extLst>
          </p:cNvPr>
          <p:cNvSpPr/>
          <p:nvPr/>
        </p:nvSpPr>
        <p:spPr>
          <a:xfrm>
            <a:off x="11710883" y="6653186"/>
            <a:ext cx="719041" cy="4762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sp>
        <p:nvSpPr>
          <p:cNvPr id="27" name="TextBox 27">
            <a:extLst>
              <a:ext uri="{FF2B5EF4-FFF2-40B4-BE49-F238E27FC236}">
                <a16:creationId xmlns:a16="http://schemas.microsoft.com/office/drawing/2014/main" id="{2F500F9B-73D8-0F9B-EE94-9FD00F5AC6C5}"/>
              </a:ext>
            </a:extLst>
          </p:cNvPr>
          <p:cNvSpPr txBox="1"/>
          <p:nvPr/>
        </p:nvSpPr>
        <p:spPr>
          <a:xfrm>
            <a:off x="9390237" y="5690246"/>
            <a:ext cx="5360333" cy="431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pl" sz="250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Metodologia</a:t>
            </a:r>
          </a:p>
        </p:txBody>
      </p:sp>
      <p:sp>
        <p:nvSpPr>
          <p:cNvPr id="28" name="TextBox 28">
            <a:extLst>
              <a:ext uri="{FF2B5EF4-FFF2-40B4-BE49-F238E27FC236}">
                <a16:creationId xmlns:a16="http://schemas.microsoft.com/office/drawing/2014/main" id="{DCACEDFC-74DC-3D7D-3335-AD12FE674282}"/>
              </a:ext>
            </a:extLst>
          </p:cNvPr>
          <p:cNvSpPr txBox="1"/>
          <p:nvPr/>
        </p:nvSpPr>
        <p:spPr>
          <a:xfrm>
            <a:off x="3048000" y="6830643"/>
            <a:ext cx="11381080" cy="3870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3299"/>
              </a:lnSpc>
            </a:pPr>
            <a:r>
              <a:rPr lang="pl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Niniejsza jednostka będzie opierać się na metodologii uczenia się przez doświadczenie.</a:t>
            </a:r>
          </a:p>
        </p:txBody>
      </p:sp>
      <p:sp>
        <p:nvSpPr>
          <p:cNvPr id="29" name="TextBox 29">
            <a:extLst>
              <a:ext uri="{FF2B5EF4-FFF2-40B4-BE49-F238E27FC236}">
                <a16:creationId xmlns:a16="http://schemas.microsoft.com/office/drawing/2014/main" id="{ACBE1E2C-306E-69E6-1ABB-F3780ED1E1C5}"/>
              </a:ext>
            </a:extLst>
          </p:cNvPr>
          <p:cNvSpPr txBox="1"/>
          <p:nvPr/>
        </p:nvSpPr>
        <p:spPr>
          <a:xfrm>
            <a:off x="1031566" y="351095"/>
            <a:ext cx="4506489" cy="384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49"/>
              </a:lnSpc>
            </a:pPr>
            <a:r>
              <a:rPr lang="pl" sz="2499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Program szkoleniowy UpTraK</a:t>
            </a:r>
          </a:p>
        </p:txBody>
      </p:sp>
      <p:sp>
        <p:nvSpPr>
          <p:cNvPr id="30" name="TextBox 17">
            <a:extLst>
              <a:ext uri="{FF2B5EF4-FFF2-40B4-BE49-F238E27FC236}">
                <a16:creationId xmlns:a16="http://schemas.microsoft.com/office/drawing/2014/main" id="{60471619-D046-D95C-A9E7-DB2ADF6222F0}"/>
              </a:ext>
            </a:extLst>
          </p:cNvPr>
          <p:cNvSpPr txBox="1"/>
          <p:nvPr/>
        </p:nvSpPr>
        <p:spPr>
          <a:xfrm rot="-5400000">
            <a:off x="15614765" y="7257068"/>
            <a:ext cx="3733800" cy="268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196"/>
              </a:lnSpc>
            </a:pPr>
            <a:r>
              <a:rPr lang="pl" sz="180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www.fashionupproject.com</a:t>
            </a:r>
          </a:p>
        </p:txBody>
      </p:sp>
    </p:spTree>
    <p:extLst>
      <p:ext uri="{BB962C8B-B14F-4D97-AF65-F5344CB8AC3E}">
        <p14:creationId xmlns:p14="http://schemas.microsoft.com/office/powerpoint/2010/main" val="21852232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AutoShape 3"/>
            <p:cNvSpPr/>
            <p:nvPr/>
          </p:nvSpPr>
          <p:spPr>
            <a:xfrm flipV="1">
              <a:off x="22233774" y="0"/>
              <a:ext cx="0" cy="13716000"/>
            </a:xfrm>
            <a:prstGeom prst="line">
              <a:avLst/>
            </a:prstGeom>
            <a:ln w="12700" cap="flat">
              <a:solidFill>
                <a:srgbClr val="1E232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" name="AutoShape 4"/>
            <p:cNvSpPr/>
            <p:nvPr/>
          </p:nvSpPr>
          <p:spPr>
            <a:xfrm rot="-10800000">
              <a:off x="0" y="1365250"/>
              <a:ext cx="24384000" cy="0"/>
            </a:xfrm>
            <a:prstGeom prst="line">
              <a:avLst/>
            </a:prstGeom>
            <a:ln w="12700" cap="flat">
              <a:solidFill>
                <a:srgbClr val="1E232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" name="Freeform 5"/>
            <p:cNvSpPr/>
            <p:nvPr/>
          </p:nvSpPr>
          <p:spPr>
            <a:xfrm>
              <a:off x="22233774" y="1371600"/>
              <a:ext cx="2150226" cy="2150226"/>
            </a:xfrm>
            <a:custGeom>
              <a:avLst/>
              <a:gdLst/>
              <a:ahLst/>
              <a:cxnLst/>
              <a:rect l="l" t="t" r="r" b="b"/>
              <a:pathLst>
                <a:path w="2150226" h="2150226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pl-PL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8387439" y="459528"/>
              <a:ext cx="3674959" cy="4995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49"/>
                </a:lnSpc>
              </a:pPr>
              <a:r>
                <a:rPr lang="pl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Moduł 5, Unit 5</a:t>
              </a:r>
              <a:endParaRPr lang="en-US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8" name="AutoShape 8"/>
          <p:cNvSpPr/>
          <p:nvPr/>
        </p:nvSpPr>
        <p:spPr>
          <a:xfrm rot="-10800000">
            <a:off x="0" y="1023937"/>
            <a:ext cx="18288000" cy="0"/>
          </a:xfrm>
          <a:prstGeom prst="line">
            <a:avLst/>
          </a:prstGeom>
          <a:ln w="9525" cap="flat">
            <a:solidFill>
              <a:srgbClr val="1E232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grpSp>
        <p:nvGrpSpPr>
          <p:cNvPr id="9" name="Group 9"/>
          <p:cNvGrpSpPr/>
          <p:nvPr/>
        </p:nvGrpSpPr>
        <p:grpSpPr>
          <a:xfrm>
            <a:off x="11814819" y="2052637"/>
            <a:ext cx="4415781" cy="7209712"/>
            <a:chOff x="0" y="0"/>
            <a:chExt cx="3505240" cy="572305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505240" cy="5723058"/>
            </a:xfrm>
            <a:custGeom>
              <a:avLst/>
              <a:gdLst/>
              <a:ahLst/>
              <a:cxnLst/>
              <a:rect l="l" t="t" r="r" b="b"/>
              <a:pathLst>
                <a:path w="3505240" h="5723058">
                  <a:moveTo>
                    <a:pt x="0" y="0"/>
                  </a:moveTo>
                  <a:lnTo>
                    <a:pt x="3505240" y="0"/>
                  </a:lnTo>
                  <a:lnTo>
                    <a:pt x="3505240" y="5723058"/>
                  </a:lnTo>
                  <a:lnTo>
                    <a:pt x="0" y="5723058"/>
                  </a:lnTo>
                  <a:close/>
                </a:path>
              </a:pathLst>
            </a:custGeom>
            <a:solidFill>
              <a:srgbClr val="CFCF5A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0"/>
              <a:ext cx="3505240" cy="57230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78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031596" y="2138362"/>
            <a:ext cx="9170554" cy="28670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1099"/>
              </a:lnSpc>
            </a:pPr>
            <a:r>
              <a:rPr lang="pl" sz="9999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Przedsiębiorcze nastawienie</a:t>
            </a:r>
          </a:p>
        </p:txBody>
      </p:sp>
      <p:sp>
        <p:nvSpPr>
          <p:cNvPr id="15" name="AutoShape 15"/>
          <p:cNvSpPr/>
          <p:nvPr/>
        </p:nvSpPr>
        <p:spPr>
          <a:xfrm rot="22765">
            <a:off x="1031590" y="9246394"/>
            <a:ext cx="719057" cy="0"/>
          </a:xfrm>
          <a:prstGeom prst="line">
            <a:avLst/>
          </a:prstGeom>
          <a:ln w="9525" cap="flat">
            <a:solidFill>
              <a:srgbClr val="CFCF5A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sp>
        <p:nvSpPr>
          <p:cNvPr id="16" name="TextBox 16"/>
          <p:cNvSpPr txBox="1"/>
          <p:nvPr/>
        </p:nvSpPr>
        <p:spPr>
          <a:xfrm>
            <a:off x="1031566" y="5304886"/>
            <a:ext cx="8916312" cy="25030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299"/>
              </a:lnSpc>
            </a:pPr>
            <a:r>
              <a:rPr lang="pl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Bycie przedsiębiorcą to o wiele więcej niż tylko założenie firmy. To sposób myślenia, sposób myślenia i działania, który napędza innowacyjność i postęp. Chodzi o identyfikowanie problemów, tworzenie innowacyjnych rozwiązań i podejmowanie inicjatywy, aby te rozwiązania wcielić w życie. To sposób myślenia, który przede wszystkim kwestionuje status quo.</a:t>
            </a:r>
            <a:endParaRPr lang="it-IT"/>
          </a:p>
        </p:txBody>
      </p:sp>
      <p:sp>
        <p:nvSpPr>
          <p:cNvPr id="17" name="TextBox 17"/>
          <p:cNvSpPr txBox="1"/>
          <p:nvPr/>
        </p:nvSpPr>
        <p:spPr>
          <a:xfrm>
            <a:off x="1031566" y="351095"/>
            <a:ext cx="4506489" cy="384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49"/>
              </a:lnSpc>
            </a:pPr>
            <a:r>
              <a:rPr lang="pl" sz="2499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Program szkoleniowy UpTraK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E73F1E7-E238-E399-0D1F-8188CB08267D}"/>
              </a:ext>
            </a:extLst>
          </p:cNvPr>
          <p:cNvSpPr txBox="1"/>
          <p:nvPr/>
        </p:nvSpPr>
        <p:spPr>
          <a:xfrm rot="-5400000">
            <a:off x="15614765" y="7257068"/>
            <a:ext cx="3733800" cy="268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196"/>
              </a:lnSpc>
            </a:pPr>
            <a:r>
              <a:rPr lang="pl" sz="180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www.fashionupproject.com</a:t>
            </a:r>
          </a:p>
        </p:txBody>
      </p:sp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A3645221-CD08-1770-C443-3B210178E9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46881" y="2685692"/>
            <a:ext cx="3962399" cy="594359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1404</TotalTime>
  <Words>2391</Words>
  <Application>Microsoft Office PowerPoint</Application>
  <PresentationFormat>Niestandardowy</PresentationFormat>
  <Paragraphs>247</Paragraphs>
  <Slides>25</Slides>
  <Notes>4</Notes>
  <HiddenSlides>0</HiddenSlides>
  <MMClips>1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25</vt:i4>
      </vt:variant>
    </vt:vector>
  </HeadingPairs>
  <TitlesOfParts>
    <vt:vector size="30" baseType="lpstr">
      <vt:lpstr>DM Serif Display</vt:lpstr>
      <vt:lpstr>Arial</vt:lpstr>
      <vt:lpstr>Calibri</vt:lpstr>
      <vt:lpstr>Montserrat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UpTraK PPT template</dc:title>
  <cp:lastModifiedBy>Bartłomiej Nowak</cp:lastModifiedBy>
  <cp:revision>279</cp:revision>
  <dcterms:created xsi:type="dcterms:W3CDTF">2006-08-16T00:00:00Z</dcterms:created>
  <dcterms:modified xsi:type="dcterms:W3CDTF">2026-03-19T21:09:44Z</dcterms:modified>
  <dc:identifier>DAGF2R1KSC4</dc:identifier>
</cp:coreProperties>
</file>