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Lst>
  <p:sldSz cx="18288000" cy="10287000"/>
  <p:notesSz cx="6858000" cy="9144000"/>
  <p:embeddedFontLst>
    <p:embeddedFont>
      <p:font typeface="DM Serif Display" pitchFamily="2" charset="0"/>
      <p:regular r:id="rId70"/>
      <p:italic r:id="rId71"/>
    </p:embeddedFont>
    <p:embeddedFont>
      <p:font typeface="Montserrat" panose="00000500000000000000" pitchFamily="2"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0" roundtripDataSignature="AMtx7mg7nuDqxTt9TXXwMGX3N3Ld2iMt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9B6BD3-61B5-D439-13B5-CCDD8A53ED4B}" v="3" dt="2026-03-19T11:01:06.472"/>
  </p1510:revLst>
</p1510:revInfo>
</file>

<file path=ppt/tableStyles.xml><?xml version="1.0" encoding="utf-8"?>
<a:tblStyleLst xmlns:a="http://schemas.openxmlformats.org/drawingml/2006/main" def="{22036E2D-14D9-459A-BA3A-1DC8FD25491B}">
  <a:tblStyle styleId="{22036E2D-14D9-459A-BA3A-1DC8FD2549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14" y="4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customschemas.google.com/relationships/presentationmetadata" Target="metadata"/><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iucci Martina" userId="S::martina.antoniucci@osservatoriomestieridarte.it::32541252-b29c-4a7f-8763-04ccd7aaa38b" providerId="AD" clId="Web-{929B6BD3-61B5-D439-13B5-CCDD8A53ED4B}"/>
    <pc:docChg chg="modSld">
      <pc:chgData name="Antoniucci Martina" userId="S::martina.antoniucci@osservatoriomestieridarte.it::32541252-b29c-4a7f-8763-04ccd7aaa38b" providerId="AD" clId="Web-{929B6BD3-61B5-D439-13B5-CCDD8A53ED4B}" dt="2026-03-19T11:01:06.472" v="2" actId="14100"/>
      <pc:docMkLst>
        <pc:docMk/>
      </pc:docMkLst>
      <pc:sldChg chg="modSp">
        <pc:chgData name="Antoniucci Martina" userId="S::martina.antoniucci@osservatoriomestieridarte.it::32541252-b29c-4a7f-8763-04ccd7aaa38b" providerId="AD" clId="Web-{929B6BD3-61B5-D439-13B5-CCDD8A53ED4B}" dt="2026-03-19T11:01:00.128" v="1" actId="14100"/>
        <pc:sldMkLst>
          <pc:docMk/>
          <pc:sldMk cId="0" sldId="256"/>
        </pc:sldMkLst>
        <pc:spChg chg="mod">
          <ac:chgData name="Antoniucci Martina" userId="S::martina.antoniucci@osservatoriomestieridarte.it::32541252-b29c-4a7f-8763-04ccd7aaa38b" providerId="AD" clId="Web-{929B6BD3-61B5-D439-13B5-CCDD8A53ED4B}" dt="2026-03-19T11:01:00.128" v="1" actId="14100"/>
          <ac:spMkLst>
            <pc:docMk/>
            <pc:sldMk cId="0" sldId="256"/>
            <ac:spMk id="98" creationId="{00000000-0000-0000-0000-000000000000}"/>
          </ac:spMkLst>
        </pc:spChg>
      </pc:sldChg>
      <pc:sldChg chg="modSp">
        <pc:chgData name="Antoniucci Martina" userId="S::martina.antoniucci@osservatoriomestieridarte.it::32541252-b29c-4a7f-8763-04ccd7aaa38b" providerId="AD" clId="Web-{929B6BD3-61B5-D439-13B5-CCDD8A53ED4B}" dt="2026-03-19T11:01:06.472" v="2" actId="14100"/>
        <pc:sldMkLst>
          <pc:docMk/>
          <pc:sldMk cId="0" sldId="257"/>
        </pc:sldMkLst>
        <pc:spChg chg="mod">
          <ac:chgData name="Antoniucci Martina" userId="S::martina.antoniucci@osservatoriomestieridarte.it::32541252-b29c-4a7f-8763-04ccd7aaa38b" providerId="AD" clId="Web-{929B6BD3-61B5-D439-13B5-CCDD8A53ED4B}" dt="2026-03-19T11:01:06.472" v="2" actId="14100"/>
          <ac:spMkLst>
            <pc:docMk/>
            <pc:sldMk cId="0" sldId="257"/>
            <ac:spMk id="11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2b8e289670_0_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3" name="Google Shape;313;g32b8e289670_0_322: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314" name="Google Shape;314;g32b8e289670_0_322: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d8fdf4ece4_0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5" name="Google Shape;335;g2d8fdf4ece4_0_204: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336" name="Google Shape;336;g2d8fdf4ece4_0_204: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d8fdf4ece4_0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6" name="Google Shape;356;g2d8fdf4ece4_0_182: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357" name="Google Shape;357;g2d8fdf4ece4_0_182: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7" name="Google Shape;37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2b8e289670_0_6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3" name="Google Shape;413;g32b8e289670_0_602: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414" name="Google Shape;414;g32b8e289670_0_602: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2b8e289670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3" name="Google Shape;433;g32b8e289670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2b8e289670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g32b8e289670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2b8e289670_0_4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3" name="Google Shape;483;g32b8e289670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d8fdf4ece4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9" name="Google Shape;519;g2d8fdf4ece4_0_4: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520" name="Google Shape;520;g2d8fdf4ece4_0_4: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d8fdf4ece4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0" name="Google Shape;540;g2d8fdf4ece4_0_68: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541" name="Google Shape;541;g2d8fdf4ece4_0_68: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d8fdf4ece4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2" name="Google Shape;562;g2d8fdf4ece4_0_47: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563" name="Google Shape;563;g2d8fdf4ece4_0_47: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32b8e289670_0_5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2" name="Google Shape;582;g32b8e289670_0_582: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583" name="Google Shape;583;g32b8e289670_0_582: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d8fdf4ece4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4" name="Google Shape;604;g2d8fdf4ece4_0_26: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605" name="Google Shape;605;g2d8fdf4ece4_0_26: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d8fdf4ece4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6" name="Google Shape;626;g2d8fdf4ece4_0_95: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627" name="Google Shape;627;g2d8fdf4ece4_0_95: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2d8fdf4ece4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8" name="Google Shape;648;g2d8fdf4ece4_0_116: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649" name="Google Shape;649;g2d8fdf4ece4_0_116: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32b8e289670_0_9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0" name="Google Shape;670;g32b8e289670_0_927: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671" name="Google Shape;671;g32b8e289670_0_927: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32b8e289670_0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3" name="Google Shape;693;g32b8e289670_0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32b8e289670_0_6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5" name="Google Shape;715;g32b8e289670_0_6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32b8e289670_0_8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1" name="Google Shape;751;g32b8e289670_0_873: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752" name="Google Shape;752;g32b8e289670_0_873: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32b8e289670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3" name="Google Shape;773;g32b8e289670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32b8e289670_0_7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0" name="Google Shape;790;g32b8e289670_0_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2d8fdf4ece4_0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6" name="Google Shape;826;g2d8fdf4ece4_0_230: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827" name="Google Shape;827;g2d8fdf4ece4_0_230: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31</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32b8e289670_0_8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8" name="Google Shape;848;g32b8e289670_0_893: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849" name="Google Shape;849;g32b8e289670_0_893: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32b8e289670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g32b8e289670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32b8e289670_0_7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9" name="Google Shape;889;g32b8e289670_0_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32b8e289670_0_1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5" name="Google Shape;925;g32b8e289670_0_1112: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926" name="Google Shape;926;g32b8e289670_0_1112: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35</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32b8e289670_0_1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7" name="Google Shape;947;g32b8e289670_0_1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3350f0411d0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4" name="Google Shape;964;g3350f0411d0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32b8e289670_0_6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0" name="Google Shape;1000;g32b8e289670_0_623: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1001" name="Google Shape;1001;g32b8e289670_0_623: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38</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32b8e289670_0_9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1" name="Google Shape;1021;g32b8e289670_0_952: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1022" name="Google Shape;1022;g32b8e289670_0_952: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39</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9" name="Google Shape;1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32b8e289670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7" name="Google Shape;1047;g32b8e289670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32b8e289670_0_9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4" name="Google Shape;1064;g32b8e289670_0_994: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1065" name="Google Shape;1065;g32b8e289670_0_994: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41</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32b8e289670_0_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7" name="Google Shape;1087;g32b8e289670_0_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32b8e289670_0_10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4" name="Google Shape;1104;g32b8e289670_0_1016: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1105" name="Google Shape;1105;g32b8e289670_0_1016: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43</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32b8e289670_0_7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27" name="Google Shape;1127;g32b8e289670_0_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32b8e289670_0_12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71" name="Google Shape;1171;g32b8e289670_0_1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32cccfcfd00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93" name="Google Shape;1193;g32cccfcfd0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32b8e289670_0_12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13" name="Google Shape;1213;g32b8e289670_0_1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32cccfcfd00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35" name="Google Shape;1235;g32cccfcfd00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32b8e289670_0_11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9" name="Google Shape;1259;g32b8e289670_0_1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32cccfcfd00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82" name="Google Shape;1282;g32cccfcfd00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32b8e289670_0_8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03" name="Google Shape;1303;g32b8e289670_0_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32f86e14c84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24" name="Google Shape;1324;g32f86e14c84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32cccfcfd00_0_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7" name="Google Shape;1347;g32cccfcfd00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32cccfcfd00_0_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67" name="Google Shape;1367;g32cccfcfd0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32b8e289670_0_13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6" name="Google Shape;1386;g32b8e289670_0_1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32f86e14c84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7" name="Google Shape;1407;g32f86e14c8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32f86e14c84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8" name="Google Shape;1428;g32f86e14c8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32f86e14c8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1" name="Google Shape;1451;g32f86e14c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g32b8e289670_0_14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69" name="Google Shape;1469;g32b8e289670_0_1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4" name="Google Shape;19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32f86e14c84_0_1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4" name="Google Shape;1494;g32f86e14c84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32b8e28967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4" name="Google Shape;1514;g32b8e289670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32b8e289670_0_57:notes"/>
          <p:cNvSpPr txBox="1">
            <a:spLocks noGrp="1"/>
          </p:cNvSpPr>
          <p:nvPr>
            <p:ph type="body" idx="1"/>
          </p:nvPr>
        </p:nvSpPr>
        <p:spPr>
          <a:xfrm>
            <a:off x="685800" y="440064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8" name="Google Shape;1538;g32b8e289670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32b8e289670_0_98:notes"/>
          <p:cNvSpPr txBox="1">
            <a:spLocks noGrp="1"/>
          </p:cNvSpPr>
          <p:nvPr>
            <p:ph type="body" idx="1"/>
          </p:nvPr>
        </p:nvSpPr>
        <p:spPr>
          <a:xfrm>
            <a:off x="685800" y="440064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1" name="Google Shape;1581;g32b8e289670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32b8e289670_0_117:notes"/>
          <p:cNvSpPr txBox="1">
            <a:spLocks noGrp="1"/>
          </p:cNvSpPr>
          <p:nvPr>
            <p:ph type="body" idx="1"/>
          </p:nvPr>
        </p:nvSpPr>
        <p:spPr>
          <a:xfrm>
            <a:off x="685800" y="440064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1" name="Google Shape;1601;g32b8e289670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g3350f0411d0_0_217:notes"/>
          <p:cNvSpPr txBox="1">
            <a:spLocks noGrp="1"/>
          </p:cNvSpPr>
          <p:nvPr>
            <p:ph type="body" idx="1"/>
          </p:nvPr>
        </p:nvSpPr>
        <p:spPr>
          <a:xfrm>
            <a:off x="685800" y="440064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1" name="Google Shape;1621;g3350f0411d0_0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41" name="Google Shape;164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77" name="Google Shape;167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7" name="Google Shape;21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3" name="Google Shape;25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6" name="Google Shape;27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6"/>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2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5"/>
          <p:cNvSpPr>
            <a:spLocks noGrp="1"/>
          </p:cNvSpPr>
          <p:nvPr>
            <p:ph type="pic" idx="2"/>
          </p:nvPr>
        </p:nvSpPr>
        <p:spPr>
          <a:xfrm>
            <a:off x="1792288" y="612775"/>
            <a:ext cx="5486400" cy="4114800"/>
          </a:xfrm>
          <a:prstGeom prst="rect">
            <a:avLst/>
          </a:prstGeom>
          <a:noFill/>
          <a:ln>
            <a:noFill/>
          </a:ln>
        </p:spPr>
      </p:sp>
      <p:sp>
        <p:nvSpPr>
          <p:cNvPr id="64" name="Google Shape;64;p2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hyperlink" Target="http://www.fashionupproject.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hyperlink" Target="http://www.fashionupproject.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hyperlink" Target="http://www.fashionupproject.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youtube.com/watch?v=oOQMeXW8ewc"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hyperlink" Target="http://www.fashionupproject.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hyperlink" Target="http://www.fashionupproject.co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fashionupproject.com"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hyperlink" Target="http://www.fashionupproject.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hyperlink" Target="http://www.fashionupproject.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hyperlink" Target="http://www.fashionupproject.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hyperlink" Target="http://www.fashionupproject.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hyperlink" Target="http://www.fashionupproject.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www.fashionupproject.com"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hyperlink" Target="http://www.fashionupproject.com" TargetMode="External"/><Relationship Id="rId7"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www.youtube.com/watch?v=tq3jXaDLtds" TargetMode="External"/><Relationship Id="rId5" Type="http://schemas.openxmlformats.org/officeDocument/2006/relationships/hyperlink" Target="http://www.fashionupproject.com" TargetMode="Externa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hyperlink" Target="http://www.fashionupproject.co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fashionupproject.com"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hyperlink" Target="http://www.fashionupproject.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www.youtube.com/watch?v=AmqkqcXXmIo"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hyperlink" Target="http://www.fashionupproject.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hyperlink" Target="http://www.fashionupproject.co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fashionupproject.com"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s://www.youtube.com/watch?v=YKtiqn0-9GI"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hyperlink" Target="http://www.fashionupproject.com"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fashionupproject.com"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s://en.wikipedia.org/wiki/Upcycling" TargetMode="External"/><Relationship Id="rId5" Type="http://schemas.openxmlformats.org/officeDocument/2006/relationships/image" Target="../media/image33.jp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s://www.youtube.com/shorts/5oMJ7m9ukfA"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hyperlink" Target="http://www.fashionupproject.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6.jpg"/><Relationship Id="rId4" Type="http://schemas.openxmlformats.org/officeDocument/2006/relationships/hyperlink" Target="http://www.fashionupproject.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hyperlink" Target="http://www.fashionupproject.com"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fashionupproject.com"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hyperlink" Target="http://www.fashionupproject.co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fashionupproject.com"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hyperlink" Target="http://www.fashionupproject.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hyperlink" Target="http://www.fashionupproject.com" TargetMode="External"/><Relationship Id="rId4" Type="http://schemas.openxmlformats.org/officeDocument/2006/relationships/image" Target="../media/image42.jp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hyperlink" Target="http://www.fashionupproject.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hyperlink" Target="http://www.fashionupproject.com" TargetMode="External"/><Relationship Id="rId4" Type="http://schemas.openxmlformats.org/officeDocument/2006/relationships/image" Target="../media/image45.jp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hyperlink" Target="http://www.fashionupproject.com" TargetMode="Externa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hyperlink" Target="http://www.fashionupproject.com" TargetMode="External"/><Relationship Id="rId4" Type="http://schemas.openxmlformats.org/officeDocument/2006/relationships/image" Target="../media/image49.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hyperlink" Target="http://www.fashionupproject.co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52.jpg"/><Relationship Id="rId4" Type="http://schemas.openxmlformats.org/officeDocument/2006/relationships/hyperlink" Target="http://www.fashionupproject.co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5.jp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hyperlink" Target="http://www.fashionupproject.co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56.jpg"/><Relationship Id="rId4" Type="http://schemas.openxmlformats.org/officeDocument/2006/relationships/hyperlink" Target="http://www.fashionupproject.com"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57.jpg"/><Relationship Id="rId4" Type="http://schemas.openxmlformats.org/officeDocument/2006/relationships/hyperlink" Target="http://www.fashionupproject.co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hyperlink" Target="http://www.fashionupproject.co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hyperlink" Target="http://www.fashionupproject.com"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hyperlink" Target="http://www.fashionupproject.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www.fashionupproject.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hyperlink" Target="http://www.fashionupproject.com"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68.jpg"/><Relationship Id="rId4" Type="http://schemas.openxmlformats.org/officeDocument/2006/relationships/hyperlink" Target="http://www.fashionupproject.co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70.jpg"/><Relationship Id="rId4" Type="http://schemas.openxmlformats.org/officeDocument/2006/relationships/image" Target="../media/image69.jp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hyperlink" Target="http://www.fashionupproject.com" TargetMode="External"/><Relationship Id="rId5" Type="http://schemas.openxmlformats.org/officeDocument/2006/relationships/image" Target="../media/image5.png"/><Relationship Id="rId4" Type="http://schemas.openxmlformats.org/officeDocument/2006/relationships/image" Target="../media/image71.jp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hyperlink" Target="https://single-eyelid.com/products/clothes-by-yoshiki-hishinum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hyperlink" Target="http://www.fashionupproject.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cxnSp>
        <p:nvCxnSpPr>
          <p:cNvPr id="84" name="Google Shape;84;p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85" name="Google Shape;85;p1"/>
          <p:cNvGrpSpPr/>
          <p:nvPr/>
        </p:nvGrpSpPr>
        <p:grpSpPr>
          <a:xfrm>
            <a:off x="0" y="9169713"/>
            <a:ext cx="12735418" cy="1023965"/>
            <a:chOff x="0" y="0"/>
            <a:chExt cx="10109079" cy="812800"/>
          </a:xfrm>
        </p:grpSpPr>
        <p:sp>
          <p:nvSpPr>
            <p:cNvPr id="86" name="Google Shape;86;p1"/>
            <p:cNvSpPr/>
            <p:nvPr/>
          </p:nvSpPr>
          <p:spPr>
            <a:xfrm>
              <a:off x="0" y="0"/>
              <a:ext cx="10109079" cy="812800"/>
            </a:xfrm>
            <a:custGeom>
              <a:avLst/>
              <a:gdLst/>
              <a:ahLst/>
              <a:cxnLst/>
              <a:rect l="l" t="t" r="r" b="b"/>
              <a:pathLst>
                <a:path w="10109079" h="812800" extrusionOk="0">
                  <a:moveTo>
                    <a:pt x="0" y="0"/>
                  </a:moveTo>
                  <a:lnTo>
                    <a:pt x="10109079" y="0"/>
                  </a:lnTo>
                  <a:lnTo>
                    <a:pt x="10109079" y="812800"/>
                  </a:lnTo>
                  <a:lnTo>
                    <a:pt x="0" y="812800"/>
                  </a:lnTo>
                  <a:close/>
                </a:path>
              </a:pathLst>
            </a:custGeom>
            <a:solidFill>
              <a:srgbClr val="000000"/>
            </a:solidFill>
            <a:ln>
              <a:noFill/>
            </a:ln>
          </p:spPr>
          <p:txBody>
            <a:bodyPr/>
            <a:lstStyle/>
            <a:p>
              <a:endParaRPr lang="pl-PL"/>
            </a:p>
          </p:txBody>
        </p:sp>
        <p:sp>
          <p:nvSpPr>
            <p:cNvPr id="87" name="Google Shape;87;p1"/>
            <p:cNvSpPr txBox="1"/>
            <p:nvPr/>
          </p:nvSpPr>
          <p:spPr>
            <a:xfrm>
              <a:off x="0" y="0"/>
              <a:ext cx="10109079"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grpSp>
        <p:nvGrpSpPr>
          <p:cNvPr id="88" name="Google Shape;88;p1"/>
          <p:cNvGrpSpPr/>
          <p:nvPr/>
        </p:nvGrpSpPr>
        <p:grpSpPr>
          <a:xfrm>
            <a:off x="7751895" y="5657850"/>
            <a:ext cx="5296402" cy="5008320"/>
            <a:chOff x="0" y="0"/>
            <a:chExt cx="4204276" cy="3975597"/>
          </a:xfrm>
        </p:grpSpPr>
        <p:sp>
          <p:nvSpPr>
            <p:cNvPr id="89" name="Google Shape;89;p1"/>
            <p:cNvSpPr/>
            <p:nvPr/>
          </p:nvSpPr>
          <p:spPr>
            <a:xfrm>
              <a:off x="0" y="0"/>
              <a:ext cx="4204276" cy="3975597"/>
            </a:xfrm>
            <a:custGeom>
              <a:avLst/>
              <a:gdLst/>
              <a:ahLst/>
              <a:cxnLst/>
              <a:rect l="l" t="t" r="r" b="b"/>
              <a:pathLst>
                <a:path w="4204276" h="3975597" extrusionOk="0">
                  <a:moveTo>
                    <a:pt x="0" y="0"/>
                  </a:moveTo>
                  <a:lnTo>
                    <a:pt x="4204276" y="0"/>
                  </a:lnTo>
                  <a:lnTo>
                    <a:pt x="4204276" y="3975597"/>
                  </a:lnTo>
                  <a:lnTo>
                    <a:pt x="0" y="3975597"/>
                  </a:lnTo>
                  <a:close/>
                </a:path>
              </a:pathLst>
            </a:custGeom>
            <a:solidFill>
              <a:srgbClr val="CFCF5A"/>
            </a:solidFill>
            <a:ln>
              <a:noFill/>
            </a:ln>
          </p:spPr>
          <p:txBody>
            <a:bodyPr/>
            <a:lstStyle/>
            <a:p>
              <a:endParaRPr lang="pl-PL"/>
            </a:p>
          </p:txBody>
        </p:sp>
        <p:sp>
          <p:nvSpPr>
            <p:cNvPr id="90" name="Google Shape;90;p1"/>
            <p:cNvSpPr txBox="1"/>
            <p:nvPr/>
          </p:nvSpPr>
          <p:spPr>
            <a:xfrm>
              <a:off x="0" y="0"/>
              <a:ext cx="4204276" cy="3975597"/>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91" name="Google Shape;91;p1"/>
          <p:cNvPicPr preferRelativeResize="0"/>
          <p:nvPr/>
        </p:nvPicPr>
        <p:blipFill rotWithShape="1">
          <a:blip r:embed="rId3">
            <a:alphaModFix/>
          </a:blip>
          <a:srcRect t="1182" b="1180"/>
          <a:stretch/>
        </p:blipFill>
        <p:spPr>
          <a:xfrm>
            <a:off x="7751895" y="1028700"/>
            <a:ext cx="9482623" cy="9258300"/>
          </a:xfrm>
          <a:prstGeom prst="rect">
            <a:avLst/>
          </a:prstGeom>
          <a:noFill/>
          <a:ln>
            <a:noFill/>
          </a:ln>
        </p:spPr>
      </p:pic>
      <p:sp>
        <p:nvSpPr>
          <p:cNvPr id="92" name="Google Shape;92;p1"/>
          <p:cNvSpPr/>
          <p:nvPr/>
        </p:nvSpPr>
        <p:spPr>
          <a:xfrm>
            <a:off x="13662188" y="268369"/>
            <a:ext cx="2675477" cy="559152"/>
          </a:xfrm>
          <a:custGeom>
            <a:avLst/>
            <a:gdLst/>
            <a:ahLst/>
            <a:cxnLst/>
            <a:rect l="l" t="t" r="r" b="b"/>
            <a:pathLst>
              <a:path w="2675477" h="559152" extrusionOk="0">
                <a:moveTo>
                  <a:pt x="0" y="0"/>
                </a:moveTo>
                <a:lnTo>
                  <a:pt x="2675478" y="0"/>
                </a:lnTo>
                <a:lnTo>
                  <a:pt x="2675478" y="559152"/>
                </a:lnTo>
                <a:lnTo>
                  <a:pt x="0" y="559152"/>
                </a:lnTo>
                <a:lnTo>
                  <a:pt x="0" y="0"/>
                </a:lnTo>
                <a:close/>
              </a:path>
            </a:pathLst>
          </a:custGeom>
          <a:blipFill rotWithShape="1">
            <a:blip r:embed="rId4">
              <a:alphaModFix/>
            </a:blip>
            <a:stretch>
              <a:fillRect/>
            </a:stretch>
          </a:blipFill>
          <a:ln>
            <a:noFill/>
          </a:ln>
        </p:spPr>
        <p:txBody>
          <a:bodyPr/>
          <a:lstStyle/>
          <a:p>
            <a:endParaRPr lang="pl-PL"/>
          </a:p>
        </p:txBody>
      </p:sp>
      <p:sp>
        <p:nvSpPr>
          <p:cNvPr id="93" name="Google Shape;93;p1"/>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028700" y="4865198"/>
            <a:ext cx="6774300" cy="1639808"/>
          </a:xfrm>
          <a:prstGeom prst="rect">
            <a:avLst/>
          </a:prstGeom>
          <a:noFill/>
          <a:ln>
            <a:noFill/>
          </a:ln>
        </p:spPr>
        <p:txBody>
          <a:bodyPr spcFirstLastPara="1" wrap="square" lIns="0" tIns="0" rIns="0" bIns="0" anchor="t" anchorCtr="0">
            <a:spAutoFit/>
          </a:bodyPr>
          <a:lstStyle/>
          <a:p>
            <a:pPr marL="0" marR="0" lvl="0" indent="0" algn="l" rtl="0">
              <a:lnSpc>
                <a:spcPct val="111000"/>
              </a:lnSpc>
              <a:spcBef>
                <a:spcPts val="0"/>
              </a:spcBef>
              <a:spcAft>
                <a:spcPts val="0"/>
              </a:spcAft>
              <a:buClr>
                <a:srgbClr val="000000"/>
              </a:buClr>
              <a:buSzPts val="9600"/>
              <a:buFont typeface="Arial"/>
              <a:buNone/>
            </a:pPr>
            <a:r>
              <a:rPr lang="pl" sz="9600" b="0" i="0" u="none" strike="noStrike" cap="none" dirty="0">
                <a:solidFill>
                  <a:srgbClr val="1E2328"/>
                </a:solidFill>
                <a:latin typeface="DM Serif Display"/>
                <a:ea typeface="DM Serif Display"/>
                <a:cs typeface="DM Serif Display"/>
                <a:sym typeface="DM Serif Display"/>
              </a:rPr>
              <a:t>Unit </a:t>
            </a:r>
            <a:r>
              <a:rPr lang="pl" sz="9600" dirty="0">
                <a:solidFill>
                  <a:srgbClr val="1E2328"/>
                </a:solidFill>
                <a:latin typeface="DM Serif Display"/>
                <a:ea typeface="DM Serif Display"/>
                <a:cs typeface="DM Serif Display"/>
                <a:sym typeface="DM Serif Display"/>
              </a:rPr>
              <a:t>3</a:t>
            </a:r>
            <a:endParaRPr sz="1400" b="0" i="0" u="none" strike="noStrike" cap="none" dirty="0">
              <a:solidFill>
                <a:srgbClr val="000000"/>
              </a:solidFill>
              <a:latin typeface="Arial"/>
              <a:ea typeface="Arial"/>
              <a:cs typeface="Arial"/>
              <a:sym typeface="Arial"/>
            </a:endParaRPr>
          </a:p>
        </p:txBody>
      </p:sp>
      <p:sp>
        <p:nvSpPr>
          <p:cNvPr id="95" name="Google Shape;95;p1"/>
          <p:cNvSpPr txBox="1"/>
          <p:nvPr/>
        </p:nvSpPr>
        <p:spPr>
          <a:xfrm>
            <a:off x="1028700" y="2659586"/>
            <a:ext cx="6682800" cy="1847100"/>
          </a:xfrm>
          <a:prstGeom prst="rect">
            <a:avLst/>
          </a:prstGeom>
          <a:noFill/>
          <a:ln>
            <a:noFill/>
          </a:ln>
        </p:spPr>
        <p:txBody>
          <a:bodyPr spcFirstLastPara="1" wrap="square" lIns="0" tIns="0" rIns="0" bIns="0" anchor="t" anchorCtr="0">
            <a:spAutoFit/>
          </a:bodyPr>
          <a:lstStyle/>
          <a:p>
            <a:pPr marL="0" marR="0" lvl="0" indent="0" algn="l" rtl="0">
              <a:lnSpc>
                <a:spcPct val="111000"/>
              </a:lnSpc>
              <a:spcBef>
                <a:spcPts val="0"/>
              </a:spcBef>
              <a:spcAft>
                <a:spcPts val="0"/>
              </a:spcAft>
              <a:buClr>
                <a:srgbClr val="000000"/>
              </a:buClr>
              <a:buSzPts val="12000"/>
              <a:buFont typeface="Arial"/>
              <a:buNone/>
            </a:pPr>
            <a:r>
              <a:rPr lang="pl" sz="12000" b="0" i="0" u="none" strike="noStrike" cap="none">
                <a:solidFill>
                  <a:srgbClr val="CFCF5A"/>
                </a:solidFill>
                <a:latin typeface="DM Serif Display"/>
                <a:ea typeface="DM Serif Display"/>
                <a:cs typeface="DM Serif Display"/>
                <a:sym typeface="DM Serif Display"/>
              </a:rPr>
              <a:t>Moduł </a:t>
            </a:r>
            <a:r>
              <a:rPr lang="pl" sz="12000">
                <a:solidFill>
                  <a:srgbClr val="CFCF5A"/>
                </a:solidFill>
                <a:latin typeface="DM Serif Display"/>
                <a:ea typeface="DM Serif Display"/>
                <a:cs typeface="DM Serif Display"/>
                <a:sym typeface="DM Serif Display"/>
              </a:rPr>
              <a:t>4</a:t>
            </a:r>
            <a:endParaRPr sz="1400" b="0" i="0" u="none" strike="noStrike" cap="none">
              <a:solidFill>
                <a:srgbClr val="000000"/>
              </a:solidFill>
              <a:latin typeface="Arial"/>
              <a:ea typeface="Arial"/>
              <a:cs typeface="Arial"/>
              <a:sym typeface="Arial"/>
            </a:endParaRPr>
          </a:p>
        </p:txBody>
      </p:sp>
      <p:sp>
        <p:nvSpPr>
          <p:cNvPr id="96" name="Google Shape;96;p1"/>
          <p:cNvSpPr txBox="1"/>
          <p:nvPr/>
        </p:nvSpPr>
        <p:spPr>
          <a:xfrm>
            <a:off x="1031566" y="6391549"/>
            <a:ext cx="5694600" cy="3693319"/>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3200"/>
              <a:buFont typeface="Arial"/>
              <a:buNone/>
            </a:pPr>
            <a:r>
              <a:rPr lang="pl" sz="3200" dirty="0">
                <a:solidFill>
                  <a:srgbClr val="1E2328"/>
                </a:solidFill>
                <a:latin typeface="Montserrat"/>
                <a:ea typeface="Montserrat"/>
                <a:cs typeface="Montserrat"/>
                <a:sym typeface="Montserrat"/>
              </a:rPr>
              <a:t>ZAAWANSOWANE TECHNIKI KRAWIECKIE DO RESTYLIZACJI ODZIEŻY</a:t>
            </a:r>
          </a:p>
          <a:p>
            <a:pPr marL="0" marR="0" lvl="0" indent="0" algn="l" rtl="0">
              <a:lnSpc>
                <a:spcPct val="150000"/>
              </a:lnSpc>
              <a:spcBef>
                <a:spcPts val="0"/>
              </a:spcBef>
              <a:spcAft>
                <a:spcPts val="0"/>
              </a:spcAft>
              <a:buClr>
                <a:srgbClr val="000000"/>
              </a:buClr>
              <a:buSzPts val="3200"/>
              <a:buFont typeface="Arial"/>
              <a:buNone/>
            </a:pPr>
            <a:endParaRPr lang="en-US" sz="3200" dirty="0">
              <a:solidFill>
                <a:srgbClr val="1E2328"/>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3200"/>
              <a:buFont typeface="Arial"/>
              <a:buNone/>
            </a:pPr>
            <a:endParaRPr lang="en-US" sz="3200" b="0" i="0" u="none" strike="noStrike" cap="none" dirty="0">
              <a:solidFill>
                <a:srgbClr val="1E2328"/>
              </a:solidFill>
              <a:latin typeface="Montserrat"/>
              <a:ea typeface="Montserrat"/>
              <a:cs typeface="Montserrat"/>
              <a:sym typeface="Montserrat"/>
            </a:endParaRPr>
          </a:p>
        </p:txBody>
      </p:sp>
      <p:cxnSp>
        <p:nvCxnSpPr>
          <p:cNvPr id="97" name="Google Shape;97;p1"/>
          <p:cNvCxnSpPr/>
          <p:nvPr/>
        </p:nvCxnSpPr>
        <p:spPr>
          <a:xfrm rot="10800000">
            <a:off x="16675331" y="0"/>
            <a:ext cx="0" cy="10287000"/>
          </a:xfrm>
          <a:prstGeom prst="straightConnector1">
            <a:avLst/>
          </a:prstGeom>
          <a:noFill/>
          <a:ln w="9525" cap="flat" cmpd="sng">
            <a:solidFill>
              <a:srgbClr val="1E2328"/>
            </a:solidFill>
            <a:prstDash val="solid"/>
            <a:round/>
            <a:headEnd type="none" w="sm" len="sm"/>
            <a:tailEnd type="none" w="sm" len="sm"/>
          </a:ln>
        </p:spPr>
      </p:cxnSp>
      <p:sp>
        <p:nvSpPr>
          <p:cNvPr id="98" name="Google Shape;98;p1"/>
          <p:cNvSpPr txBox="1"/>
          <p:nvPr/>
        </p:nvSpPr>
        <p:spPr>
          <a:xfrm rot="16200000">
            <a:off x="15844594" y="7552669"/>
            <a:ext cx="3227806" cy="337913"/>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none" strike="noStrike" cap="none">
                <a:solidFill>
                  <a:srgbClr val="1E2328"/>
                </a:solidFill>
                <a:latin typeface="Montserrat"/>
                <a:ea typeface="Montserrat"/>
                <a:cs typeface="Montserrat"/>
                <a:sym typeface="Montserrat"/>
              </a:rPr>
              <a:t>www.fashionupproject.com</a:t>
            </a:r>
            <a:endParaRPr sz="1400" b="0" i="0" u="none" strike="noStrike" cap="none">
              <a:solidFill>
                <a:srgbClr val="000000"/>
              </a:solidFill>
              <a:latin typeface="Arial"/>
              <a:ea typeface="Arial"/>
              <a:cs typeface="Arial"/>
              <a:sym typeface="Arial"/>
            </a:endParaRPr>
          </a:p>
        </p:txBody>
      </p:sp>
      <p:sp>
        <p:nvSpPr>
          <p:cNvPr id="2" name="TextBox 11">
            <a:extLst>
              <a:ext uri="{FF2B5EF4-FFF2-40B4-BE49-F238E27FC236}">
                <a16:creationId xmlns:a16="http://schemas.microsoft.com/office/drawing/2014/main" id="{E29D1047-7087-2CF8-9FE3-C04F293B8703}"/>
              </a:ext>
            </a:extLst>
          </p:cNvPr>
          <p:cNvSpPr txBox="1"/>
          <p:nvPr/>
        </p:nvSpPr>
        <p:spPr>
          <a:xfrm>
            <a:off x="1048846" y="9581484"/>
            <a:ext cx="6546439" cy="387094"/>
          </a:xfrm>
          <a:prstGeom prst="rect">
            <a:avLst/>
          </a:prstGeom>
        </p:spPr>
        <p:txBody>
          <a:bodyPr wrap="square" lIns="0" tIns="0" rIns="0" bIns="0" rtlCol="0" anchor="t">
            <a:spAutoFit/>
          </a:bodyPr>
          <a:lstStyle/>
          <a:p>
            <a:pPr>
              <a:lnSpc>
                <a:spcPts val="3299"/>
              </a:lnSpc>
            </a:pPr>
            <a:r>
              <a:rPr lang="pl" sz="2150" dirty="0">
                <a:solidFill>
                  <a:schemeClr val="bg1"/>
                </a:solidFill>
                <a:latin typeface="Montserrat"/>
                <a:ea typeface="Montserrat"/>
                <a:cs typeface="Montserrat"/>
                <a:sym typeface="Montserrat"/>
              </a:rPr>
              <a:t>Czas trwania: 40 godziny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5"/>
        <p:cNvGrpSpPr/>
        <p:nvPr/>
      </p:nvGrpSpPr>
      <p:grpSpPr>
        <a:xfrm>
          <a:off x="0" y="0"/>
          <a:ext cx="0" cy="0"/>
          <a:chOff x="0" y="0"/>
          <a:chExt cx="0" cy="0"/>
        </a:xfrm>
      </p:grpSpPr>
      <p:sp>
        <p:nvSpPr>
          <p:cNvPr id="316" name="Google Shape;316;g32b8e289670_0_322"/>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317" name="Google Shape;317;g32b8e289670_0_322"/>
          <p:cNvSpPr txBox="1"/>
          <p:nvPr/>
        </p:nvSpPr>
        <p:spPr>
          <a:xfrm>
            <a:off x="424800" y="2372400"/>
            <a:ext cx="15927900" cy="74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 name="Google Shape;318;g32b8e289670_0_322"/>
          <p:cNvGrpSpPr/>
          <p:nvPr/>
        </p:nvGrpSpPr>
        <p:grpSpPr>
          <a:xfrm>
            <a:off x="886048" y="1385980"/>
            <a:ext cx="6133548" cy="1678610"/>
            <a:chOff x="1644840" y="1659960"/>
            <a:chExt cx="3308100" cy="1806900"/>
          </a:xfrm>
        </p:grpSpPr>
        <p:sp>
          <p:nvSpPr>
            <p:cNvPr id="319" name="Google Shape;319;g32b8e289670_0_322"/>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320" name="Google Shape;320;g32b8e289670_0_322"/>
            <p:cNvSpPr txBox="1"/>
            <p:nvPr/>
          </p:nvSpPr>
          <p:spPr>
            <a:xfrm>
              <a:off x="1644840" y="1659960"/>
              <a:ext cx="3308100" cy="180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 name="Google Shape;321;g32b8e289670_0_322"/>
          <p:cNvSpPr txBox="1"/>
          <p:nvPr/>
        </p:nvSpPr>
        <p:spPr>
          <a:xfrm>
            <a:off x="649250" y="1493550"/>
            <a:ext cx="6542400" cy="1463400"/>
          </a:xfrm>
          <a:prstGeom prst="rect">
            <a:avLst/>
          </a:prstGeom>
          <a:noFill/>
          <a:ln>
            <a:noFill/>
          </a:ln>
        </p:spPr>
        <p:txBody>
          <a:bodyPr spcFirstLastPara="1" wrap="square" lIns="0" tIns="0" rIns="0" bIns="0" anchor="t" anchorCtr="1">
            <a:noAutofit/>
          </a:bodyPr>
          <a:lstStyle/>
          <a:p>
            <a:pPr marL="0" marR="0" lvl="0" indent="0" algn="ctr" rtl="0">
              <a:lnSpc>
                <a:spcPct val="100000"/>
              </a:lnSpc>
              <a:spcBef>
                <a:spcPts val="0"/>
              </a:spcBef>
              <a:spcAft>
                <a:spcPts val="0"/>
              </a:spcAft>
              <a:buNone/>
            </a:pPr>
            <a:r>
              <a:rPr lang="pl" sz="4700">
                <a:latin typeface="DM Serif Display"/>
                <a:ea typeface="DM Serif Display"/>
                <a:cs typeface="DM Serif Display"/>
                <a:sym typeface="DM Serif Display"/>
              </a:rPr>
              <a:t>Dokonywanie dokładnych pomiarów ciała</a:t>
            </a:r>
            <a:endParaRPr sz="4700">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6000">
              <a:latin typeface="DM Serif Display"/>
              <a:ea typeface="DM Serif Display"/>
              <a:cs typeface="DM Serif Display"/>
              <a:sym typeface="DM Serif Display"/>
            </a:endParaRPr>
          </a:p>
        </p:txBody>
      </p:sp>
      <p:sp>
        <p:nvSpPr>
          <p:cNvPr id="322" name="Google Shape;322;g32b8e289670_0_322"/>
          <p:cNvSpPr txBox="1"/>
          <p:nvPr/>
        </p:nvSpPr>
        <p:spPr>
          <a:xfrm>
            <a:off x="1031400" y="3194400"/>
            <a:ext cx="8916600" cy="1170600"/>
          </a:xfrm>
          <a:prstGeom prst="rect">
            <a:avLst/>
          </a:prstGeom>
          <a:noFill/>
          <a:ln>
            <a:noFill/>
          </a:ln>
        </p:spPr>
        <p:txBody>
          <a:bodyPr spcFirstLastPara="1" wrap="square" lIns="0" tIns="0" rIns="0" bIns="0" anchor="t" anchorCtr="0">
            <a:noAutofit/>
          </a:bodyPr>
          <a:lstStyle/>
          <a:p>
            <a:pPr marL="0" lvl="0" indent="0" algn="l" rtl="0">
              <a:spcBef>
                <a:spcPts val="1200"/>
              </a:spcBef>
              <a:spcAft>
                <a:spcPts val="0"/>
              </a:spcAft>
              <a:buNone/>
            </a:pPr>
            <a:r>
              <a:rPr lang="pl" sz="2199">
                <a:solidFill>
                  <a:schemeClr val="lt1"/>
                </a:solidFill>
                <a:latin typeface="Montserrat"/>
                <a:ea typeface="Montserrat"/>
                <a:cs typeface="Montserrat"/>
                <a:sym typeface="Montserrat"/>
              </a:rPr>
              <a:t>Należy dokładnie sprawdzić zgodność listy poszczególnych pomiarów z listą pomiarów standardowych i uwzględnić wszelkie większe odchylenia.</a:t>
            </a:r>
            <a:endParaRPr sz="2199">
              <a:solidFill>
                <a:schemeClr val="lt1"/>
              </a:solidFill>
              <a:latin typeface="Montserrat"/>
              <a:ea typeface="Montserrat"/>
              <a:cs typeface="Montserrat"/>
              <a:sym typeface="Montserrat"/>
            </a:endParaRPr>
          </a:p>
        </p:txBody>
      </p:sp>
      <p:sp>
        <p:nvSpPr>
          <p:cNvPr id="323" name="Google Shape;323;g32b8e289670_0_322"/>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324" name="Google Shape;324;g32b8e289670_0_322"/>
          <p:cNvGrpSpPr/>
          <p:nvPr/>
        </p:nvGrpSpPr>
        <p:grpSpPr>
          <a:xfrm>
            <a:off x="0" y="0"/>
            <a:ext cx="18288000" cy="10287000"/>
            <a:chOff x="0" y="0"/>
            <a:chExt cx="24384000" cy="13716000"/>
          </a:xfrm>
        </p:grpSpPr>
        <p:cxnSp>
          <p:nvCxnSpPr>
            <p:cNvPr id="325" name="Google Shape;325;g32b8e289670_0_322"/>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326" name="Google Shape;326;g32b8e289670_0_32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27" name="Google Shape;327;g32b8e289670_0_32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328" name="Google Shape;328;g32b8e289670_0_322"/>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329" name="Google Shape;329;g32b8e289670_0_322"/>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330" name="Google Shape;330;g32b8e289670_0_322"/>
          <p:cNvSpPr txBox="1"/>
          <p:nvPr/>
        </p:nvSpPr>
        <p:spPr>
          <a:xfrm>
            <a:off x="7019600" y="1756800"/>
            <a:ext cx="52245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a:t>
            </a:r>
            <a:endParaRPr sz="2800"/>
          </a:p>
        </p:txBody>
      </p:sp>
      <p:sp>
        <p:nvSpPr>
          <p:cNvPr id="331" name="Google Shape;331;g32b8e289670_0_322"/>
          <p:cNvSpPr txBox="1"/>
          <p:nvPr/>
        </p:nvSpPr>
        <p:spPr>
          <a:xfrm>
            <a:off x="1031400" y="4602450"/>
            <a:ext cx="9044400" cy="438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2100" b="1">
                <a:solidFill>
                  <a:schemeClr val="lt1"/>
                </a:solidFill>
                <a:latin typeface="Montserrat"/>
                <a:ea typeface="Montserrat"/>
                <a:cs typeface="Montserrat"/>
                <a:sym typeface="Montserrat"/>
              </a:rPr>
              <a:t>Biust - </a:t>
            </a:r>
            <a:r>
              <a:rPr lang="pl" sz="2100">
                <a:solidFill>
                  <a:schemeClr val="lt1"/>
                </a:solidFill>
                <a:latin typeface="Montserrat"/>
                <a:ea typeface="Montserrat"/>
                <a:cs typeface="Montserrat"/>
                <a:sym typeface="Montserrat"/>
              </a:rPr>
              <a:t>zmierz sylwetkę w najszerszym punkcie biustu, nie pozwól, aby miara opadała z tyłu.</a:t>
            </a:r>
            <a:endParaRPr sz="2100">
              <a:solidFill>
                <a:schemeClr val="lt1"/>
              </a:solidFill>
              <a:latin typeface="Montserrat"/>
              <a:ea typeface="Montserrat"/>
              <a:cs typeface="Montserrat"/>
              <a:sym typeface="Montserrat"/>
            </a:endParaRPr>
          </a:p>
          <a:p>
            <a:pPr marL="0" lvl="0" indent="0" algn="l" rtl="0">
              <a:spcBef>
                <a:spcPts val="0"/>
              </a:spcBef>
              <a:spcAft>
                <a:spcPts val="0"/>
              </a:spcAft>
              <a:buNone/>
            </a:pPr>
            <a:endParaRPr sz="2100">
              <a:solidFill>
                <a:schemeClr val="lt1"/>
              </a:solidFill>
              <a:latin typeface="Montserrat"/>
              <a:ea typeface="Montserrat"/>
              <a:cs typeface="Montserrat"/>
              <a:sym typeface="Montserrat"/>
            </a:endParaRPr>
          </a:p>
          <a:p>
            <a:pPr marL="0" lvl="0" indent="0" algn="l" rtl="0">
              <a:spcBef>
                <a:spcPts val="0"/>
              </a:spcBef>
              <a:spcAft>
                <a:spcPts val="0"/>
              </a:spcAft>
              <a:buNone/>
            </a:pPr>
            <a:r>
              <a:rPr lang="pl" sz="2100" b="1">
                <a:solidFill>
                  <a:schemeClr val="lt1"/>
                </a:solidFill>
                <a:latin typeface="Montserrat"/>
                <a:ea typeface="Montserrat"/>
                <a:cs typeface="Montserrat"/>
                <a:sym typeface="Montserrat"/>
              </a:rPr>
              <a:t>Talia – </a:t>
            </a:r>
            <a:r>
              <a:rPr lang="pl" sz="2100">
                <a:solidFill>
                  <a:schemeClr val="lt1"/>
                </a:solidFill>
                <a:latin typeface="Montserrat"/>
                <a:ea typeface="Montserrat"/>
                <a:cs typeface="Montserrat"/>
                <a:sym typeface="Montserrat"/>
              </a:rPr>
              <a:t>zmierz obwód talii, upewnij się, że jest wygodny. Po zmierzeniu obwodu talii</a:t>
            </a:r>
            <a:endParaRPr sz="2100">
              <a:solidFill>
                <a:schemeClr val="lt1"/>
              </a:solidFill>
              <a:latin typeface="Montserrat"/>
              <a:ea typeface="Montserrat"/>
              <a:cs typeface="Montserrat"/>
              <a:sym typeface="Montserrat"/>
            </a:endParaRPr>
          </a:p>
          <a:p>
            <a:pPr marL="0" lvl="0" indent="0" algn="l" rtl="0">
              <a:spcBef>
                <a:spcPts val="0"/>
              </a:spcBef>
              <a:spcAft>
                <a:spcPts val="0"/>
              </a:spcAft>
              <a:buNone/>
            </a:pPr>
            <a:r>
              <a:rPr lang="pl" sz="2100">
                <a:solidFill>
                  <a:schemeClr val="lt1"/>
                </a:solidFill>
                <a:latin typeface="Montserrat"/>
                <a:ea typeface="Montserrat"/>
                <a:cs typeface="Montserrat"/>
                <a:sym typeface="Montserrat"/>
              </a:rPr>
              <a:t>Aby wykonać pomiar, przywiąż sznurek mocno wokół talii. Dzięki temu kolejne pomiary wysokości będą mogły być wykonane dokładnie.</a:t>
            </a:r>
            <a:endParaRPr sz="2100">
              <a:solidFill>
                <a:schemeClr val="lt1"/>
              </a:solidFill>
              <a:latin typeface="Montserrat"/>
              <a:ea typeface="Montserrat"/>
              <a:cs typeface="Montserrat"/>
              <a:sym typeface="Montserrat"/>
            </a:endParaRPr>
          </a:p>
          <a:p>
            <a:pPr marL="0" lvl="0" indent="0" algn="l" rtl="0">
              <a:spcBef>
                <a:spcPts val="0"/>
              </a:spcBef>
              <a:spcAft>
                <a:spcPts val="0"/>
              </a:spcAft>
              <a:buNone/>
            </a:pPr>
            <a:br>
              <a:rPr lang="en-US" sz="2100">
                <a:solidFill>
                  <a:schemeClr val="lt1"/>
                </a:solidFill>
                <a:latin typeface="Montserrat"/>
                <a:ea typeface="Montserrat"/>
                <a:cs typeface="Montserrat"/>
                <a:sym typeface="Montserrat"/>
              </a:rPr>
            </a:br>
            <a:r>
              <a:rPr lang="pl" sz="2100" b="1">
                <a:solidFill>
                  <a:schemeClr val="lt1"/>
                </a:solidFill>
                <a:latin typeface="Montserrat"/>
                <a:ea typeface="Montserrat"/>
                <a:cs typeface="Montserrat"/>
                <a:sym typeface="Montserrat"/>
              </a:rPr>
              <a:t>Biodra - </a:t>
            </a:r>
            <a:r>
              <a:rPr lang="pl" sz="2100">
                <a:solidFill>
                  <a:schemeClr val="lt1"/>
                </a:solidFill>
                <a:latin typeface="Montserrat"/>
                <a:ea typeface="Montserrat"/>
                <a:cs typeface="Montserrat"/>
                <a:sym typeface="Montserrat"/>
              </a:rPr>
              <a:t>zmierz najszerszą część bioder, ok. 21 cm od linii talii.</a:t>
            </a:r>
            <a:endParaRPr sz="2100">
              <a:solidFill>
                <a:schemeClr val="lt1"/>
              </a:solidFill>
              <a:latin typeface="Montserrat"/>
              <a:ea typeface="Montserrat"/>
              <a:cs typeface="Montserrat"/>
              <a:sym typeface="Montserrat"/>
            </a:endParaRPr>
          </a:p>
          <a:p>
            <a:pPr marL="0" lvl="0" indent="0" algn="l" rtl="0">
              <a:spcBef>
                <a:spcPts val="0"/>
              </a:spcBef>
              <a:spcAft>
                <a:spcPts val="0"/>
              </a:spcAft>
              <a:buNone/>
            </a:pPr>
            <a:endParaRPr sz="2100">
              <a:solidFill>
                <a:schemeClr val="lt1"/>
              </a:solidFill>
              <a:latin typeface="Montserrat"/>
              <a:ea typeface="Montserrat"/>
              <a:cs typeface="Montserrat"/>
              <a:sym typeface="Montserrat"/>
            </a:endParaRPr>
          </a:p>
          <a:p>
            <a:pPr marL="0" lvl="0" indent="0" algn="l" rtl="0">
              <a:spcBef>
                <a:spcPts val="0"/>
              </a:spcBef>
              <a:spcAft>
                <a:spcPts val="0"/>
              </a:spcAft>
              <a:buNone/>
            </a:pPr>
            <a:r>
              <a:rPr lang="pl" sz="2100" b="1">
                <a:solidFill>
                  <a:schemeClr val="lt1"/>
                </a:solidFill>
                <a:latin typeface="Montserrat"/>
                <a:ea typeface="Montserrat"/>
                <a:cs typeface="Montserrat"/>
                <a:sym typeface="Montserrat"/>
              </a:rPr>
              <a:t>Szerokość pleców – </a:t>
            </a:r>
            <a:r>
              <a:rPr lang="pl" sz="2100">
                <a:solidFill>
                  <a:schemeClr val="lt1"/>
                </a:solidFill>
                <a:latin typeface="Montserrat"/>
                <a:ea typeface="Montserrat"/>
                <a:cs typeface="Montserrat"/>
                <a:sym typeface="Montserrat"/>
              </a:rPr>
              <a:t>zmierz szerokość pleców 15 cm w dół od kości szyjki na środku pleców. Zmierz od pachy do pachy.</a:t>
            </a:r>
            <a:endParaRPr sz="2100">
              <a:solidFill>
                <a:schemeClr val="lt1"/>
              </a:solidFill>
              <a:latin typeface="Montserrat"/>
              <a:ea typeface="Montserrat"/>
              <a:cs typeface="Montserrat"/>
              <a:sym typeface="Montserrat"/>
            </a:endParaRPr>
          </a:p>
        </p:txBody>
      </p:sp>
      <p:pic>
        <p:nvPicPr>
          <p:cNvPr id="332" name="Google Shape;332;g32b8e289670_0_322"/>
          <p:cNvPicPr preferRelativeResize="0"/>
          <p:nvPr/>
        </p:nvPicPr>
        <p:blipFill>
          <a:blip r:embed="rId5">
            <a:alphaModFix/>
          </a:blip>
          <a:stretch>
            <a:fillRect/>
          </a:stretch>
        </p:blipFill>
        <p:spPr>
          <a:xfrm>
            <a:off x="11268406" y="1543189"/>
            <a:ext cx="4671550" cy="822456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7"/>
        <p:cNvGrpSpPr/>
        <p:nvPr/>
      </p:nvGrpSpPr>
      <p:grpSpPr>
        <a:xfrm>
          <a:off x="0" y="0"/>
          <a:ext cx="0" cy="0"/>
          <a:chOff x="0" y="0"/>
          <a:chExt cx="0" cy="0"/>
        </a:xfrm>
      </p:grpSpPr>
      <p:sp>
        <p:nvSpPr>
          <p:cNvPr id="338" name="Google Shape;338;g2d8fdf4ece4_0_204"/>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339" name="Google Shape;339;g2d8fdf4ece4_0_204"/>
          <p:cNvSpPr txBox="1"/>
          <p:nvPr/>
        </p:nvSpPr>
        <p:spPr>
          <a:xfrm>
            <a:off x="424800" y="2372400"/>
            <a:ext cx="15927900" cy="74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 name="Google Shape;340;g2d8fdf4ece4_0_204"/>
          <p:cNvGrpSpPr/>
          <p:nvPr/>
        </p:nvGrpSpPr>
        <p:grpSpPr>
          <a:xfrm>
            <a:off x="886048" y="1385980"/>
            <a:ext cx="6133548" cy="1678610"/>
            <a:chOff x="1644840" y="1659960"/>
            <a:chExt cx="3308100" cy="1806900"/>
          </a:xfrm>
        </p:grpSpPr>
        <p:sp>
          <p:nvSpPr>
            <p:cNvPr id="341" name="Google Shape;341;g2d8fdf4ece4_0_204"/>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342" name="Google Shape;342;g2d8fdf4ece4_0_204"/>
            <p:cNvSpPr txBox="1"/>
            <p:nvPr/>
          </p:nvSpPr>
          <p:spPr>
            <a:xfrm>
              <a:off x="1644840" y="1659960"/>
              <a:ext cx="3308100" cy="180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 name="Google Shape;343;g2d8fdf4ece4_0_204"/>
          <p:cNvSpPr txBox="1"/>
          <p:nvPr/>
        </p:nvSpPr>
        <p:spPr>
          <a:xfrm>
            <a:off x="649250" y="1493550"/>
            <a:ext cx="6542400" cy="1463400"/>
          </a:xfrm>
          <a:prstGeom prst="rect">
            <a:avLst/>
          </a:prstGeom>
          <a:noFill/>
          <a:ln>
            <a:noFill/>
          </a:ln>
        </p:spPr>
        <p:txBody>
          <a:bodyPr spcFirstLastPara="1" wrap="square" lIns="0" tIns="0" rIns="0" bIns="0" anchor="t" anchorCtr="1">
            <a:noAutofit/>
          </a:bodyPr>
          <a:lstStyle/>
          <a:p>
            <a:pPr marL="0" marR="0" lvl="0" indent="0" algn="ctr" rtl="0">
              <a:lnSpc>
                <a:spcPct val="100000"/>
              </a:lnSpc>
              <a:spcBef>
                <a:spcPts val="0"/>
              </a:spcBef>
              <a:spcAft>
                <a:spcPts val="0"/>
              </a:spcAft>
              <a:buNone/>
            </a:pPr>
            <a:r>
              <a:rPr lang="pl" sz="4700">
                <a:latin typeface="DM Serif Display"/>
                <a:ea typeface="DM Serif Display"/>
                <a:cs typeface="DM Serif Display"/>
                <a:sym typeface="DM Serif Display"/>
              </a:rPr>
              <a:t>Dokonywanie dokładnych pomiarów ciała</a:t>
            </a:r>
            <a:endParaRPr sz="4700">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6000">
              <a:latin typeface="DM Serif Display"/>
              <a:ea typeface="DM Serif Display"/>
              <a:cs typeface="DM Serif Display"/>
              <a:sym typeface="DM Serif Display"/>
            </a:endParaRPr>
          </a:p>
        </p:txBody>
      </p:sp>
      <p:sp>
        <p:nvSpPr>
          <p:cNvPr id="344" name="Google Shape;344;g2d8fdf4ece4_0_204"/>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345" name="Google Shape;345;g2d8fdf4ece4_0_204"/>
          <p:cNvGrpSpPr/>
          <p:nvPr/>
        </p:nvGrpSpPr>
        <p:grpSpPr>
          <a:xfrm>
            <a:off x="0" y="0"/>
            <a:ext cx="18288000" cy="10287000"/>
            <a:chOff x="0" y="0"/>
            <a:chExt cx="24384000" cy="13716000"/>
          </a:xfrm>
        </p:grpSpPr>
        <p:cxnSp>
          <p:nvCxnSpPr>
            <p:cNvPr id="346" name="Google Shape;346;g2d8fdf4ece4_0_20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347" name="Google Shape;347;g2d8fdf4ece4_0_20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48" name="Google Shape;348;g2d8fdf4ece4_0_20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349" name="Google Shape;349;g2d8fdf4ece4_0_20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350" name="Google Shape;350;g2d8fdf4ece4_0_204"/>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351" name="Google Shape;351;g2d8fdf4ece4_0_204"/>
          <p:cNvSpPr txBox="1"/>
          <p:nvPr/>
        </p:nvSpPr>
        <p:spPr>
          <a:xfrm>
            <a:off x="7019600" y="1756800"/>
            <a:ext cx="52245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a:t>
            </a:r>
            <a:endParaRPr sz="2800"/>
          </a:p>
        </p:txBody>
      </p:sp>
      <p:sp>
        <p:nvSpPr>
          <p:cNvPr id="352" name="Google Shape;352;g2d8fdf4ece4_0_204"/>
          <p:cNvSpPr txBox="1"/>
          <p:nvPr/>
        </p:nvSpPr>
        <p:spPr>
          <a:xfrm>
            <a:off x="891200" y="3064600"/>
            <a:ext cx="8515800" cy="6003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endParaRPr sz="2100">
              <a:solidFill>
                <a:schemeClr val="lt1"/>
              </a:solidFill>
              <a:latin typeface="Montserrat"/>
              <a:ea typeface="Montserrat"/>
              <a:cs typeface="Montserrat"/>
              <a:sym typeface="Montserrat"/>
            </a:endParaRPr>
          </a:p>
          <a:p>
            <a:pPr marL="0" lvl="0" indent="0" algn="l" rtl="0">
              <a:lnSpc>
                <a:spcPct val="100000"/>
              </a:lnSpc>
              <a:spcBef>
                <a:spcPts val="0"/>
              </a:spcBef>
              <a:spcAft>
                <a:spcPts val="0"/>
              </a:spcAft>
              <a:buNone/>
            </a:pPr>
            <a:r>
              <a:rPr lang="pl" sz="2100" b="1">
                <a:solidFill>
                  <a:schemeClr val="lt1"/>
                </a:solidFill>
                <a:latin typeface="Montserrat"/>
                <a:ea typeface="Montserrat"/>
                <a:cs typeface="Montserrat"/>
                <a:sym typeface="Montserrat"/>
              </a:rPr>
              <a:t>Klatka piersiowa - </a:t>
            </a:r>
            <a:r>
              <a:rPr lang="pl" sz="2100">
                <a:solidFill>
                  <a:schemeClr val="lt1"/>
                </a:solidFill>
                <a:latin typeface="Montserrat"/>
                <a:ea typeface="Montserrat"/>
                <a:cs typeface="Montserrat"/>
                <a:sym typeface="Montserrat"/>
              </a:rPr>
              <a:t>zmierz obwód klatki piersiowej 7 cm od punktu szyi na środku przodu (od pachy do pachy).</a:t>
            </a:r>
            <a:endParaRPr sz="2100">
              <a:solidFill>
                <a:schemeClr val="lt1"/>
              </a:solidFill>
              <a:latin typeface="Montserrat"/>
              <a:ea typeface="Montserrat"/>
              <a:cs typeface="Montserrat"/>
              <a:sym typeface="Montserrat"/>
            </a:endParaRPr>
          </a:p>
          <a:p>
            <a:pPr marL="0" lvl="0" indent="0" algn="l" rtl="0">
              <a:lnSpc>
                <a:spcPct val="100000"/>
              </a:lnSpc>
              <a:spcBef>
                <a:spcPts val="0"/>
              </a:spcBef>
              <a:spcAft>
                <a:spcPts val="0"/>
              </a:spcAft>
              <a:buNone/>
            </a:pPr>
            <a:endParaRPr sz="2100">
              <a:solidFill>
                <a:schemeClr val="lt1"/>
              </a:solidFill>
              <a:latin typeface="Montserrat"/>
              <a:ea typeface="Montserrat"/>
              <a:cs typeface="Montserrat"/>
              <a:sym typeface="Montserrat"/>
            </a:endParaRPr>
          </a:p>
          <a:p>
            <a:pPr marL="0" lvl="0" indent="0" algn="l" rtl="0">
              <a:lnSpc>
                <a:spcPct val="100000"/>
              </a:lnSpc>
              <a:spcBef>
                <a:spcPts val="0"/>
              </a:spcBef>
              <a:spcAft>
                <a:spcPts val="0"/>
              </a:spcAft>
              <a:buNone/>
            </a:pPr>
            <a:r>
              <a:rPr lang="pl" sz="2100" b="1">
                <a:solidFill>
                  <a:schemeClr val="lt1"/>
                </a:solidFill>
                <a:latin typeface="Montserrat"/>
                <a:ea typeface="Montserrat"/>
                <a:cs typeface="Montserrat"/>
                <a:sym typeface="Montserrat"/>
              </a:rPr>
              <a:t>Ramię - </a:t>
            </a:r>
            <a:r>
              <a:rPr lang="pl" sz="2100">
                <a:solidFill>
                  <a:schemeClr val="lt1"/>
                </a:solidFill>
                <a:latin typeface="Montserrat"/>
                <a:ea typeface="Montserrat"/>
                <a:cs typeface="Montserrat"/>
                <a:sym typeface="Montserrat"/>
              </a:rPr>
              <a:t>zmierz odległość od szyi do kości ramiennej.</a:t>
            </a:r>
            <a:endParaRPr sz="2100">
              <a:solidFill>
                <a:schemeClr val="lt1"/>
              </a:solidFill>
              <a:latin typeface="Montserrat"/>
              <a:ea typeface="Montserrat"/>
              <a:cs typeface="Montserrat"/>
              <a:sym typeface="Montserrat"/>
            </a:endParaRPr>
          </a:p>
          <a:p>
            <a:pPr marL="0" lvl="0" indent="0" algn="l" rtl="0">
              <a:lnSpc>
                <a:spcPct val="100000"/>
              </a:lnSpc>
              <a:spcBef>
                <a:spcPts val="0"/>
              </a:spcBef>
              <a:spcAft>
                <a:spcPts val="0"/>
              </a:spcAft>
              <a:buNone/>
            </a:pPr>
            <a:br>
              <a:rPr lang="en-US" sz="2100">
                <a:solidFill>
                  <a:schemeClr val="lt1"/>
                </a:solidFill>
                <a:latin typeface="Montserrat"/>
                <a:ea typeface="Montserrat"/>
                <a:cs typeface="Montserrat"/>
                <a:sym typeface="Montserrat"/>
              </a:rPr>
            </a:br>
            <a:r>
              <a:rPr lang="pl" sz="2100" b="1">
                <a:solidFill>
                  <a:schemeClr val="lt1"/>
                </a:solidFill>
                <a:latin typeface="Montserrat"/>
                <a:ea typeface="Montserrat"/>
                <a:cs typeface="Montserrat"/>
                <a:sym typeface="Montserrat"/>
              </a:rPr>
              <a:t>Obwód szyi - </a:t>
            </a:r>
            <a:r>
              <a:rPr lang="pl" sz="2100">
                <a:solidFill>
                  <a:schemeClr val="lt1"/>
                </a:solidFill>
                <a:latin typeface="Montserrat"/>
                <a:ea typeface="Montserrat"/>
                <a:cs typeface="Montserrat"/>
                <a:sym typeface="Montserrat"/>
              </a:rPr>
              <a:t>zmierz podstawę szyi dotykającą przedniej kości obojczyka.</a:t>
            </a:r>
            <a:endParaRPr sz="2100">
              <a:solidFill>
                <a:schemeClr val="lt1"/>
              </a:solidFill>
              <a:latin typeface="Montserrat"/>
              <a:ea typeface="Montserrat"/>
              <a:cs typeface="Montserrat"/>
              <a:sym typeface="Montserrat"/>
            </a:endParaRPr>
          </a:p>
          <a:p>
            <a:pPr marL="0" lvl="0" indent="0" algn="l" rtl="0">
              <a:lnSpc>
                <a:spcPct val="100000"/>
              </a:lnSpc>
              <a:spcBef>
                <a:spcPts val="0"/>
              </a:spcBef>
              <a:spcAft>
                <a:spcPts val="0"/>
              </a:spcAft>
              <a:buNone/>
            </a:pPr>
            <a:br>
              <a:rPr lang="en-US" sz="2100">
                <a:solidFill>
                  <a:schemeClr val="lt1"/>
                </a:solidFill>
                <a:latin typeface="Montserrat"/>
                <a:ea typeface="Montserrat"/>
                <a:cs typeface="Montserrat"/>
                <a:sym typeface="Montserrat"/>
              </a:rPr>
            </a:br>
            <a:r>
              <a:rPr lang="pl" sz="2100" b="1">
                <a:solidFill>
                  <a:schemeClr val="lt1"/>
                </a:solidFill>
                <a:latin typeface="Montserrat"/>
                <a:ea typeface="Montserrat"/>
                <a:cs typeface="Montserrat"/>
                <a:sym typeface="Montserrat"/>
              </a:rPr>
              <a:t>Dart - </a:t>
            </a:r>
            <a:r>
              <a:rPr lang="pl" sz="2100">
                <a:solidFill>
                  <a:schemeClr val="lt1"/>
                </a:solidFill>
                <a:latin typeface="Montserrat"/>
                <a:ea typeface="Montserrat"/>
                <a:cs typeface="Montserrat"/>
                <a:sym typeface="Montserrat"/>
              </a:rPr>
              <a:t>standardowa miara (użyj opcji Bust, aby znaleźć odpowiedni pomiar w tabeli standardowej)</a:t>
            </a:r>
            <a:endParaRPr sz="2100">
              <a:solidFill>
                <a:schemeClr val="lt1"/>
              </a:solidFill>
              <a:latin typeface="Montserrat"/>
              <a:ea typeface="Montserrat"/>
              <a:cs typeface="Montserrat"/>
              <a:sym typeface="Montserrat"/>
            </a:endParaRPr>
          </a:p>
          <a:p>
            <a:pPr marL="0" lvl="0" indent="0" algn="l" rtl="0">
              <a:lnSpc>
                <a:spcPct val="100000"/>
              </a:lnSpc>
              <a:spcBef>
                <a:spcPts val="0"/>
              </a:spcBef>
              <a:spcAft>
                <a:spcPts val="0"/>
              </a:spcAft>
              <a:buNone/>
            </a:pPr>
            <a:endParaRPr sz="2100">
              <a:solidFill>
                <a:schemeClr val="lt1"/>
              </a:solidFill>
              <a:latin typeface="Montserrat"/>
              <a:ea typeface="Montserrat"/>
              <a:cs typeface="Montserrat"/>
              <a:sym typeface="Montserrat"/>
            </a:endParaRPr>
          </a:p>
          <a:p>
            <a:pPr marL="0" lvl="0" indent="0" algn="l" rtl="0">
              <a:spcBef>
                <a:spcPts val="0"/>
              </a:spcBef>
              <a:spcAft>
                <a:spcPts val="0"/>
              </a:spcAft>
              <a:buNone/>
            </a:pPr>
            <a:r>
              <a:rPr lang="pl" sz="2100" b="1">
                <a:solidFill>
                  <a:schemeClr val="lt1"/>
                </a:solidFill>
                <a:latin typeface="Montserrat"/>
                <a:ea typeface="Montserrat"/>
                <a:cs typeface="Montserrat"/>
                <a:sym typeface="Montserrat"/>
              </a:rPr>
              <a:t>Górna część ramienia - </a:t>
            </a:r>
            <a:r>
              <a:rPr lang="pl" sz="2100">
                <a:solidFill>
                  <a:schemeClr val="lt1"/>
                </a:solidFill>
                <a:latin typeface="Montserrat"/>
                <a:ea typeface="Montserrat"/>
                <a:cs typeface="Montserrat"/>
                <a:sym typeface="Montserrat"/>
              </a:rPr>
              <a:t>ramię musi być zgięte, zmierz biceps.</a:t>
            </a:r>
            <a:endParaRPr sz="2100">
              <a:solidFill>
                <a:schemeClr val="lt1"/>
              </a:solidFill>
              <a:latin typeface="Montserrat"/>
              <a:ea typeface="Montserrat"/>
              <a:cs typeface="Montserrat"/>
              <a:sym typeface="Montserrat"/>
            </a:endParaRPr>
          </a:p>
          <a:p>
            <a:pPr marL="0" lvl="0" indent="0" algn="l" rtl="0">
              <a:spcBef>
                <a:spcPts val="0"/>
              </a:spcBef>
              <a:spcAft>
                <a:spcPts val="0"/>
              </a:spcAft>
              <a:buNone/>
            </a:pPr>
            <a:endParaRPr sz="2100">
              <a:solidFill>
                <a:schemeClr val="lt1"/>
              </a:solidFill>
              <a:latin typeface="Montserrat"/>
              <a:ea typeface="Montserrat"/>
              <a:cs typeface="Montserrat"/>
              <a:sym typeface="Montserrat"/>
            </a:endParaRPr>
          </a:p>
          <a:p>
            <a:pPr marL="0" lvl="0" indent="0" algn="l" rtl="0">
              <a:spcBef>
                <a:spcPts val="0"/>
              </a:spcBef>
              <a:spcAft>
                <a:spcPts val="0"/>
              </a:spcAft>
              <a:buNone/>
            </a:pPr>
            <a:r>
              <a:rPr lang="pl" sz="2100" b="1">
                <a:solidFill>
                  <a:schemeClr val="lt1"/>
                </a:solidFill>
                <a:latin typeface="Montserrat"/>
                <a:ea typeface="Montserrat"/>
                <a:cs typeface="Montserrat"/>
                <a:sym typeface="Montserrat"/>
              </a:rPr>
              <a:t>Nadgarstek - </a:t>
            </a:r>
            <a:r>
              <a:rPr lang="pl" sz="2100">
                <a:solidFill>
                  <a:schemeClr val="lt1"/>
                </a:solidFill>
                <a:latin typeface="Montserrat"/>
                <a:ea typeface="Montserrat"/>
                <a:cs typeface="Montserrat"/>
                <a:sym typeface="Montserrat"/>
              </a:rPr>
              <a:t>zmierz obwód nadgarstka, wykonując delikatny pomiar.</a:t>
            </a:r>
            <a:endParaRPr sz="2100">
              <a:solidFill>
                <a:schemeClr val="lt1"/>
              </a:solidFill>
              <a:latin typeface="Montserrat"/>
              <a:ea typeface="Montserrat"/>
              <a:cs typeface="Montserrat"/>
              <a:sym typeface="Montserrat"/>
            </a:endParaRPr>
          </a:p>
          <a:p>
            <a:pPr marL="0" lvl="0" indent="0" algn="l" rtl="0">
              <a:spcBef>
                <a:spcPts val="0"/>
              </a:spcBef>
              <a:spcAft>
                <a:spcPts val="0"/>
              </a:spcAft>
              <a:buNone/>
            </a:pPr>
            <a:br>
              <a:rPr lang="en-US" sz="2100">
                <a:solidFill>
                  <a:schemeClr val="lt1"/>
                </a:solidFill>
                <a:latin typeface="Montserrat"/>
                <a:ea typeface="Montserrat"/>
                <a:cs typeface="Montserrat"/>
                <a:sym typeface="Montserrat"/>
              </a:rPr>
            </a:br>
            <a:r>
              <a:rPr lang="pl" sz="2100" b="1">
                <a:solidFill>
                  <a:schemeClr val="lt1"/>
                </a:solidFill>
                <a:latin typeface="Montserrat"/>
                <a:ea typeface="Montserrat"/>
                <a:cs typeface="Montserrat"/>
                <a:sym typeface="Montserrat"/>
              </a:rPr>
              <a:t>Od karku do talii - </a:t>
            </a:r>
            <a:r>
              <a:rPr lang="pl" sz="2100">
                <a:solidFill>
                  <a:schemeClr val="lt1"/>
                </a:solidFill>
                <a:latin typeface="Montserrat"/>
                <a:ea typeface="Montserrat"/>
                <a:cs typeface="Montserrat"/>
                <a:sym typeface="Montserrat"/>
              </a:rPr>
              <a:t>zmierz odległość od kości szyjnej na środku pleców do sznurka zawiązanego w talii.</a:t>
            </a:r>
            <a:endParaRPr sz="2100">
              <a:solidFill>
                <a:schemeClr val="lt1"/>
              </a:solidFill>
              <a:latin typeface="Montserrat"/>
              <a:ea typeface="Montserrat"/>
              <a:cs typeface="Montserrat"/>
              <a:sym typeface="Montserrat"/>
            </a:endParaRPr>
          </a:p>
        </p:txBody>
      </p:sp>
      <p:pic>
        <p:nvPicPr>
          <p:cNvPr id="353" name="Google Shape;353;g2d8fdf4ece4_0_204"/>
          <p:cNvPicPr preferRelativeResize="0"/>
          <p:nvPr/>
        </p:nvPicPr>
        <p:blipFill>
          <a:blip r:embed="rId5">
            <a:alphaModFix/>
          </a:blip>
          <a:stretch>
            <a:fillRect/>
          </a:stretch>
        </p:blipFill>
        <p:spPr>
          <a:xfrm>
            <a:off x="11096352" y="1385980"/>
            <a:ext cx="4671550" cy="822456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8"/>
        <p:cNvGrpSpPr/>
        <p:nvPr/>
      </p:nvGrpSpPr>
      <p:grpSpPr>
        <a:xfrm>
          <a:off x="0" y="0"/>
          <a:ext cx="0" cy="0"/>
          <a:chOff x="0" y="0"/>
          <a:chExt cx="0" cy="0"/>
        </a:xfrm>
      </p:grpSpPr>
      <p:sp>
        <p:nvSpPr>
          <p:cNvPr id="359" name="Google Shape;359;g2d8fdf4ece4_0_182"/>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360" name="Google Shape;360;g2d8fdf4ece4_0_182"/>
          <p:cNvSpPr txBox="1"/>
          <p:nvPr/>
        </p:nvSpPr>
        <p:spPr>
          <a:xfrm>
            <a:off x="424800" y="2372400"/>
            <a:ext cx="15927900" cy="74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g2d8fdf4ece4_0_182"/>
          <p:cNvGrpSpPr/>
          <p:nvPr/>
        </p:nvGrpSpPr>
        <p:grpSpPr>
          <a:xfrm>
            <a:off x="886048" y="1385980"/>
            <a:ext cx="6133548" cy="1678610"/>
            <a:chOff x="1644840" y="1659960"/>
            <a:chExt cx="3308100" cy="1806900"/>
          </a:xfrm>
        </p:grpSpPr>
        <p:sp>
          <p:nvSpPr>
            <p:cNvPr id="362" name="Google Shape;362;g2d8fdf4ece4_0_182"/>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363" name="Google Shape;363;g2d8fdf4ece4_0_182"/>
            <p:cNvSpPr txBox="1"/>
            <p:nvPr/>
          </p:nvSpPr>
          <p:spPr>
            <a:xfrm>
              <a:off x="1644840" y="1659960"/>
              <a:ext cx="3308100" cy="180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g2d8fdf4ece4_0_182"/>
          <p:cNvSpPr txBox="1"/>
          <p:nvPr/>
        </p:nvSpPr>
        <p:spPr>
          <a:xfrm>
            <a:off x="649250" y="1493550"/>
            <a:ext cx="6542400" cy="1463400"/>
          </a:xfrm>
          <a:prstGeom prst="rect">
            <a:avLst/>
          </a:prstGeom>
          <a:noFill/>
          <a:ln>
            <a:noFill/>
          </a:ln>
        </p:spPr>
        <p:txBody>
          <a:bodyPr spcFirstLastPara="1" wrap="square" lIns="0" tIns="0" rIns="0" bIns="0" anchor="t" anchorCtr="1">
            <a:noAutofit/>
          </a:bodyPr>
          <a:lstStyle/>
          <a:p>
            <a:pPr marL="0" marR="0" lvl="0" indent="0" algn="ctr" rtl="0">
              <a:lnSpc>
                <a:spcPct val="100000"/>
              </a:lnSpc>
              <a:spcBef>
                <a:spcPts val="0"/>
              </a:spcBef>
              <a:spcAft>
                <a:spcPts val="0"/>
              </a:spcAft>
              <a:buNone/>
            </a:pPr>
            <a:r>
              <a:rPr lang="pl" sz="4700">
                <a:latin typeface="DM Serif Display"/>
                <a:ea typeface="DM Serif Display"/>
                <a:cs typeface="DM Serif Display"/>
                <a:sym typeface="DM Serif Display"/>
              </a:rPr>
              <a:t>Dokonywanie dokładnych pomiarów ciała</a:t>
            </a:r>
            <a:endParaRPr sz="4700">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6000">
              <a:latin typeface="DM Serif Display"/>
              <a:ea typeface="DM Serif Display"/>
              <a:cs typeface="DM Serif Display"/>
              <a:sym typeface="DM Serif Display"/>
            </a:endParaRPr>
          </a:p>
        </p:txBody>
      </p:sp>
      <p:sp>
        <p:nvSpPr>
          <p:cNvPr id="365" name="Google Shape;365;g2d8fdf4ece4_0_182"/>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366" name="Google Shape;366;g2d8fdf4ece4_0_182"/>
          <p:cNvGrpSpPr/>
          <p:nvPr/>
        </p:nvGrpSpPr>
        <p:grpSpPr>
          <a:xfrm>
            <a:off x="0" y="0"/>
            <a:ext cx="18288000" cy="10287000"/>
            <a:chOff x="0" y="0"/>
            <a:chExt cx="24384000" cy="13716000"/>
          </a:xfrm>
        </p:grpSpPr>
        <p:cxnSp>
          <p:nvCxnSpPr>
            <p:cNvPr id="367" name="Google Shape;367;g2d8fdf4ece4_0_182"/>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368" name="Google Shape;368;g2d8fdf4ece4_0_18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69" name="Google Shape;369;g2d8fdf4ece4_0_18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370" name="Google Shape;370;g2d8fdf4ece4_0_182"/>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371" name="Google Shape;371;g2d8fdf4ece4_0_182"/>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372" name="Google Shape;372;g2d8fdf4ece4_0_182"/>
          <p:cNvSpPr txBox="1"/>
          <p:nvPr/>
        </p:nvSpPr>
        <p:spPr>
          <a:xfrm>
            <a:off x="7019600" y="1756800"/>
            <a:ext cx="52245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a:t>
            </a:r>
            <a:endParaRPr sz="2800"/>
          </a:p>
        </p:txBody>
      </p:sp>
      <p:sp>
        <p:nvSpPr>
          <p:cNvPr id="373" name="Google Shape;373;g2d8fdf4ece4_0_182"/>
          <p:cNvSpPr txBox="1"/>
          <p:nvPr/>
        </p:nvSpPr>
        <p:spPr>
          <a:xfrm>
            <a:off x="1150027" y="4197000"/>
            <a:ext cx="8968800" cy="5061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pl" sz="2100" b="1">
                <a:solidFill>
                  <a:schemeClr val="lt1"/>
                </a:solidFill>
                <a:latin typeface="Montserrat"/>
                <a:ea typeface="Montserrat"/>
                <a:cs typeface="Montserrat"/>
                <a:sym typeface="Montserrat"/>
              </a:rPr>
              <a:t>Odległość od ramienia do talii - </a:t>
            </a:r>
            <a:r>
              <a:rPr lang="pl" sz="2100">
                <a:solidFill>
                  <a:schemeClr val="lt1"/>
                </a:solidFill>
                <a:latin typeface="Montserrat"/>
                <a:ea typeface="Montserrat"/>
                <a:cs typeface="Montserrat"/>
                <a:sym typeface="Montserrat"/>
              </a:rPr>
              <a:t>zmierz od środka przedniego ramienia przez punkt biustu do talii.</a:t>
            </a:r>
            <a:endParaRPr sz="2100">
              <a:solidFill>
                <a:schemeClr val="lt1"/>
              </a:solidFill>
              <a:latin typeface="Montserrat"/>
              <a:ea typeface="Montserrat"/>
              <a:cs typeface="Montserrat"/>
              <a:sym typeface="Montserrat"/>
            </a:endParaRPr>
          </a:p>
          <a:p>
            <a:pPr marL="0" lvl="0" indent="0" algn="l" rtl="0">
              <a:lnSpc>
                <a:spcPct val="100000"/>
              </a:lnSpc>
              <a:spcBef>
                <a:spcPts val="0"/>
              </a:spcBef>
              <a:spcAft>
                <a:spcPts val="0"/>
              </a:spcAft>
              <a:buNone/>
            </a:pPr>
            <a:br>
              <a:rPr lang="en-US" sz="2100">
                <a:solidFill>
                  <a:schemeClr val="lt1"/>
                </a:solidFill>
                <a:latin typeface="Montserrat"/>
                <a:ea typeface="Montserrat"/>
                <a:cs typeface="Montserrat"/>
                <a:sym typeface="Montserrat"/>
              </a:rPr>
            </a:br>
            <a:r>
              <a:rPr lang="pl" sz="2100" b="1">
                <a:solidFill>
                  <a:schemeClr val="lt1"/>
                </a:solidFill>
                <a:latin typeface="Montserrat"/>
                <a:ea typeface="Montserrat"/>
                <a:cs typeface="Montserrat"/>
                <a:sym typeface="Montserrat"/>
              </a:rPr>
              <a:t>Głębokość pachy - </a:t>
            </a:r>
            <a:r>
              <a:rPr lang="pl" sz="2100">
                <a:solidFill>
                  <a:schemeClr val="lt1"/>
                </a:solidFill>
                <a:latin typeface="Montserrat"/>
                <a:ea typeface="Montserrat"/>
                <a:cs typeface="Montserrat"/>
                <a:sym typeface="Montserrat"/>
              </a:rPr>
              <a:t>pomiar standardowy (w celu znalezienia odpowiedniego pomiaru w tabeli standardowej należy użyć wzoru Od karku do talii)</a:t>
            </a:r>
            <a:endParaRPr sz="2100">
              <a:solidFill>
                <a:schemeClr val="lt1"/>
              </a:solidFill>
              <a:latin typeface="Montserrat"/>
              <a:ea typeface="Montserrat"/>
              <a:cs typeface="Montserrat"/>
              <a:sym typeface="Montserrat"/>
            </a:endParaRPr>
          </a:p>
          <a:p>
            <a:pPr marL="0" lvl="0" indent="0" algn="l" rtl="0">
              <a:lnSpc>
                <a:spcPct val="100000"/>
              </a:lnSpc>
              <a:spcBef>
                <a:spcPts val="0"/>
              </a:spcBef>
              <a:spcAft>
                <a:spcPts val="0"/>
              </a:spcAft>
              <a:buNone/>
            </a:pPr>
            <a:br>
              <a:rPr lang="en-US" sz="2100">
                <a:solidFill>
                  <a:schemeClr val="lt1"/>
                </a:solidFill>
                <a:latin typeface="Montserrat"/>
                <a:ea typeface="Montserrat"/>
                <a:cs typeface="Montserrat"/>
                <a:sym typeface="Montserrat"/>
              </a:rPr>
            </a:br>
            <a:r>
              <a:rPr lang="pl" sz="2100" b="1">
                <a:solidFill>
                  <a:schemeClr val="lt1"/>
                </a:solidFill>
                <a:latin typeface="Montserrat"/>
                <a:ea typeface="Montserrat"/>
                <a:cs typeface="Montserrat"/>
                <a:sym typeface="Montserrat"/>
              </a:rPr>
              <a:t>Od talii do podłogi - </a:t>
            </a:r>
            <a:r>
              <a:rPr lang="pl" sz="2100">
                <a:solidFill>
                  <a:schemeClr val="lt1"/>
                </a:solidFill>
                <a:latin typeface="Montserrat"/>
                <a:ea typeface="Montserrat"/>
                <a:cs typeface="Montserrat"/>
                <a:sym typeface="Montserrat"/>
              </a:rPr>
              <a:t>zmierz odległość od talii do podłogi na środku pleców.</a:t>
            </a:r>
            <a:endParaRPr sz="2100">
              <a:solidFill>
                <a:schemeClr val="lt1"/>
              </a:solidFill>
              <a:latin typeface="Montserrat"/>
              <a:ea typeface="Montserrat"/>
              <a:cs typeface="Montserrat"/>
              <a:sym typeface="Montserrat"/>
            </a:endParaRPr>
          </a:p>
          <a:p>
            <a:pPr marL="0" lvl="0" indent="0" algn="l" rtl="0">
              <a:lnSpc>
                <a:spcPct val="100000"/>
              </a:lnSpc>
              <a:spcBef>
                <a:spcPts val="0"/>
              </a:spcBef>
              <a:spcAft>
                <a:spcPts val="0"/>
              </a:spcAft>
              <a:buNone/>
            </a:pPr>
            <a:br>
              <a:rPr lang="en-US" sz="2100">
                <a:solidFill>
                  <a:schemeClr val="lt1"/>
                </a:solidFill>
                <a:latin typeface="Montserrat"/>
                <a:ea typeface="Montserrat"/>
                <a:cs typeface="Montserrat"/>
                <a:sym typeface="Montserrat"/>
              </a:rPr>
            </a:br>
            <a:r>
              <a:rPr lang="pl" sz="2100" b="1">
                <a:solidFill>
                  <a:schemeClr val="lt1"/>
                </a:solidFill>
                <a:latin typeface="Montserrat"/>
                <a:ea typeface="Montserrat"/>
                <a:cs typeface="Montserrat"/>
                <a:sym typeface="Montserrat"/>
              </a:rPr>
              <a:t>Unoszenie ciała – </a:t>
            </a:r>
            <a:r>
              <a:rPr lang="pl" sz="2100">
                <a:solidFill>
                  <a:schemeClr val="lt1"/>
                </a:solidFill>
                <a:latin typeface="Montserrat"/>
                <a:ea typeface="Montserrat"/>
                <a:cs typeface="Montserrat"/>
                <a:sym typeface="Montserrat"/>
              </a:rPr>
              <a:t>osoba badana powinna usiąść na twardym krześle. Pomiar należy wykonać z boku, od talii do krzesła.</a:t>
            </a:r>
            <a:endParaRPr sz="2100">
              <a:solidFill>
                <a:schemeClr val="lt1"/>
              </a:solidFill>
              <a:latin typeface="Montserrat"/>
              <a:ea typeface="Montserrat"/>
              <a:cs typeface="Montserrat"/>
              <a:sym typeface="Montserrat"/>
            </a:endParaRPr>
          </a:p>
          <a:p>
            <a:pPr marL="0" lvl="0" indent="0" algn="l" rtl="0">
              <a:lnSpc>
                <a:spcPct val="100000"/>
              </a:lnSpc>
              <a:spcBef>
                <a:spcPts val="0"/>
              </a:spcBef>
              <a:spcAft>
                <a:spcPts val="0"/>
              </a:spcAft>
              <a:buNone/>
            </a:pPr>
            <a:br>
              <a:rPr lang="en-US" sz="2100">
                <a:solidFill>
                  <a:schemeClr val="lt1"/>
                </a:solidFill>
                <a:latin typeface="Montserrat"/>
                <a:ea typeface="Montserrat"/>
                <a:cs typeface="Montserrat"/>
                <a:sym typeface="Montserrat"/>
              </a:rPr>
            </a:br>
            <a:r>
              <a:rPr lang="pl" sz="2100" b="1">
                <a:solidFill>
                  <a:schemeClr val="lt1"/>
                </a:solidFill>
                <a:latin typeface="Montserrat"/>
                <a:ea typeface="Montserrat"/>
                <a:cs typeface="Montserrat"/>
                <a:sym typeface="Montserrat"/>
              </a:rPr>
              <a:t>Długość rękawa – </a:t>
            </a:r>
            <a:r>
              <a:rPr lang="pl" sz="2100">
                <a:solidFill>
                  <a:schemeClr val="lt1"/>
                </a:solidFill>
                <a:latin typeface="Montserrat"/>
                <a:ea typeface="Montserrat"/>
                <a:cs typeface="Montserrat"/>
                <a:sym typeface="Montserrat"/>
              </a:rPr>
              <a:t>połóż dłoń na biodrze, tak aby ramię było zgięte. Zmierz od kości ramiennej nad łokciem do kości nadgarstka nad małym palcem.</a:t>
            </a:r>
            <a:endParaRPr sz="2899">
              <a:solidFill>
                <a:schemeClr val="lt1"/>
              </a:solidFill>
              <a:latin typeface="Montserrat"/>
              <a:ea typeface="Montserrat"/>
              <a:cs typeface="Montserrat"/>
              <a:sym typeface="Montserrat"/>
            </a:endParaRPr>
          </a:p>
          <a:p>
            <a:pPr marL="0" lvl="0" indent="0" algn="l" rtl="0">
              <a:lnSpc>
                <a:spcPct val="100000"/>
              </a:lnSpc>
              <a:spcBef>
                <a:spcPts val="100"/>
              </a:spcBef>
              <a:spcAft>
                <a:spcPts val="0"/>
              </a:spcAft>
              <a:buNone/>
            </a:pPr>
            <a:endParaRPr sz="2199">
              <a:solidFill>
                <a:schemeClr val="lt1"/>
              </a:solidFill>
              <a:latin typeface="Montserrat"/>
              <a:ea typeface="Montserrat"/>
              <a:cs typeface="Montserrat"/>
              <a:sym typeface="Montserrat"/>
            </a:endParaRPr>
          </a:p>
        </p:txBody>
      </p:sp>
      <p:pic>
        <p:nvPicPr>
          <p:cNvPr id="374" name="Google Shape;374;g2d8fdf4ece4_0_182"/>
          <p:cNvPicPr preferRelativeResize="0"/>
          <p:nvPr/>
        </p:nvPicPr>
        <p:blipFill>
          <a:blip r:embed="rId5">
            <a:alphaModFix/>
          </a:blip>
          <a:stretch>
            <a:fillRect/>
          </a:stretch>
        </p:blipFill>
        <p:spPr>
          <a:xfrm>
            <a:off x="11268406" y="1385980"/>
            <a:ext cx="4671550" cy="822456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grpSp>
        <p:nvGrpSpPr>
          <p:cNvPr id="379" name="Google Shape;379;p11"/>
          <p:cNvGrpSpPr/>
          <p:nvPr/>
        </p:nvGrpSpPr>
        <p:grpSpPr>
          <a:xfrm>
            <a:off x="0" y="0"/>
            <a:ext cx="18288000" cy="10287000"/>
            <a:chOff x="0" y="0"/>
            <a:chExt cx="24384000" cy="13716000"/>
          </a:xfrm>
        </p:grpSpPr>
        <p:cxnSp>
          <p:nvCxnSpPr>
            <p:cNvPr id="380" name="Google Shape;380;p1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381" name="Google Shape;381;p1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82" name="Google Shape;382;p1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383" name="Google Shape;383;p1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384" name="Google Shape;384;p11"/>
          <p:cNvGrpSpPr/>
          <p:nvPr/>
        </p:nvGrpSpPr>
        <p:grpSpPr>
          <a:xfrm>
            <a:off x="12759477" y="5674870"/>
            <a:ext cx="2839729" cy="4612130"/>
            <a:chOff x="0" y="0"/>
            <a:chExt cx="2254172" cy="3661101"/>
          </a:xfrm>
        </p:grpSpPr>
        <p:sp>
          <p:nvSpPr>
            <p:cNvPr id="385" name="Google Shape;385;p11"/>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386" name="Google Shape;386;p11"/>
            <p:cNvSpPr txBox="1"/>
            <p:nvPr/>
          </p:nvSpPr>
          <p:spPr>
            <a:xfrm>
              <a:off x="0" y="0"/>
              <a:ext cx="2254171" cy="3661101"/>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87" name="Google Shape;387;p11"/>
          <p:cNvSpPr/>
          <p:nvPr/>
        </p:nvSpPr>
        <p:spPr>
          <a:xfrm>
            <a:off x="4956956" y="7349603"/>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sp>
        <p:nvSpPr>
          <p:cNvPr id="388" name="Google Shape;388;p11"/>
          <p:cNvSpPr txBox="1"/>
          <p:nvPr/>
        </p:nvSpPr>
        <p:spPr>
          <a:xfrm>
            <a:off x="1040775" y="1953550"/>
            <a:ext cx="9231300" cy="1847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a:solidFill>
                  <a:srgbClr val="1E2328"/>
                </a:solidFill>
                <a:latin typeface="DM Serif Display"/>
                <a:ea typeface="DM Serif Display"/>
                <a:cs typeface="DM Serif Display"/>
                <a:sym typeface="DM Serif Display"/>
              </a:rPr>
              <a:t>Dokonywanie dokładnych pomiarów ciała</a:t>
            </a:r>
            <a:endParaRPr sz="1400" b="0" i="0" u="none" strike="noStrike" cap="none">
              <a:solidFill>
                <a:srgbClr val="000000"/>
              </a:solidFill>
              <a:latin typeface="Arial"/>
              <a:ea typeface="Arial"/>
              <a:cs typeface="Arial"/>
              <a:sym typeface="Arial"/>
            </a:endParaRPr>
          </a:p>
        </p:txBody>
      </p:sp>
      <p:grpSp>
        <p:nvGrpSpPr>
          <p:cNvPr id="389" name="Google Shape;389;p11"/>
          <p:cNvGrpSpPr/>
          <p:nvPr/>
        </p:nvGrpSpPr>
        <p:grpSpPr>
          <a:xfrm>
            <a:off x="2939574" y="7417785"/>
            <a:ext cx="1676946" cy="563150"/>
            <a:chOff x="0" y="0"/>
            <a:chExt cx="2235927" cy="750867"/>
          </a:xfrm>
        </p:grpSpPr>
        <p:grpSp>
          <p:nvGrpSpPr>
            <p:cNvPr id="390" name="Google Shape;390;p11"/>
            <p:cNvGrpSpPr/>
            <p:nvPr/>
          </p:nvGrpSpPr>
          <p:grpSpPr>
            <a:xfrm>
              <a:off x="0" y="0"/>
              <a:ext cx="2235927" cy="750867"/>
              <a:chOff x="0" y="0"/>
              <a:chExt cx="742713" cy="249417"/>
            </a:xfrm>
          </p:grpSpPr>
          <p:sp>
            <p:nvSpPr>
              <p:cNvPr id="391" name="Google Shape;391;p11"/>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392" name="Google Shape;392;p11"/>
              <p:cNvSpPr txBox="1"/>
              <p:nvPr/>
            </p:nvSpPr>
            <p:spPr>
              <a:xfrm>
                <a:off x="0" y="0"/>
                <a:ext cx="742713" cy="249417"/>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93" name="Google Shape;393;p11"/>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1800"/>
                <a:buFont typeface="Arial"/>
                <a:buNone/>
              </a:pPr>
              <a:r>
                <a:rPr lang="pl" sz="1800" dirty="0">
                  <a:latin typeface="Montserrat"/>
                  <a:ea typeface="Montserrat"/>
                  <a:cs typeface="Montserrat"/>
                  <a:sym typeface="Montserrat"/>
                </a:rPr>
                <a:t>Obejrzyj tutaj</a:t>
              </a:r>
              <a:endParaRPr sz="1400" b="0" i="0" u="none" strike="noStrike" cap="none" dirty="0">
                <a:solidFill>
                  <a:srgbClr val="000000"/>
                </a:solidFill>
                <a:latin typeface="Arial"/>
                <a:ea typeface="Arial"/>
                <a:cs typeface="Arial"/>
                <a:sym typeface="Arial"/>
              </a:endParaRPr>
            </a:p>
          </p:txBody>
        </p:sp>
      </p:grpSp>
      <p:sp>
        <p:nvSpPr>
          <p:cNvPr id="394" name="Google Shape;394;p11"/>
          <p:cNvSpPr txBox="1"/>
          <p:nvPr/>
        </p:nvSpPr>
        <p:spPr>
          <a:xfrm>
            <a:off x="1040766" y="4390265"/>
            <a:ext cx="9231300" cy="23697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199">
                <a:solidFill>
                  <a:srgbClr val="1E2328"/>
                </a:solidFill>
                <a:latin typeface="Montserrat"/>
                <a:ea typeface="Montserrat"/>
                <a:cs typeface="Montserrat"/>
                <a:sym typeface="Montserrat"/>
              </a:rPr>
              <a:t>W tym filmie dowiesz się, jak pobierać miary. To idealny film do nauki pobierania miar do przymiarek, szycia i szycia. Znajdziesz w nim również kilka wskazówek i dowiesz się, jak mierzyć obwód oraz długość ciała, nóg i ramion.</a:t>
            </a:r>
            <a:endParaRPr sz="1400" b="0" i="0" u="none" strike="noStrike" cap="none">
              <a:solidFill>
                <a:srgbClr val="000000"/>
              </a:solidFill>
              <a:latin typeface="Arial"/>
              <a:ea typeface="Arial"/>
              <a:cs typeface="Arial"/>
              <a:sym typeface="Arial"/>
            </a:endParaRPr>
          </a:p>
        </p:txBody>
      </p:sp>
      <p:sp>
        <p:nvSpPr>
          <p:cNvPr id="395" name="Google Shape;395;p11"/>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sp>
        <p:nvSpPr>
          <p:cNvPr id="396" name="Google Shape;396;p1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397" name="Google Shape;397;p11"/>
          <p:cNvSpPr txBox="1"/>
          <p:nvPr/>
        </p:nvSpPr>
        <p:spPr>
          <a:xfrm>
            <a:off x="5797856" y="7349580"/>
            <a:ext cx="49050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800" dirty="0">
                <a:latin typeface="Montserrat"/>
                <a:sym typeface="Montserrat"/>
                <a:hlinkClick r:id="rId6"/>
              </a:rPr>
              <a:t>https://www.youtube.com/watch?v=oOQMeXW8ewc</a:t>
            </a:r>
            <a:r>
              <a:rPr lang="pl" sz="1800" dirty="0">
                <a:latin typeface="Montserrat"/>
                <a:sym typeface="Montserrat"/>
              </a:rPr>
              <a:t> </a:t>
            </a:r>
            <a:endParaRPr sz="1800" dirty="0">
              <a:latin typeface="Montserrat"/>
              <a:sym typeface="Montserrat"/>
            </a:endParaRPr>
          </a:p>
        </p:txBody>
      </p:sp>
      <p:grpSp>
        <p:nvGrpSpPr>
          <p:cNvPr id="398" name="Google Shape;398;p11"/>
          <p:cNvGrpSpPr/>
          <p:nvPr/>
        </p:nvGrpSpPr>
        <p:grpSpPr>
          <a:xfrm>
            <a:off x="12759477" y="5674870"/>
            <a:ext cx="2839841" cy="4612380"/>
            <a:chOff x="0" y="0"/>
            <a:chExt cx="2254200" cy="3661200"/>
          </a:xfrm>
        </p:grpSpPr>
        <p:sp>
          <p:nvSpPr>
            <p:cNvPr id="399" name="Google Shape;399;p11"/>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400" name="Google Shape;400;p11"/>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401" name="Google Shape;401;p11"/>
          <p:cNvGrpSpPr/>
          <p:nvPr/>
        </p:nvGrpSpPr>
        <p:grpSpPr>
          <a:xfrm>
            <a:off x="10773074" y="2092991"/>
            <a:ext cx="3622164" cy="7165318"/>
            <a:chOff x="10948449" y="2091441"/>
            <a:chExt cx="3622164" cy="7165318"/>
          </a:xfrm>
        </p:grpSpPr>
        <p:sp>
          <p:nvSpPr>
            <p:cNvPr id="402" name="Google Shape;402;p11"/>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0" name="Google Shape;410;p11"/>
          <p:cNvPicPr preferRelativeResize="0"/>
          <p:nvPr/>
        </p:nvPicPr>
        <p:blipFill rotWithShape="1">
          <a:blip r:embed="rId7">
            <a:alphaModFix/>
          </a:blip>
          <a:srcRect l="22318"/>
          <a:stretch/>
        </p:blipFill>
        <p:spPr>
          <a:xfrm>
            <a:off x="10987075" y="2247775"/>
            <a:ext cx="3225576" cy="6855750"/>
          </a:xfrm>
          <a:prstGeom prst="rect">
            <a:avLst/>
          </a:prstGeom>
          <a:noFill/>
          <a:ln>
            <a:noFill/>
          </a:ln>
        </p:spPr>
      </p:pic>
      <p:sp>
        <p:nvSpPr>
          <p:cNvPr id="2" name="Google Shape;371;g2d8fdf4ece4_0_182">
            <a:extLst>
              <a:ext uri="{FF2B5EF4-FFF2-40B4-BE49-F238E27FC236}">
                <a16:creationId xmlns:a16="http://schemas.microsoft.com/office/drawing/2014/main" id="{6DE1DFB6-7E5A-C9BD-7202-6330F938F61F}"/>
              </a:ext>
            </a:extLst>
          </p:cNvPr>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5"/>
        <p:cNvGrpSpPr/>
        <p:nvPr/>
      </p:nvGrpSpPr>
      <p:grpSpPr>
        <a:xfrm>
          <a:off x="0" y="0"/>
          <a:ext cx="0" cy="0"/>
          <a:chOff x="0" y="0"/>
          <a:chExt cx="0" cy="0"/>
        </a:xfrm>
      </p:grpSpPr>
      <p:sp>
        <p:nvSpPr>
          <p:cNvPr id="416" name="Google Shape;416;g32b8e289670_0_602"/>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417" name="Google Shape;417;g32b8e289670_0_602"/>
          <p:cNvSpPr txBox="1"/>
          <p:nvPr/>
        </p:nvSpPr>
        <p:spPr>
          <a:xfrm>
            <a:off x="424800" y="2372400"/>
            <a:ext cx="15927900" cy="74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8" name="Google Shape;418;g32b8e289670_0_602"/>
          <p:cNvGrpSpPr/>
          <p:nvPr/>
        </p:nvGrpSpPr>
        <p:grpSpPr>
          <a:xfrm>
            <a:off x="886047" y="1385980"/>
            <a:ext cx="6978063" cy="1678610"/>
            <a:chOff x="1644840" y="1659960"/>
            <a:chExt cx="3308100" cy="1806900"/>
          </a:xfrm>
        </p:grpSpPr>
        <p:sp>
          <p:nvSpPr>
            <p:cNvPr id="419" name="Google Shape;419;g32b8e289670_0_602"/>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420" name="Google Shape;420;g32b8e289670_0_602"/>
            <p:cNvSpPr txBox="1"/>
            <p:nvPr/>
          </p:nvSpPr>
          <p:spPr>
            <a:xfrm>
              <a:off x="1644840" y="1659960"/>
              <a:ext cx="3308100" cy="180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g32b8e289670_0_602"/>
          <p:cNvSpPr txBox="1"/>
          <p:nvPr/>
        </p:nvSpPr>
        <p:spPr>
          <a:xfrm>
            <a:off x="649249" y="1493550"/>
            <a:ext cx="6990413" cy="1463400"/>
          </a:xfrm>
          <a:prstGeom prst="rect">
            <a:avLst/>
          </a:prstGeom>
          <a:noFill/>
          <a:ln>
            <a:noFill/>
          </a:ln>
        </p:spPr>
        <p:txBody>
          <a:bodyPr spcFirstLastPara="1" wrap="square" lIns="0" tIns="0" rIns="0" bIns="0" anchor="t" anchorCtr="1">
            <a:noAutofit/>
          </a:bodyPr>
          <a:lstStyle/>
          <a:p>
            <a:pPr marL="0" marR="0" lvl="0" indent="0" algn="ctr" rtl="0">
              <a:lnSpc>
                <a:spcPct val="100000"/>
              </a:lnSpc>
              <a:spcBef>
                <a:spcPts val="0"/>
              </a:spcBef>
              <a:spcAft>
                <a:spcPts val="0"/>
              </a:spcAft>
              <a:buNone/>
            </a:pPr>
            <a:r>
              <a:rPr lang="pl" sz="4700" dirty="0">
                <a:latin typeface="DM Serif Display"/>
                <a:ea typeface="DM Serif Display"/>
                <a:cs typeface="DM Serif Display"/>
                <a:sym typeface="DM Serif Display"/>
              </a:rPr>
              <a:t>Dopasowanie do różnych typów sylwetki</a:t>
            </a:r>
            <a:endParaRPr sz="4700" dirty="0">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4700" dirty="0">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6000" dirty="0">
              <a:latin typeface="DM Serif Display"/>
              <a:ea typeface="DM Serif Display"/>
              <a:cs typeface="DM Serif Display"/>
              <a:sym typeface="DM Serif Display"/>
            </a:endParaRPr>
          </a:p>
        </p:txBody>
      </p:sp>
      <p:sp>
        <p:nvSpPr>
          <p:cNvPr id="422" name="Google Shape;422;g32b8e289670_0_602"/>
          <p:cNvSpPr txBox="1"/>
          <p:nvPr/>
        </p:nvSpPr>
        <p:spPr>
          <a:xfrm>
            <a:off x="912300" y="3876950"/>
            <a:ext cx="7319400" cy="4491600"/>
          </a:xfrm>
          <a:prstGeom prst="rect">
            <a:avLst/>
          </a:prstGeom>
          <a:noFill/>
          <a:ln>
            <a:noFill/>
          </a:ln>
        </p:spPr>
        <p:txBody>
          <a:bodyPr spcFirstLastPara="1" wrap="square" lIns="0" tIns="0" rIns="0" bIns="0" anchor="t" anchorCtr="0">
            <a:noAutofit/>
          </a:bodyPr>
          <a:lstStyle/>
          <a:p>
            <a:pPr marL="0" lvl="0" indent="0" algn="l" rtl="0">
              <a:lnSpc>
                <a:spcPct val="150022"/>
              </a:lnSpc>
              <a:spcBef>
                <a:spcPts val="0"/>
              </a:spcBef>
              <a:spcAft>
                <a:spcPts val="0"/>
              </a:spcAft>
              <a:buNone/>
            </a:pPr>
            <a:r>
              <a:rPr lang="pl" sz="2199">
                <a:solidFill>
                  <a:schemeClr val="lt1"/>
                </a:solidFill>
                <a:latin typeface="Montserrat"/>
                <a:ea typeface="Montserrat"/>
                <a:cs typeface="Montserrat"/>
                <a:sym typeface="Montserrat"/>
              </a:rPr>
              <a:t>Przy tworzeniu prostych, a zarazem modnych ubrań, które będą idealnie dopasowywać się do sylwetki, wymagana jest ogromna subtelność kroju i dopasowania. Moda, która opiera się na idealnej sylwetce, często ma bardzo krótki żywot. Łatwo dopasowujące się fasony pasują do szerszego zakresu typów sylwetek i są dostępne w mniejszym zakresie rozmiarów (np. S, M, L).</a:t>
            </a:r>
            <a:endParaRPr sz="2199">
              <a:solidFill>
                <a:schemeClr val="lt1"/>
              </a:solidFill>
              <a:latin typeface="Montserrat"/>
              <a:ea typeface="Montserrat"/>
              <a:cs typeface="Montserrat"/>
              <a:sym typeface="Montserrat"/>
            </a:endParaRPr>
          </a:p>
          <a:p>
            <a:pPr marL="0" lvl="0" indent="0" algn="l" rtl="0">
              <a:lnSpc>
                <a:spcPct val="150022"/>
              </a:lnSpc>
              <a:spcBef>
                <a:spcPts val="0"/>
              </a:spcBef>
              <a:spcAft>
                <a:spcPts val="0"/>
              </a:spcAft>
              <a:buNone/>
            </a:pPr>
            <a:r>
              <a:rPr lang="pl" sz="2199">
                <a:solidFill>
                  <a:schemeClr val="lt1"/>
                </a:solidFill>
                <a:latin typeface="Montserrat"/>
                <a:ea typeface="Montserrat"/>
                <a:cs typeface="Montserrat"/>
                <a:sym typeface="Montserrat"/>
              </a:rPr>
              <a:t>Dobre projekty, które działają z różnymi figurami, można łatwiej dostosować, a co za tym idzie, mogą one służyć dłużej.</a:t>
            </a:r>
            <a:endParaRPr sz="2200">
              <a:solidFill>
                <a:srgbClr val="FFFFFF"/>
              </a:solidFill>
              <a:latin typeface="Montserrat"/>
              <a:ea typeface="Montserrat"/>
              <a:cs typeface="Montserrat"/>
              <a:sym typeface="Montserrat"/>
            </a:endParaRPr>
          </a:p>
        </p:txBody>
      </p:sp>
      <p:sp>
        <p:nvSpPr>
          <p:cNvPr id="423" name="Google Shape;423;g32b8e289670_0_602"/>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424" name="Google Shape;424;g32b8e289670_0_602"/>
          <p:cNvGrpSpPr/>
          <p:nvPr/>
        </p:nvGrpSpPr>
        <p:grpSpPr>
          <a:xfrm>
            <a:off x="0" y="0"/>
            <a:ext cx="18288000" cy="10287000"/>
            <a:chOff x="0" y="0"/>
            <a:chExt cx="24384000" cy="13716000"/>
          </a:xfrm>
        </p:grpSpPr>
        <p:cxnSp>
          <p:nvCxnSpPr>
            <p:cNvPr id="425" name="Google Shape;425;g32b8e289670_0_602"/>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426" name="Google Shape;426;g32b8e289670_0_60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27" name="Google Shape;427;g32b8e289670_0_60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428" name="Google Shape;428;g32b8e289670_0_602"/>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429" name="Google Shape;429;g32b8e289670_0_602"/>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pic>
        <p:nvPicPr>
          <p:cNvPr id="3" name="Obraz 2">
            <a:extLst>
              <a:ext uri="{FF2B5EF4-FFF2-40B4-BE49-F238E27FC236}">
                <a16:creationId xmlns:a16="http://schemas.microsoft.com/office/drawing/2014/main" id="{4053A569-BE2C-3F2C-5955-87F62DED9BC3}"/>
              </a:ext>
            </a:extLst>
          </p:cNvPr>
          <p:cNvPicPr>
            <a:picLocks noChangeAspect="1"/>
          </p:cNvPicPr>
          <p:nvPr/>
        </p:nvPicPr>
        <p:blipFill>
          <a:blip r:embed="rId5"/>
          <a:stretch>
            <a:fillRect/>
          </a:stretch>
        </p:blipFill>
        <p:spPr>
          <a:xfrm>
            <a:off x="8902219" y="1721767"/>
            <a:ext cx="6985000" cy="74168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grpSp>
        <p:nvGrpSpPr>
          <p:cNvPr id="435" name="Google Shape;435;g32b8e289670_0_213"/>
          <p:cNvGrpSpPr/>
          <p:nvPr/>
        </p:nvGrpSpPr>
        <p:grpSpPr>
          <a:xfrm>
            <a:off x="0" y="0"/>
            <a:ext cx="18288000" cy="10287000"/>
            <a:chOff x="0" y="0"/>
            <a:chExt cx="24384000" cy="13716000"/>
          </a:xfrm>
        </p:grpSpPr>
        <p:cxnSp>
          <p:nvCxnSpPr>
            <p:cNvPr id="436" name="Google Shape;436;g32b8e289670_0_21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437" name="Google Shape;437;g32b8e289670_0_21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38" name="Google Shape;438;g32b8e289670_0_21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439" name="Google Shape;439;g32b8e289670_0_213"/>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440" name="Google Shape;440;g32b8e289670_0_213"/>
          <p:cNvGrpSpPr/>
          <p:nvPr/>
        </p:nvGrpSpPr>
        <p:grpSpPr>
          <a:xfrm>
            <a:off x="12759477" y="5674870"/>
            <a:ext cx="2839841" cy="4612380"/>
            <a:chOff x="0" y="0"/>
            <a:chExt cx="2254200" cy="3661200"/>
          </a:xfrm>
        </p:grpSpPr>
        <p:sp>
          <p:nvSpPr>
            <p:cNvPr id="441" name="Google Shape;441;g32b8e289670_0_213"/>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442" name="Google Shape;442;g32b8e289670_0_213"/>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43" name="Google Shape;443;g32b8e289670_0_213"/>
          <p:cNvSpPr txBox="1"/>
          <p:nvPr/>
        </p:nvSpPr>
        <p:spPr>
          <a:xfrm>
            <a:off x="1040775" y="1990275"/>
            <a:ext cx="9231300" cy="1847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a:solidFill>
                  <a:srgbClr val="1E2328"/>
                </a:solidFill>
                <a:latin typeface="DM Serif Display"/>
                <a:ea typeface="DM Serif Display"/>
                <a:cs typeface="DM Serif Display"/>
                <a:sym typeface="DM Serif Display"/>
              </a:rPr>
              <a:t>Dopasowanie do różnych typów sylwetki</a:t>
            </a:r>
            <a:endParaRPr sz="1400" b="0" i="0" u="none" strike="noStrike" cap="none">
              <a:solidFill>
                <a:srgbClr val="000000"/>
              </a:solidFill>
              <a:latin typeface="Arial"/>
              <a:ea typeface="Arial"/>
              <a:cs typeface="Arial"/>
              <a:sym typeface="Arial"/>
            </a:endParaRPr>
          </a:p>
        </p:txBody>
      </p:sp>
      <p:sp>
        <p:nvSpPr>
          <p:cNvPr id="444" name="Google Shape;444;g32b8e289670_0_213"/>
          <p:cNvSpPr txBox="1"/>
          <p:nvPr/>
        </p:nvSpPr>
        <p:spPr>
          <a:xfrm>
            <a:off x="1040766" y="4085890"/>
            <a:ext cx="9231300" cy="28773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199">
                <a:solidFill>
                  <a:srgbClr val="1E2328"/>
                </a:solidFill>
                <a:latin typeface="Montserrat"/>
                <a:ea typeface="Montserrat"/>
                <a:cs typeface="Montserrat"/>
                <a:sym typeface="Montserrat"/>
              </a:rPr>
              <a:t>Na filmie zaprezentowano trzy przykłady ubrań, każdy o innym stopniu luzu: 0 cm, 4 cm i 9 cm+, dzięki czemu można zobaczyć, jak układają się na ciele.</a:t>
            </a:r>
            <a:endParaRPr sz="2199">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Clr>
                <a:srgbClr val="000000"/>
              </a:buClr>
              <a:buSzPts val="2199"/>
              <a:buFont typeface="Arial"/>
              <a:buNone/>
            </a:pPr>
            <a:r>
              <a:rPr lang="pl" sz="2199">
                <a:solidFill>
                  <a:srgbClr val="1E2328"/>
                </a:solidFill>
                <a:latin typeface="Montserrat"/>
                <a:ea typeface="Montserrat"/>
                <a:cs typeface="Montserrat"/>
                <a:sym typeface="Montserrat"/>
              </a:rPr>
              <a:t>Pokazuję również, jak sprawdzić, jak luźny jest wykrój krawiecki i jak obliczyć, ile luzu chcesz mieć w danym wykroju.</a:t>
            </a:r>
            <a:endParaRPr sz="2199">
              <a:solidFill>
                <a:srgbClr val="1E2328"/>
              </a:solidFill>
              <a:latin typeface="Montserrat"/>
              <a:ea typeface="Montserrat"/>
              <a:cs typeface="Montserrat"/>
              <a:sym typeface="Montserrat"/>
            </a:endParaRPr>
          </a:p>
        </p:txBody>
      </p:sp>
      <p:sp>
        <p:nvSpPr>
          <p:cNvPr id="445" name="Google Shape;445;g32b8e289670_0_213"/>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sp>
        <p:nvSpPr>
          <p:cNvPr id="446" name="Google Shape;446;g32b8e289670_0_21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grpSp>
        <p:nvGrpSpPr>
          <p:cNvPr id="447" name="Google Shape;447;g32b8e289670_0_213"/>
          <p:cNvGrpSpPr/>
          <p:nvPr/>
        </p:nvGrpSpPr>
        <p:grpSpPr>
          <a:xfrm>
            <a:off x="12759477" y="5674870"/>
            <a:ext cx="2839841" cy="4612380"/>
            <a:chOff x="0" y="0"/>
            <a:chExt cx="2254200" cy="3661200"/>
          </a:xfrm>
        </p:grpSpPr>
        <p:sp>
          <p:nvSpPr>
            <p:cNvPr id="448" name="Google Shape;448;g32b8e289670_0_213"/>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449" name="Google Shape;449;g32b8e289670_0_213"/>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sp>
        <p:nvSpPr>
          <p:cNvPr id="450" name="Google Shape;450;g32b8e289670_0_213"/>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5">
              <a:alphaModFix/>
            </a:blip>
            <a:stretch>
              <a:fillRect/>
            </a:stretch>
          </a:blipFill>
          <a:ln>
            <a:noFill/>
          </a:ln>
        </p:spPr>
        <p:txBody>
          <a:bodyPr/>
          <a:lstStyle/>
          <a:p>
            <a:endParaRPr lang="pl-PL"/>
          </a:p>
        </p:txBody>
      </p:sp>
      <p:grpSp>
        <p:nvGrpSpPr>
          <p:cNvPr id="451" name="Google Shape;451;g32b8e289670_0_213"/>
          <p:cNvGrpSpPr/>
          <p:nvPr/>
        </p:nvGrpSpPr>
        <p:grpSpPr>
          <a:xfrm>
            <a:off x="2359674" y="8227523"/>
            <a:ext cx="1677150" cy="563152"/>
            <a:chOff x="0" y="0"/>
            <a:chExt cx="2236199" cy="750870"/>
          </a:xfrm>
        </p:grpSpPr>
        <p:grpSp>
          <p:nvGrpSpPr>
            <p:cNvPr id="452" name="Google Shape;452;g32b8e289670_0_213"/>
            <p:cNvGrpSpPr/>
            <p:nvPr/>
          </p:nvGrpSpPr>
          <p:grpSpPr>
            <a:xfrm>
              <a:off x="0" y="0"/>
              <a:ext cx="2236199" cy="750870"/>
              <a:chOff x="0" y="0"/>
              <a:chExt cx="742800" cy="249417"/>
            </a:xfrm>
          </p:grpSpPr>
          <p:sp>
            <p:nvSpPr>
              <p:cNvPr id="453" name="Google Shape;453;g32b8e289670_0_213"/>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454" name="Google Shape;454;g32b8e289670_0_213"/>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sp>
          <p:nvSpPr>
            <p:cNvPr id="455" name="Google Shape;455;g32b8e289670_0_213"/>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pl" sz="1800">
                  <a:latin typeface="Montserrat"/>
                  <a:ea typeface="Montserrat"/>
                  <a:cs typeface="Montserrat"/>
                  <a:sym typeface="Montserrat"/>
                </a:rPr>
                <a:t>Obejrzyj tutaj</a:t>
              </a:r>
              <a:endParaRPr/>
            </a:p>
          </p:txBody>
        </p:sp>
      </p:grpSp>
      <p:sp>
        <p:nvSpPr>
          <p:cNvPr id="456" name="Google Shape;456;g32b8e289670_0_213"/>
          <p:cNvSpPr txBox="1"/>
          <p:nvPr/>
        </p:nvSpPr>
        <p:spPr>
          <a:xfrm>
            <a:off x="5290575" y="8270600"/>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900">
                <a:latin typeface="Calibri"/>
                <a:ea typeface="Calibri"/>
                <a:cs typeface="Calibri"/>
                <a:sym typeface="Calibri"/>
              </a:rPr>
              <a:t>https://www.youtube.com/watch?v=PCByJe5cgTc</a:t>
            </a:r>
            <a:endParaRPr sz="1900">
              <a:solidFill>
                <a:srgbClr val="000000"/>
              </a:solidFill>
              <a:latin typeface="Calibri"/>
              <a:ea typeface="Calibri"/>
              <a:cs typeface="Calibri"/>
              <a:sym typeface="Calibri"/>
            </a:endParaRPr>
          </a:p>
        </p:txBody>
      </p:sp>
      <p:grpSp>
        <p:nvGrpSpPr>
          <p:cNvPr id="457" name="Google Shape;457;g32b8e289670_0_213"/>
          <p:cNvGrpSpPr/>
          <p:nvPr/>
        </p:nvGrpSpPr>
        <p:grpSpPr>
          <a:xfrm>
            <a:off x="10773074" y="2092991"/>
            <a:ext cx="3622164" cy="7165318"/>
            <a:chOff x="10948449" y="2091441"/>
            <a:chExt cx="3622164" cy="7165318"/>
          </a:xfrm>
        </p:grpSpPr>
        <p:sp>
          <p:nvSpPr>
            <p:cNvPr id="458" name="Google Shape;458;g32b8e289670_0_213"/>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g32b8e289670_0_213"/>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g32b8e289670_0_213"/>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g32b8e289670_0_213"/>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g32b8e289670_0_213"/>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g32b8e289670_0_213"/>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g32b8e289670_0_213"/>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g32b8e289670_0_213"/>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66" name="Google Shape;466;g32b8e289670_0_213"/>
          <p:cNvPicPr preferRelativeResize="0"/>
          <p:nvPr/>
        </p:nvPicPr>
        <p:blipFill rotWithShape="1">
          <a:blip r:embed="rId6">
            <a:alphaModFix/>
          </a:blip>
          <a:srcRect l="19425" r="19431"/>
          <a:stretch/>
        </p:blipFill>
        <p:spPr>
          <a:xfrm>
            <a:off x="10987075" y="2247775"/>
            <a:ext cx="3225576" cy="6855750"/>
          </a:xfrm>
          <a:prstGeom prst="rect">
            <a:avLst/>
          </a:prstGeom>
          <a:noFill/>
          <a:ln>
            <a:noFill/>
          </a:ln>
        </p:spPr>
      </p:pic>
      <p:sp>
        <p:nvSpPr>
          <p:cNvPr id="2" name="Google Shape;371;g2d8fdf4ece4_0_182">
            <a:extLst>
              <a:ext uri="{FF2B5EF4-FFF2-40B4-BE49-F238E27FC236}">
                <a16:creationId xmlns:a16="http://schemas.microsoft.com/office/drawing/2014/main" id="{61CD75D7-A9B4-F1D5-3951-0B1E35A43640}"/>
              </a:ext>
            </a:extLst>
          </p:cNvPr>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470"/>
        <p:cNvGrpSpPr/>
        <p:nvPr/>
      </p:nvGrpSpPr>
      <p:grpSpPr>
        <a:xfrm>
          <a:off x="0" y="0"/>
          <a:ext cx="0" cy="0"/>
          <a:chOff x="0" y="0"/>
          <a:chExt cx="0" cy="0"/>
        </a:xfrm>
      </p:grpSpPr>
      <p:cxnSp>
        <p:nvCxnSpPr>
          <p:cNvPr id="471" name="Google Shape;471;g32b8e289670_0_34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472" name="Google Shape;472;g32b8e289670_0_341"/>
          <p:cNvSpPr txBox="1"/>
          <p:nvPr/>
        </p:nvSpPr>
        <p:spPr>
          <a:xfrm>
            <a:off x="709049" y="1262588"/>
            <a:ext cx="14791505"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pl" sz="6000" dirty="0">
                <a:solidFill>
                  <a:schemeClr val="lt1"/>
                </a:solidFill>
                <a:latin typeface="DM Serif Display"/>
                <a:ea typeface="DM Serif Display"/>
                <a:cs typeface="DM Serif Display"/>
                <a:sym typeface="DM Serif Display"/>
              </a:rPr>
              <a:t>Dopasowanie do różnych typów sylwetki</a:t>
            </a:r>
            <a:endParaRPr sz="6000" dirty="0">
              <a:solidFill>
                <a:schemeClr val="lt1"/>
              </a:solidFill>
              <a:latin typeface="DM Serif Display"/>
              <a:ea typeface="DM Serif Display"/>
              <a:cs typeface="DM Serif Display"/>
              <a:sym typeface="DM Serif Display"/>
            </a:endParaRPr>
          </a:p>
        </p:txBody>
      </p:sp>
      <p:sp>
        <p:nvSpPr>
          <p:cNvPr id="473" name="Google Shape;473;g32b8e289670_0_341"/>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sp>
        <p:nvSpPr>
          <p:cNvPr id="474" name="Google Shape;474;g32b8e289670_0_34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www.fashionupproject.com</a:t>
            </a:r>
            <a:endParaRPr/>
          </a:p>
        </p:txBody>
      </p:sp>
      <p:sp>
        <p:nvSpPr>
          <p:cNvPr id="475" name="Google Shape;475;g32b8e289670_0_341"/>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cxnSp>
        <p:nvCxnSpPr>
          <p:cNvPr id="476" name="Google Shape;476;g32b8e289670_0_341"/>
          <p:cNvCxnSpPr/>
          <p:nvPr/>
        </p:nvCxnSpPr>
        <p:spPr>
          <a:xfrm rot="10800000">
            <a:off x="16675331" y="0"/>
            <a:ext cx="0" cy="10287000"/>
          </a:xfrm>
          <a:prstGeom prst="straightConnector1">
            <a:avLst/>
          </a:prstGeom>
          <a:noFill/>
          <a:ln w="12700" cap="flat" cmpd="sng">
            <a:solidFill>
              <a:srgbClr val="000000"/>
            </a:solidFill>
            <a:prstDash val="solid"/>
            <a:round/>
            <a:headEnd type="none" w="sm" len="sm"/>
            <a:tailEnd type="none" w="sm" len="sm"/>
          </a:ln>
        </p:spPr>
      </p:cxnSp>
      <p:cxnSp>
        <p:nvCxnSpPr>
          <p:cNvPr id="477" name="Google Shape;477;g32b8e289670_0_341"/>
          <p:cNvCxnSpPr/>
          <p:nvPr/>
        </p:nvCxnSpPr>
        <p:spPr>
          <a:xfrm rot="10800000">
            <a:off x="0" y="1023938"/>
            <a:ext cx="18288000" cy="0"/>
          </a:xfrm>
          <a:prstGeom prst="straightConnector1">
            <a:avLst/>
          </a:prstGeom>
          <a:noFill/>
          <a:ln w="12700" cap="flat" cmpd="sng">
            <a:solidFill>
              <a:srgbClr val="1E2328"/>
            </a:solidFill>
            <a:prstDash val="solid"/>
            <a:round/>
            <a:headEnd type="none" w="sm" len="sm"/>
            <a:tailEnd type="none" w="sm" len="sm"/>
          </a:ln>
        </p:spPr>
      </p:cxnSp>
      <p:sp>
        <p:nvSpPr>
          <p:cNvPr id="478" name="Google Shape;478;g32b8e289670_0_341"/>
          <p:cNvSpPr/>
          <p:nvPr/>
        </p:nvSpPr>
        <p:spPr>
          <a:xfrm>
            <a:off x="16675331" y="1028700"/>
            <a:ext cx="1612670" cy="1612670"/>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479" name="Google Shape;479;g32b8e289670_0_341"/>
          <p:cNvSpPr txBox="1"/>
          <p:nvPr/>
        </p:nvSpPr>
        <p:spPr>
          <a:xfrm>
            <a:off x="356950" y="2395638"/>
            <a:ext cx="30000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endParaRPr sz="2800"/>
          </a:p>
        </p:txBody>
      </p:sp>
      <p:graphicFrame>
        <p:nvGraphicFramePr>
          <p:cNvPr id="480" name="Google Shape;480;g32b8e289670_0_341"/>
          <p:cNvGraphicFramePr/>
          <p:nvPr/>
        </p:nvGraphicFramePr>
        <p:xfrm>
          <a:off x="356950" y="2185988"/>
          <a:ext cx="16020300" cy="8001201"/>
        </p:xfrm>
        <a:graphic>
          <a:graphicData uri="http://schemas.openxmlformats.org/drawingml/2006/table">
            <a:tbl>
              <a:tblPr>
                <a:noFill/>
                <a:tableStyleId>{22036E2D-14D9-459A-BA3A-1DC8FD25491B}</a:tableStyleId>
              </a:tblPr>
              <a:tblGrid>
                <a:gridCol w="5340100">
                  <a:extLst>
                    <a:ext uri="{9D8B030D-6E8A-4147-A177-3AD203B41FA5}">
                      <a16:colId xmlns:a16="http://schemas.microsoft.com/office/drawing/2014/main" val="20000"/>
                    </a:ext>
                  </a:extLst>
                </a:gridCol>
                <a:gridCol w="5340100">
                  <a:extLst>
                    <a:ext uri="{9D8B030D-6E8A-4147-A177-3AD203B41FA5}">
                      <a16:colId xmlns:a16="http://schemas.microsoft.com/office/drawing/2014/main" val="20001"/>
                    </a:ext>
                  </a:extLst>
                </a:gridCol>
                <a:gridCol w="5340100">
                  <a:extLst>
                    <a:ext uri="{9D8B030D-6E8A-4147-A177-3AD203B41FA5}">
                      <a16:colId xmlns:a16="http://schemas.microsoft.com/office/drawing/2014/main" val="20002"/>
                    </a:ext>
                  </a:extLst>
                </a:gridCol>
              </a:tblGrid>
              <a:tr h="381000">
                <a:tc>
                  <a:txBody>
                    <a:bodyPr/>
                    <a:lstStyle/>
                    <a:p>
                      <a:pPr marL="0" lvl="0" indent="0" algn="l" rtl="0">
                        <a:lnSpc>
                          <a:spcPct val="150022"/>
                        </a:lnSpc>
                        <a:spcBef>
                          <a:spcPts val="0"/>
                        </a:spcBef>
                        <a:spcAft>
                          <a:spcPts val="0"/>
                        </a:spcAft>
                        <a:buClr>
                          <a:schemeClr val="dk1"/>
                        </a:buClr>
                        <a:buSzPts val="1100"/>
                        <a:buFont typeface="Arial"/>
                        <a:buNone/>
                      </a:pPr>
                      <a:r>
                        <a:rPr lang="pl" sz="2800" b="1">
                          <a:solidFill>
                            <a:srgbClr val="1E2328"/>
                          </a:solidFill>
                          <a:latin typeface="Montserrat"/>
                          <a:ea typeface="Montserrat"/>
                          <a:cs typeface="Montserrat"/>
                          <a:sym typeface="Montserrat"/>
                        </a:rPr>
                        <a:t>Problem</a:t>
                      </a:r>
                      <a:endParaRPr/>
                    </a:p>
                  </a:txBody>
                  <a:tcPr marL="91425" marR="91425" marT="91425" marB="91425"/>
                </a:tc>
                <a:tc>
                  <a:txBody>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Na co zwrócić uwagę</a:t>
                      </a:r>
                      <a:endParaRPr/>
                    </a:p>
                  </a:txBody>
                  <a:tcPr marL="91425" marR="91425" marT="91425" marB="91425"/>
                </a:tc>
                <a:tc>
                  <a:txBody>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Rozwiązanie</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1200"/>
                        </a:spcBef>
                        <a:spcAft>
                          <a:spcPts val="0"/>
                        </a:spcAft>
                        <a:buNone/>
                      </a:pPr>
                      <a:r>
                        <a:rPr lang="pl" sz="2199" b="1">
                          <a:solidFill>
                            <a:srgbClr val="1E2328"/>
                          </a:solidFill>
                          <a:latin typeface="Montserrat"/>
                          <a:ea typeface="Montserrat"/>
                          <a:cs typeface="Montserrat"/>
                          <a:sym typeface="Montserrat"/>
                        </a:rPr>
                        <a:t>Wysoki biust czy niski biust</a:t>
                      </a:r>
                      <a:endParaRPr/>
                    </a:p>
                  </a:txBody>
                  <a:tcPr marL="91425" marR="91425" marT="91425" marB="91425"/>
                </a:tc>
                <a:tc>
                  <a:txBody>
                    <a:bodyPr/>
                    <a:lstStyle/>
                    <a:p>
                      <a:pPr marL="0" lvl="0" indent="0" algn="l" rtl="0">
                        <a:spcBef>
                          <a:spcPts val="1200"/>
                        </a:spcBef>
                        <a:spcAft>
                          <a:spcPts val="0"/>
                        </a:spcAft>
                        <a:buNone/>
                      </a:pPr>
                      <a:r>
                        <a:rPr lang="pl" sz="1899">
                          <a:solidFill>
                            <a:srgbClr val="1E2328"/>
                          </a:solidFill>
                          <a:latin typeface="Montserrat"/>
                          <a:ea typeface="Montserrat"/>
                          <a:cs typeface="Montserrat"/>
                          <a:sym typeface="Montserrat"/>
                        </a:rPr>
                        <a:t>naciągnięcia i zmarszczki pojawiają się na górnej linii biustu </a:t>
                      </a:r>
                      <a:r>
                        <a:rPr lang="pl" sz="1899" b="1">
                          <a:solidFill>
                            <a:srgbClr val="1E2328"/>
                          </a:solidFill>
                          <a:latin typeface="Montserrat"/>
                          <a:ea typeface="Montserrat"/>
                          <a:cs typeface="Montserrat"/>
                          <a:sym typeface="Montserrat"/>
                        </a:rPr>
                        <a:t>lub </a:t>
                      </a:r>
                      <a:r>
                        <a:rPr lang="pl" sz="1899">
                          <a:solidFill>
                            <a:srgbClr val="1E2328"/>
                          </a:solidFill>
                          <a:latin typeface="Montserrat"/>
                          <a:ea typeface="Montserrat"/>
                          <a:cs typeface="Montserrat"/>
                          <a:sym typeface="Montserrat"/>
                        </a:rPr>
                        <a:t>tkanina zwisa na normalnej linii biustu i naciąga się w miejscu zaszewek.</a:t>
                      </a:r>
                      <a:endParaRPr sz="1100"/>
                    </a:p>
                    <a:p>
                      <a:pPr marL="0" lvl="0" indent="0" algn="l" rtl="0">
                        <a:spcBef>
                          <a:spcPts val="0"/>
                        </a:spcBef>
                        <a:spcAft>
                          <a:spcPts val="0"/>
                        </a:spcAft>
                        <a:buNone/>
                      </a:pPr>
                      <a:endParaRPr/>
                    </a:p>
                  </a:txBody>
                  <a:tcPr marL="91425" marR="91425" marT="91425" marB="91425"/>
                </a:tc>
                <a:tc>
                  <a:txBody>
                    <a:bodyPr/>
                    <a:lstStyle/>
                    <a:p>
                      <a:pPr marL="0" lvl="0" indent="0" algn="l" rtl="0">
                        <a:spcBef>
                          <a:spcPts val="1200"/>
                        </a:spcBef>
                        <a:spcAft>
                          <a:spcPts val="0"/>
                        </a:spcAft>
                        <a:buNone/>
                      </a:pPr>
                      <a:r>
                        <a:rPr lang="pl" sz="1999">
                          <a:solidFill>
                            <a:srgbClr val="1E2328"/>
                          </a:solidFill>
                          <a:latin typeface="Montserrat"/>
                          <a:ea typeface="Montserrat"/>
                          <a:cs typeface="Montserrat"/>
                          <a:sym typeface="Montserrat"/>
                        </a:rPr>
                        <a:t>Zaznacz punkt zaszewki na wymaganym wyższym/niższym poziomie i przyszyj zaszewkę do tego punktu.</a:t>
                      </a:r>
                      <a:endParaRPr sz="1999">
                        <a:solidFill>
                          <a:srgbClr val="1E2328"/>
                        </a:solidFill>
                        <a:latin typeface="Montserrat"/>
                        <a:ea typeface="Montserrat"/>
                        <a:cs typeface="Montserrat"/>
                        <a:sym typeface="Montserrat"/>
                      </a:endParaRPr>
                    </a:p>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1200"/>
                        </a:spcBef>
                        <a:spcAft>
                          <a:spcPts val="0"/>
                        </a:spcAft>
                        <a:buNone/>
                      </a:pPr>
                      <a:r>
                        <a:rPr lang="pl" sz="2199" b="1">
                          <a:solidFill>
                            <a:srgbClr val="1E2328"/>
                          </a:solidFill>
                          <a:latin typeface="Montserrat"/>
                          <a:ea typeface="Montserrat"/>
                          <a:cs typeface="Montserrat"/>
                          <a:sym typeface="Montserrat"/>
                        </a:rPr>
                        <a:t>Pusta klatka piersiowa</a:t>
                      </a:r>
                      <a:endParaRPr sz="2199" b="1">
                        <a:solidFill>
                          <a:srgbClr val="1E2328"/>
                        </a:solidFill>
                        <a:latin typeface="Montserrat"/>
                        <a:ea typeface="Montserrat"/>
                        <a:cs typeface="Montserrat"/>
                        <a:sym typeface="Montserrat"/>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1200"/>
                        </a:spcBef>
                        <a:spcAft>
                          <a:spcPts val="0"/>
                        </a:spcAft>
                        <a:buNone/>
                      </a:pPr>
                      <a:r>
                        <a:rPr lang="pl" sz="1899">
                          <a:solidFill>
                            <a:srgbClr val="1E2328"/>
                          </a:solidFill>
                          <a:latin typeface="Montserrat"/>
                          <a:ea typeface="Montserrat"/>
                          <a:cs typeface="Montserrat"/>
                          <a:sym typeface="Montserrat"/>
                        </a:rPr>
                        <a:t>materiał zwisa na klatce piersiowej.</a:t>
                      </a:r>
                      <a:endParaRPr sz="1899">
                        <a:solidFill>
                          <a:srgbClr val="1E2328"/>
                        </a:solidFill>
                        <a:latin typeface="Montserrat"/>
                        <a:ea typeface="Montserrat"/>
                        <a:cs typeface="Montserrat"/>
                        <a:sym typeface="Montserrat"/>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1200"/>
                        </a:spcBef>
                        <a:spcAft>
                          <a:spcPts val="0"/>
                        </a:spcAft>
                        <a:buNone/>
                      </a:pPr>
                      <a:r>
                        <a:rPr lang="pl" sz="1999">
                          <a:solidFill>
                            <a:srgbClr val="1E2328"/>
                          </a:solidFill>
                          <a:latin typeface="Montserrat"/>
                          <a:ea typeface="Montserrat"/>
                          <a:cs typeface="Montserrat"/>
                          <a:sym typeface="Montserrat"/>
                        </a:rPr>
                        <a:t>Określ ilość do usunięcia. Dolną część szyi i ramion należy odciąć o tę ilość.</a:t>
                      </a:r>
                      <a:endParaRPr sz="1999">
                        <a:solidFill>
                          <a:srgbClr val="1E2328"/>
                        </a:solidFill>
                        <a:latin typeface="Montserrat"/>
                        <a:ea typeface="Montserrat"/>
                        <a:cs typeface="Montserrat"/>
                        <a:sym typeface="Montserrat"/>
                      </a:endParaRPr>
                    </a:p>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1200"/>
                        </a:spcBef>
                        <a:spcAft>
                          <a:spcPts val="0"/>
                        </a:spcAft>
                        <a:buNone/>
                      </a:pPr>
                      <a:r>
                        <a:rPr lang="pl" sz="2199" b="1">
                          <a:solidFill>
                            <a:srgbClr val="1E2328"/>
                          </a:solidFill>
                          <a:latin typeface="Montserrat"/>
                          <a:ea typeface="Montserrat"/>
                          <a:cs typeface="Montserrat"/>
                          <a:sym typeface="Montserrat"/>
                        </a:rPr>
                        <a:t>Biodra większe lub mniejsze niż standardowo w sukience</a:t>
                      </a:r>
                      <a:endParaRPr sz="2199" b="1">
                        <a:solidFill>
                          <a:srgbClr val="1E2328"/>
                        </a:solidFill>
                        <a:latin typeface="Montserrat"/>
                        <a:ea typeface="Montserrat"/>
                        <a:cs typeface="Montserrat"/>
                        <a:sym typeface="Montserrat"/>
                      </a:endParaRPr>
                    </a:p>
                    <a:p>
                      <a:pPr marL="0" lvl="0" indent="0" algn="l" rtl="0">
                        <a:spcBef>
                          <a:spcPts val="0"/>
                        </a:spcBef>
                        <a:spcAft>
                          <a:spcPts val="0"/>
                        </a:spcAft>
                        <a:buNone/>
                      </a:pPr>
                      <a:endParaRPr/>
                    </a:p>
                  </a:txBody>
                  <a:tcPr marL="91425" marR="91425" marT="91425" marB="91425"/>
                </a:tc>
                <a:tc gridSpan="2">
                  <a:txBody>
                    <a:bodyPr/>
                    <a:lstStyle/>
                    <a:p>
                      <a:pPr marL="0" lvl="0" indent="0" algn="l" rtl="0">
                        <a:spcBef>
                          <a:spcPts val="1200"/>
                        </a:spcBef>
                        <a:spcAft>
                          <a:spcPts val="0"/>
                        </a:spcAft>
                        <a:buNone/>
                      </a:pPr>
                      <a:r>
                        <a:rPr lang="pl" sz="1999">
                          <a:solidFill>
                            <a:srgbClr val="1E2328"/>
                          </a:solidFill>
                          <a:latin typeface="Montserrat"/>
                          <a:ea typeface="Montserrat"/>
                          <a:cs typeface="Montserrat"/>
                          <a:sym typeface="Montserrat"/>
                        </a:rPr>
                        <a:t>Rozetnij boczny szew sukienki, oblicz różnicę między swoimi biodrami a standardowym obwodem bioder dla Twojego rozmiaru biustu. Dodaj lub odejmij jedną czwartą różnicy między obwodem z tyłu i jedną czwartą różnicy między obwodem z przodu a linią bioder. Uformuj, aby stykała się z linią talii.</a:t>
                      </a:r>
                      <a:endParaRPr sz="1999">
                        <a:solidFill>
                          <a:srgbClr val="1E2328"/>
                        </a:solidFill>
                        <a:latin typeface="Montserrat"/>
                        <a:ea typeface="Montserrat"/>
                        <a:cs typeface="Montserrat"/>
                        <a:sym typeface="Montserrat"/>
                      </a:endParaRPr>
                    </a:p>
                    <a:p>
                      <a:pPr marL="0" lvl="0" indent="0" algn="l" rtl="0">
                        <a:spcBef>
                          <a:spcPts val="0"/>
                        </a:spcBef>
                        <a:spcAft>
                          <a:spcPts val="0"/>
                        </a:spcAft>
                        <a:buNone/>
                      </a:pPr>
                      <a:endParaRPr/>
                    </a:p>
                  </a:txBody>
                  <a:tcPr marL="91425" marR="91425" marT="91425" marB="91425"/>
                </a:tc>
                <a:tc hMerge="1">
                  <a:txBody>
                    <a:bodyPr/>
                    <a:lstStyle/>
                    <a:p>
                      <a:endParaRPr lang="el-GR"/>
                    </a:p>
                  </a:txBody>
                  <a:tcPr/>
                </a:tc>
                <a:extLst>
                  <a:ext uri="{0D108BD9-81ED-4DB2-BD59-A6C34878D82A}">
                    <a16:rowId xmlns:a16="http://schemas.microsoft.com/office/drawing/2014/main" val="10003"/>
                  </a:ext>
                </a:extLst>
              </a:tr>
              <a:tr h="381000">
                <a:tc>
                  <a:txBody>
                    <a:bodyPr/>
                    <a:lstStyle/>
                    <a:p>
                      <a:pPr marL="0" lvl="0" indent="0" algn="l" rtl="0">
                        <a:spcBef>
                          <a:spcPts val="1200"/>
                        </a:spcBef>
                        <a:spcAft>
                          <a:spcPts val="0"/>
                        </a:spcAft>
                        <a:buNone/>
                      </a:pPr>
                      <a:r>
                        <a:rPr lang="pl" sz="2199" b="1">
                          <a:solidFill>
                            <a:srgbClr val="1E2328"/>
                          </a:solidFill>
                          <a:latin typeface="Montserrat"/>
                          <a:ea typeface="Montserrat"/>
                          <a:cs typeface="Montserrat"/>
                          <a:sym typeface="Montserrat"/>
                        </a:rPr>
                        <a:t>Duży brzuch lub pośladki</a:t>
                      </a:r>
                      <a:endParaRPr/>
                    </a:p>
                  </a:txBody>
                  <a:tcPr marL="91425" marR="91425" marT="91425" marB="91425"/>
                </a:tc>
                <a:tc>
                  <a:txBody>
                    <a:bodyPr/>
                    <a:lstStyle/>
                    <a:p>
                      <a:pPr marL="0" lvl="0" indent="0" algn="l" rtl="0">
                        <a:spcBef>
                          <a:spcPts val="1200"/>
                        </a:spcBef>
                        <a:spcAft>
                          <a:spcPts val="0"/>
                        </a:spcAft>
                        <a:buNone/>
                      </a:pPr>
                      <a:r>
                        <a:rPr lang="pl" sz="1899">
                          <a:solidFill>
                            <a:srgbClr val="1E2328"/>
                          </a:solidFill>
                          <a:latin typeface="Montserrat"/>
                          <a:ea typeface="Montserrat"/>
                          <a:cs typeface="Montserrat"/>
                          <a:sym typeface="Montserrat"/>
                        </a:rPr>
                        <a:t>ubrania naciągają się w poprzek sylwetki, naciągają się w kroku spodni, a dół spódnicy podnosi się na środku tyłu lub przodu.</a:t>
                      </a:r>
                      <a:endParaRPr sz="1800"/>
                    </a:p>
                    <a:p>
                      <a:pPr marL="0" lvl="0" indent="0" algn="l" rtl="0">
                        <a:spcBef>
                          <a:spcPts val="0"/>
                        </a:spcBef>
                        <a:spcAft>
                          <a:spcPts val="0"/>
                        </a:spcAft>
                        <a:buNone/>
                      </a:pPr>
                      <a:endParaRPr/>
                    </a:p>
                  </a:txBody>
                  <a:tcPr marL="91425" marR="91425" marT="91425" marB="91425"/>
                </a:tc>
                <a:tc>
                  <a:txBody>
                    <a:bodyPr/>
                    <a:lstStyle/>
                    <a:p>
                      <a:pPr marL="0" lvl="0" indent="0" algn="l" rtl="0">
                        <a:spcBef>
                          <a:spcPts val="1200"/>
                        </a:spcBef>
                        <a:spcAft>
                          <a:spcPts val="0"/>
                        </a:spcAft>
                        <a:buNone/>
                      </a:pPr>
                      <a:r>
                        <a:rPr lang="pl" sz="1999">
                          <a:solidFill>
                            <a:srgbClr val="1E2328"/>
                          </a:solidFill>
                          <a:latin typeface="Montserrat"/>
                          <a:ea typeface="Montserrat"/>
                          <a:cs typeface="Montserrat"/>
                          <a:sym typeface="Montserrat"/>
                        </a:rPr>
                        <a:t>Dodaj wymaganą długość do środkowej linii talii z tyłu lub środkowej linii przodu oraz w kroku spodni. Jeśli ubranie nadal się odkształca, można dodać dodatkową szerokość, przecinając wykrój w pionie.</a:t>
                      </a:r>
                      <a:endParaRPr sz="1999">
                        <a:solidFill>
                          <a:srgbClr val="1E2328"/>
                        </a:solidFill>
                        <a:latin typeface="Montserrat"/>
                        <a:ea typeface="Montserrat"/>
                        <a:cs typeface="Montserrat"/>
                        <a:sym typeface="Montserrat"/>
                      </a:endParaRPr>
                    </a:p>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1200"/>
                        </a:spcBef>
                        <a:spcAft>
                          <a:spcPts val="0"/>
                        </a:spcAft>
                        <a:buNone/>
                      </a:pPr>
                      <a:r>
                        <a:rPr lang="pl" sz="2199" b="1">
                          <a:solidFill>
                            <a:srgbClr val="1E2328"/>
                          </a:solidFill>
                          <a:latin typeface="Montserrat"/>
                          <a:ea typeface="Montserrat"/>
                          <a:cs typeface="Montserrat"/>
                          <a:sym typeface="Montserrat"/>
                        </a:rPr>
                        <a:t>Przesunięcie do tyłu lub przodu poniżej talii</a:t>
                      </a:r>
                      <a:endParaRPr/>
                    </a:p>
                  </a:txBody>
                  <a:tcPr marL="91425" marR="91425" marT="91425" marB="91425"/>
                </a:tc>
                <a:tc>
                  <a:txBody>
                    <a:bodyPr/>
                    <a:lstStyle/>
                    <a:p>
                      <a:pPr marL="0" lvl="0" indent="0" algn="l" rtl="0">
                        <a:spcBef>
                          <a:spcPts val="1200"/>
                        </a:spcBef>
                        <a:spcAft>
                          <a:spcPts val="0"/>
                        </a:spcAft>
                        <a:buNone/>
                      </a:pPr>
                      <a:r>
                        <a:rPr lang="pl" sz="1899">
                          <a:solidFill>
                            <a:srgbClr val="1E2328"/>
                          </a:solidFill>
                          <a:latin typeface="Montserrat"/>
                          <a:ea typeface="Montserrat"/>
                          <a:cs typeface="Montserrat"/>
                          <a:sym typeface="Montserrat"/>
                        </a:rPr>
                        <a:t>spodnie lub spódnice opadają tylko z przodu</a:t>
                      </a:r>
                      <a:endParaRPr sz="1800"/>
                    </a:p>
                    <a:p>
                      <a:pPr marL="0" lvl="0" indent="0" algn="l" rtl="0">
                        <a:spcBef>
                          <a:spcPts val="0"/>
                        </a:spcBef>
                        <a:spcAft>
                          <a:spcPts val="0"/>
                        </a:spcAft>
                        <a:buNone/>
                      </a:pPr>
                      <a:endParaRPr/>
                    </a:p>
                  </a:txBody>
                  <a:tcPr marL="91425" marR="91425" marT="91425" marB="91425"/>
                </a:tc>
                <a:tc>
                  <a:txBody>
                    <a:bodyPr/>
                    <a:lstStyle/>
                    <a:p>
                      <a:pPr marL="0" lvl="0" indent="0" algn="l" rtl="0">
                        <a:spcBef>
                          <a:spcPts val="1200"/>
                        </a:spcBef>
                        <a:spcAft>
                          <a:spcPts val="0"/>
                        </a:spcAft>
                        <a:buNone/>
                      </a:pPr>
                      <a:r>
                        <a:rPr lang="pl" sz="1999">
                          <a:solidFill>
                            <a:srgbClr val="1E2328"/>
                          </a:solidFill>
                          <a:latin typeface="Montserrat"/>
                          <a:ea typeface="Montserrat"/>
                          <a:cs typeface="Montserrat"/>
                          <a:sym typeface="Montserrat"/>
                        </a:rPr>
                        <a:t>Zmniejsz długość od talii do bioder o wymaganą wartość na środku tyłu lub na środku przodu.</a:t>
                      </a:r>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grpSp>
        <p:nvGrpSpPr>
          <p:cNvPr id="485" name="Google Shape;485;g32b8e289670_0_498"/>
          <p:cNvGrpSpPr/>
          <p:nvPr/>
        </p:nvGrpSpPr>
        <p:grpSpPr>
          <a:xfrm>
            <a:off x="0" y="0"/>
            <a:ext cx="18288000" cy="10287000"/>
            <a:chOff x="0" y="0"/>
            <a:chExt cx="24384000" cy="13716000"/>
          </a:xfrm>
        </p:grpSpPr>
        <p:cxnSp>
          <p:nvCxnSpPr>
            <p:cNvPr id="486" name="Google Shape;486;g32b8e289670_0_49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487" name="Google Shape;487;g32b8e289670_0_49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88" name="Google Shape;488;g32b8e289670_0_49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489" name="Google Shape;489;g32b8e289670_0_49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cxnSp>
        <p:nvCxnSpPr>
          <p:cNvPr id="490" name="Google Shape;490;g32b8e289670_0_498"/>
          <p:cNvCxnSpPr/>
          <p:nvPr/>
        </p:nvCxnSpPr>
        <p:spPr>
          <a:xfrm rot="22947">
            <a:off x="8784471" y="3324654"/>
            <a:ext cx="719116" cy="0"/>
          </a:xfrm>
          <a:prstGeom prst="straightConnector1">
            <a:avLst/>
          </a:prstGeom>
          <a:noFill/>
          <a:ln w="9525" cap="flat" cmpd="sng">
            <a:solidFill>
              <a:srgbClr val="CFCF5A"/>
            </a:solidFill>
            <a:prstDash val="solid"/>
            <a:round/>
            <a:headEnd type="none" w="sm" len="sm"/>
            <a:tailEnd type="none" w="sm" len="sm"/>
          </a:ln>
        </p:spPr>
      </p:cxnSp>
      <p:grpSp>
        <p:nvGrpSpPr>
          <p:cNvPr id="491" name="Google Shape;491;g32b8e289670_0_498"/>
          <p:cNvGrpSpPr/>
          <p:nvPr/>
        </p:nvGrpSpPr>
        <p:grpSpPr>
          <a:xfrm>
            <a:off x="8799998" y="4707465"/>
            <a:ext cx="7016319" cy="5308693"/>
            <a:chOff x="0" y="0"/>
            <a:chExt cx="3207900" cy="3846600"/>
          </a:xfrm>
        </p:grpSpPr>
        <p:sp>
          <p:nvSpPr>
            <p:cNvPr id="492" name="Google Shape;492;g32b8e289670_0_498"/>
            <p:cNvSpPr/>
            <p:nvPr/>
          </p:nvSpPr>
          <p:spPr>
            <a:xfrm>
              <a:off x="0" y="0"/>
              <a:ext cx="3207753" cy="384650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CFCF5A"/>
            </a:solidFill>
            <a:ln>
              <a:noFill/>
            </a:ln>
          </p:spPr>
          <p:txBody>
            <a:bodyPr/>
            <a:lstStyle/>
            <a:p>
              <a:endParaRPr lang="pl-PL"/>
            </a:p>
          </p:txBody>
        </p:sp>
        <p:sp>
          <p:nvSpPr>
            <p:cNvPr id="493" name="Google Shape;493;g32b8e289670_0_498"/>
            <p:cNvSpPr txBox="1"/>
            <p:nvPr/>
          </p:nvSpPr>
          <p:spPr>
            <a:xfrm>
              <a:off x="0" y="0"/>
              <a:ext cx="3207900" cy="38466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94" name="Google Shape;494;g32b8e289670_0_498"/>
          <p:cNvSpPr/>
          <p:nvPr/>
        </p:nvSpPr>
        <p:spPr>
          <a:xfrm>
            <a:off x="1031575" y="4446875"/>
            <a:ext cx="7016960" cy="5308180"/>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grpSp>
        <p:nvGrpSpPr>
          <p:cNvPr id="495" name="Google Shape;495;g32b8e289670_0_498"/>
          <p:cNvGrpSpPr/>
          <p:nvPr/>
        </p:nvGrpSpPr>
        <p:grpSpPr>
          <a:xfrm>
            <a:off x="2322693" y="4033020"/>
            <a:ext cx="876361" cy="876361"/>
            <a:chOff x="0" y="0"/>
            <a:chExt cx="812800" cy="812800"/>
          </a:xfrm>
        </p:grpSpPr>
        <p:sp>
          <p:nvSpPr>
            <p:cNvPr id="496" name="Google Shape;496;g32b8e289670_0_49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497" name="Google Shape;497;g32b8e289670_0_498"/>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8" name="Google Shape;498;g32b8e289670_0_498"/>
          <p:cNvGrpSpPr/>
          <p:nvPr/>
        </p:nvGrpSpPr>
        <p:grpSpPr>
          <a:xfrm>
            <a:off x="13632933" y="3903070"/>
            <a:ext cx="876361" cy="876361"/>
            <a:chOff x="0" y="0"/>
            <a:chExt cx="812800" cy="812800"/>
          </a:xfrm>
        </p:grpSpPr>
        <p:sp>
          <p:nvSpPr>
            <p:cNvPr id="499" name="Google Shape;499;g32b8e289670_0_498"/>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1E2328"/>
            </a:solidFill>
            <a:ln>
              <a:noFill/>
            </a:ln>
          </p:spPr>
          <p:txBody>
            <a:bodyPr/>
            <a:lstStyle/>
            <a:p>
              <a:endParaRPr lang="pl-PL"/>
            </a:p>
          </p:txBody>
        </p:sp>
        <p:sp>
          <p:nvSpPr>
            <p:cNvPr id="500" name="Google Shape;500;g32b8e289670_0_498"/>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501" name="Google Shape;501;g32b8e289670_0_498"/>
          <p:cNvCxnSpPr/>
          <p:nvPr/>
        </p:nvCxnSpPr>
        <p:spPr>
          <a:xfrm rot="22947">
            <a:off x="3492437" y="6180615"/>
            <a:ext cx="719116" cy="0"/>
          </a:xfrm>
          <a:prstGeom prst="straightConnector1">
            <a:avLst/>
          </a:prstGeom>
          <a:noFill/>
          <a:ln w="9525" cap="flat" cmpd="sng">
            <a:solidFill>
              <a:srgbClr val="FFFFFF"/>
            </a:solidFill>
            <a:prstDash val="solid"/>
            <a:round/>
            <a:headEnd type="none" w="sm" len="sm"/>
            <a:tailEnd type="none" w="sm" len="sm"/>
          </a:ln>
        </p:spPr>
      </p:cxnSp>
      <p:cxnSp>
        <p:nvCxnSpPr>
          <p:cNvPr id="502" name="Google Shape;502;g32b8e289670_0_498"/>
          <p:cNvCxnSpPr/>
          <p:nvPr/>
        </p:nvCxnSpPr>
        <p:spPr>
          <a:xfrm rot="22947">
            <a:off x="12666477" y="6050665"/>
            <a:ext cx="719116" cy="0"/>
          </a:xfrm>
          <a:prstGeom prst="straightConnector1">
            <a:avLst/>
          </a:prstGeom>
          <a:noFill/>
          <a:ln w="9525" cap="flat" cmpd="sng">
            <a:solidFill>
              <a:srgbClr val="FFFFFF"/>
            </a:solidFill>
            <a:prstDash val="solid"/>
            <a:round/>
            <a:headEnd type="none" w="sm" len="sm"/>
            <a:tailEnd type="none" w="sm" len="sm"/>
          </a:ln>
        </p:spPr>
      </p:cxnSp>
      <p:sp>
        <p:nvSpPr>
          <p:cNvPr id="503" name="Google Shape;503;g32b8e289670_0_498"/>
          <p:cNvSpPr txBox="1"/>
          <p:nvPr/>
        </p:nvSpPr>
        <p:spPr>
          <a:xfrm>
            <a:off x="3844528" y="2001789"/>
            <a:ext cx="10599000" cy="923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pl" sz="6000">
                <a:solidFill>
                  <a:srgbClr val="1E2328"/>
                </a:solidFill>
                <a:latin typeface="DM Serif Display"/>
                <a:ea typeface="DM Serif Display"/>
                <a:cs typeface="DM Serif Display"/>
                <a:sym typeface="DM Serif Display"/>
              </a:rPr>
              <a:t>Cięcie i drapowanie wzorów</a:t>
            </a:r>
            <a:endParaRPr sz="1400" b="0" i="0" u="none" strike="noStrike" cap="none">
              <a:solidFill>
                <a:srgbClr val="000000"/>
              </a:solidFill>
              <a:latin typeface="Arial"/>
              <a:ea typeface="Arial"/>
              <a:cs typeface="Arial"/>
              <a:sym typeface="Arial"/>
            </a:endParaRPr>
          </a:p>
        </p:txBody>
      </p:sp>
      <p:sp>
        <p:nvSpPr>
          <p:cNvPr id="504" name="Google Shape;504;g32b8e289670_0_498"/>
          <p:cNvSpPr txBox="1"/>
          <p:nvPr/>
        </p:nvSpPr>
        <p:spPr>
          <a:xfrm>
            <a:off x="1135796" y="5417975"/>
            <a:ext cx="54324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a:solidFill>
                  <a:srgbClr val="FFFFFF"/>
                </a:solidFill>
                <a:latin typeface="DM Serif Display"/>
                <a:ea typeface="DM Serif Display"/>
                <a:cs typeface="DM Serif Display"/>
                <a:sym typeface="DM Serif Display"/>
              </a:rPr>
              <a:t>Cięcie wzorów</a:t>
            </a:r>
            <a:endParaRPr sz="2500">
              <a:solidFill>
                <a:srgbClr val="FFFFFF"/>
              </a:solidFill>
              <a:latin typeface="DM Serif Display"/>
              <a:ea typeface="DM Serif Display"/>
              <a:cs typeface="DM Serif Display"/>
              <a:sym typeface="DM Serif Display"/>
            </a:endParaRPr>
          </a:p>
        </p:txBody>
      </p:sp>
      <p:sp>
        <p:nvSpPr>
          <p:cNvPr id="505" name="Google Shape;505;g32b8e289670_0_498"/>
          <p:cNvSpPr txBox="1"/>
          <p:nvPr/>
        </p:nvSpPr>
        <p:spPr>
          <a:xfrm>
            <a:off x="2322693" y="4226791"/>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b="0" i="0" u="none" strike="noStrike" cap="none">
                <a:solidFill>
                  <a:srgbClr val="FFFFFF"/>
                </a:solidFill>
                <a:latin typeface="DM Serif Display"/>
                <a:ea typeface="DM Serif Display"/>
                <a:cs typeface="DM Serif Display"/>
                <a:sym typeface="DM Serif Display"/>
              </a:rPr>
              <a:t>01</a:t>
            </a:r>
            <a:endParaRPr sz="1400" b="0" i="0" u="none" strike="noStrike" cap="none">
              <a:solidFill>
                <a:srgbClr val="000000"/>
              </a:solidFill>
              <a:latin typeface="Arial"/>
              <a:ea typeface="Arial"/>
              <a:cs typeface="Arial"/>
              <a:sym typeface="Arial"/>
            </a:endParaRPr>
          </a:p>
        </p:txBody>
      </p:sp>
      <p:sp>
        <p:nvSpPr>
          <p:cNvPr id="506" name="Google Shape;506;g32b8e289670_0_498"/>
          <p:cNvSpPr txBox="1"/>
          <p:nvPr/>
        </p:nvSpPr>
        <p:spPr>
          <a:xfrm>
            <a:off x="13632933" y="4096841"/>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b="0" i="0" u="none" strike="noStrike" cap="none">
                <a:solidFill>
                  <a:srgbClr val="FFFFFF"/>
                </a:solidFill>
                <a:latin typeface="DM Serif Display"/>
                <a:ea typeface="DM Serif Display"/>
                <a:cs typeface="DM Serif Display"/>
                <a:sym typeface="DM Serif Display"/>
              </a:rPr>
              <a:t>02</a:t>
            </a:r>
            <a:endParaRPr sz="1400" b="0" i="0" u="none" strike="noStrike" cap="none">
              <a:solidFill>
                <a:srgbClr val="000000"/>
              </a:solidFill>
              <a:latin typeface="Arial"/>
              <a:ea typeface="Arial"/>
              <a:cs typeface="Arial"/>
              <a:sym typeface="Arial"/>
            </a:endParaRPr>
          </a:p>
        </p:txBody>
      </p:sp>
      <p:sp>
        <p:nvSpPr>
          <p:cNvPr id="507" name="Google Shape;507;g32b8e289670_0_498"/>
          <p:cNvSpPr txBox="1"/>
          <p:nvPr/>
        </p:nvSpPr>
        <p:spPr>
          <a:xfrm>
            <a:off x="10355878" y="5288025"/>
            <a:ext cx="5340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a:solidFill>
                  <a:srgbClr val="FFFFFF"/>
                </a:solidFill>
                <a:latin typeface="DM Serif Display"/>
                <a:ea typeface="DM Serif Display"/>
                <a:cs typeface="DM Serif Display"/>
                <a:sym typeface="DM Serif Display"/>
              </a:rPr>
              <a:t>Drapowanie</a:t>
            </a:r>
            <a:endParaRPr sz="2500">
              <a:solidFill>
                <a:srgbClr val="FFFFFF"/>
              </a:solidFill>
              <a:latin typeface="DM Serif Display"/>
              <a:ea typeface="DM Serif Display"/>
              <a:cs typeface="DM Serif Display"/>
              <a:sym typeface="DM Serif Display"/>
            </a:endParaRPr>
          </a:p>
        </p:txBody>
      </p:sp>
      <p:sp>
        <p:nvSpPr>
          <p:cNvPr id="508" name="Google Shape;508;g32b8e289670_0_498"/>
          <p:cNvSpPr txBox="1"/>
          <p:nvPr/>
        </p:nvSpPr>
        <p:spPr>
          <a:xfrm>
            <a:off x="1342839" y="6396402"/>
            <a:ext cx="6256500" cy="26166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800"/>
              <a:buFont typeface="Arial"/>
              <a:buNone/>
            </a:pPr>
            <a:r>
              <a:rPr lang="pl" sz="2000" dirty="0">
                <a:solidFill>
                  <a:srgbClr val="FFFFFF"/>
                </a:solidFill>
                <a:latin typeface="Montserrat"/>
                <a:ea typeface="Montserrat"/>
                <a:cs typeface="Montserrat"/>
                <a:sym typeface="Montserrat"/>
              </a:rPr>
              <a:t>Cięcie płaskie to metoda tworzenia dwuwymiarowego wzoru na płaskiej powierzchni. Zazwyczaj używa papieru do tworzenia wzoru, a wycinacz zazwyczaj korzysta z bloków – standardowych wzorów opartych na konkretnych wymiarach – do szkicowania lub rysowania wzoru.</a:t>
            </a:r>
            <a:endParaRPr sz="2000" dirty="0">
              <a:solidFill>
                <a:srgbClr val="FFFFFF"/>
              </a:solidFill>
              <a:latin typeface="Montserrat"/>
              <a:ea typeface="Montserrat"/>
              <a:cs typeface="Montserrat"/>
              <a:sym typeface="Montserrat"/>
            </a:endParaRPr>
          </a:p>
        </p:txBody>
      </p:sp>
      <p:sp>
        <p:nvSpPr>
          <p:cNvPr id="509" name="Google Shape;509;g32b8e289670_0_498"/>
          <p:cNvSpPr txBox="1"/>
          <p:nvPr/>
        </p:nvSpPr>
        <p:spPr>
          <a:xfrm>
            <a:off x="9101831" y="6428431"/>
            <a:ext cx="6256500" cy="3140100"/>
          </a:xfrm>
          <a:prstGeom prst="rect">
            <a:avLst/>
          </a:prstGeom>
          <a:noFill/>
          <a:ln>
            <a:noFill/>
          </a:ln>
        </p:spPr>
        <p:txBody>
          <a:bodyPr spcFirstLastPara="1" wrap="square" lIns="0" tIns="0" rIns="0" bIns="0" anchor="t" anchorCtr="0">
            <a:spAutoFit/>
          </a:bodyPr>
          <a:lstStyle/>
          <a:p>
            <a:pPr marL="0" lvl="0" indent="0" algn="just" rtl="0">
              <a:lnSpc>
                <a:spcPct val="115000"/>
              </a:lnSpc>
              <a:spcBef>
                <a:spcPts val="1200"/>
              </a:spcBef>
              <a:spcAft>
                <a:spcPts val="1200"/>
              </a:spcAft>
              <a:buClr>
                <a:schemeClr val="dk1"/>
              </a:buClr>
              <a:buSzPts val="1100"/>
              <a:buFont typeface="Arial"/>
              <a:buNone/>
            </a:pPr>
            <a:r>
              <a:rPr lang="pl" sz="2000" dirty="0">
                <a:solidFill>
                  <a:srgbClr val="FFFFFF"/>
                </a:solidFill>
                <a:latin typeface="Montserrat"/>
                <a:ea typeface="Montserrat"/>
                <a:cs typeface="Montserrat"/>
                <a:sym typeface="Montserrat"/>
              </a:rPr>
              <a:t>Drapowanie to trójwymiarowa metoda ożywiania wzoru – z użyciem tkaniny kaliko, a w niektórych przypadkach gotowej tkaniny. Aby ułożyć wzór na stojaku, projektant używa manekina do manipulowania materiałem wokół niego i spina go szpilkami, aż do uzyskania pożądanego efektu. Dzięki temu uzyska lepsze wyobrażenie o tym, jak materiał będzie się układał i reagował na wzór, który chce stworzyć.</a:t>
            </a:r>
            <a:endParaRPr sz="2000" dirty="0">
              <a:solidFill>
                <a:srgbClr val="FFFFFF"/>
              </a:solidFill>
              <a:latin typeface="Montserrat"/>
              <a:ea typeface="Montserrat"/>
              <a:cs typeface="Montserrat"/>
              <a:sym typeface="Montserrat"/>
            </a:endParaRPr>
          </a:p>
        </p:txBody>
      </p:sp>
      <p:sp>
        <p:nvSpPr>
          <p:cNvPr id="510" name="Google Shape;510;g32b8e289670_0_498"/>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511" name="Google Shape;511;g32b8e289670_0_498"/>
          <p:cNvGrpSpPr/>
          <p:nvPr/>
        </p:nvGrpSpPr>
        <p:grpSpPr>
          <a:xfrm>
            <a:off x="0" y="0"/>
            <a:ext cx="18288000" cy="10287000"/>
            <a:chOff x="0" y="0"/>
            <a:chExt cx="24384000" cy="13716000"/>
          </a:xfrm>
        </p:grpSpPr>
        <p:cxnSp>
          <p:nvCxnSpPr>
            <p:cNvPr id="512" name="Google Shape;512;g32b8e289670_0_498"/>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513" name="Google Shape;513;g32b8e289670_0_49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14" name="Google Shape;514;g32b8e289670_0_49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515" name="Google Shape;515;g32b8e289670_0_498"/>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516" name="Google Shape;516;g32b8e289670_0_49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21"/>
        <p:cNvGrpSpPr/>
        <p:nvPr/>
      </p:nvGrpSpPr>
      <p:grpSpPr>
        <a:xfrm>
          <a:off x="0" y="0"/>
          <a:ext cx="0" cy="0"/>
          <a:chOff x="0" y="0"/>
          <a:chExt cx="0" cy="0"/>
        </a:xfrm>
      </p:grpSpPr>
      <p:sp>
        <p:nvSpPr>
          <p:cNvPr id="522" name="Google Shape;522;g2d8fdf4ece4_0_4"/>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523" name="Google Shape;523;g2d8fdf4ece4_0_4"/>
          <p:cNvSpPr txBox="1"/>
          <p:nvPr/>
        </p:nvSpPr>
        <p:spPr>
          <a:xfrm>
            <a:off x="424800" y="2440950"/>
            <a:ext cx="15927900" cy="74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4" name="Google Shape;524;g2d8fdf4ece4_0_4"/>
          <p:cNvGrpSpPr/>
          <p:nvPr/>
        </p:nvGrpSpPr>
        <p:grpSpPr>
          <a:xfrm>
            <a:off x="886048" y="1385980"/>
            <a:ext cx="6133548" cy="1678610"/>
            <a:chOff x="1644840" y="1659960"/>
            <a:chExt cx="3308100" cy="1806900"/>
          </a:xfrm>
        </p:grpSpPr>
        <p:sp>
          <p:nvSpPr>
            <p:cNvPr id="525" name="Google Shape;525;g2d8fdf4ece4_0_4"/>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526" name="Google Shape;526;g2d8fdf4ece4_0_4"/>
            <p:cNvSpPr txBox="1"/>
            <p:nvPr/>
          </p:nvSpPr>
          <p:spPr>
            <a:xfrm>
              <a:off x="1644840" y="1659960"/>
              <a:ext cx="3308100" cy="180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 name="Google Shape;527;g2d8fdf4ece4_0_4"/>
          <p:cNvSpPr txBox="1"/>
          <p:nvPr/>
        </p:nvSpPr>
        <p:spPr>
          <a:xfrm>
            <a:off x="681625" y="1785788"/>
            <a:ext cx="6542400" cy="879000"/>
          </a:xfrm>
          <a:prstGeom prst="rect">
            <a:avLst/>
          </a:prstGeom>
          <a:noFill/>
          <a:ln>
            <a:noFill/>
          </a:ln>
        </p:spPr>
        <p:txBody>
          <a:bodyPr spcFirstLastPara="1" wrap="square" lIns="0" tIns="0" rIns="0" bIns="0" anchor="t" anchorCtr="1">
            <a:noAutofit/>
          </a:bodyPr>
          <a:lstStyle/>
          <a:p>
            <a:pPr marL="0" marR="0" lvl="0" indent="0" algn="ctr" rtl="0">
              <a:lnSpc>
                <a:spcPct val="100000"/>
              </a:lnSpc>
              <a:spcBef>
                <a:spcPts val="0"/>
              </a:spcBef>
              <a:spcAft>
                <a:spcPts val="0"/>
              </a:spcAft>
              <a:buNone/>
            </a:pPr>
            <a:r>
              <a:rPr lang="pl" sz="4700">
                <a:latin typeface="DM Serif Display"/>
                <a:ea typeface="DM Serif Display"/>
                <a:cs typeface="DM Serif Display"/>
                <a:sym typeface="DM Serif Display"/>
              </a:rPr>
              <a:t>Cięcie wzorów</a:t>
            </a:r>
            <a:endParaRPr sz="4700">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6000">
              <a:latin typeface="DM Serif Display"/>
              <a:ea typeface="DM Serif Display"/>
              <a:cs typeface="DM Serif Display"/>
              <a:sym typeface="DM Serif Display"/>
            </a:endParaRPr>
          </a:p>
        </p:txBody>
      </p:sp>
      <p:sp>
        <p:nvSpPr>
          <p:cNvPr id="528" name="Google Shape;528;g2d8fdf4ece4_0_4"/>
          <p:cNvSpPr txBox="1"/>
          <p:nvPr/>
        </p:nvSpPr>
        <p:spPr>
          <a:xfrm>
            <a:off x="847050" y="3428975"/>
            <a:ext cx="15083400" cy="59178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endParaRPr sz="22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2200" b="1">
                <a:solidFill>
                  <a:schemeClr val="lt1"/>
                </a:solidFill>
                <a:latin typeface="Montserrat"/>
                <a:ea typeface="Montserrat"/>
                <a:cs typeface="Montserrat"/>
                <a:sym typeface="Montserrat"/>
              </a:rPr>
              <a:t>Wzór blokowy </a:t>
            </a:r>
            <a:r>
              <a:rPr lang="pl" sz="2200">
                <a:solidFill>
                  <a:schemeClr val="lt1"/>
                </a:solidFill>
                <a:latin typeface="Montserrat"/>
                <a:ea typeface="Montserrat"/>
                <a:cs typeface="Montserrat"/>
                <a:sym typeface="Montserrat"/>
              </a:rPr>
              <a:t>– to podstawowy wzór, który służy jako podstawa do wszystkich adaptacji. Wzór blokowy jest odrysowywany lub „nakładany” na papier szablonowy w celu uzyskania gotowego wzoru.</a:t>
            </a:r>
            <a:endParaRPr sz="22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22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2200" b="1">
                <a:solidFill>
                  <a:schemeClr val="lt1"/>
                </a:solidFill>
                <a:latin typeface="Montserrat"/>
                <a:ea typeface="Montserrat"/>
                <a:cs typeface="Montserrat"/>
                <a:sym typeface="Montserrat"/>
              </a:rPr>
              <a:t>Wzór roboczy </a:t>
            </a:r>
            <a:r>
              <a:rPr lang="pl" sz="2200">
                <a:solidFill>
                  <a:schemeClr val="lt1"/>
                </a:solidFill>
                <a:latin typeface="Montserrat"/>
                <a:ea typeface="Montserrat"/>
                <a:cs typeface="Montserrat"/>
                <a:sym typeface="Montserrat"/>
              </a:rPr>
              <a:t>– służy do zaznaczania podstawowych linii stylistycznych i cech konstrukcyjnych (np. kieszeni, kołnierzyków, rozmieszczenia dziurek na guziki). Fragmenty wzoru są odrysowywane i mogą być dalej modyfikowane. Skomplikowane style mogą wymagać kilku prób na tym etapie.</a:t>
            </a:r>
            <a:endParaRPr sz="22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22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2200" b="1">
                <a:solidFill>
                  <a:schemeClr val="lt1"/>
                </a:solidFill>
                <a:latin typeface="Montserrat"/>
                <a:ea typeface="Montserrat"/>
                <a:cs typeface="Montserrat"/>
                <a:sym typeface="Montserrat"/>
              </a:rPr>
              <a:t>Wzór finalny </a:t>
            </a:r>
            <a:r>
              <a:rPr lang="pl" sz="2200">
                <a:solidFill>
                  <a:schemeClr val="lt1"/>
                </a:solidFill>
                <a:latin typeface="Montserrat"/>
                <a:ea typeface="Montserrat"/>
                <a:cs typeface="Montserrat"/>
                <a:sym typeface="Montserrat"/>
              </a:rPr>
              <a:t>– to wzór, z którego zostanie wykrojony ubiór. Musi być on wyraźnie oznaczony wszystkimi informacjami niezbędnymi do wykonania ubioru. Przed rozpoczęciem jakichkolwiek adaptacji należy wziąć pod uwagę następujące kwestie.</a:t>
            </a:r>
            <a:endParaRPr sz="22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22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pl" sz="2200">
                <a:solidFill>
                  <a:schemeClr val="lt1"/>
                </a:solidFill>
                <a:latin typeface="Montserrat"/>
                <a:ea typeface="Montserrat"/>
                <a:cs typeface="Montserrat"/>
                <a:sym typeface="Montserrat"/>
              </a:rPr>
              <a:t>1. Wybierz odpowiednie bloki; (np. jeśli wymagany jest fason spodni typu baggy, użyj łatwego w dopasowaniu bloku spodni).</a:t>
            </a:r>
            <a:endParaRPr sz="22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pl" sz="2200">
                <a:solidFill>
                  <a:schemeClr val="lt1"/>
                </a:solidFill>
                <a:latin typeface="Montserrat"/>
                <a:ea typeface="Montserrat"/>
                <a:cs typeface="Montserrat"/>
                <a:sym typeface="Montserrat"/>
              </a:rPr>
              <a:t>2. Określ długość; wydłuż lub skróć blok.</a:t>
            </a:r>
            <a:endParaRPr sz="22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pl" sz="2200">
                <a:solidFill>
                  <a:schemeClr val="lt1"/>
                </a:solidFill>
                <a:latin typeface="Montserrat"/>
                <a:ea typeface="Montserrat"/>
                <a:cs typeface="Montserrat"/>
                <a:sym typeface="Montserrat"/>
              </a:rPr>
              <a:t>3. Zdecyduj, czy wymagane jest łatwe dopasowanie;</a:t>
            </a:r>
            <a:endParaRPr sz="22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endParaRPr sz="2200" b="1">
              <a:solidFill>
                <a:schemeClr val="lt1"/>
              </a:solidFill>
              <a:latin typeface="Montserrat"/>
              <a:ea typeface="Montserrat"/>
              <a:cs typeface="Montserrat"/>
              <a:sym typeface="Montserrat"/>
            </a:endParaRPr>
          </a:p>
        </p:txBody>
      </p:sp>
      <p:sp>
        <p:nvSpPr>
          <p:cNvPr id="529" name="Google Shape;529;g2d8fdf4ece4_0_4"/>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530" name="Google Shape;530;g2d8fdf4ece4_0_4"/>
          <p:cNvGrpSpPr/>
          <p:nvPr/>
        </p:nvGrpSpPr>
        <p:grpSpPr>
          <a:xfrm>
            <a:off x="0" y="0"/>
            <a:ext cx="18288000" cy="10287000"/>
            <a:chOff x="0" y="0"/>
            <a:chExt cx="24384000" cy="13716000"/>
          </a:xfrm>
        </p:grpSpPr>
        <p:cxnSp>
          <p:nvCxnSpPr>
            <p:cNvPr id="531" name="Google Shape;531;g2d8fdf4ece4_0_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532" name="Google Shape;532;g2d8fdf4ece4_0_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33" name="Google Shape;533;g2d8fdf4ece4_0_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534" name="Google Shape;534;g2d8fdf4ece4_0_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535" name="Google Shape;535;g2d8fdf4ece4_0_4"/>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536" name="Google Shape;536;g2d8fdf4ece4_0_4"/>
          <p:cNvSpPr txBox="1"/>
          <p:nvPr/>
        </p:nvSpPr>
        <p:spPr>
          <a:xfrm>
            <a:off x="7069850" y="1698925"/>
            <a:ext cx="65424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 – rodzaje wzorów</a:t>
            </a:r>
            <a:endParaRPr sz="2800"/>
          </a:p>
        </p:txBody>
      </p:sp>
      <p:sp>
        <p:nvSpPr>
          <p:cNvPr id="537" name="Google Shape;537;g2d8fdf4ece4_0_4"/>
          <p:cNvSpPr txBox="1"/>
          <p:nvPr/>
        </p:nvSpPr>
        <p:spPr>
          <a:xfrm>
            <a:off x="7069850" y="2440950"/>
            <a:ext cx="9278700" cy="91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2200">
                <a:solidFill>
                  <a:schemeClr val="lt1"/>
                </a:solidFill>
                <a:latin typeface="Montserrat"/>
                <a:ea typeface="Montserrat"/>
                <a:cs typeface="Montserrat"/>
                <a:sym typeface="Montserrat"/>
              </a:rPr>
              <a:t>Projektanci używają trzech różnych rodzajów wzorów podczas tworzenia szablonów. Warto znać różnice.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42"/>
        <p:cNvGrpSpPr/>
        <p:nvPr/>
      </p:nvGrpSpPr>
      <p:grpSpPr>
        <a:xfrm>
          <a:off x="0" y="0"/>
          <a:ext cx="0" cy="0"/>
          <a:chOff x="0" y="0"/>
          <a:chExt cx="0" cy="0"/>
        </a:xfrm>
      </p:grpSpPr>
      <p:sp>
        <p:nvSpPr>
          <p:cNvPr id="543" name="Google Shape;543;g2d8fdf4ece4_0_68"/>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544" name="Google Shape;544;g2d8fdf4ece4_0_68"/>
          <p:cNvSpPr txBox="1"/>
          <p:nvPr/>
        </p:nvSpPr>
        <p:spPr>
          <a:xfrm>
            <a:off x="373715" y="2225075"/>
            <a:ext cx="15927900" cy="74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g2d8fdf4ece4_0_68"/>
          <p:cNvGrpSpPr/>
          <p:nvPr/>
        </p:nvGrpSpPr>
        <p:grpSpPr>
          <a:xfrm>
            <a:off x="886048" y="1385980"/>
            <a:ext cx="6133548" cy="1678610"/>
            <a:chOff x="1644840" y="1659960"/>
            <a:chExt cx="3308100" cy="1806900"/>
          </a:xfrm>
        </p:grpSpPr>
        <p:sp>
          <p:nvSpPr>
            <p:cNvPr id="546" name="Google Shape;546;g2d8fdf4ece4_0_68"/>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547" name="Google Shape;547;g2d8fdf4ece4_0_68"/>
            <p:cNvSpPr txBox="1"/>
            <p:nvPr/>
          </p:nvSpPr>
          <p:spPr>
            <a:xfrm>
              <a:off x="1644840" y="1659960"/>
              <a:ext cx="3308100" cy="180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g2d8fdf4ece4_0_68"/>
          <p:cNvSpPr txBox="1"/>
          <p:nvPr/>
        </p:nvSpPr>
        <p:spPr>
          <a:xfrm>
            <a:off x="681625" y="1785788"/>
            <a:ext cx="6542400" cy="879000"/>
          </a:xfrm>
          <a:prstGeom prst="rect">
            <a:avLst/>
          </a:prstGeom>
          <a:noFill/>
          <a:ln>
            <a:noFill/>
          </a:ln>
        </p:spPr>
        <p:txBody>
          <a:bodyPr spcFirstLastPara="1" wrap="square" lIns="0" tIns="0" rIns="0" bIns="0" anchor="t" anchorCtr="1">
            <a:noAutofit/>
          </a:bodyPr>
          <a:lstStyle/>
          <a:p>
            <a:pPr marL="0" marR="0" lvl="0" indent="0" algn="ctr" rtl="0">
              <a:lnSpc>
                <a:spcPct val="100000"/>
              </a:lnSpc>
              <a:spcBef>
                <a:spcPts val="0"/>
              </a:spcBef>
              <a:spcAft>
                <a:spcPts val="0"/>
              </a:spcAft>
              <a:buNone/>
            </a:pPr>
            <a:r>
              <a:rPr lang="pl" sz="4700">
                <a:latin typeface="DM Serif Display"/>
                <a:ea typeface="DM Serif Display"/>
                <a:cs typeface="DM Serif Display"/>
                <a:sym typeface="DM Serif Display"/>
              </a:rPr>
              <a:t>Cięcie wzorów</a:t>
            </a:r>
            <a:endParaRPr sz="4700">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6000">
              <a:latin typeface="DM Serif Display"/>
              <a:ea typeface="DM Serif Display"/>
              <a:cs typeface="DM Serif Display"/>
              <a:sym typeface="DM Serif Display"/>
            </a:endParaRPr>
          </a:p>
        </p:txBody>
      </p:sp>
      <p:sp>
        <p:nvSpPr>
          <p:cNvPr id="549" name="Google Shape;549;g2d8fdf4ece4_0_68"/>
          <p:cNvSpPr txBox="1"/>
          <p:nvPr/>
        </p:nvSpPr>
        <p:spPr>
          <a:xfrm>
            <a:off x="764550" y="4054732"/>
            <a:ext cx="9546900" cy="4691700"/>
          </a:xfrm>
          <a:prstGeom prst="rect">
            <a:avLst/>
          </a:prstGeom>
          <a:noFill/>
          <a:ln>
            <a:noFill/>
          </a:ln>
        </p:spPr>
        <p:txBody>
          <a:bodyPr spcFirstLastPara="1" wrap="square" lIns="0" tIns="0" rIns="0" bIns="0" anchor="t" anchorCtr="0">
            <a:noAutofit/>
          </a:bodyPr>
          <a:lstStyle/>
          <a:p>
            <a:pPr marL="457200" lvl="0" indent="-349250" algn="l" rtl="0">
              <a:lnSpc>
                <a:spcPct val="150000"/>
              </a:lnSpc>
              <a:spcBef>
                <a:spcPts val="1200"/>
              </a:spcBef>
              <a:spcAft>
                <a:spcPts val="0"/>
              </a:spcAft>
              <a:buClr>
                <a:schemeClr val="lt1"/>
              </a:buClr>
              <a:buSzPts val="1900"/>
              <a:buFont typeface="Montserrat"/>
              <a:buAutoNum type="arabicPeriod"/>
            </a:pPr>
            <a:r>
              <a:rPr lang="pl" sz="1900" dirty="0">
                <a:solidFill>
                  <a:schemeClr val="lt1"/>
                </a:solidFill>
                <a:latin typeface="Montserrat"/>
                <a:ea typeface="Montserrat"/>
                <a:cs typeface="Montserrat"/>
                <a:sym typeface="Montserrat"/>
              </a:rPr>
              <a:t>Gdy linia krzywa styka się z linią prostą, musi przechodzić w nią płynnie.</a:t>
            </a:r>
            <a:endParaRPr sz="1900" dirty="0">
              <a:solidFill>
                <a:schemeClr val="lt1"/>
              </a:solidFill>
              <a:latin typeface="Montserrat"/>
              <a:ea typeface="Montserrat"/>
              <a:cs typeface="Montserrat"/>
              <a:sym typeface="Montserrat"/>
            </a:endParaRPr>
          </a:p>
          <a:p>
            <a:pPr marL="457200" lvl="0" indent="-349250" algn="l" rtl="0">
              <a:lnSpc>
                <a:spcPct val="150000"/>
              </a:lnSpc>
              <a:spcBef>
                <a:spcPts val="0"/>
              </a:spcBef>
              <a:spcAft>
                <a:spcPts val="0"/>
              </a:spcAft>
              <a:buClr>
                <a:schemeClr val="lt1"/>
              </a:buClr>
              <a:buSzPts val="1900"/>
              <a:buFont typeface="Montserrat"/>
              <a:buAutoNum type="arabicPeriod"/>
            </a:pPr>
            <a:r>
              <a:rPr lang="pl" sz="1900" dirty="0">
                <a:solidFill>
                  <a:schemeClr val="lt1"/>
                </a:solidFill>
                <a:latin typeface="Montserrat"/>
                <a:ea typeface="Montserrat"/>
                <a:cs typeface="Montserrat"/>
                <a:sym typeface="Montserrat"/>
              </a:rPr>
              <a:t>Linie szyi i pachy muszą być idealnie wyprofilowane. Upewnij się, że wszystkie linie projektu są pięknie wyprofilowane, zwłaszcza w miejscu styku z linią zagięcia. Francuskie krzywe są bardzo przydatne do rysowania linii krzywych.</a:t>
            </a:r>
            <a:endParaRPr sz="1900" dirty="0">
              <a:solidFill>
                <a:schemeClr val="lt1"/>
              </a:solidFill>
              <a:latin typeface="Montserrat"/>
              <a:ea typeface="Montserrat"/>
              <a:cs typeface="Montserrat"/>
              <a:sym typeface="Montserrat"/>
            </a:endParaRPr>
          </a:p>
          <a:p>
            <a:pPr marL="457200" lvl="0" indent="-349250" algn="l" rtl="0">
              <a:lnSpc>
                <a:spcPct val="150000"/>
              </a:lnSpc>
              <a:spcBef>
                <a:spcPts val="0"/>
              </a:spcBef>
              <a:spcAft>
                <a:spcPts val="0"/>
              </a:spcAft>
              <a:buClr>
                <a:schemeClr val="lt1"/>
              </a:buClr>
              <a:buSzPts val="1900"/>
              <a:buFont typeface="Montserrat"/>
              <a:buAutoNum type="arabicPeriod"/>
            </a:pPr>
            <a:r>
              <a:rPr lang="pl" sz="1900" dirty="0">
                <a:solidFill>
                  <a:schemeClr val="lt1"/>
                </a:solidFill>
                <a:latin typeface="Montserrat"/>
                <a:ea typeface="Montserrat"/>
                <a:cs typeface="Montserrat"/>
                <a:sym typeface="Montserrat"/>
              </a:rPr>
              <a:t>Wykroje, które są „wycinane i rozkładane”, mogą dawać nierówny kontur. Narysuj go gładką, równą linią. 4 Podczas obróbki mechanicznej zaszewki jej podstawa jest rysowana ku górze; tworzy to kształt litery „V”. Aby to skompensować, należy ukształtować podstawę zaszewki w dół wzdłuż szwu (4).</a:t>
            </a:r>
            <a:endParaRPr sz="1900" dirty="0">
              <a:solidFill>
                <a:schemeClr val="lt1"/>
              </a:solidFill>
              <a:latin typeface="Montserrat"/>
              <a:ea typeface="Montserrat"/>
              <a:cs typeface="Montserrat"/>
              <a:sym typeface="Montserrat"/>
            </a:endParaRPr>
          </a:p>
          <a:p>
            <a:pPr marL="457200" lvl="0" indent="-349250" algn="l" rtl="0">
              <a:lnSpc>
                <a:spcPct val="150000"/>
              </a:lnSpc>
              <a:spcBef>
                <a:spcPts val="0"/>
              </a:spcBef>
              <a:spcAft>
                <a:spcPts val="0"/>
              </a:spcAft>
              <a:buClr>
                <a:schemeClr val="lt1"/>
              </a:buClr>
              <a:buSzPts val="1900"/>
              <a:buFont typeface="Montserrat"/>
              <a:buAutoNum type="arabicPeriod"/>
            </a:pPr>
            <a:r>
              <a:rPr lang="pl" sz="1900" dirty="0">
                <a:solidFill>
                  <a:schemeClr val="lt1"/>
                </a:solidFill>
                <a:latin typeface="Montserrat"/>
                <a:ea typeface="Montserrat"/>
                <a:cs typeface="Montserrat"/>
                <a:sym typeface="Montserrat"/>
              </a:rPr>
              <a:t>Po zakończeniu pracy nad wykrojem można nadać odpowiedni kształt zaszewkom i szwom dopasowanego gorsetu, aby uzyskać lepsze dopasowanie.</a:t>
            </a:r>
            <a:endParaRPr sz="1900" dirty="0">
              <a:solidFill>
                <a:schemeClr val="lt1"/>
              </a:solidFill>
              <a:latin typeface="Montserrat"/>
              <a:ea typeface="Montserrat"/>
              <a:cs typeface="Montserrat"/>
              <a:sym typeface="Montserrat"/>
            </a:endParaRPr>
          </a:p>
          <a:p>
            <a:pPr marL="457200" lvl="0" indent="-349250" algn="l" rtl="0">
              <a:lnSpc>
                <a:spcPct val="150000"/>
              </a:lnSpc>
              <a:spcBef>
                <a:spcPts val="0"/>
              </a:spcBef>
              <a:spcAft>
                <a:spcPts val="0"/>
              </a:spcAft>
              <a:buClr>
                <a:schemeClr val="lt1"/>
              </a:buClr>
              <a:buSzPts val="1900"/>
              <a:buFont typeface="Montserrat"/>
              <a:buAutoNum type="arabicPeriod"/>
            </a:pPr>
            <a:r>
              <a:rPr lang="pl" sz="1900" dirty="0">
                <a:solidFill>
                  <a:schemeClr val="lt1"/>
                </a:solidFill>
                <a:latin typeface="Montserrat"/>
                <a:ea typeface="Montserrat"/>
                <a:cs typeface="Montserrat"/>
                <a:sym typeface="Montserrat"/>
              </a:rPr>
              <a:t>Aby uniknąć powstawania ostrych punktów przy biuście, skróć długość zaszewki na biuście oraz zaszewki w talii z przodu o 2 cm.</a:t>
            </a:r>
            <a:endParaRPr sz="1900" b="1" dirty="0">
              <a:solidFill>
                <a:schemeClr val="lt1"/>
              </a:solidFill>
              <a:latin typeface="Montserrat"/>
              <a:ea typeface="Montserrat"/>
              <a:cs typeface="Montserrat"/>
              <a:sym typeface="Montserrat"/>
            </a:endParaRPr>
          </a:p>
        </p:txBody>
      </p:sp>
      <p:sp>
        <p:nvSpPr>
          <p:cNvPr id="550" name="Google Shape;550;g2d8fdf4ece4_0_68"/>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551" name="Google Shape;551;g2d8fdf4ece4_0_68"/>
          <p:cNvGrpSpPr/>
          <p:nvPr/>
        </p:nvGrpSpPr>
        <p:grpSpPr>
          <a:xfrm>
            <a:off x="0" y="0"/>
            <a:ext cx="18288000" cy="10287000"/>
            <a:chOff x="0" y="0"/>
            <a:chExt cx="24384000" cy="13716000"/>
          </a:xfrm>
        </p:grpSpPr>
        <p:cxnSp>
          <p:nvCxnSpPr>
            <p:cNvPr id="552" name="Google Shape;552;g2d8fdf4ece4_0_68"/>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553" name="Google Shape;553;g2d8fdf4ece4_0_6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54" name="Google Shape;554;g2d8fdf4ece4_0_6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555" name="Google Shape;555;g2d8fdf4ece4_0_6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556" name="Google Shape;556;g2d8fdf4ece4_0_68"/>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557" name="Google Shape;557;g2d8fdf4ece4_0_68"/>
          <p:cNvSpPr txBox="1"/>
          <p:nvPr/>
        </p:nvSpPr>
        <p:spPr>
          <a:xfrm>
            <a:off x="7069850" y="1698925"/>
            <a:ext cx="72111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 – krzywe i linie</a:t>
            </a:r>
            <a:endParaRPr sz="2800"/>
          </a:p>
        </p:txBody>
      </p:sp>
      <p:sp>
        <p:nvSpPr>
          <p:cNvPr id="558" name="Google Shape;558;g2d8fdf4ece4_0_68"/>
          <p:cNvSpPr txBox="1"/>
          <p:nvPr/>
        </p:nvSpPr>
        <p:spPr>
          <a:xfrm>
            <a:off x="886048" y="2989511"/>
            <a:ext cx="9152100" cy="769500"/>
          </a:xfrm>
          <a:prstGeom prst="rect">
            <a:avLst/>
          </a:prstGeom>
          <a:noFill/>
          <a:ln>
            <a:noFill/>
          </a:ln>
        </p:spPr>
        <p:txBody>
          <a:bodyPr spcFirstLastPara="1" wrap="square" lIns="91425" tIns="91425" rIns="91425" bIns="91425" anchor="t" anchorCtr="0">
            <a:spAutoFit/>
          </a:bodyPr>
          <a:lstStyle/>
          <a:p>
            <a:pPr marL="0" lvl="0" indent="0" algn="l" rtl="0">
              <a:spcBef>
                <a:spcPts val="1200"/>
              </a:spcBef>
              <a:spcAft>
                <a:spcPts val="0"/>
              </a:spcAft>
              <a:buNone/>
            </a:pPr>
            <a:r>
              <a:rPr lang="pl" sz="1900" dirty="0">
                <a:solidFill>
                  <a:schemeClr val="lt1"/>
                </a:solidFill>
                <a:latin typeface="Montserrat"/>
                <a:ea typeface="Montserrat"/>
                <a:cs typeface="Montserrat"/>
                <a:sym typeface="Montserrat"/>
              </a:rPr>
              <a:t>Podczas tworzenia wykrojów niezwykle ważne jest, aby linie i krzywe były gładkie, gdyż wszelkie nierówne linie będą widoczne jako nieestetyczne nierówności na gotowym ubraniu.</a:t>
            </a:r>
            <a:endParaRPr sz="1100" dirty="0"/>
          </a:p>
        </p:txBody>
      </p:sp>
      <p:pic>
        <p:nvPicPr>
          <p:cNvPr id="3" name="Obraz 2">
            <a:extLst>
              <a:ext uri="{FF2B5EF4-FFF2-40B4-BE49-F238E27FC236}">
                <a16:creationId xmlns:a16="http://schemas.microsoft.com/office/drawing/2014/main" id="{DE807D83-6B8E-BECC-7972-DC0C4DBA0048}"/>
              </a:ext>
            </a:extLst>
          </p:cNvPr>
          <p:cNvPicPr>
            <a:picLocks noChangeAspect="1"/>
          </p:cNvPicPr>
          <p:nvPr/>
        </p:nvPicPr>
        <p:blipFill>
          <a:blip r:embed="rId5"/>
          <a:stretch>
            <a:fillRect/>
          </a:stretch>
        </p:blipFill>
        <p:spPr>
          <a:xfrm>
            <a:off x="10411863" y="2840675"/>
            <a:ext cx="5419725" cy="67722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cxnSp>
        <p:nvCxnSpPr>
          <p:cNvPr id="103" name="Google Shape;103;p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04" name="Google Shape;104;p2"/>
          <p:cNvGrpSpPr/>
          <p:nvPr/>
        </p:nvGrpSpPr>
        <p:grpSpPr>
          <a:xfrm>
            <a:off x="0" y="9263063"/>
            <a:ext cx="12735070" cy="1023937"/>
            <a:chOff x="0" y="0"/>
            <a:chExt cx="10109079" cy="812800"/>
          </a:xfrm>
        </p:grpSpPr>
        <p:sp>
          <p:nvSpPr>
            <p:cNvPr id="105" name="Google Shape;105;p2"/>
            <p:cNvSpPr/>
            <p:nvPr/>
          </p:nvSpPr>
          <p:spPr>
            <a:xfrm>
              <a:off x="0" y="0"/>
              <a:ext cx="10109079" cy="812800"/>
            </a:xfrm>
            <a:custGeom>
              <a:avLst/>
              <a:gdLst/>
              <a:ahLst/>
              <a:cxnLst/>
              <a:rect l="l" t="t" r="r" b="b"/>
              <a:pathLst>
                <a:path w="10109079" h="812800" extrusionOk="0">
                  <a:moveTo>
                    <a:pt x="0" y="0"/>
                  </a:moveTo>
                  <a:lnTo>
                    <a:pt x="10109079" y="0"/>
                  </a:lnTo>
                  <a:lnTo>
                    <a:pt x="10109079" y="812800"/>
                  </a:lnTo>
                  <a:lnTo>
                    <a:pt x="0" y="812800"/>
                  </a:lnTo>
                  <a:close/>
                </a:path>
              </a:pathLst>
            </a:custGeom>
            <a:solidFill>
              <a:srgbClr val="000000"/>
            </a:solidFill>
            <a:ln>
              <a:noFill/>
            </a:ln>
          </p:spPr>
          <p:txBody>
            <a:bodyPr/>
            <a:lstStyle/>
            <a:p>
              <a:endParaRPr lang="pl-PL"/>
            </a:p>
          </p:txBody>
        </p:sp>
        <p:sp>
          <p:nvSpPr>
            <p:cNvPr id="106" name="Google Shape;106;p2"/>
            <p:cNvSpPr txBox="1"/>
            <p:nvPr/>
          </p:nvSpPr>
          <p:spPr>
            <a:xfrm>
              <a:off x="0" y="0"/>
              <a:ext cx="10109079"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07" name="Google Shape;107;p2"/>
          <p:cNvGrpSpPr/>
          <p:nvPr/>
        </p:nvGrpSpPr>
        <p:grpSpPr>
          <a:xfrm>
            <a:off x="7751895" y="5657850"/>
            <a:ext cx="5296402" cy="5008320"/>
            <a:chOff x="0" y="0"/>
            <a:chExt cx="4204276" cy="3975597"/>
          </a:xfrm>
        </p:grpSpPr>
        <p:sp>
          <p:nvSpPr>
            <p:cNvPr id="108" name="Google Shape;108;p2"/>
            <p:cNvSpPr/>
            <p:nvPr/>
          </p:nvSpPr>
          <p:spPr>
            <a:xfrm>
              <a:off x="0" y="0"/>
              <a:ext cx="4204276" cy="3975597"/>
            </a:xfrm>
            <a:custGeom>
              <a:avLst/>
              <a:gdLst/>
              <a:ahLst/>
              <a:cxnLst/>
              <a:rect l="l" t="t" r="r" b="b"/>
              <a:pathLst>
                <a:path w="4204276" h="3975597" extrusionOk="0">
                  <a:moveTo>
                    <a:pt x="0" y="0"/>
                  </a:moveTo>
                  <a:lnTo>
                    <a:pt x="4204276" y="0"/>
                  </a:lnTo>
                  <a:lnTo>
                    <a:pt x="4204276" y="3975597"/>
                  </a:lnTo>
                  <a:lnTo>
                    <a:pt x="0" y="3975597"/>
                  </a:lnTo>
                  <a:close/>
                </a:path>
              </a:pathLst>
            </a:custGeom>
            <a:solidFill>
              <a:srgbClr val="CFCF5A"/>
            </a:solidFill>
            <a:ln>
              <a:noFill/>
            </a:ln>
          </p:spPr>
          <p:txBody>
            <a:bodyPr/>
            <a:lstStyle/>
            <a:p>
              <a:endParaRPr lang="pl-PL"/>
            </a:p>
          </p:txBody>
        </p:sp>
        <p:sp>
          <p:nvSpPr>
            <p:cNvPr id="109" name="Google Shape;109;p2"/>
            <p:cNvSpPr txBox="1"/>
            <p:nvPr/>
          </p:nvSpPr>
          <p:spPr>
            <a:xfrm>
              <a:off x="0" y="0"/>
              <a:ext cx="4204276" cy="3975597"/>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10" name="Google Shape;110;p2"/>
          <p:cNvPicPr preferRelativeResize="0"/>
          <p:nvPr/>
        </p:nvPicPr>
        <p:blipFill rotWithShape="1">
          <a:blip r:embed="rId3">
            <a:alphaModFix/>
          </a:blip>
          <a:srcRect t="1182" b="1180"/>
          <a:stretch/>
        </p:blipFill>
        <p:spPr>
          <a:xfrm>
            <a:off x="7751895" y="1028700"/>
            <a:ext cx="9482623" cy="9258300"/>
          </a:xfrm>
          <a:prstGeom prst="rect">
            <a:avLst/>
          </a:prstGeom>
          <a:noFill/>
          <a:ln>
            <a:noFill/>
          </a:ln>
        </p:spPr>
      </p:pic>
      <p:sp>
        <p:nvSpPr>
          <p:cNvPr id="111" name="Google Shape;111;p2"/>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cxnSp>
        <p:nvCxnSpPr>
          <p:cNvPr id="112" name="Google Shape;112;p2"/>
          <p:cNvCxnSpPr/>
          <p:nvPr/>
        </p:nvCxnSpPr>
        <p:spPr>
          <a:xfrm rot="10800000">
            <a:off x="16675331" y="0"/>
            <a:ext cx="0" cy="10287000"/>
          </a:xfrm>
          <a:prstGeom prst="straightConnector1">
            <a:avLst/>
          </a:prstGeom>
          <a:noFill/>
          <a:ln w="9525" cap="flat" cmpd="sng">
            <a:solidFill>
              <a:srgbClr val="1E2328"/>
            </a:solidFill>
            <a:prstDash val="solid"/>
            <a:round/>
            <a:headEnd type="none" w="sm" len="sm"/>
            <a:tailEnd type="none" w="sm" len="sm"/>
          </a:ln>
        </p:spPr>
      </p:cxnSp>
      <p:sp>
        <p:nvSpPr>
          <p:cNvPr id="113" name="Google Shape;113;p2"/>
          <p:cNvSpPr txBox="1"/>
          <p:nvPr/>
        </p:nvSpPr>
        <p:spPr>
          <a:xfrm rot="16200000">
            <a:off x="15875485" y="7552669"/>
            <a:ext cx="3227806" cy="337913"/>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none" strike="noStrike" cap="none">
                <a:solidFill>
                  <a:srgbClr val="1E2328"/>
                </a:solidFill>
                <a:latin typeface="Montserrat"/>
                <a:ea typeface="Montserrat"/>
                <a:cs typeface="Montserrat"/>
                <a:sym typeface="Montserrat"/>
              </a:rPr>
              <a:t>www.fashionupproject.com</a:t>
            </a:r>
            <a:endParaRPr sz="1400" b="0" i="0" u="none" strike="noStrike" cap="none">
              <a:solidFill>
                <a:srgbClr val="000000"/>
              </a:solidFill>
              <a:latin typeface="Arial"/>
              <a:ea typeface="Arial"/>
              <a:cs typeface="Arial"/>
              <a:sym typeface="Arial"/>
            </a:endParaRPr>
          </a:p>
        </p:txBody>
      </p:sp>
      <p:sp>
        <p:nvSpPr>
          <p:cNvPr id="114" name="Google Shape;114;p2"/>
          <p:cNvSpPr txBox="1"/>
          <p:nvPr/>
        </p:nvSpPr>
        <p:spPr>
          <a:xfrm>
            <a:off x="1031566" y="3023235"/>
            <a:ext cx="4695894" cy="4173854"/>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Clr>
                <a:srgbClr val="000000"/>
              </a:buClr>
              <a:buSzPts val="2200"/>
              <a:buFont typeface="Arial"/>
              <a:buNone/>
            </a:pPr>
            <a:r>
              <a:rPr lang="pl" sz="2200" b="0" i="0" u="none" strike="noStrike" cap="none">
                <a:solidFill>
                  <a:srgbClr val="000000"/>
                </a:solidFill>
                <a:latin typeface="Montserrat"/>
                <a:ea typeface="Montserrat"/>
                <a:cs typeface="Montserrat"/>
                <a:sym typeface="Montserrat"/>
              </a:rPr>
              <a:t>Finansowane przez Unię Europejską. Wyrażone poglądy i opinie są jednak poglądami i opiniami wyłącznie autora/autorów i niekoniecznie odzwierciedlają poglądy Unii Europejskiej ani Europejskiej Agencji Wykonawczej ds. Edukacji i Kultury (EACEA). Ani Unia Europejska, ani EACEA nie ponoszą za nie odpowiedzialności.</a:t>
            </a:r>
            <a:endParaRPr sz="1400" b="0" i="0" u="none" strike="noStrike" cap="none">
              <a:solidFill>
                <a:srgbClr val="000000"/>
              </a:solidFill>
              <a:latin typeface="Arial"/>
              <a:ea typeface="Arial"/>
              <a:cs typeface="Arial"/>
              <a:sym typeface="Arial"/>
            </a:endParaRPr>
          </a:p>
        </p:txBody>
      </p:sp>
      <p:sp>
        <p:nvSpPr>
          <p:cNvPr id="115" name="Google Shape;115;p2"/>
          <p:cNvSpPr/>
          <p:nvPr/>
        </p:nvSpPr>
        <p:spPr>
          <a:xfrm>
            <a:off x="13662188" y="268369"/>
            <a:ext cx="2675477" cy="559152"/>
          </a:xfrm>
          <a:custGeom>
            <a:avLst/>
            <a:gdLst/>
            <a:ahLst/>
            <a:cxnLst/>
            <a:rect l="l" t="t" r="r" b="b"/>
            <a:pathLst>
              <a:path w="2675477" h="559152" extrusionOk="0">
                <a:moveTo>
                  <a:pt x="0" y="0"/>
                </a:moveTo>
                <a:lnTo>
                  <a:pt x="2675478" y="0"/>
                </a:lnTo>
                <a:lnTo>
                  <a:pt x="2675478" y="559152"/>
                </a:lnTo>
                <a:lnTo>
                  <a:pt x="0" y="559152"/>
                </a:lnTo>
                <a:lnTo>
                  <a:pt x="0" y="0"/>
                </a:lnTo>
                <a:close/>
              </a:path>
            </a:pathLst>
          </a:custGeom>
          <a:blipFill rotWithShape="1">
            <a:blip r:embed="rId4">
              <a:alphaModFix/>
            </a:blip>
            <a:stretch>
              <a:fillRect/>
            </a:stretch>
          </a:blipFill>
          <a:ln>
            <a:noFill/>
          </a:ln>
        </p:spPr>
        <p:txBody>
          <a:bodyPr/>
          <a:lstStyle/>
          <a:p>
            <a:endParaRPr lang="pl-PL"/>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64"/>
        <p:cNvGrpSpPr/>
        <p:nvPr/>
      </p:nvGrpSpPr>
      <p:grpSpPr>
        <a:xfrm>
          <a:off x="0" y="0"/>
          <a:ext cx="0" cy="0"/>
          <a:chOff x="0" y="0"/>
          <a:chExt cx="0" cy="0"/>
        </a:xfrm>
      </p:grpSpPr>
      <p:sp>
        <p:nvSpPr>
          <p:cNvPr id="565" name="Google Shape;565;g2d8fdf4ece4_0_47"/>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566" name="Google Shape;566;g2d8fdf4ece4_0_47"/>
          <p:cNvSpPr txBox="1"/>
          <p:nvPr/>
        </p:nvSpPr>
        <p:spPr>
          <a:xfrm>
            <a:off x="422763" y="2373050"/>
            <a:ext cx="15927900" cy="74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g2d8fdf4ece4_0_47"/>
          <p:cNvGrpSpPr/>
          <p:nvPr/>
        </p:nvGrpSpPr>
        <p:grpSpPr>
          <a:xfrm>
            <a:off x="853673" y="1111917"/>
            <a:ext cx="6133548" cy="1678610"/>
            <a:chOff x="1644840" y="1659960"/>
            <a:chExt cx="3308100" cy="1806900"/>
          </a:xfrm>
        </p:grpSpPr>
        <p:sp>
          <p:nvSpPr>
            <p:cNvPr id="568" name="Google Shape;568;g2d8fdf4ece4_0_47"/>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569" name="Google Shape;569;g2d8fdf4ece4_0_47"/>
            <p:cNvSpPr txBox="1"/>
            <p:nvPr/>
          </p:nvSpPr>
          <p:spPr>
            <a:xfrm>
              <a:off x="1644840" y="1659960"/>
              <a:ext cx="3308100" cy="180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 name="Google Shape;570;g2d8fdf4ece4_0_47"/>
          <p:cNvSpPr txBox="1"/>
          <p:nvPr/>
        </p:nvSpPr>
        <p:spPr>
          <a:xfrm>
            <a:off x="649250" y="1511725"/>
            <a:ext cx="6542400" cy="879000"/>
          </a:xfrm>
          <a:prstGeom prst="rect">
            <a:avLst/>
          </a:prstGeom>
          <a:noFill/>
          <a:ln>
            <a:noFill/>
          </a:ln>
        </p:spPr>
        <p:txBody>
          <a:bodyPr spcFirstLastPara="1" wrap="square" lIns="0" tIns="0" rIns="0" bIns="0" anchor="t" anchorCtr="1">
            <a:noAutofit/>
          </a:bodyPr>
          <a:lstStyle/>
          <a:p>
            <a:pPr marL="0" marR="0" lvl="0" indent="0" algn="ctr" rtl="0">
              <a:lnSpc>
                <a:spcPct val="100000"/>
              </a:lnSpc>
              <a:spcBef>
                <a:spcPts val="0"/>
              </a:spcBef>
              <a:spcAft>
                <a:spcPts val="0"/>
              </a:spcAft>
              <a:buNone/>
            </a:pPr>
            <a:r>
              <a:rPr lang="pl" sz="4700">
                <a:latin typeface="DM Serif Display"/>
                <a:ea typeface="DM Serif Display"/>
                <a:cs typeface="DM Serif Display"/>
                <a:sym typeface="DM Serif Display"/>
              </a:rPr>
              <a:t>Cięcie wzorów</a:t>
            </a:r>
            <a:endParaRPr sz="4700">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6000">
              <a:latin typeface="DM Serif Display"/>
              <a:ea typeface="DM Serif Display"/>
              <a:cs typeface="DM Serif Display"/>
              <a:sym typeface="DM Serif Display"/>
            </a:endParaRPr>
          </a:p>
        </p:txBody>
      </p:sp>
      <p:sp>
        <p:nvSpPr>
          <p:cNvPr id="571" name="Google Shape;571;g2d8fdf4ece4_0_47"/>
          <p:cNvSpPr txBox="1"/>
          <p:nvPr/>
        </p:nvSpPr>
        <p:spPr>
          <a:xfrm>
            <a:off x="845013" y="3340500"/>
            <a:ext cx="15083400" cy="59178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pl" sz="1900" b="1">
                <a:solidFill>
                  <a:schemeClr val="lt1"/>
                </a:solidFill>
                <a:latin typeface="Montserrat"/>
                <a:ea typeface="Montserrat"/>
                <a:cs typeface="Montserrat"/>
                <a:sym typeface="Montserrat"/>
              </a:rPr>
              <a:t>SKŁAD </a:t>
            </a:r>
            <a:r>
              <a:rPr lang="pl" sz="1900">
                <a:solidFill>
                  <a:schemeClr val="lt1"/>
                </a:solidFill>
                <a:latin typeface="Montserrat"/>
                <a:ea typeface="Montserrat"/>
                <a:cs typeface="Montserrat"/>
                <a:sym typeface="Montserrat"/>
              </a:rPr>
              <a:t>– Wzór odzieży zazwyczaj składa się z dwóch lub więcej elementów. W miejscu ich połączenia wzór będzie miał szew, ale pierwotny kształt pozostanie niezmieniony. Dzięki temu wzór dwuwymiarowy można przekształcić w trójwymiarowy element odzieży.</a:t>
            </a:r>
            <a:endParaRPr sz="1900">
              <a:solidFill>
                <a:schemeClr val="lt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sz="19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1900" b="1">
                <a:solidFill>
                  <a:schemeClr val="lt1"/>
                </a:solidFill>
                <a:latin typeface="Montserrat"/>
                <a:ea typeface="Montserrat"/>
                <a:cs typeface="Montserrat"/>
                <a:sym typeface="Montserrat"/>
              </a:rPr>
              <a:t>KSZTAŁT </a:t>
            </a:r>
            <a:r>
              <a:rPr lang="pl" sz="1900">
                <a:solidFill>
                  <a:schemeClr val="lt1"/>
                </a:solidFill>
                <a:latin typeface="Montserrat"/>
                <a:ea typeface="Montserrat"/>
                <a:cs typeface="Montserrat"/>
                <a:sym typeface="Montserrat"/>
              </a:rPr>
              <a:t>– Ubranie może ściśle przylegać do sylwetki, być pół-obcisłe lub lekko dopasowane. Osiąga się to poprzez zastosowanie wykrojów z lub bez formowania. Oto kilka przykładów zmian kształtu wykroju: poszerzenie konturu poprzez wstawienie dodatkowego luzu, ukryte kształty z zakładkami i marszczeniami, bufki i dzwonki poszerzające wzór poprzez marszczenia lub marszczenia oraz stożki poprzez poszerzenie jedynie linii dołu. Wstawienie zaszewek w odpowiednim miejscu sprawi, że ubranie będzie bardziej dopasowane do ciała.</a:t>
            </a:r>
            <a:br>
              <a:rPr lang="en-US" sz="1900">
                <a:solidFill>
                  <a:schemeClr val="lt1"/>
                </a:solidFill>
                <a:latin typeface="Montserrat"/>
                <a:ea typeface="Montserrat"/>
                <a:cs typeface="Montserrat"/>
                <a:sym typeface="Montserrat"/>
              </a:rPr>
            </a:br>
            <a:endParaRPr sz="19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1900" b="1">
                <a:solidFill>
                  <a:schemeClr val="lt1"/>
                </a:solidFill>
                <a:latin typeface="Montserrat"/>
                <a:ea typeface="Montserrat"/>
                <a:cs typeface="Montserrat"/>
                <a:sym typeface="Montserrat"/>
              </a:rPr>
              <a:t>RUCH </a:t>
            </a:r>
            <a:r>
              <a:rPr lang="pl" sz="1900">
                <a:solidFill>
                  <a:schemeClr val="lt1"/>
                </a:solidFill>
                <a:latin typeface="Montserrat"/>
                <a:ea typeface="Montserrat"/>
                <a:cs typeface="Montserrat"/>
                <a:sym typeface="Montserrat"/>
              </a:rPr>
              <a:t>– Łącząc dwa elementy, aby stworzyć jeden (np. dodając część stanika do rękawów, aby uzyskać rękaw raglanowy), pamiętaj, że ciało musi mieć swobodę ruchu. Bardzo uproszczone kształty można stosować tylko w przypadku szerokich, obszernych ubrań.</a:t>
            </a:r>
            <a:endParaRPr sz="1900">
              <a:solidFill>
                <a:schemeClr val="lt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sz="19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1900" b="1">
                <a:solidFill>
                  <a:schemeClr val="lt1"/>
                </a:solidFill>
                <a:latin typeface="Montserrat"/>
                <a:ea typeface="Montserrat"/>
                <a:cs typeface="Montserrat"/>
                <a:sym typeface="Montserrat"/>
              </a:rPr>
              <a:t>RÓWNOWAGA </a:t>
            </a:r>
            <a:r>
              <a:rPr lang="pl" sz="1900">
                <a:solidFill>
                  <a:schemeClr val="lt1"/>
                </a:solidFill>
                <a:latin typeface="Montserrat"/>
                <a:ea typeface="Montserrat"/>
                <a:cs typeface="Montserrat"/>
                <a:sym typeface="Montserrat"/>
              </a:rPr>
              <a:t>- Dodając kieszenie, baskinki, klapy itp., należy dokładnie przemyśleć równowagę projektu.</a:t>
            </a:r>
            <a:endParaRPr sz="19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9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1900" b="1">
                <a:solidFill>
                  <a:schemeClr val="lt1"/>
                </a:solidFill>
                <a:latin typeface="Montserrat"/>
                <a:ea typeface="Montserrat"/>
                <a:cs typeface="Montserrat"/>
                <a:sym typeface="Montserrat"/>
              </a:rPr>
              <a:t>LUZ – </a:t>
            </a:r>
            <a:r>
              <a:rPr lang="pl" sz="1900">
                <a:solidFill>
                  <a:schemeClr val="lt1"/>
                </a:solidFill>
                <a:latin typeface="Montserrat"/>
                <a:ea typeface="Montserrat"/>
                <a:cs typeface="Montserrat"/>
                <a:sym typeface="Montserrat"/>
              </a:rPr>
              <a:t>Luz to swoboda w ubraniu, która pozwala Ci się poruszać, siedzieć i oddychać. Jest to różnica między wymiarami ciała a wymiarami gotowego ubrania. Wszystkie wykroje są projektowane z różnym stopniem luzu, w zależności od projektu i funkcji ubrania. (np. koszula o luzie 5–7 cm; kurtki i płaszcze 10–20 cm).</a:t>
            </a:r>
            <a:endParaRPr sz="1900">
              <a:solidFill>
                <a:schemeClr val="lt1"/>
              </a:solidFill>
              <a:latin typeface="Montserrat"/>
              <a:ea typeface="Montserrat"/>
              <a:cs typeface="Montserrat"/>
              <a:sym typeface="Montserrat"/>
            </a:endParaRPr>
          </a:p>
        </p:txBody>
      </p:sp>
      <p:sp>
        <p:nvSpPr>
          <p:cNvPr id="572" name="Google Shape;572;g2d8fdf4ece4_0_47"/>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573" name="Google Shape;573;g2d8fdf4ece4_0_47"/>
          <p:cNvGrpSpPr/>
          <p:nvPr/>
        </p:nvGrpSpPr>
        <p:grpSpPr>
          <a:xfrm>
            <a:off x="0" y="0"/>
            <a:ext cx="18288000" cy="10287000"/>
            <a:chOff x="0" y="0"/>
            <a:chExt cx="24384000" cy="13716000"/>
          </a:xfrm>
        </p:grpSpPr>
        <p:cxnSp>
          <p:nvCxnSpPr>
            <p:cNvPr id="574" name="Google Shape;574;g2d8fdf4ece4_0_4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575" name="Google Shape;575;g2d8fdf4ece4_0_4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76" name="Google Shape;576;g2d8fdf4ece4_0_4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577" name="Google Shape;577;g2d8fdf4ece4_0_4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578" name="Google Shape;578;g2d8fdf4ece4_0_47"/>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579" name="Google Shape;579;g2d8fdf4ece4_0_47"/>
          <p:cNvSpPr txBox="1"/>
          <p:nvPr/>
        </p:nvSpPr>
        <p:spPr>
          <a:xfrm>
            <a:off x="7069849" y="1502650"/>
            <a:ext cx="8858561" cy="830966"/>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dirty="0">
                <a:solidFill>
                  <a:srgbClr val="1E2328"/>
                </a:solidFill>
                <a:latin typeface="Montserrat"/>
                <a:ea typeface="Montserrat"/>
                <a:cs typeface="Montserrat"/>
                <a:sym typeface="Montserrat"/>
              </a:rPr>
              <a:t>Podstawowe pojęcia - FORMA</a:t>
            </a:r>
            <a:endParaRPr sz="2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4"/>
        <p:cNvGrpSpPr/>
        <p:nvPr/>
      </p:nvGrpSpPr>
      <p:grpSpPr>
        <a:xfrm>
          <a:off x="0" y="0"/>
          <a:ext cx="0" cy="0"/>
          <a:chOff x="0" y="0"/>
          <a:chExt cx="0" cy="0"/>
        </a:xfrm>
      </p:grpSpPr>
      <p:sp>
        <p:nvSpPr>
          <p:cNvPr id="585" name="Google Shape;585;g32b8e289670_0_582"/>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586" name="Google Shape;586;g32b8e289670_0_582"/>
          <p:cNvSpPr txBox="1"/>
          <p:nvPr/>
        </p:nvSpPr>
        <p:spPr>
          <a:xfrm>
            <a:off x="424800" y="2440950"/>
            <a:ext cx="15927900" cy="74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7" name="Google Shape;587;g32b8e289670_0_582"/>
          <p:cNvGrpSpPr/>
          <p:nvPr/>
        </p:nvGrpSpPr>
        <p:grpSpPr>
          <a:xfrm>
            <a:off x="886048" y="1385980"/>
            <a:ext cx="6133548" cy="1678610"/>
            <a:chOff x="1644840" y="1659960"/>
            <a:chExt cx="3308100" cy="1806900"/>
          </a:xfrm>
        </p:grpSpPr>
        <p:sp>
          <p:nvSpPr>
            <p:cNvPr id="588" name="Google Shape;588;g32b8e289670_0_582"/>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589" name="Google Shape;589;g32b8e289670_0_582"/>
            <p:cNvSpPr txBox="1"/>
            <p:nvPr/>
          </p:nvSpPr>
          <p:spPr>
            <a:xfrm>
              <a:off x="1644840" y="1659960"/>
              <a:ext cx="3308100" cy="180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0" name="Google Shape;590;g32b8e289670_0_582"/>
          <p:cNvSpPr txBox="1"/>
          <p:nvPr/>
        </p:nvSpPr>
        <p:spPr>
          <a:xfrm>
            <a:off x="681625" y="1785788"/>
            <a:ext cx="6542400" cy="879000"/>
          </a:xfrm>
          <a:prstGeom prst="rect">
            <a:avLst/>
          </a:prstGeom>
          <a:noFill/>
          <a:ln>
            <a:noFill/>
          </a:ln>
        </p:spPr>
        <p:txBody>
          <a:bodyPr spcFirstLastPara="1" wrap="square" lIns="0" tIns="0" rIns="0" bIns="0" anchor="t" anchorCtr="1">
            <a:noAutofit/>
          </a:bodyPr>
          <a:lstStyle/>
          <a:p>
            <a:pPr marL="0" marR="0" lvl="0" indent="0" algn="ctr" rtl="0">
              <a:lnSpc>
                <a:spcPct val="100000"/>
              </a:lnSpc>
              <a:spcBef>
                <a:spcPts val="0"/>
              </a:spcBef>
              <a:spcAft>
                <a:spcPts val="0"/>
              </a:spcAft>
              <a:buNone/>
            </a:pPr>
            <a:r>
              <a:rPr lang="pl" sz="4700">
                <a:latin typeface="DM Serif Display"/>
                <a:ea typeface="DM Serif Display"/>
                <a:cs typeface="DM Serif Display"/>
                <a:sym typeface="DM Serif Display"/>
              </a:rPr>
              <a:t>Cięcie wzorów</a:t>
            </a:r>
            <a:endParaRPr sz="4700">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6000">
              <a:latin typeface="DM Serif Display"/>
              <a:ea typeface="DM Serif Display"/>
              <a:cs typeface="DM Serif Display"/>
              <a:sym typeface="DM Serif Display"/>
            </a:endParaRPr>
          </a:p>
        </p:txBody>
      </p:sp>
      <p:sp>
        <p:nvSpPr>
          <p:cNvPr id="591" name="Google Shape;591;g32b8e289670_0_582"/>
          <p:cNvSpPr txBox="1"/>
          <p:nvPr/>
        </p:nvSpPr>
        <p:spPr>
          <a:xfrm>
            <a:off x="886050" y="3858175"/>
            <a:ext cx="9538800" cy="5855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pl" sz="1900">
                <a:solidFill>
                  <a:schemeClr val="lt1"/>
                </a:solidFill>
                <a:latin typeface="Montserrat"/>
                <a:ea typeface="Montserrat"/>
                <a:cs typeface="Montserrat"/>
                <a:sym typeface="Montserrat"/>
              </a:rPr>
              <a:t>Szerokości zapasów na szwy różnią się w zależności od rodzaju produktu i odzieży. Poniższe przykłady stanowią ogólne wytyczne:</a:t>
            </a:r>
            <a:endParaRPr sz="190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900">
              <a:solidFill>
                <a:schemeClr val="lt1"/>
              </a:solidFill>
              <a:latin typeface="Montserrat"/>
              <a:ea typeface="Montserrat"/>
              <a:cs typeface="Montserrat"/>
              <a:sym typeface="Montserrat"/>
            </a:endParaRPr>
          </a:p>
          <a:p>
            <a:pPr marL="457200" lvl="0" indent="-349250" algn="l" rtl="0">
              <a:lnSpc>
                <a:spcPct val="150000"/>
              </a:lnSpc>
              <a:spcBef>
                <a:spcPts val="0"/>
              </a:spcBef>
              <a:spcAft>
                <a:spcPts val="0"/>
              </a:spcAft>
              <a:buClr>
                <a:schemeClr val="lt1"/>
              </a:buClr>
              <a:buSzPts val="1900"/>
              <a:buFont typeface="Montserrat"/>
              <a:buChar char="●"/>
            </a:pPr>
            <a:r>
              <a:rPr lang="pl" sz="1900">
                <a:solidFill>
                  <a:schemeClr val="lt1"/>
                </a:solidFill>
                <a:latin typeface="Montserrat"/>
                <a:ea typeface="Montserrat"/>
                <a:cs typeface="Montserrat"/>
                <a:sym typeface="Montserrat"/>
              </a:rPr>
              <a:t>Podstawowe szwy (szwy boczne, szwy stylistyczne) - 1 do 1,5 cm.</a:t>
            </a:r>
            <a:endParaRPr sz="1900">
              <a:solidFill>
                <a:schemeClr val="lt1"/>
              </a:solidFill>
              <a:latin typeface="Montserrat"/>
              <a:ea typeface="Montserrat"/>
              <a:cs typeface="Montserrat"/>
              <a:sym typeface="Montserrat"/>
            </a:endParaRPr>
          </a:p>
          <a:p>
            <a:pPr marL="457200" lvl="0" indent="-349250" algn="l" rtl="0">
              <a:lnSpc>
                <a:spcPct val="150000"/>
              </a:lnSpc>
              <a:spcBef>
                <a:spcPts val="0"/>
              </a:spcBef>
              <a:spcAft>
                <a:spcPts val="0"/>
              </a:spcAft>
              <a:buClr>
                <a:schemeClr val="lt1"/>
              </a:buClr>
              <a:buSzPts val="1900"/>
              <a:buFont typeface="Montserrat"/>
              <a:buChar char="●"/>
            </a:pPr>
            <a:r>
              <a:rPr lang="pl" sz="1900">
                <a:solidFill>
                  <a:schemeClr val="lt1"/>
                </a:solidFill>
                <a:latin typeface="Montserrat"/>
                <a:ea typeface="Montserrat"/>
                <a:cs typeface="Montserrat"/>
                <a:sym typeface="Montserrat"/>
              </a:rPr>
              <a:t>Zamknięte szwy (kołnierzyki, mankiety…)- 0,5 cm.</a:t>
            </a:r>
            <a:endParaRPr sz="1900">
              <a:solidFill>
                <a:schemeClr val="lt1"/>
              </a:solidFill>
              <a:latin typeface="Montserrat"/>
              <a:ea typeface="Montserrat"/>
              <a:cs typeface="Montserrat"/>
              <a:sym typeface="Montserrat"/>
            </a:endParaRPr>
          </a:p>
          <a:p>
            <a:pPr marL="457200" lvl="0" indent="-349250" algn="l" rtl="0">
              <a:lnSpc>
                <a:spcPct val="150000"/>
              </a:lnSpc>
              <a:spcBef>
                <a:spcPts val="0"/>
              </a:spcBef>
              <a:spcAft>
                <a:spcPts val="0"/>
              </a:spcAft>
              <a:buClr>
                <a:schemeClr val="lt1"/>
              </a:buClr>
              <a:buSzPts val="1900"/>
              <a:buFont typeface="Montserrat"/>
              <a:buChar char="●"/>
            </a:pPr>
            <a:r>
              <a:rPr lang="pl" sz="1900">
                <a:solidFill>
                  <a:schemeClr val="lt1"/>
                </a:solidFill>
                <a:latin typeface="Montserrat"/>
                <a:ea typeface="Montserrat"/>
                <a:cs typeface="Montserrat"/>
                <a:sym typeface="Montserrat"/>
              </a:rPr>
              <a:t>Głębokość podwinięcia zależna od kształtu i wykończenia - 1 do 5 cm</a:t>
            </a:r>
            <a:endParaRPr sz="1900">
              <a:solidFill>
                <a:schemeClr val="lt1"/>
              </a:solidFill>
              <a:latin typeface="Montserrat"/>
              <a:ea typeface="Montserrat"/>
              <a:cs typeface="Montserrat"/>
              <a:sym typeface="Montserrat"/>
            </a:endParaRPr>
          </a:p>
          <a:p>
            <a:pPr marL="457200" lvl="0" indent="-349250" algn="l" rtl="0">
              <a:lnSpc>
                <a:spcPct val="150000"/>
              </a:lnSpc>
              <a:spcBef>
                <a:spcPts val="0"/>
              </a:spcBef>
              <a:spcAft>
                <a:spcPts val="0"/>
              </a:spcAft>
              <a:buClr>
                <a:schemeClr val="lt1"/>
              </a:buClr>
              <a:buSzPts val="1900"/>
              <a:buFont typeface="Montserrat"/>
              <a:buChar char="●"/>
            </a:pPr>
            <a:r>
              <a:rPr lang="pl" sz="1900">
                <a:solidFill>
                  <a:schemeClr val="lt1"/>
                </a:solidFill>
                <a:latin typeface="Montserrat"/>
                <a:ea typeface="Montserrat"/>
                <a:cs typeface="Montserrat"/>
                <a:sym typeface="Montserrat"/>
              </a:rPr>
              <a:t>Szwy ozdobne z reguły wymagają większego zapasu na szwy.</a:t>
            </a:r>
            <a:endParaRPr sz="1900">
              <a:solidFill>
                <a:schemeClr val="lt1"/>
              </a:solidFill>
              <a:latin typeface="Montserrat"/>
              <a:ea typeface="Montserrat"/>
              <a:cs typeface="Montserrat"/>
              <a:sym typeface="Montserrat"/>
            </a:endParaRPr>
          </a:p>
          <a:p>
            <a:pPr marL="457200" lvl="0" indent="-349250" algn="l" rtl="0">
              <a:lnSpc>
                <a:spcPct val="150000"/>
              </a:lnSpc>
              <a:spcBef>
                <a:spcPts val="0"/>
              </a:spcBef>
              <a:spcAft>
                <a:spcPts val="0"/>
              </a:spcAft>
              <a:buClr>
                <a:schemeClr val="lt1"/>
              </a:buClr>
              <a:buSzPts val="1900"/>
              <a:buFont typeface="Montserrat"/>
              <a:buChar char="●"/>
            </a:pPr>
            <a:r>
              <a:rPr lang="pl" sz="1900">
                <a:solidFill>
                  <a:schemeClr val="lt1"/>
                </a:solidFill>
                <a:latin typeface="Montserrat"/>
                <a:ea typeface="Montserrat"/>
                <a:cs typeface="Montserrat"/>
                <a:sym typeface="Montserrat"/>
              </a:rPr>
              <a:t>Tkaniny, które łatwo się strzępią, wymagają szerszego wywinięcia, szczególnie wokół podszewek i kołnierzy.</a:t>
            </a:r>
            <a:endParaRPr sz="1900">
              <a:solidFill>
                <a:schemeClr val="lt1"/>
              </a:solidFill>
              <a:latin typeface="Montserrat"/>
              <a:ea typeface="Montserrat"/>
              <a:cs typeface="Montserrat"/>
              <a:sym typeface="Montserrat"/>
            </a:endParaRPr>
          </a:p>
          <a:p>
            <a:pPr marL="457200" lvl="0" indent="-349250" algn="l" rtl="0">
              <a:lnSpc>
                <a:spcPct val="150000"/>
              </a:lnSpc>
              <a:spcBef>
                <a:spcPts val="0"/>
              </a:spcBef>
              <a:spcAft>
                <a:spcPts val="0"/>
              </a:spcAft>
              <a:buClr>
                <a:schemeClr val="lt1"/>
              </a:buClr>
              <a:buSzPts val="1900"/>
              <a:buFont typeface="Montserrat"/>
              <a:buChar char="●"/>
            </a:pPr>
            <a:r>
              <a:rPr lang="pl" sz="1900">
                <a:solidFill>
                  <a:schemeClr val="lt1"/>
                </a:solidFill>
                <a:latin typeface="Montserrat"/>
                <a:ea typeface="Montserrat"/>
                <a:cs typeface="Montserrat"/>
                <a:sym typeface="Montserrat"/>
              </a:rPr>
              <a:t>Szerokość zapasu na szew musi być zaznaczona na wykroju liniami lub nacięciami.</a:t>
            </a:r>
            <a:endParaRPr sz="1900">
              <a:solidFill>
                <a:schemeClr val="lt1"/>
              </a:solidFill>
              <a:latin typeface="Montserrat"/>
              <a:ea typeface="Montserrat"/>
              <a:cs typeface="Montserrat"/>
              <a:sym typeface="Montserrat"/>
            </a:endParaRPr>
          </a:p>
          <a:p>
            <a:pPr marL="457200" lvl="0" indent="-349250" algn="l" rtl="0">
              <a:lnSpc>
                <a:spcPct val="150000"/>
              </a:lnSpc>
              <a:spcBef>
                <a:spcPts val="0"/>
              </a:spcBef>
              <a:spcAft>
                <a:spcPts val="0"/>
              </a:spcAft>
              <a:buClr>
                <a:schemeClr val="lt1"/>
              </a:buClr>
              <a:buSzPts val="1900"/>
              <a:buFont typeface="Montserrat"/>
              <a:buChar char="●"/>
            </a:pPr>
            <a:r>
              <a:rPr lang="pl" sz="1900">
                <a:solidFill>
                  <a:schemeClr val="lt1"/>
                </a:solidFill>
                <a:latin typeface="Montserrat"/>
                <a:ea typeface="Montserrat"/>
                <a:cs typeface="Montserrat"/>
                <a:sym typeface="Montserrat"/>
              </a:rPr>
              <a:t>Na linii zagięcia nie jest wymagany żaden dodatek na szwy.</a:t>
            </a:r>
            <a:endParaRPr sz="1900">
              <a:solidFill>
                <a:schemeClr val="lt1"/>
              </a:solidFill>
              <a:latin typeface="Montserrat"/>
              <a:ea typeface="Montserrat"/>
              <a:cs typeface="Montserrat"/>
              <a:sym typeface="Montserrat"/>
            </a:endParaRPr>
          </a:p>
          <a:p>
            <a:pPr marL="457200" lvl="0" indent="-349250" algn="l" rtl="0">
              <a:lnSpc>
                <a:spcPct val="150000"/>
              </a:lnSpc>
              <a:spcBef>
                <a:spcPts val="0"/>
              </a:spcBef>
              <a:spcAft>
                <a:spcPts val="0"/>
              </a:spcAft>
              <a:buClr>
                <a:schemeClr val="lt1"/>
              </a:buClr>
              <a:buSzPts val="1900"/>
              <a:buFont typeface="Montserrat"/>
              <a:buChar char="●"/>
            </a:pPr>
            <a:r>
              <a:rPr lang="pl" sz="1900">
                <a:solidFill>
                  <a:schemeClr val="lt1"/>
                </a:solidFill>
                <a:latin typeface="Montserrat"/>
                <a:ea typeface="Montserrat"/>
                <a:cs typeface="Montserrat"/>
                <a:sym typeface="Montserrat"/>
              </a:rPr>
              <a:t>Ważne jest, aby dodatki na szwy dodane do wzoru były dokładne i wyraźnie oznaczone</a:t>
            </a:r>
            <a:endParaRPr sz="3499">
              <a:solidFill>
                <a:schemeClr val="lt1"/>
              </a:solidFill>
              <a:latin typeface="Montserrat"/>
              <a:ea typeface="Montserrat"/>
              <a:cs typeface="Montserrat"/>
              <a:sym typeface="Montserrat"/>
            </a:endParaRPr>
          </a:p>
        </p:txBody>
      </p:sp>
      <p:sp>
        <p:nvSpPr>
          <p:cNvPr id="592" name="Google Shape;592;g32b8e289670_0_582"/>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593" name="Google Shape;593;g32b8e289670_0_582"/>
          <p:cNvGrpSpPr/>
          <p:nvPr/>
        </p:nvGrpSpPr>
        <p:grpSpPr>
          <a:xfrm>
            <a:off x="0" y="0"/>
            <a:ext cx="18288000" cy="10287000"/>
            <a:chOff x="0" y="0"/>
            <a:chExt cx="24384000" cy="13716000"/>
          </a:xfrm>
        </p:grpSpPr>
        <p:cxnSp>
          <p:nvCxnSpPr>
            <p:cNvPr id="594" name="Google Shape;594;g32b8e289670_0_582"/>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595" name="Google Shape;595;g32b8e289670_0_58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96" name="Google Shape;596;g32b8e289670_0_58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597" name="Google Shape;597;g32b8e289670_0_582"/>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598" name="Google Shape;598;g32b8e289670_0_582"/>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599" name="Google Shape;599;g32b8e289670_0_582"/>
          <p:cNvSpPr txBox="1"/>
          <p:nvPr/>
        </p:nvSpPr>
        <p:spPr>
          <a:xfrm>
            <a:off x="7069850" y="1698925"/>
            <a:ext cx="65424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 – dodatek na szwy</a:t>
            </a:r>
            <a:endParaRPr sz="2800"/>
          </a:p>
        </p:txBody>
      </p:sp>
      <p:sp>
        <p:nvSpPr>
          <p:cNvPr id="600" name="Google Shape;600;g32b8e289670_0_582"/>
          <p:cNvSpPr txBox="1"/>
          <p:nvPr/>
        </p:nvSpPr>
        <p:spPr>
          <a:xfrm>
            <a:off x="7019589" y="2313569"/>
            <a:ext cx="9156900" cy="1251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2100" dirty="0">
                <a:solidFill>
                  <a:schemeClr val="lt1"/>
                </a:solidFill>
                <a:latin typeface="Montserrat"/>
                <a:ea typeface="Montserrat"/>
                <a:cs typeface="Montserrat"/>
                <a:sym typeface="Montserrat"/>
              </a:rPr>
              <a:t>Lepiej jest pracować z wykrojami netto (bez naddatku na szwy), zwłaszcza przy projektowaniu skomplikowanych fasonów. Naddatek na szwy zawsze można dodać pod koniec tworzenia wykroju.</a:t>
            </a:r>
            <a:endParaRPr sz="1300" dirty="0"/>
          </a:p>
        </p:txBody>
      </p:sp>
      <p:pic>
        <p:nvPicPr>
          <p:cNvPr id="3" name="Obraz 2">
            <a:extLst>
              <a:ext uri="{FF2B5EF4-FFF2-40B4-BE49-F238E27FC236}">
                <a16:creationId xmlns:a16="http://schemas.microsoft.com/office/drawing/2014/main" id="{0B01B0DC-69FC-4FD3-635C-F51A98B16151}"/>
              </a:ext>
            </a:extLst>
          </p:cNvPr>
          <p:cNvPicPr>
            <a:picLocks noChangeAspect="1"/>
          </p:cNvPicPr>
          <p:nvPr/>
        </p:nvPicPr>
        <p:blipFill>
          <a:blip r:embed="rId5"/>
          <a:stretch>
            <a:fillRect/>
          </a:stretch>
        </p:blipFill>
        <p:spPr>
          <a:xfrm>
            <a:off x="10679367" y="3916304"/>
            <a:ext cx="5151549" cy="515154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6"/>
        <p:cNvGrpSpPr/>
        <p:nvPr/>
      </p:nvGrpSpPr>
      <p:grpSpPr>
        <a:xfrm>
          <a:off x="0" y="0"/>
          <a:ext cx="0" cy="0"/>
          <a:chOff x="0" y="0"/>
          <a:chExt cx="0" cy="0"/>
        </a:xfrm>
      </p:grpSpPr>
      <p:sp>
        <p:nvSpPr>
          <p:cNvPr id="607" name="Google Shape;607;g2d8fdf4ece4_0_26"/>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608" name="Google Shape;608;g2d8fdf4ece4_0_26"/>
          <p:cNvSpPr txBox="1"/>
          <p:nvPr/>
        </p:nvSpPr>
        <p:spPr>
          <a:xfrm>
            <a:off x="424800" y="2440950"/>
            <a:ext cx="15927900" cy="74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9" name="Google Shape;609;g2d8fdf4ece4_0_26"/>
          <p:cNvGrpSpPr/>
          <p:nvPr/>
        </p:nvGrpSpPr>
        <p:grpSpPr>
          <a:xfrm>
            <a:off x="886048" y="1385980"/>
            <a:ext cx="6133548" cy="1678610"/>
            <a:chOff x="1644840" y="1659960"/>
            <a:chExt cx="3308100" cy="1806900"/>
          </a:xfrm>
        </p:grpSpPr>
        <p:sp>
          <p:nvSpPr>
            <p:cNvPr id="610" name="Google Shape;610;g2d8fdf4ece4_0_26"/>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611" name="Google Shape;611;g2d8fdf4ece4_0_26"/>
            <p:cNvSpPr txBox="1"/>
            <p:nvPr/>
          </p:nvSpPr>
          <p:spPr>
            <a:xfrm>
              <a:off x="1644840" y="1659960"/>
              <a:ext cx="3308100" cy="180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 name="Google Shape;612;g2d8fdf4ece4_0_26"/>
          <p:cNvSpPr txBox="1"/>
          <p:nvPr/>
        </p:nvSpPr>
        <p:spPr>
          <a:xfrm>
            <a:off x="681625" y="1785788"/>
            <a:ext cx="6542400" cy="879000"/>
          </a:xfrm>
          <a:prstGeom prst="rect">
            <a:avLst/>
          </a:prstGeom>
          <a:noFill/>
          <a:ln>
            <a:noFill/>
          </a:ln>
        </p:spPr>
        <p:txBody>
          <a:bodyPr spcFirstLastPara="1" wrap="square" lIns="0" tIns="0" rIns="0" bIns="0" anchor="t" anchorCtr="1">
            <a:noAutofit/>
          </a:bodyPr>
          <a:lstStyle/>
          <a:p>
            <a:pPr marL="0" marR="0" lvl="0" indent="0" algn="ctr" rtl="0">
              <a:lnSpc>
                <a:spcPct val="100000"/>
              </a:lnSpc>
              <a:spcBef>
                <a:spcPts val="0"/>
              </a:spcBef>
              <a:spcAft>
                <a:spcPts val="0"/>
              </a:spcAft>
              <a:buNone/>
            </a:pPr>
            <a:r>
              <a:rPr lang="pl" sz="4700">
                <a:latin typeface="DM Serif Display"/>
                <a:ea typeface="DM Serif Display"/>
                <a:cs typeface="DM Serif Display"/>
                <a:sym typeface="DM Serif Display"/>
              </a:rPr>
              <a:t>Cięcie wzorów</a:t>
            </a:r>
            <a:endParaRPr sz="4700">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6000">
              <a:latin typeface="DM Serif Display"/>
              <a:ea typeface="DM Serif Display"/>
              <a:cs typeface="DM Serif Display"/>
              <a:sym typeface="DM Serif Display"/>
            </a:endParaRPr>
          </a:p>
        </p:txBody>
      </p:sp>
      <p:sp>
        <p:nvSpPr>
          <p:cNvPr id="613" name="Google Shape;613;g2d8fdf4ece4_0_26"/>
          <p:cNvSpPr txBox="1"/>
          <p:nvPr/>
        </p:nvSpPr>
        <p:spPr>
          <a:xfrm>
            <a:off x="6918900" y="3663875"/>
            <a:ext cx="9202500" cy="6023400"/>
          </a:xfrm>
          <a:prstGeom prst="rect">
            <a:avLst/>
          </a:prstGeom>
          <a:noFill/>
          <a:ln>
            <a:noFill/>
          </a:ln>
        </p:spPr>
        <p:txBody>
          <a:bodyPr spcFirstLastPara="1" wrap="square" lIns="0" tIns="0" rIns="0" bIns="0" anchor="t" anchorCtr="0">
            <a:noAutofit/>
          </a:bodyPr>
          <a:lstStyle/>
          <a:p>
            <a:pPr marL="457200" lvl="0" indent="-342900" algn="l" rtl="0">
              <a:lnSpc>
                <a:spcPct val="115000"/>
              </a:lnSpc>
              <a:spcBef>
                <a:spcPts val="0"/>
              </a:spcBef>
              <a:spcAft>
                <a:spcPts val="0"/>
              </a:spcAft>
              <a:buClr>
                <a:schemeClr val="lt1"/>
              </a:buClr>
              <a:buSzPts val="1800"/>
              <a:buFont typeface="Montserrat"/>
              <a:buAutoNum type="arabicPeriod"/>
            </a:pPr>
            <a:r>
              <a:rPr lang="pl" sz="1800">
                <a:solidFill>
                  <a:schemeClr val="lt1"/>
                </a:solidFill>
                <a:latin typeface="Montserrat"/>
                <a:ea typeface="Montserrat"/>
                <a:cs typeface="Montserrat"/>
                <a:sym typeface="Montserrat"/>
              </a:rPr>
              <a:t>Nazwa/styl/model odzieży</a:t>
            </a:r>
            <a:endParaRPr sz="1800">
              <a:solidFill>
                <a:schemeClr val="lt1"/>
              </a:solidFill>
              <a:latin typeface="Montserrat"/>
              <a:ea typeface="Montserrat"/>
              <a:cs typeface="Montserrat"/>
              <a:sym typeface="Montserrat"/>
            </a:endParaRPr>
          </a:p>
          <a:p>
            <a:pPr marL="457200" lvl="0" indent="-342900" algn="l" rtl="0">
              <a:lnSpc>
                <a:spcPct val="115000"/>
              </a:lnSpc>
              <a:spcBef>
                <a:spcPts val="0"/>
              </a:spcBef>
              <a:spcAft>
                <a:spcPts val="0"/>
              </a:spcAft>
              <a:buClr>
                <a:schemeClr val="lt1"/>
              </a:buClr>
              <a:buSzPts val="1800"/>
              <a:buFont typeface="Montserrat"/>
              <a:buAutoNum type="arabicPeriod"/>
            </a:pPr>
            <a:r>
              <a:rPr lang="pl" sz="1800">
                <a:solidFill>
                  <a:schemeClr val="lt1"/>
                </a:solidFill>
                <a:latin typeface="Montserrat"/>
                <a:ea typeface="Montserrat"/>
                <a:cs typeface="Montserrat"/>
                <a:sym typeface="Montserrat"/>
              </a:rPr>
              <a:t>Nazwa komponentu</a:t>
            </a:r>
            <a:endParaRPr sz="1800">
              <a:solidFill>
                <a:schemeClr val="lt1"/>
              </a:solidFill>
              <a:latin typeface="Montserrat"/>
              <a:ea typeface="Montserrat"/>
              <a:cs typeface="Montserrat"/>
              <a:sym typeface="Montserrat"/>
            </a:endParaRPr>
          </a:p>
          <a:p>
            <a:pPr marL="457200" lvl="0" indent="-342900" algn="l" rtl="0">
              <a:lnSpc>
                <a:spcPct val="115000"/>
              </a:lnSpc>
              <a:spcBef>
                <a:spcPts val="0"/>
              </a:spcBef>
              <a:spcAft>
                <a:spcPts val="0"/>
              </a:spcAft>
              <a:buClr>
                <a:schemeClr val="lt1"/>
              </a:buClr>
              <a:buSzPts val="1800"/>
              <a:buFont typeface="Montserrat"/>
              <a:buAutoNum type="arabicPeriod"/>
            </a:pPr>
            <a:r>
              <a:rPr lang="pl" sz="1800">
                <a:solidFill>
                  <a:schemeClr val="lt1"/>
                </a:solidFill>
                <a:latin typeface="Montserrat"/>
                <a:ea typeface="Montserrat"/>
                <a:cs typeface="Montserrat"/>
                <a:sym typeface="Montserrat"/>
              </a:rPr>
              <a:t>Środek tyłu i środek przodu</a:t>
            </a:r>
            <a:endParaRPr sz="1800">
              <a:solidFill>
                <a:schemeClr val="lt1"/>
              </a:solidFill>
              <a:latin typeface="Montserrat"/>
              <a:ea typeface="Montserrat"/>
              <a:cs typeface="Montserrat"/>
              <a:sym typeface="Montserrat"/>
            </a:endParaRPr>
          </a:p>
          <a:p>
            <a:pPr marL="457200" lvl="0" indent="-342900" algn="l" rtl="0">
              <a:lnSpc>
                <a:spcPct val="115000"/>
              </a:lnSpc>
              <a:spcBef>
                <a:spcPts val="0"/>
              </a:spcBef>
              <a:spcAft>
                <a:spcPts val="0"/>
              </a:spcAft>
              <a:buClr>
                <a:schemeClr val="lt1"/>
              </a:buClr>
              <a:buSzPts val="1800"/>
              <a:buFont typeface="Montserrat"/>
              <a:buAutoNum type="arabicPeriod"/>
            </a:pPr>
            <a:r>
              <a:rPr lang="pl" sz="1800">
                <a:solidFill>
                  <a:schemeClr val="lt1"/>
                </a:solidFill>
                <a:latin typeface="Montserrat"/>
                <a:ea typeface="Montserrat"/>
                <a:cs typeface="Montserrat"/>
                <a:sym typeface="Montserrat"/>
              </a:rPr>
              <a:t>Liczba kawałków do wycięcia</a:t>
            </a:r>
            <a:endParaRPr sz="1800">
              <a:solidFill>
                <a:schemeClr val="lt1"/>
              </a:solidFill>
              <a:latin typeface="Montserrat"/>
              <a:ea typeface="Montserrat"/>
              <a:cs typeface="Montserrat"/>
              <a:sym typeface="Montserrat"/>
            </a:endParaRPr>
          </a:p>
          <a:p>
            <a:pPr marL="457200" lvl="0" indent="-342900" algn="l" rtl="0">
              <a:lnSpc>
                <a:spcPct val="115000"/>
              </a:lnSpc>
              <a:spcBef>
                <a:spcPts val="0"/>
              </a:spcBef>
              <a:spcAft>
                <a:spcPts val="0"/>
              </a:spcAft>
              <a:buClr>
                <a:schemeClr val="lt1"/>
              </a:buClr>
              <a:buSzPts val="1800"/>
              <a:buFont typeface="Montserrat"/>
              <a:buAutoNum type="arabicPeriod"/>
            </a:pPr>
            <a:r>
              <a:rPr lang="pl" sz="1800">
                <a:solidFill>
                  <a:schemeClr val="lt1"/>
                </a:solidFill>
                <a:latin typeface="Montserrat"/>
                <a:ea typeface="Montserrat"/>
                <a:cs typeface="Montserrat"/>
                <a:sym typeface="Montserrat"/>
              </a:rPr>
              <a:t>Marszczenie</a:t>
            </a:r>
            <a:endParaRPr sz="1800">
              <a:solidFill>
                <a:schemeClr val="lt1"/>
              </a:solidFill>
              <a:latin typeface="Montserrat"/>
              <a:ea typeface="Montserrat"/>
              <a:cs typeface="Montserrat"/>
              <a:sym typeface="Montserrat"/>
            </a:endParaRPr>
          </a:p>
          <a:p>
            <a:pPr marL="457200" lvl="0" indent="-342900" algn="l" rtl="0">
              <a:lnSpc>
                <a:spcPct val="115000"/>
              </a:lnSpc>
              <a:spcBef>
                <a:spcPts val="0"/>
              </a:spcBef>
              <a:spcAft>
                <a:spcPts val="0"/>
              </a:spcAft>
              <a:buClr>
                <a:schemeClr val="lt1"/>
              </a:buClr>
              <a:buSzPts val="1800"/>
              <a:buFont typeface="Montserrat"/>
              <a:buAutoNum type="arabicPeriod"/>
            </a:pPr>
            <a:r>
              <a:rPr lang="pl" sz="1800">
                <a:solidFill>
                  <a:schemeClr val="lt1"/>
                </a:solidFill>
                <a:latin typeface="Montserrat"/>
                <a:ea typeface="Montserrat"/>
                <a:cs typeface="Montserrat"/>
                <a:sym typeface="Montserrat"/>
              </a:rPr>
              <a:t>Znaki równowagi służą do upewnienia się, że elementy wzoru są zszyte w odpowiednich punktach</a:t>
            </a:r>
            <a:endParaRPr sz="1800">
              <a:solidFill>
                <a:schemeClr val="lt1"/>
              </a:solidFill>
              <a:latin typeface="Montserrat"/>
              <a:ea typeface="Montserrat"/>
              <a:cs typeface="Montserrat"/>
              <a:sym typeface="Montserrat"/>
            </a:endParaRPr>
          </a:p>
          <a:p>
            <a:pPr marL="457200" lvl="0" indent="-342900" algn="l" rtl="0">
              <a:lnSpc>
                <a:spcPct val="115000"/>
              </a:lnSpc>
              <a:spcBef>
                <a:spcPts val="0"/>
              </a:spcBef>
              <a:spcAft>
                <a:spcPts val="0"/>
              </a:spcAft>
              <a:buClr>
                <a:schemeClr val="lt1"/>
              </a:buClr>
              <a:buSzPts val="1800"/>
              <a:buFont typeface="Montserrat"/>
              <a:buAutoNum type="arabicPeriod"/>
            </a:pPr>
            <a:r>
              <a:rPr lang="pl" sz="1800">
                <a:solidFill>
                  <a:schemeClr val="lt1"/>
                </a:solidFill>
                <a:latin typeface="Montserrat"/>
                <a:ea typeface="Montserrat"/>
                <a:cs typeface="Montserrat"/>
                <a:sym typeface="Montserrat"/>
              </a:rPr>
              <a:t>Dodatki na szwy można oznaczyć liniami dookoła wykroju lub nacięciami na końcach szwu. Jeśli wykrój jest netto (bez dodatków na szwy), należy to wyraźnie zaznaczyć na wykroju.</a:t>
            </a:r>
            <a:endParaRPr sz="1800">
              <a:solidFill>
                <a:schemeClr val="lt1"/>
              </a:solidFill>
              <a:latin typeface="Montserrat"/>
              <a:ea typeface="Montserrat"/>
              <a:cs typeface="Montserrat"/>
              <a:sym typeface="Montserrat"/>
            </a:endParaRPr>
          </a:p>
          <a:p>
            <a:pPr marL="457200" lvl="0" indent="-342900" algn="l" rtl="0">
              <a:lnSpc>
                <a:spcPct val="115000"/>
              </a:lnSpc>
              <a:spcBef>
                <a:spcPts val="0"/>
              </a:spcBef>
              <a:spcAft>
                <a:spcPts val="0"/>
              </a:spcAft>
              <a:buClr>
                <a:schemeClr val="lt1"/>
              </a:buClr>
              <a:buSzPts val="1800"/>
              <a:buFont typeface="Montserrat"/>
              <a:buAutoNum type="arabicPeriod"/>
            </a:pPr>
            <a:r>
              <a:rPr lang="pl" sz="1800">
                <a:solidFill>
                  <a:schemeClr val="lt1"/>
                </a:solidFill>
                <a:latin typeface="Montserrat"/>
                <a:ea typeface="Montserrat"/>
                <a:cs typeface="Montserrat"/>
                <a:sym typeface="Montserrat"/>
              </a:rPr>
              <a:t>Linie konstrukcyjne obejmują zaszewki, dziurki na guziki, rozmieszczenie kieszeni, zaszewki, linie plis, linie ściegów ozdobnych. Linie te są zaznaczone na wzorze lub pokazane za pomocą dziurek.</a:t>
            </a:r>
            <a:endParaRPr sz="1800">
              <a:solidFill>
                <a:schemeClr val="lt1"/>
              </a:solidFill>
              <a:latin typeface="Montserrat"/>
              <a:ea typeface="Montserrat"/>
              <a:cs typeface="Montserrat"/>
              <a:sym typeface="Montserrat"/>
            </a:endParaRPr>
          </a:p>
          <a:p>
            <a:pPr marL="457200" lvl="0" indent="-342900" algn="l" rtl="0">
              <a:lnSpc>
                <a:spcPct val="115000"/>
              </a:lnSpc>
              <a:spcBef>
                <a:spcPts val="0"/>
              </a:spcBef>
              <a:spcAft>
                <a:spcPts val="0"/>
              </a:spcAft>
              <a:buClr>
                <a:schemeClr val="lt1"/>
              </a:buClr>
              <a:buSzPts val="1800"/>
              <a:buFont typeface="Montserrat"/>
              <a:buAutoNum type="arabicPeriod"/>
            </a:pPr>
            <a:r>
              <a:rPr lang="pl" sz="1800">
                <a:solidFill>
                  <a:schemeClr val="lt1"/>
                </a:solidFill>
                <a:latin typeface="Montserrat"/>
                <a:ea typeface="Montserrat"/>
                <a:cs typeface="Montserrat"/>
                <a:sym typeface="Montserrat"/>
              </a:rPr>
              <a:t>Aby uzyskać pożądany efekt, musisz zrozumieć zasadę umieszczania wzoru na właściwym ziarnie tkaniny. Zaznacz linię ziarnistości strzałką. Zaznacz linie ziarnistości na wykroju roboczym przed pocięciem go na sekcje. Po podzieleniu na części znalezienie właściwego ziarnistości na skomplikowanych fragmentach wzoru może być trudne.</a:t>
            </a:r>
            <a:endParaRPr sz="1800">
              <a:solidFill>
                <a:schemeClr val="lt1"/>
              </a:solidFill>
              <a:latin typeface="Montserrat"/>
              <a:ea typeface="Montserrat"/>
              <a:cs typeface="Montserrat"/>
              <a:sym typeface="Montserrat"/>
            </a:endParaRPr>
          </a:p>
          <a:p>
            <a:pPr marL="457200" lvl="0" indent="-342900" algn="l" rtl="0">
              <a:lnSpc>
                <a:spcPct val="115000"/>
              </a:lnSpc>
              <a:spcBef>
                <a:spcPts val="0"/>
              </a:spcBef>
              <a:spcAft>
                <a:spcPts val="0"/>
              </a:spcAft>
              <a:buClr>
                <a:schemeClr val="lt1"/>
              </a:buClr>
              <a:buSzPts val="1800"/>
              <a:buFont typeface="Montserrat"/>
              <a:buAutoNum type="arabicPeriod"/>
            </a:pPr>
            <a:r>
              <a:rPr lang="pl" sz="1800">
                <a:solidFill>
                  <a:schemeClr val="lt1"/>
                </a:solidFill>
                <a:latin typeface="Montserrat"/>
                <a:ea typeface="Montserrat"/>
                <a:cs typeface="Montserrat"/>
                <a:sym typeface="Montserrat"/>
              </a:rPr>
              <a:t>Rozmiar wzoru</a:t>
            </a:r>
            <a:endParaRPr sz="2100">
              <a:solidFill>
                <a:schemeClr val="lt1"/>
              </a:solidFill>
              <a:latin typeface="Montserrat"/>
              <a:ea typeface="Montserrat"/>
              <a:cs typeface="Montserrat"/>
              <a:sym typeface="Montserrat"/>
            </a:endParaRPr>
          </a:p>
          <a:p>
            <a:pPr marL="0" lvl="0" indent="0" algn="l" rtl="0">
              <a:spcBef>
                <a:spcPts val="0"/>
              </a:spcBef>
              <a:spcAft>
                <a:spcPts val="0"/>
              </a:spcAft>
              <a:buNone/>
            </a:pPr>
            <a:endParaRPr>
              <a:solidFill>
                <a:schemeClr val="lt1"/>
              </a:solidFill>
            </a:endParaRPr>
          </a:p>
        </p:txBody>
      </p:sp>
      <p:sp>
        <p:nvSpPr>
          <p:cNvPr id="614" name="Google Shape;614;g2d8fdf4ece4_0_26"/>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615" name="Google Shape;615;g2d8fdf4ece4_0_26"/>
          <p:cNvGrpSpPr/>
          <p:nvPr/>
        </p:nvGrpSpPr>
        <p:grpSpPr>
          <a:xfrm>
            <a:off x="0" y="0"/>
            <a:ext cx="18288000" cy="10287000"/>
            <a:chOff x="0" y="0"/>
            <a:chExt cx="24384000" cy="13716000"/>
          </a:xfrm>
        </p:grpSpPr>
        <p:cxnSp>
          <p:nvCxnSpPr>
            <p:cNvPr id="616" name="Google Shape;616;g2d8fdf4ece4_0_26"/>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617" name="Google Shape;617;g2d8fdf4ece4_0_2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18" name="Google Shape;618;g2d8fdf4ece4_0_2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619" name="Google Shape;619;g2d8fdf4ece4_0_26"/>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620" name="Google Shape;620;g2d8fdf4ece4_0_26"/>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621" name="Google Shape;621;g2d8fdf4ece4_0_26"/>
          <p:cNvSpPr txBox="1"/>
          <p:nvPr/>
        </p:nvSpPr>
        <p:spPr>
          <a:xfrm>
            <a:off x="7069850" y="1698925"/>
            <a:ext cx="85482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 – instrukcje dotyczące wzorów</a:t>
            </a:r>
            <a:endParaRPr sz="2800"/>
          </a:p>
        </p:txBody>
      </p:sp>
      <p:sp>
        <p:nvSpPr>
          <p:cNvPr id="622" name="Google Shape;622;g2d8fdf4ece4_0_26"/>
          <p:cNvSpPr txBox="1"/>
          <p:nvPr/>
        </p:nvSpPr>
        <p:spPr>
          <a:xfrm>
            <a:off x="7224025" y="2440938"/>
            <a:ext cx="8922600" cy="879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2100">
                <a:solidFill>
                  <a:schemeClr val="lt1"/>
                </a:solidFill>
                <a:latin typeface="Montserrat"/>
                <a:ea typeface="Montserrat"/>
                <a:cs typeface="Montserrat"/>
                <a:sym typeface="Montserrat"/>
              </a:rPr>
              <a:t>Aby prawidłowo uszyć ubranie, należy na wykroju zaznaczyć poniższe instrukcje.</a:t>
            </a:r>
            <a:endParaRPr/>
          </a:p>
        </p:txBody>
      </p:sp>
      <p:pic>
        <p:nvPicPr>
          <p:cNvPr id="623" name="Google Shape;623;g2d8fdf4ece4_0_26"/>
          <p:cNvPicPr preferRelativeResize="0"/>
          <p:nvPr/>
        </p:nvPicPr>
        <p:blipFill rotWithShape="1">
          <a:blip r:embed="rId5">
            <a:alphaModFix/>
          </a:blip>
          <a:srcRect l="5318" t="3080" r="6036" b="8890"/>
          <a:stretch/>
        </p:blipFill>
        <p:spPr>
          <a:xfrm>
            <a:off x="1280825" y="2768725"/>
            <a:ext cx="5066475" cy="67080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28"/>
        <p:cNvGrpSpPr/>
        <p:nvPr/>
      </p:nvGrpSpPr>
      <p:grpSpPr>
        <a:xfrm>
          <a:off x="0" y="0"/>
          <a:ext cx="0" cy="0"/>
          <a:chOff x="0" y="0"/>
          <a:chExt cx="0" cy="0"/>
        </a:xfrm>
      </p:grpSpPr>
      <p:sp>
        <p:nvSpPr>
          <p:cNvPr id="629" name="Google Shape;629;g2d8fdf4ece4_0_95"/>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630" name="Google Shape;630;g2d8fdf4ece4_0_95"/>
          <p:cNvSpPr txBox="1"/>
          <p:nvPr/>
        </p:nvSpPr>
        <p:spPr>
          <a:xfrm>
            <a:off x="424800" y="2440950"/>
            <a:ext cx="15927900" cy="74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1" name="Google Shape;631;g2d8fdf4ece4_0_95"/>
          <p:cNvGrpSpPr/>
          <p:nvPr/>
        </p:nvGrpSpPr>
        <p:grpSpPr>
          <a:xfrm>
            <a:off x="886049" y="1698982"/>
            <a:ext cx="6133548" cy="965788"/>
            <a:chOff x="1644840" y="1659960"/>
            <a:chExt cx="3308100" cy="1806900"/>
          </a:xfrm>
        </p:grpSpPr>
        <p:sp>
          <p:nvSpPr>
            <p:cNvPr id="632" name="Google Shape;632;g2d8fdf4ece4_0_95"/>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633" name="Google Shape;633;g2d8fdf4ece4_0_95"/>
            <p:cNvSpPr txBox="1"/>
            <p:nvPr/>
          </p:nvSpPr>
          <p:spPr>
            <a:xfrm>
              <a:off x="1644840" y="1659960"/>
              <a:ext cx="3308100" cy="180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4" name="Google Shape;634;g2d8fdf4ece4_0_95"/>
          <p:cNvSpPr txBox="1"/>
          <p:nvPr/>
        </p:nvSpPr>
        <p:spPr>
          <a:xfrm>
            <a:off x="681625" y="1785788"/>
            <a:ext cx="6542400" cy="879000"/>
          </a:xfrm>
          <a:prstGeom prst="rect">
            <a:avLst/>
          </a:prstGeom>
          <a:noFill/>
          <a:ln>
            <a:noFill/>
          </a:ln>
        </p:spPr>
        <p:txBody>
          <a:bodyPr spcFirstLastPara="1" wrap="square" lIns="0" tIns="0" rIns="0" bIns="0" anchor="t" anchorCtr="1">
            <a:noAutofit/>
          </a:bodyPr>
          <a:lstStyle/>
          <a:p>
            <a:pPr marL="0" marR="0" lvl="0" indent="0" algn="ctr" rtl="0">
              <a:lnSpc>
                <a:spcPct val="100000"/>
              </a:lnSpc>
              <a:spcBef>
                <a:spcPts val="0"/>
              </a:spcBef>
              <a:spcAft>
                <a:spcPts val="0"/>
              </a:spcAft>
              <a:buNone/>
            </a:pPr>
            <a:r>
              <a:rPr lang="pl" sz="4700">
                <a:latin typeface="DM Serif Display"/>
                <a:ea typeface="DM Serif Display"/>
                <a:cs typeface="DM Serif Display"/>
                <a:sym typeface="DM Serif Display"/>
              </a:rPr>
              <a:t>Cięcie wzorów</a:t>
            </a:r>
            <a:endParaRPr sz="4700">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6000">
              <a:latin typeface="DM Serif Display"/>
              <a:ea typeface="DM Serif Display"/>
              <a:cs typeface="DM Serif Display"/>
              <a:sym typeface="DM Serif Display"/>
            </a:endParaRPr>
          </a:p>
        </p:txBody>
      </p:sp>
      <p:sp>
        <p:nvSpPr>
          <p:cNvPr id="635" name="Google Shape;635;g2d8fdf4ece4_0_95"/>
          <p:cNvSpPr txBox="1"/>
          <p:nvPr/>
        </p:nvSpPr>
        <p:spPr>
          <a:xfrm>
            <a:off x="886049" y="4838575"/>
            <a:ext cx="8078400" cy="4069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200"/>
              </a:spcBef>
              <a:spcAft>
                <a:spcPts val="0"/>
              </a:spcAft>
              <a:buNone/>
            </a:pPr>
            <a:r>
              <a:rPr lang="pl" sz="2000" b="1" dirty="0">
                <a:solidFill>
                  <a:schemeClr val="lt1"/>
                </a:solidFill>
                <a:latin typeface="Montserrat"/>
                <a:ea typeface="Montserrat"/>
                <a:cs typeface="Montserrat"/>
                <a:sym typeface="Montserrat"/>
              </a:rPr>
              <a:t>Cechy projektu </a:t>
            </a:r>
            <a:r>
              <a:rPr lang="pl" sz="2000" dirty="0">
                <a:solidFill>
                  <a:schemeClr val="lt1"/>
                </a:solidFill>
                <a:latin typeface="Montserrat"/>
                <a:ea typeface="Montserrat"/>
                <a:cs typeface="Montserrat"/>
                <a:sym typeface="Montserrat"/>
              </a:rPr>
              <a:t>- paski i kratki cięte pod różnymi kątami mogą dać ciekawe wzory.</a:t>
            </a:r>
            <a:endParaRPr sz="2000" dirty="0">
              <a:solidFill>
                <a:schemeClr val="lt1"/>
              </a:solidFill>
              <a:latin typeface="Montserrat"/>
              <a:ea typeface="Montserrat"/>
              <a:cs typeface="Montserrat"/>
              <a:sym typeface="Montserrat"/>
            </a:endParaRPr>
          </a:p>
          <a:p>
            <a:pPr marL="0" lvl="0" indent="0" algn="l" rtl="0">
              <a:lnSpc>
                <a:spcPct val="100000"/>
              </a:lnSpc>
              <a:spcBef>
                <a:spcPts val="1200"/>
              </a:spcBef>
              <a:spcAft>
                <a:spcPts val="0"/>
              </a:spcAft>
              <a:buNone/>
            </a:pPr>
            <a:r>
              <a:rPr lang="pl" sz="2000" dirty="0">
                <a:solidFill>
                  <a:schemeClr val="lt1"/>
                </a:solidFill>
                <a:latin typeface="Montserrat"/>
                <a:ea typeface="Montserrat"/>
                <a:cs typeface="Montserrat"/>
                <a:sym typeface="Montserrat"/>
              </a:rPr>
              <a:t>Tkanina cięta po skosie (cięcie skośne) charakteryzuje się </a:t>
            </a:r>
            <a:r>
              <a:rPr lang="pl" sz="2000" b="1" dirty="0">
                <a:solidFill>
                  <a:schemeClr val="lt1"/>
                </a:solidFill>
                <a:latin typeface="Montserrat"/>
                <a:ea typeface="Montserrat"/>
                <a:cs typeface="Montserrat"/>
                <a:sym typeface="Montserrat"/>
              </a:rPr>
              <a:t>naturalną elastycznością </a:t>
            </a:r>
            <a:r>
              <a:rPr lang="pl" sz="2000" dirty="0">
                <a:solidFill>
                  <a:schemeClr val="lt1"/>
                </a:solidFill>
                <a:latin typeface="Montserrat"/>
                <a:ea typeface="Montserrat"/>
                <a:cs typeface="Montserrat"/>
                <a:sym typeface="Montserrat"/>
              </a:rPr>
              <a:t>, co ułatwia krojenie wzoru. Dzięki temu wzór ściśle dopasowuje się do sylwetki, zachowując jednocześnie komfort.</a:t>
            </a:r>
            <a:endParaRPr sz="2000" dirty="0">
              <a:solidFill>
                <a:schemeClr val="lt1"/>
              </a:solidFill>
              <a:latin typeface="Montserrat"/>
              <a:ea typeface="Montserrat"/>
              <a:cs typeface="Montserrat"/>
              <a:sym typeface="Montserrat"/>
            </a:endParaRPr>
          </a:p>
          <a:p>
            <a:pPr marL="0" lvl="0" indent="0" algn="l" rtl="0">
              <a:lnSpc>
                <a:spcPct val="100000"/>
              </a:lnSpc>
              <a:spcBef>
                <a:spcPts val="1200"/>
              </a:spcBef>
              <a:spcAft>
                <a:spcPts val="0"/>
              </a:spcAft>
              <a:buNone/>
            </a:pPr>
            <a:r>
              <a:rPr lang="pl" sz="2000" b="1" dirty="0">
                <a:solidFill>
                  <a:schemeClr val="lt1"/>
                </a:solidFill>
                <a:latin typeface="Montserrat"/>
                <a:ea typeface="Montserrat"/>
                <a:cs typeface="Montserrat"/>
                <a:sym typeface="Montserrat"/>
              </a:rPr>
              <a:t>Zasłony i delikatnie </a:t>
            </a:r>
            <a:r>
              <a:rPr lang="pl" sz="2000" dirty="0">
                <a:solidFill>
                  <a:schemeClr val="lt1"/>
                </a:solidFill>
                <a:latin typeface="Montserrat"/>
                <a:ea typeface="Montserrat"/>
                <a:cs typeface="Montserrat"/>
                <a:sym typeface="Montserrat"/>
              </a:rPr>
              <a:t>rozkloszowane spódnice układają się lepiej, gdy są cięte po skosie. Efekt takiego cięcia jest wzmocniony przez dobór tkanin, takich jak krepy, satyny i miękkie wełny.</a:t>
            </a:r>
            <a:endParaRPr sz="2000" dirty="0">
              <a:solidFill>
                <a:schemeClr val="lt1"/>
              </a:solidFill>
              <a:latin typeface="Montserrat"/>
              <a:ea typeface="Montserrat"/>
              <a:cs typeface="Montserrat"/>
              <a:sym typeface="Montserrat"/>
            </a:endParaRPr>
          </a:p>
          <a:p>
            <a:pPr marL="0" lvl="0" indent="0" algn="l" rtl="0">
              <a:lnSpc>
                <a:spcPct val="100000"/>
              </a:lnSpc>
              <a:spcBef>
                <a:spcPts val="1200"/>
              </a:spcBef>
              <a:spcAft>
                <a:spcPts val="0"/>
              </a:spcAft>
              <a:buNone/>
            </a:pPr>
            <a:r>
              <a:rPr lang="pl" sz="2000" dirty="0">
                <a:solidFill>
                  <a:schemeClr val="lt1"/>
                </a:solidFill>
                <a:latin typeface="Montserrat"/>
                <a:ea typeface="Montserrat"/>
                <a:cs typeface="Montserrat"/>
                <a:sym typeface="Montserrat"/>
              </a:rPr>
              <a:t>Gdy już zdecydujesz o słojach i zaznaczysz je na wzorze, zawsze przed wycięciem sprawdź, czy zostały one prawidłowo ułożone na materiale, w przeciwnym razie uszyta odzież będzie zdeformowana.</a:t>
            </a:r>
            <a:endParaRPr sz="1900" dirty="0">
              <a:solidFill>
                <a:schemeClr val="lt1"/>
              </a:solidFill>
            </a:endParaRPr>
          </a:p>
        </p:txBody>
      </p:sp>
      <p:sp>
        <p:nvSpPr>
          <p:cNvPr id="636" name="Google Shape;636;g2d8fdf4ece4_0_95"/>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637" name="Google Shape;637;g2d8fdf4ece4_0_95"/>
          <p:cNvGrpSpPr/>
          <p:nvPr/>
        </p:nvGrpSpPr>
        <p:grpSpPr>
          <a:xfrm>
            <a:off x="0" y="0"/>
            <a:ext cx="18288000" cy="10287000"/>
            <a:chOff x="0" y="0"/>
            <a:chExt cx="24384000" cy="13716000"/>
          </a:xfrm>
        </p:grpSpPr>
        <p:cxnSp>
          <p:nvCxnSpPr>
            <p:cNvPr id="638" name="Google Shape;638;g2d8fdf4ece4_0_95"/>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639" name="Google Shape;639;g2d8fdf4ece4_0_9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40" name="Google Shape;640;g2d8fdf4ece4_0_9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641" name="Google Shape;641;g2d8fdf4ece4_0_9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642" name="Google Shape;642;g2d8fdf4ece4_0_95"/>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643" name="Google Shape;643;g2d8fdf4ece4_0_95"/>
          <p:cNvSpPr txBox="1"/>
          <p:nvPr/>
        </p:nvSpPr>
        <p:spPr>
          <a:xfrm>
            <a:off x="7069850" y="1698925"/>
            <a:ext cx="85482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 – słoje tkaniny</a:t>
            </a:r>
            <a:endParaRPr sz="2800"/>
          </a:p>
        </p:txBody>
      </p:sp>
      <p:sp>
        <p:nvSpPr>
          <p:cNvPr id="644" name="Google Shape;644;g2d8fdf4ece4_0_95"/>
          <p:cNvSpPr txBox="1"/>
          <p:nvPr/>
        </p:nvSpPr>
        <p:spPr>
          <a:xfrm>
            <a:off x="681625" y="2513369"/>
            <a:ext cx="14732100" cy="2031900"/>
          </a:xfrm>
          <a:prstGeom prst="rect">
            <a:avLst/>
          </a:prstGeom>
          <a:noFill/>
          <a:ln>
            <a:noFill/>
          </a:ln>
        </p:spPr>
        <p:txBody>
          <a:bodyPr spcFirstLastPara="1" wrap="square" lIns="91425" tIns="91425" rIns="91425" bIns="91425" anchor="t" anchorCtr="0">
            <a:spAutoFit/>
          </a:bodyPr>
          <a:lstStyle/>
          <a:p>
            <a:pPr marL="0" lvl="0" indent="0" algn="l" rtl="0">
              <a:spcBef>
                <a:spcPts val="1200"/>
              </a:spcBef>
              <a:spcAft>
                <a:spcPts val="0"/>
              </a:spcAft>
              <a:buNone/>
            </a:pPr>
            <a:r>
              <a:rPr lang="pl" sz="2000" dirty="0">
                <a:solidFill>
                  <a:schemeClr val="lt1"/>
                </a:solidFill>
                <a:latin typeface="Montserrat"/>
                <a:ea typeface="Montserrat"/>
                <a:cs typeface="Montserrat"/>
                <a:sym typeface="Montserrat"/>
              </a:rPr>
              <a:t>Wszystkie tkaniny tkane mają osnowę i wątek.</a:t>
            </a:r>
            <a:endParaRPr sz="2000" dirty="0">
              <a:solidFill>
                <a:schemeClr val="lt1"/>
              </a:solidFill>
              <a:latin typeface="Montserrat"/>
              <a:ea typeface="Montserrat"/>
              <a:cs typeface="Montserrat"/>
              <a:sym typeface="Montserrat"/>
            </a:endParaRPr>
          </a:p>
          <a:p>
            <a:pPr marL="0" lvl="0" indent="0" algn="l" rtl="0">
              <a:spcBef>
                <a:spcPts val="1200"/>
              </a:spcBef>
              <a:spcAft>
                <a:spcPts val="0"/>
              </a:spcAft>
              <a:buNone/>
            </a:pPr>
            <a:r>
              <a:rPr lang="pl" sz="2000" dirty="0">
                <a:solidFill>
                  <a:schemeClr val="lt1"/>
                </a:solidFill>
                <a:latin typeface="Montserrat"/>
                <a:ea typeface="Montserrat"/>
                <a:cs typeface="Montserrat"/>
                <a:sym typeface="Montserrat"/>
              </a:rPr>
              <a:t>Nici osnowy biegną równolegle do krawędzi tkaniny i są najmocniejsze, natomiast nici wątku biegną w poprzek tkaniny i są słabsze.</a:t>
            </a:r>
            <a:endParaRPr sz="2000" dirty="0">
              <a:solidFill>
                <a:schemeClr val="lt1"/>
              </a:solidFill>
              <a:latin typeface="Montserrat"/>
              <a:ea typeface="Montserrat"/>
              <a:cs typeface="Montserrat"/>
              <a:sym typeface="Montserrat"/>
            </a:endParaRPr>
          </a:p>
          <a:p>
            <a:pPr marL="0" lvl="0" indent="0" algn="l" rtl="0">
              <a:spcBef>
                <a:spcPts val="1200"/>
              </a:spcBef>
              <a:spcAft>
                <a:spcPts val="0"/>
              </a:spcAft>
              <a:buNone/>
            </a:pPr>
            <a:r>
              <a:rPr lang="pl" sz="2000" dirty="0">
                <a:solidFill>
                  <a:schemeClr val="lt1"/>
                </a:solidFill>
                <a:latin typeface="Montserrat"/>
                <a:ea typeface="Montserrat"/>
                <a:cs typeface="Montserrat"/>
                <a:sym typeface="Montserrat"/>
              </a:rPr>
              <a:t>Dobrą praktyką jest, aby pionowe linie wzoru przebiegały równolegle do nitek osnowy, co oznacza cięcie wzdłuż włókien. Niemniej jednak elementy wzoru można ciąć w poprzek włókien lub ukośnie z następujących powodów:</a:t>
            </a:r>
            <a:endParaRPr dirty="0"/>
          </a:p>
        </p:txBody>
      </p:sp>
      <p:pic>
        <p:nvPicPr>
          <p:cNvPr id="645" name="Google Shape;645;g2d8fdf4ece4_0_95" title="Do You Really Have to Cut Fabric on the Grainline_.jpg"/>
          <p:cNvPicPr preferRelativeResize="0"/>
          <p:nvPr/>
        </p:nvPicPr>
        <p:blipFill rotWithShape="1">
          <a:blip r:embed="rId5">
            <a:alphaModFix/>
          </a:blip>
          <a:srcRect l="6347" r="6338"/>
          <a:stretch/>
        </p:blipFill>
        <p:spPr>
          <a:xfrm>
            <a:off x="10228775" y="4838575"/>
            <a:ext cx="5389275" cy="46187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0"/>
        <p:cNvGrpSpPr/>
        <p:nvPr/>
      </p:nvGrpSpPr>
      <p:grpSpPr>
        <a:xfrm>
          <a:off x="0" y="0"/>
          <a:ext cx="0" cy="0"/>
          <a:chOff x="0" y="0"/>
          <a:chExt cx="0" cy="0"/>
        </a:xfrm>
      </p:grpSpPr>
      <p:sp>
        <p:nvSpPr>
          <p:cNvPr id="651" name="Google Shape;651;g2d8fdf4ece4_0_116"/>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652" name="Google Shape;652;g2d8fdf4ece4_0_116"/>
          <p:cNvSpPr txBox="1"/>
          <p:nvPr/>
        </p:nvSpPr>
        <p:spPr>
          <a:xfrm>
            <a:off x="424800" y="2440950"/>
            <a:ext cx="15927900" cy="74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g2d8fdf4ece4_0_116"/>
          <p:cNvGrpSpPr/>
          <p:nvPr/>
        </p:nvGrpSpPr>
        <p:grpSpPr>
          <a:xfrm>
            <a:off x="886048" y="1385980"/>
            <a:ext cx="6133548" cy="1678610"/>
            <a:chOff x="1644840" y="1659960"/>
            <a:chExt cx="3308100" cy="1806900"/>
          </a:xfrm>
        </p:grpSpPr>
        <p:sp>
          <p:nvSpPr>
            <p:cNvPr id="654" name="Google Shape;654;g2d8fdf4ece4_0_116"/>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655" name="Google Shape;655;g2d8fdf4ece4_0_116"/>
            <p:cNvSpPr txBox="1"/>
            <p:nvPr/>
          </p:nvSpPr>
          <p:spPr>
            <a:xfrm>
              <a:off x="1644840" y="1659960"/>
              <a:ext cx="3308100" cy="180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g2d8fdf4ece4_0_116"/>
          <p:cNvSpPr txBox="1"/>
          <p:nvPr/>
        </p:nvSpPr>
        <p:spPr>
          <a:xfrm>
            <a:off x="681625" y="1785788"/>
            <a:ext cx="6542400" cy="879000"/>
          </a:xfrm>
          <a:prstGeom prst="rect">
            <a:avLst/>
          </a:prstGeom>
          <a:noFill/>
          <a:ln>
            <a:noFill/>
          </a:ln>
        </p:spPr>
        <p:txBody>
          <a:bodyPr spcFirstLastPara="1" wrap="square" lIns="0" tIns="0" rIns="0" bIns="0" anchor="t" anchorCtr="1">
            <a:noAutofit/>
          </a:bodyPr>
          <a:lstStyle/>
          <a:p>
            <a:pPr marL="0" marR="0" lvl="0" indent="0" algn="ctr" rtl="0">
              <a:lnSpc>
                <a:spcPct val="100000"/>
              </a:lnSpc>
              <a:spcBef>
                <a:spcPts val="0"/>
              </a:spcBef>
              <a:spcAft>
                <a:spcPts val="0"/>
              </a:spcAft>
              <a:buNone/>
            </a:pPr>
            <a:r>
              <a:rPr lang="pl" sz="4700">
                <a:latin typeface="DM Serif Display"/>
                <a:ea typeface="DM Serif Display"/>
                <a:cs typeface="DM Serif Display"/>
                <a:sym typeface="DM Serif Display"/>
              </a:rPr>
              <a:t>Cięcie wzorów</a:t>
            </a:r>
            <a:endParaRPr sz="4700">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6000">
              <a:latin typeface="DM Serif Display"/>
              <a:ea typeface="DM Serif Display"/>
              <a:cs typeface="DM Serif Display"/>
              <a:sym typeface="DM Serif Display"/>
            </a:endParaRPr>
          </a:p>
        </p:txBody>
      </p:sp>
      <p:sp>
        <p:nvSpPr>
          <p:cNvPr id="657" name="Google Shape;657;g2d8fdf4ece4_0_116"/>
          <p:cNvSpPr txBox="1"/>
          <p:nvPr/>
        </p:nvSpPr>
        <p:spPr>
          <a:xfrm>
            <a:off x="7808260" y="4499631"/>
            <a:ext cx="8078400" cy="45012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Clr>
                <a:schemeClr val="dk1"/>
              </a:buClr>
              <a:buSzPts val="1100"/>
              <a:buFont typeface="Arial"/>
              <a:buNone/>
            </a:pPr>
            <a:r>
              <a:rPr lang="pl" sz="2100" dirty="0">
                <a:solidFill>
                  <a:schemeClr val="lt1"/>
                </a:solidFill>
                <a:latin typeface="Montserrat"/>
                <a:ea typeface="Montserrat"/>
                <a:cs typeface="Montserrat"/>
                <a:sym typeface="Montserrat"/>
              </a:rPr>
              <a:t>Nie należy próbować oszczędzać materiału poprzez układanie elementów wykroju w poprzek materiału lub „pod prąd”, ponieważ może to doprowadzić do zniszczenia ubrania.</a:t>
            </a:r>
            <a:br>
              <a:rPr lang="en-US" sz="2100" dirty="0">
                <a:solidFill>
                  <a:schemeClr val="lt1"/>
                </a:solidFill>
                <a:latin typeface="Montserrat"/>
                <a:ea typeface="Montserrat"/>
                <a:cs typeface="Montserrat"/>
                <a:sym typeface="Montserrat"/>
              </a:rPr>
            </a:br>
            <a:endParaRPr sz="2100" dirty="0">
              <a:solidFill>
                <a:schemeClr val="lt1"/>
              </a:solidFill>
              <a:latin typeface="Montserrat"/>
              <a:ea typeface="Montserrat"/>
              <a:cs typeface="Montserrat"/>
              <a:sym typeface="Montserrat"/>
            </a:endParaRPr>
          </a:p>
          <a:p>
            <a:pPr marL="0" lvl="0" indent="0" algn="l" rtl="0">
              <a:lnSpc>
                <a:spcPct val="115000"/>
              </a:lnSpc>
              <a:spcBef>
                <a:spcPts val="1200"/>
              </a:spcBef>
              <a:spcAft>
                <a:spcPts val="0"/>
              </a:spcAft>
              <a:buNone/>
            </a:pPr>
            <a:r>
              <a:rPr lang="pl" sz="2100" dirty="0">
                <a:solidFill>
                  <a:schemeClr val="lt1"/>
                </a:solidFill>
                <a:latin typeface="Montserrat"/>
                <a:ea typeface="Montserrat"/>
                <a:cs typeface="Montserrat"/>
                <a:sym typeface="Montserrat"/>
              </a:rPr>
              <a:t>Pracując z cyfrowymi wzorami, można zaplanować lub wykonać układy graficzne za pomocą komputera. Ta metoda zwiększa wydajność, czyli procent powierzchni materiału wykorzystanej przez wzór.</a:t>
            </a:r>
            <a:endParaRPr sz="2100" dirty="0">
              <a:solidFill>
                <a:schemeClr val="lt1"/>
              </a:solidFill>
              <a:latin typeface="Montserrat"/>
              <a:ea typeface="Montserrat"/>
              <a:cs typeface="Montserrat"/>
              <a:sym typeface="Montserrat"/>
            </a:endParaRPr>
          </a:p>
          <a:p>
            <a:pPr marL="0" lvl="0" indent="0" algn="l" rtl="0">
              <a:lnSpc>
                <a:spcPct val="115000"/>
              </a:lnSpc>
              <a:spcBef>
                <a:spcPts val="1200"/>
              </a:spcBef>
              <a:spcAft>
                <a:spcPts val="0"/>
              </a:spcAft>
              <a:buNone/>
            </a:pPr>
            <a:r>
              <a:rPr lang="pl" sz="2100" dirty="0">
                <a:solidFill>
                  <a:schemeClr val="lt1"/>
                </a:solidFill>
                <a:latin typeface="Montserrat"/>
                <a:ea typeface="Montserrat"/>
                <a:cs typeface="Montserrat"/>
                <a:sym typeface="Montserrat"/>
              </a:rPr>
              <a:t>Pracując w kontekście upcyklingu, musisz wykazać się większą kreatywnością przy planowaniu ułożenia ubrań, ponieważ pracujesz z resztkami materiału i/lub używanymi ubraniami.</a:t>
            </a:r>
            <a:endParaRPr sz="2100" dirty="0">
              <a:solidFill>
                <a:schemeClr val="lt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900" dirty="0">
              <a:solidFill>
                <a:schemeClr val="lt1"/>
              </a:solidFill>
            </a:endParaRPr>
          </a:p>
        </p:txBody>
      </p:sp>
      <p:sp>
        <p:nvSpPr>
          <p:cNvPr id="658" name="Google Shape;658;g2d8fdf4ece4_0_116"/>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659" name="Google Shape;659;g2d8fdf4ece4_0_116"/>
          <p:cNvGrpSpPr/>
          <p:nvPr/>
        </p:nvGrpSpPr>
        <p:grpSpPr>
          <a:xfrm>
            <a:off x="0" y="0"/>
            <a:ext cx="18288000" cy="10287000"/>
            <a:chOff x="0" y="0"/>
            <a:chExt cx="24384000" cy="13716000"/>
          </a:xfrm>
        </p:grpSpPr>
        <p:cxnSp>
          <p:nvCxnSpPr>
            <p:cNvPr id="660" name="Google Shape;660;g2d8fdf4ece4_0_116"/>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661" name="Google Shape;661;g2d8fdf4ece4_0_11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62" name="Google Shape;662;g2d8fdf4ece4_0_11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663" name="Google Shape;663;g2d8fdf4ece4_0_116"/>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664" name="Google Shape;664;g2d8fdf4ece4_0_116"/>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665" name="Google Shape;665;g2d8fdf4ece4_0_116"/>
          <p:cNvSpPr txBox="1"/>
          <p:nvPr/>
        </p:nvSpPr>
        <p:spPr>
          <a:xfrm>
            <a:off x="7069850" y="1698925"/>
            <a:ext cx="85482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 - Lays</a:t>
            </a:r>
            <a:endParaRPr sz="2800"/>
          </a:p>
        </p:txBody>
      </p:sp>
      <p:sp>
        <p:nvSpPr>
          <p:cNvPr id="667" name="Google Shape;667;g2d8fdf4ece4_0_116"/>
          <p:cNvSpPr txBox="1"/>
          <p:nvPr/>
        </p:nvSpPr>
        <p:spPr>
          <a:xfrm>
            <a:off x="885950" y="3036556"/>
            <a:ext cx="14732100" cy="140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pl" sz="2100" dirty="0">
                <a:solidFill>
                  <a:schemeClr val="lt1"/>
                </a:solidFill>
                <a:latin typeface="Montserrat"/>
                <a:ea typeface="Montserrat"/>
                <a:cs typeface="Montserrat"/>
                <a:sym typeface="Montserrat"/>
              </a:rPr>
              <a:t>„Układanie” (lub znacznik) to plan rozmieszczenia elementów wzoru na tkaninie.</a:t>
            </a:r>
            <a:endParaRPr sz="2100" dirty="0">
              <a:solidFill>
                <a:schemeClr val="lt1"/>
              </a:solidFill>
              <a:latin typeface="Montserrat"/>
              <a:ea typeface="Montserrat"/>
              <a:cs typeface="Montserrat"/>
              <a:sym typeface="Montserrat"/>
            </a:endParaRPr>
          </a:p>
          <a:p>
            <a:pPr marL="0" lvl="0" indent="0" algn="l" rtl="0">
              <a:lnSpc>
                <a:spcPct val="115000"/>
              </a:lnSpc>
              <a:spcBef>
                <a:spcPts val="1200"/>
              </a:spcBef>
              <a:spcAft>
                <a:spcPts val="0"/>
              </a:spcAft>
              <a:buNone/>
            </a:pPr>
            <a:r>
              <a:rPr lang="pl" sz="2100" dirty="0">
                <a:solidFill>
                  <a:schemeClr val="lt1"/>
                </a:solidFill>
                <a:latin typeface="Montserrat"/>
                <a:ea typeface="Montserrat"/>
                <a:cs typeface="Montserrat"/>
                <a:sym typeface="Montserrat"/>
              </a:rPr>
              <a:t>Tkaniny, które trzeba ciąć w jednym kierunku są zazwyczaj nieekonomiczne, natomiast tkaniny, w których można układać kawałki w obu kierunkach, redukują koszty tkaniny.</a:t>
            </a:r>
            <a:endParaRPr dirty="0"/>
          </a:p>
        </p:txBody>
      </p:sp>
      <p:pic>
        <p:nvPicPr>
          <p:cNvPr id="3" name="Obraz 2">
            <a:extLst>
              <a:ext uri="{FF2B5EF4-FFF2-40B4-BE49-F238E27FC236}">
                <a16:creationId xmlns:a16="http://schemas.microsoft.com/office/drawing/2014/main" id="{FD8EFB18-B5A4-15CF-D12A-D184DDEB444C}"/>
              </a:ext>
            </a:extLst>
          </p:cNvPr>
          <p:cNvPicPr>
            <a:picLocks noChangeAspect="1"/>
          </p:cNvPicPr>
          <p:nvPr/>
        </p:nvPicPr>
        <p:blipFill>
          <a:blip r:embed="rId5"/>
          <a:stretch>
            <a:fillRect/>
          </a:stretch>
        </p:blipFill>
        <p:spPr>
          <a:xfrm>
            <a:off x="799607" y="4974511"/>
            <a:ext cx="6845300" cy="44958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72"/>
        <p:cNvGrpSpPr/>
        <p:nvPr/>
      </p:nvGrpSpPr>
      <p:grpSpPr>
        <a:xfrm>
          <a:off x="0" y="0"/>
          <a:ext cx="0" cy="0"/>
          <a:chOff x="0" y="0"/>
          <a:chExt cx="0" cy="0"/>
        </a:xfrm>
      </p:grpSpPr>
      <p:sp>
        <p:nvSpPr>
          <p:cNvPr id="673" name="Google Shape;673;g32b8e289670_0_927"/>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674" name="Google Shape;674;g32b8e289670_0_927"/>
          <p:cNvSpPr txBox="1"/>
          <p:nvPr/>
        </p:nvSpPr>
        <p:spPr>
          <a:xfrm>
            <a:off x="424800" y="2372400"/>
            <a:ext cx="15927900" cy="74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5" name="Google Shape;675;g32b8e289670_0_927"/>
          <p:cNvGrpSpPr/>
          <p:nvPr/>
        </p:nvGrpSpPr>
        <p:grpSpPr>
          <a:xfrm>
            <a:off x="886049" y="1385981"/>
            <a:ext cx="6133548" cy="1750344"/>
            <a:chOff x="1644840" y="1659960"/>
            <a:chExt cx="3308100" cy="1806900"/>
          </a:xfrm>
        </p:grpSpPr>
        <p:sp>
          <p:nvSpPr>
            <p:cNvPr id="676" name="Google Shape;676;g32b8e289670_0_927"/>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677" name="Google Shape;677;g32b8e289670_0_927"/>
            <p:cNvSpPr txBox="1"/>
            <p:nvPr/>
          </p:nvSpPr>
          <p:spPr>
            <a:xfrm>
              <a:off x="1644840" y="1659960"/>
              <a:ext cx="3308100" cy="180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g32b8e289670_0_927"/>
          <p:cNvSpPr txBox="1"/>
          <p:nvPr/>
        </p:nvSpPr>
        <p:spPr>
          <a:xfrm>
            <a:off x="-175625" y="1358013"/>
            <a:ext cx="6542400" cy="879000"/>
          </a:xfrm>
          <a:prstGeom prst="rect">
            <a:avLst/>
          </a:prstGeom>
          <a:noFill/>
          <a:ln>
            <a:noFill/>
          </a:ln>
        </p:spPr>
        <p:txBody>
          <a:bodyPr spcFirstLastPara="1" wrap="square" lIns="0" tIns="0" rIns="0" bIns="0" anchor="t" anchorCtr="1">
            <a:noAutofit/>
          </a:bodyPr>
          <a:lstStyle/>
          <a:p>
            <a:pPr marL="0" marR="0" lvl="0" indent="0" algn="ctr" rtl="0">
              <a:lnSpc>
                <a:spcPct val="100000"/>
              </a:lnSpc>
              <a:spcBef>
                <a:spcPts val="0"/>
              </a:spcBef>
              <a:spcAft>
                <a:spcPts val="0"/>
              </a:spcAft>
              <a:buNone/>
            </a:pPr>
            <a:r>
              <a:rPr lang="pl" sz="4700">
                <a:latin typeface="DM Serif Display"/>
                <a:ea typeface="DM Serif Display"/>
                <a:cs typeface="DM Serif Display"/>
                <a:sym typeface="DM Serif Display"/>
              </a:rPr>
              <a:t>Cięcie wzorów</a:t>
            </a:r>
            <a:endParaRPr sz="4700">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6000">
              <a:latin typeface="DM Serif Display"/>
              <a:ea typeface="DM Serif Display"/>
              <a:cs typeface="DM Serif Display"/>
              <a:sym typeface="DM Serif Display"/>
            </a:endParaRPr>
          </a:p>
        </p:txBody>
      </p:sp>
      <p:sp>
        <p:nvSpPr>
          <p:cNvPr id="679" name="Google Shape;679;g32b8e289670_0_927"/>
          <p:cNvSpPr txBox="1"/>
          <p:nvPr/>
        </p:nvSpPr>
        <p:spPr>
          <a:xfrm>
            <a:off x="708200" y="3321925"/>
            <a:ext cx="6311400" cy="4715700"/>
          </a:xfrm>
          <a:prstGeom prst="rect">
            <a:avLst/>
          </a:prstGeom>
          <a:noFill/>
          <a:ln>
            <a:noFill/>
          </a:ln>
        </p:spPr>
        <p:txBody>
          <a:bodyPr spcFirstLastPara="1" wrap="square" lIns="0" tIns="0" rIns="0" bIns="0" anchor="t" anchorCtr="0">
            <a:noAutofit/>
          </a:bodyPr>
          <a:lstStyle/>
          <a:p>
            <a:pPr marL="457200" lvl="0" indent="-368300" algn="l" rtl="0">
              <a:lnSpc>
                <a:spcPct val="150022"/>
              </a:lnSpc>
              <a:spcBef>
                <a:spcPts val="0"/>
              </a:spcBef>
              <a:spcAft>
                <a:spcPts val="0"/>
              </a:spcAft>
              <a:buClr>
                <a:schemeClr val="lt1"/>
              </a:buClr>
              <a:buSzPts val="2200"/>
              <a:buChar char="•"/>
            </a:pPr>
            <a:r>
              <a:rPr lang="pl" sz="2199">
                <a:solidFill>
                  <a:schemeClr val="lt1"/>
                </a:solidFill>
                <a:latin typeface="Montserrat"/>
                <a:ea typeface="Montserrat"/>
                <a:cs typeface="Montserrat"/>
                <a:sym typeface="Montserrat"/>
              </a:rPr>
              <a:t>Wzór spódnicy składa się zazwyczaj z co najmniej dwóch elementów: przodu i tyłu.</a:t>
            </a:r>
            <a:endParaRPr>
              <a:solidFill>
                <a:schemeClr val="lt1"/>
              </a:solidFill>
            </a:endParaRPr>
          </a:p>
          <a:p>
            <a:pPr marL="457200" lvl="0" indent="-368300" algn="l" rtl="0">
              <a:lnSpc>
                <a:spcPct val="150022"/>
              </a:lnSpc>
              <a:spcBef>
                <a:spcPts val="0"/>
              </a:spcBef>
              <a:spcAft>
                <a:spcPts val="0"/>
              </a:spcAft>
              <a:buClr>
                <a:schemeClr val="lt1"/>
              </a:buClr>
              <a:buSzPts val="2200"/>
              <a:buChar char="•"/>
            </a:pPr>
            <a:r>
              <a:rPr lang="pl" sz="2199">
                <a:solidFill>
                  <a:schemeClr val="lt1"/>
                </a:solidFill>
                <a:latin typeface="Montserrat"/>
                <a:ea typeface="Montserrat"/>
                <a:cs typeface="Montserrat"/>
                <a:sym typeface="Montserrat"/>
              </a:rPr>
              <a:t>Ważne punkty odniesienia: linia talii, linia bioder i linia kolan</a:t>
            </a:r>
            <a:endParaRPr sz="2199">
              <a:solidFill>
                <a:schemeClr val="lt1"/>
              </a:solidFill>
              <a:latin typeface="Montserrat"/>
              <a:ea typeface="Montserrat"/>
              <a:cs typeface="Montserrat"/>
              <a:sym typeface="Montserrat"/>
            </a:endParaRPr>
          </a:p>
          <a:p>
            <a:pPr marL="457200" lvl="0" indent="-368236" algn="l" rtl="0">
              <a:lnSpc>
                <a:spcPct val="150022"/>
              </a:lnSpc>
              <a:spcBef>
                <a:spcPts val="0"/>
              </a:spcBef>
              <a:spcAft>
                <a:spcPts val="0"/>
              </a:spcAft>
              <a:buClr>
                <a:schemeClr val="lt1"/>
              </a:buClr>
              <a:buSzPts val="2199"/>
              <a:buFont typeface="Montserrat"/>
              <a:buChar char="•"/>
            </a:pPr>
            <a:r>
              <a:rPr lang="pl" sz="2199">
                <a:solidFill>
                  <a:schemeClr val="lt1"/>
                </a:solidFill>
                <a:latin typeface="Montserrat"/>
                <a:ea typeface="Montserrat"/>
                <a:cs typeface="Montserrat"/>
                <a:sym typeface="Montserrat"/>
              </a:rPr>
              <a:t>Zaszewki znajdują się w talii i są głębsze z tyłu niż z przodu</a:t>
            </a:r>
            <a:endParaRPr sz="2199">
              <a:solidFill>
                <a:schemeClr val="lt1"/>
              </a:solidFill>
              <a:latin typeface="Montserrat"/>
              <a:ea typeface="Montserrat"/>
              <a:cs typeface="Montserrat"/>
              <a:sym typeface="Montserrat"/>
            </a:endParaRPr>
          </a:p>
          <a:p>
            <a:pPr marL="457200" lvl="0" indent="-368236" algn="l" rtl="0">
              <a:lnSpc>
                <a:spcPct val="150022"/>
              </a:lnSpc>
              <a:spcBef>
                <a:spcPts val="0"/>
              </a:spcBef>
              <a:spcAft>
                <a:spcPts val="0"/>
              </a:spcAft>
              <a:buClr>
                <a:schemeClr val="lt1"/>
              </a:buClr>
              <a:buSzPts val="2199"/>
              <a:buFont typeface="Montserrat"/>
              <a:buChar char="•"/>
            </a:pPr>
            <a:r>
              <a:rPr lang="pl" sz="2199">
                <a:solidFill>
                  <a:schemeClr val="lt1"/>
                </a:solidFill>
                <a:latin typeface="Montserrat"/>
                <a:ea typeface="Montserrat"/>
                <a:cs typeface="Montserrat"/>
                <a:sym typeface="Montserrat"/>
              </a:rPr>
              <a:t>szerokość spódnicy można oszacować porównując szerokość dołu z szerokością bioder</a:t>
            </a:r>
            <a:endParaRPr sz="2199">
              <a:solidFill>
                <a:schemeClr val="lt1"/>
              </a:solidFill>
              <a:latin typeface="Montserrat"/>
              <a:ea typeface="Montserrat"/>
              <a:cs typeface="Montserrat"/>
              <a:sym typeface="Montserrat"/>
            </a:endParaRPr>
          </a:p>
          <a:p>
            <a:pPr marL="457200" lvl="0" indent="-368236" algn="l" rtl="0">
              <a:lnSpc>
                <a:spcPct val="150022"/>
              </a:lnSpc>
              <a:spcBef>
                <a:spcPts val="0"/>
              </a:spcBef>
              <a:spcAft>
                <a:spcPts val="0"/>
              </a:spcAft>
              <a:buClr>
                <a:schemeClr val="lt1"/>
              </a:buClr>
              <a:buSzPts val="2199"/>
              <a:buFont typeface="Montserrat"/>
              <a:buChar char="•"/>
            </a:pPr>
            <a:r>
              <a:rPr lang="pl" sz="2199">
                <a:solidFill>
                  <a:schemeClr val="lt1"/>
                </a:solidFill>
                <a:latin typeface="Montserrat"/>
                <a:ea typeface="Montserrat"/>
                <a:cs typeface="Montserrat"/>
                <a:sym typeface="Montserrat"/>
              </a:rPr>
              <a:t>Wspólne dodatkowe elementy: pas, kieszenie, podszewka, pas</a:t>
            </a:r>
            <a:endParaRPr sz="2199">
              <a:solidFill>
                <a:schemeClr val="lt1"/>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2200">
              <a:solidFill>
                <a:srgbClr val="FFFFFF"/>
              </a:solidFill>
              <a:latin typeface="Montserrat"/>
              <a:ea typeface="Montserrat"/>
              <a:cs typeface="Montserrat"/>
              <a:sym typeface="Montserrat"/>
            </a:endParaRPr>
          </a:p>
        </p:txBody>
      </p:sp>
      <p:sp>
        <p:nvSpPr>
          <p:cNvPr id="680" name="Google Shape;680;g32b8e289670_0_927"/>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681" name="Google Shape;681;g32b8e289670_0_927"/>
          <p:cNvGrpSpPr/>
          <p:nvPr/>
        </p:nvGrpSpPr>
        <p:grpSpPr>
          <a:xfrm>
            <a:off x="0" y="0"/>
            <a:ext cx="18288000" cy="10287000"/>
            <a:chOff x="0" y="0"/>
            <a:chExt cx="24384000" cy="13716000"/>
          </a:xfrm>
        </p:grpSpPr>
        <p:cxnSp>
          <p:nvCxnSpPr>
            <p:cNvPr id="682" name="Google Shape;682;g32b8e289670_0_92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683" name="Google Shape;683;g32b8e289670_0_92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84" name="Google Shape;684;g32b8e289670_0_92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685" name="Google Shape;685;g32b8e289670_0_92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686" name="Google Shape;686;g32b8e289670_0_927"/>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687" name="Google Shape;687;g32b8e289670_0_927"/>
          <p:cNvSpPr txBox="1"/>
          <p:nvPr/>
        </p:nvSpPr>
        <p:spPr>
          <a:xfrm>
            <a:off x="1031400" y="2517875"/>
            <a:ext cx="3477300" cy="5232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199" b="1">
                <a:solidFill>
                  <a:srgbClr val="1E2328"/>
                </a:solidFill>
                <a:latin typeface="Montserrat"/>
                <a:ea typeface="Montserrat"/>
                <a:cs typeface="Montserrat"/>
                <a:sym typeface="Montserrat"/>
              </a:rPr>
              <a:t>zidentyfikować wzór</a:t>
            </a:r>
            <a:endParaRPr/>
          </a:p>
        </p:txBody>
      </p:sp>
      <p:pic>
        <p:nvPicPr>
          <p:cNvPr id="688" name="Google Shape;688;g32b8e289670_0_927" title="Captura de ecrã 2025-02-02 114724.png"/>
          <p:cNvPicPr preferRelativeResize="0"/>
          <p:nvPr/>
        </p:nvPicPr>
        <p:blipFill rotWithShape="1">
          <a:blip r:embed="rId5">
            <a:alphaModFix/>
          </a:blip>
          <a:srcRect/>
          <a:stretch/>
        </p:blipFill>
        <p:spPr>
          <a:xfrm>
            <a:off x="7429900" y="1723725"/>
            <a:ext cx="3869850" cy="7912100"/>
          </a:xfrm>
          <a:prstGeom prst="rect">
            <a:avLst/>
          </a:prstGeom>
          <a:noFill/>
          <a:ln w="9525" cap="flat" cmpd="sng">
            <a:solidFill>
              <a:schemeClr val="lt1"/>
            </a:solidFill>
            <a:prstDash val="solid"/>
            <a:round/>
            <a:headEnd type="none" w="sm" len="sm"/>
            <a:tailEnd type="none" w="sm" len="sm"/>
          </a:ln>
        </p:spPr>
      </p:pic>
      <p:pic>
        <p:nvPicPr>
          <p:cNvPr id="689" name="Google Shape;689;g32b8e289670_0_927" title="Captura de ecrã 2025-02-02 114741.png"/>
          <p:cNvPicPr preferRelativeResize="0"/>
          <p:nvPr/>
        </p:nvPicPr>
        <p:blipFill rotWithShape="1">
          <a:blip r:embed="rId6">
            <a:alphaModFix/>
          </a:blip>
          <a:srcRect/>
          <a:stretch/>
        </p:blipFill>
        <p:spPr>
          <a:xfrm>
            <a:off x="11710050" y="1936675"/>
            <a:ext cx="3869850" cy="7642876"/>
          </a:xfrm>
          <a:prstGeom prst="rect">
            <a:avLst/>
          </a:prstGeom>
          <a:noFill/>
          <a:ln>
            <a:noFill/>
          </a:ln>
        </p:spPr>
      </p:pic>
      <p:sp>
        <p:nvSpPr>
          <p:cNvPr id="690" name="Google Shape;690;g32b8e289670_0_927"/>
          <p:cNvSpPr txBox="1"/>
          <p:nvPr/>
        </p:nvSpPr>
        <p:spPr>
          <a:xfrm>
            <a:off x="1031400" y="2055550"/>
            <a:ext cx="30000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Spódnica podstawowa</a:t>
            </a:r>
            <a:endParaRPr sz="2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694"/>
        <p:cNvGrpSpPr/>
        <p:nvPr/>
      </p:nvGrpSpPr>
      <p:grpSpPr>
        <a:xfrm>
          <a:off x="0" y="0"/>
          <a:ext cx="0" cy="0"/>
          <a:chOff x="0" y="0"/>
          <a:chExt cx="0" cy="0"/>
        </a:xfrm>
      </p:grpSpPr>
      <p:cxnSp>
        <p:nvCxnSpPr>
          <p:cNvPr id="695" name="Google Shape;695;g32b8e289670_0_46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696" name="Google Shape;696;g32b8e289670_0_468"/>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sp>
        <p:nvSpPr>
          <p:cNvPr id="697" name="Google Shape;697;g32b8e289670_0_46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www.fashionupproject.com</a:t>
            </a:r>
            <a:endParaRPr/>
          </a:p>
        </p:txBody>
      </p:sp>
      <p:sp>
        <p:nvSpPr>
          <p:cNvPr id="698" name="Google Shape;698;g32b8e289670_0_468"/>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cxnSp>
        <p:nvCxnSpPr>
          <p:cNvPr id="699" name="Google Shape;699;g32b8e289670_0_468"/>
          <p:cNvCxnSpPr/>
          <p:nvPr/>
        </p:nvCxnSpPr>
        <p:spPr>
          <a:xfrm rot="10800000">
            <a:off x="16675331" y="0"/>
            <a:ext cx="0" cy="10287000"/>
          </a:xfrm>
          <a:prstGeom prst="straightConnector1">
            <a:avLst/>
          </a:prstGeom>
          <a:noFill/>
          <a:ln w="12700" cap="flat" cmpd="sng">
            <a:solidFill>
              <a:srgbClr val="000000"/>
            </a:solidFill>
            <a:prstDash val="solid"/>
            <a:round/>
            <a:headEnd type="none" w="sm" len="sm"/>
            <a:tailEnd type="none" w="sm" len="sm"/>
          </a:ln>
        </p:spPr>
      </p:cxnSp>
      <p:cxnSp>
        <p:nvCxnSpPr>
          <p:cNvPr id="700" name="Google Shape;700;g32b8e289670_0_468"/>
          <p:cNvCxnSpPr/>
          <p:nvPr/>
        </p:nvCxnSpPr>
        <p:spPr>
          <a:xfrm rot="10800000">
            <a:off x="0" y="1023938"/>
            <a:ext cx="18288000" cy="0"/>
          </a:xfrm>
          <a:prstGeom prst="straightConnector1">
            <a:avLst/>
          </a:prstGeom>
          <a:noFill/>
          <a:ln w="12700" cap="flat" cmpd="sng">
            <a:solidFill>
              <a:srgbClr val="1E2328"/>
            </a:solidFill>
            <a:prstDash val="solid"/>
            <a:round/>
            <a:headEnd type="none" w="sm" len="sm"/>
            <a:tailEnd type="none" w="sm" len="sm"/>
          </a:ln>
        </p:spPr>
      </p:cxnSp>
      <p:sp>
        <p:nvSpPr>
          <p:cNvPr id="701" name="Google Shape;701;g32b8e289670_0_468"/>
          <p:cNvSpPr/>
          <p:nvPr/>
        </p:nvSpPr>
        <p:spPr>
          <a:xfrm>
            <a:off x="16675331" y="1028700"/>
            <a:ext cx="1612670" cy="1612670"/>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702" name="Google Shape;702;g32b8e289670_0_468"/>
          <p:cNvSpPr txBox="1"/>
          <p:nvPr/>
        </p:nvSpPr>
        <p:spPr>
          <a:xfrm>
            <a:off x="159675" y="1143275"/>
            <a:ext cx="16411436"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pl" sz="6000" dirty="0">
                <a:solidFill>
                  <a:schemeClr val="lt1"/>
                </a:solidFill>
                <a:latin typeface="DM Serif Display"/>
                <a:ea typeface="DM Serif Display"/>
                <a:cs typeface="DM Serif Display"/>
                <a:sym typeface="DM Serif Display"/>
              </a:rPr>
              <a:t>Stworzone i zmienione – ubrania z recyklingu</a:t>
            </a:r>
            <a:endParaRPr sz="6000" dirty="0">
              <a:solidFill>
                <a:schemeClr val="lt1"/>
              </a:solidFill>
              <a:latin typeface="DM Serif Display"/>
              <a:ea typeface="DM Serif Display"/>
              <a:cs typeface="DM Serif Display"/>
              <a:sym typeface="DM Serif Display"/>
            </a:endParaRPr>
          </a:p>
        </p:txBody>
      </p:sp>
      <p:sp>
        <p:nvSpPr>
          <p:cNvPr id="703" name="Google Shape;703;g32b8e289670_0_468"/>
          <p:cNvSpPr txBox="1"/>
          <p:nvPr/>
        </p:nvSpPr>
        <p:spPr>
          <a:xfrm>
            <a:off x="159675" y="1829450"/>
            <a:ext cx="16173300" cy="9234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4800">
                <a:solidFill>
                  <a:schemeClr val="lt1"/>
                </a:solidFill>
                <a:latin typeface="DM Serif Display"/>
                <a:ea typeface="DM Serif Display"/>
                <a:cs typeface="DM Serif Display"/>
                <a:sym typeface="DM Serif Display"/>
              </a:rPr>
              <a:t>Spódnica – </a:t>
            </a:r>
            <a:r>
              <a:rPr lang="pl" sz="3800">
                <a:solidFill>
                  <a:schemeClr val="lt1"/>
                </a:solidFill>
                <a:latin typeface="DM Serif Display"/>
                <a:ea typeface="DM Serif Display"/>
                <a:cs typeface="DM Serif Display"/>
                <a:sym typeface="DM Serif Display"/>
              </a:rPr>
              <a:t>ponowne wykorzystanie ubrań z drugiej ręki poprzez krojenie wykrojów</a:t>
            </a:r>
            <a:endParaRPr sz="3800"/>
          </a:p>
        </p:txBody>
      </p:sp>
      <p:pic>
        <p:nvPicPr>
          <p:cNvPr id="705" name="Google Shape;705;g32b8e289670_0_468"/>
          <p:cNvPicPr preferRelativeResize="0"/>
          <p:nvPr/>
        </p:nvPicPr>
        <p:blipFill rotWithShape="1">
          <a:blip r:embed="rId5">
            <a:alphaModFix/>
          </a:blip>
          <a:srcRect l="18108" t="19591" r="19621" b="14553"/>
          <a:stretch/>
        </p:blipFill>
        <p:spPr>
          <a:xfrm>
            <a:off x="2850000" y="6674853"/>
            <a:ext cx="3444000" cy="3642000"/>
          </a:xfrm>
          <a:prstGeom prst="ellipse">
            <a:avLst/>
          </a:prstGeom>
          <a:noFill/>
          <a:ln>
            <a:noFill/>
          </a:ln>
        </p:spPr>
      </p:pic>
      <p:sp>
        <p:nvSpPr>
          <p:cNvPr id="706" name="Google Shape;706;g32b8e289670_0_468"/>
          <p:cNvSpPr txBox="1"/>
          <p:nvPr/>
        </p:nvSpPr>
        <p:spPr>
          <a:xfrm>
            <a:off x="4813550" y="3265100"/>
            <a:ext cx="12422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707" name="Google Shape;707;g32b8e289670_0_468"/>
          <p:cNvSpPr txBox="1"/>
          <p:nvPr/>
        </p:nvSpPr>
        <p:spPr>
          <a:xfrm>
            <a:off x="4421640" y="3103953"/>
            <a:ext cx="6322800" cy="3570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pl" sz="2200" dirty="0">
                <a:solidFill>
                  <a:schemeClr val="dk1"/>
                </a:solidFill>
                <a:highlight>
                  <a:srgbClr val="CFCF5A"/>
                </a:highlight>
                <a:latin typeface="Montserrat"/>
                <a:ea typeface="Montserrat"/>
                <a:cs typeface="Montserrat"/>
                <a:sym typeface="Montserrat"/>
              </a:rPr>
              <a:t>Spódnica PIA to elegancka, kopertowa spódnica inspirowana azjatyckim wzornictwem. Wykonana z męskich spodni, ta wyjątkowa propozycja wyróżnia się oryginalnymi detalami spodni, widocznymi na 2-3 wykrojach. Spódnica jest bezpiecznie zapinana na elastyczne szelki i klips, co zapewnia wygodne dopasowanie.</a:t>
            </a:r>
            <a:endParaRPr sz="4300" dirty="0">
              <a:solidFill>
                <a:schemeClr val="dk1"/>
              </a:solidFill>
              <a:highlight>
                <a:srgbClr val="CFCF5A"/>
              </a:highlight>
              <a:latin typeface="Montserrat"/>
              <a:ea typeface="Montserrat"/>
              <a:cs typeface="Montserrat"/>
              <a:sym typeface="Montserrat"/>
            </a:endParaRPr>
          </a:p>
        </p:txBody>
      </p:sp>
      <p:pic>
        <p:nvPicPr>
          <p:cNvPr id="709" name="Google Shape;709;g32b8e289670_0_468"/>
          <p:cNvPicPr preferRelativeResize="0"/>
          <p:nvPr/>
        </p:nvPicPr>
        <p:blipFill rotWithShape="1">
          <a:blip r:embed="rId6">
            <a:alphaModFix/>
          </a:blip>
          <a:srcRect l="9918" t="46991"/>
          <a:stretch/>
        </p:blipFill>
        <p:spPr>
          <a:xfrm>
            <a:off x="10744440" y="3971610"/>
            <a:ext cx="3597900" cy="3175800"/>
          </a:xfrm>
          <a:prstGeom prst="ellipse">
            <a:avLst/>
          </a:prstGeom>
          <a:noFill/>
          <a:ln>
            <a:noFill/>
          </a:ln>
        </p:spPr>
      </p:pic>
      <p:sp>
        <p:nvSpPr>
          <p:cNvPr id="710" name="Google Shape;710;g32b8e289670_0_468"/>
          <p:cNvSpPr txBox="1"/>
          <p:nvPr/>
        </p:nvSpPr>
        <p:spPr>
          <a:xfrm>
            <a:off x="7764753" y="7265425"/>
            <a:ext cx="5667000" cy="2624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pl" sz="2200" dirty="0">
                <a:solidFill>
                  <a:schemeClr val="dk1"/>
                </a:solidFill>
                <a:highlight>
                  <a:srgbClr val="CFCF5A"/>
                </a:highlight>
                <a:latin typeface="Montserrat"/>
                <a:ea typeface="Montserrat"/>
                <a:cs typeface="Montserrat"/>
                <a:sym typeface="Montserrat"/>
              </a:rPr>
              <a:t>HUGO, model ZERO WASTE wykonany z pojedynczej męskiej koszuli, którą można nosić jako top lub spódnicę!</a:t>
            </a:r>
            <a:endParaRPr sz="2200" dirty="0">
              <a:solidFill>
                <a:schemeClr val="dk1"/>
              </a:solidFill>
              <a:highlight>
                <a:srgbClr val="CFCF5A"/>
              </a:highlight>
              <a:latin typeface="Montserrat"/>
              <a:ea typeface="Montserrat"/>
              <a:cs typeface="Montserrat"/>
              <a:sym typeface="Montserrat"/>
            </a:endParaRPr>
          </a:p>
          <a:p>
            <a:pPr marL="0" lvl="0" indent="0" algn="l" rtl="0">
              <a:lnSpc>
                <a:spcPct val="115000"/>
              </a:lnSpc>
              <a:spcBef>
                <a:spcPts val="1200"/>
              </a:spcBef>
              <a:spcAft>
                <a:spcPts val="1200"/>
              </a:spcAft>
              <a:buNone/>
            </a:pPr>
            <a:r>
              <a:rPr lang="pl" sz="2200" dirty="0">
                <a:solidFill>
                  <a:schemeClr val="dk1"/>
                </a:solidFill>
                <a:highlight>
                  <a:srgbClr val="CFCF5A"/>
                </a:highlight>
                <a:latin typeface="Montserrat"/>
                <a:ea typeface="Montserrat"/>
                <a:cs typeface="Montserrat"/>
                <a:sym typeface="Montserrat"/>
              </a:rPr>
              <a:t>Hugo jest jednocześnie topem i spódnicą, a jeśli połączysz dwa Hugo, otrzymasz nawet ładną sukienkę</a:t>
            </a:r>
            <a:endParaRPr sz="2200" dirty="0">
              <a:solidFill>
                <a:schemeClr val="dk1"/>
              </a:solidFill>
              <a:highlight>
                <a:srgbClr val="CFCF5A"/>
              </a:highlight>
              <a:latin typeface="Montserrat"/>
              <a:ea typeface="Montserrat"/>
              <a:cs typeface="Montserrat"/>
              <a:sym typeface="Montserrat"/>
            </a:endParaRPr>
          </a:p>
        </p:txBody>
      </p:sp>
      <p:sp>
        <p:nvSpPr>
          <p:cNvPr id="711" name="Google Shape;711;g32b8e289670_0_468"/>
          <p:cNvSpPr txBox="1"/>
          <p:nvPr/>
        </p:nvSpPr>
        <p:spPr>
          <a:xfrm>
            <a:off x="159675" y="9713400"/>
            <a:ext cx="32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chemeClr val="dk1"/>
                </a:solidFill>
                <a:latin typeface="Montserrat"/>
                <a:ea typeface="Montserrat"/>
                <a:cs typeface="Montserrat"/>
                <a:sym typeface="Montserrat"/>
              </a:rPr>
              <a:t>MILCH, spodnie męskie w spódnicę</a:t>
            </a:r>
            <a:endParaRPr>
              <a:solidFill>
                <a:schemeClr val="dk1"/>
              </a:solidFill>
              <a:latin typeface="Montserrat"/>
              <a:ea typeface="Montserrat"/>
              <a:cs typeface="Montserrat"/>
              <a:sym typeface="Montserrat"/>
            </a:endParaRPr>
          </a:p>
        </p:txBody>
      </p:sp>
      <p:sp>
        <p:nvSpPr>
          <p:cNvPr id="712" name="Google Shape;712;g32b8e289670_0_468"/>
          <p:cNvSpPr txBox="1"/>
          <p:nvPr/>
        </p:nvSpPr>
        <p:spPr>
          <a:xfrm>
            <a:off x="13576450" y="9804750"/>
            <a:ext cx="32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chemeClr val="dk1"/>
                </a:solidFill>
                <a:latin typeface="Montserrat"/>
                <a:ea typeface="Montserrat"/>
                <a:cs typeface="Montserrat"/>
                <a:sym typeface="Montserrat"/>
              </a:rPr>
              <a:t>MILCH, koszula męska w spódnicę</a:t>
            </a:r>
            <a:endParaRPr>
              <a:solidFill>
                <a:schemeClr val="dk1"/>
              </a:solidFill>
              <a:latin typeface="Montserrat"/>
              <a:ea typeface="Montserrat"/>
              <a:cs typeface="Montserrat"/>
              <a:sym typeface="Montserrat"/>
            </a:endParaRPr>
          </a:p>
        </p:txBody>
      </p:sp>
      <p:pic>
        <p:nvPicPr>
          <p:cNvPr id="3" name="Obraz 2">
            <a:extLst>
              <a:ext uri="{FF2B5EF4-FFF2-40B4-BE49-F238E27FC236}">
                <a16:creationId xmlns:a16="http://schemas.microsoft.com/office/drawing/2014/main" id="{572A8F0E-4109-4952-54D1-60B2109819B5}"/>
              </a:ext>
            </a:extLst>
          </p:cNvPr>
          <p:cNvPicPr>
            <a:picLocks noChangeAspect="1"/>
          </p:cNvPicPr>
          <p:nvPr/>
        </p:nvPicPr>
        <p:blipFill>
          <a:blip r:embed="rId7"/>
          <a:stretch>
            <a:fillRect/>
          </a:stretch>
        </p:blipFill>
        <p:spPr>
          <a:xfrm>
            <a:off x="123956" y="3942200"/>
            <a:ext cx="3200400" cy="6262750"/>
          </a:xfrm>
          <a:prstGeom prst="rect">
            <a:avLst/>
          </a:prstGeom>
        </p:spPr>
      </p:pic>
      <p:pic>
        <p:nvPicPr>
          <p:cNvPr id="5" name="Obraz 4">
            <a:extLst>
              <a:ext uri="{FF2B5EF4-FFF2-40B4-BE49-F238E27FC236}">
                <a16:creationId xmlns:a16="http://schemas.microsoft.com/office/drawing/2014/main" id="{DE10AAB2-FACE-8346-CCA2-D86CA6279974}"/>
              </a:ext>
            </a:extLst>
          </p:cNvPr>
          <p:cNvPicPr>
            <a:picLocks noChangeAspect="1"/>
          </p:cNvPicPr>
          <p:nvPr/>
        </p:nvPicPr>
        <p:blipFill>
          <a:blip r:embed="rId8"/>
          <a:stretch>
            <a:fillRect/>
          </a:stretch>
        </p:blipFill>
        <p:spPr>
          <a:xfrm>
            <a:off x="13930553" y="2877400"/>
            <a:ext cx="2755900" cy="68453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cxnSp>
        <p:nvCxnSpPr>
          <p:cNvPr id="717" name="Google Shape;717;g32b8e289670_0_66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718" name="Google Shape;718;g32b8e289670_0_666"/>
          <p:cNvGrpSpPr/>
          <p:nvPr/>
        </p:nvGrpSpPr>
        <p:grpSpPr>
          <a:xfrm>
            <a:off x="12759477" y="5674870"/>
            <a:ext cx="2839841" cy="4612380"/>
            <a:chOff x="0" y="0"/>
            <a:chExt cx="2254200" cy="3661200"/>
          </a:xfrm>
        </p:grpSpPr>
        <p:sp>
          <p:nvSpPr>
            <p:cNvPr id="719" name="Google Shape;719;g32b8e289670_0_666"/>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720" name="Google Shape;720;g32b8e289670_0_666"/>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21" name="Google Shape;721;g32b8e289670_0_666"/>
          <p:cNvSpPr/>
          <p:nvPr/>
        </p:nvSpPr>
        <p:spPr>
          <a:xfrm>
            <a:off x="4956956" y="7349603"/>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3">
              <a:alphaModFix/>
            </a:blip>
            <a:stretch>
              <a:fillRect/>
            </a:stretch>
          </a:blipFill>
          <a:ln>
            <a:noFill/>
          </a:ln>
        </p:spPr>
        <p:txBody>
          <a:bodyPr/>
          <a:lstStyle/>
          <a:p>
            <a:endParaRPr lang="pl-PL"/>
          </a:p>
        </p:txBody>
      </p:sp>
      <p:grpSp>
        <p:nvGrpSpPr>
          <p:cNvPr id="722" name="Google Shape;722;g32b8e289670_0_666"/>
          <p:cNvGrpSpPr/>
          <p:nvPr/>
        </p:nvGrpSpPr>
        <p:grpSpPr>
          <a:xfrm>
            <a:off x="0" y="0"/>
            <a:ext cx="18288000" cy="10287000"/>
            <a:chOff x="0" y="0"/>
            <a:chExt cx="24384000" cy="13716000"/>
          </a:xfrm>
        </p:grpSpPr>
        <p:cxnSp>
          <p:nvCxnSpPr>
            <p:cNvPr id="723" name="Google Shape;723;g32b8e289670_0_66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724" name="Google Shape;724;g32b8e289670_0_66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25" name="Google Shape;725;g32b8e289670_0_66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grpSp>
      <p:sp>
        <p:nvSpPr>
          <p:cNvPr id="726" name="Google Shape;726;g32b8e289670_0_666"/>
          <p:cNvSpPr txBox="1"/>
          <p:nvPr/>
        </p:nvSpPr>
        <p:spPr>
          <a:xfrm>
            <a:off x="1040775" y="2792850"/>
            <a:ext cx="8668200" cy="1847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dirty="0">
                <a:solidFill>
                  <a:srgbClr val="1E2328"/>
                </a:solidFill>
                <a:latin typeface="DM Serif Display"/>
                <a:ea typeface="DM Serif Display"/>
                <a:cs typeface="DM Serif Display"/>
                <a:sym typeface="DM Serif Display"/>
              </a:rPr>
              <a:t>Tworzenie spódnicy metodą upcyclingu</a:t>
            </a:r>
            <a:endParaRPr sz="1400" b="0" i="0" u="none" strike="noStrike" cap="none" dirty="0">
              <a:solidFill>
                <a:srgbClr val="000000"/>
              </a:solidFill>
              <a:latin typeface="Arial"/>
              <a:ea typeface="Arial"/>
              <a:cs typeface="Arial"/>
              <a:sym typeface="Arial"/>
            </a:endParaRPr>
          </a:p>
        </p:txBody>
      </p:sp>
      <p:grpSp>
        <p:nvGrpSpPr>
          <p:cNvPr id="727" name="Google Shape;727;g32b8e289670_0_666"/>
          <p:cNvGrpSpPr/>
          <p:nvPr/>
        </p:nvGrpSpPr>
        <p:grpSpPr>
          <a:xfrm>
            <a:off x="2846313" y="7417785"/>
            <a:ext cx="1958653" cy="569939"/>
            <a:chOff x="-124348" y="0"/>
            <a:chExt cx="2611537" cy="759919"/>
          </a:xfrm>
        </p:grpSpPr>
        <p:grpSp>
          <p:nvGrpSpPr>
            <p:cNvPr id="728" name="Google Shape;728;g32b8e289670_0_666"/>
            <p:cNvGrpSpPr/>
            <p:nvPr/>
          </p:nvGrpSpPr>
          <p:grpSpPr>
            <a:xfrm>
              <a:off x="-124348" y="0"/>
              <a:ext cx="2360285" cy="759919"/>
              <a:chOff x="-41305" y="0"/>
              <a:chExt cx="784018" cy="252423"/>
            </a:xfrm>
          </p:grpSpPr>
          <p:sp>
            <p:nvSpPr>
              <p:cNvPr id="729" name="Google Shape;729;g32b8e289670_0_666"/>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730" name="Google Shape;730;g32b8e289670_0_666"/>
              <p:cNvSpPr txBox="1"/>
              <p:nvPr/>
            </p:nvSpPr>
            <p:spPr>
              <a:xfrm>
                <a:off x="-41305" y="3123"/>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31" name="Google Shape;731;g32b8e289670_0_666"/>
            <p:cNvSpPr txBox="1"/>
            <p:nvPr/>
          </p:nvSpPr>
          <p:spPr>
            <a:xfrm>
              <a:off x="251289" y="200009"/>
              <a:ext cx="2235900" cy="3693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1800"/>
                <a:buFont typeface="Arial"/>
                <a:buNone/>
              </a:pPr>
              <a:r>
                <a:rPr lang="pl" sz="1800" dirty="0">
                  <a:latin typeface="Montserrat"/>
                  <a:ea typeface="Montserrat"/>
                  <a:cs typeface="Montserrat"/>
                  <a:sym typeface="Montserrat"/>
                </a:rPr>
                <a:t>Obejrzyj tutaj</a:t>
              </a:r>
              <a:endParaRPr sz="1400" b="0" i="0" u="none" strike="noStrike" cap="none" dirty="0">
                <a:solidFill>
                  <a:srgbClr val="000000"/>
                </a:solidFill>
                <a:latin typeface="Arial"/>
                <a:ea typeface="Arial"/>
                <a:cs typeface="Arial"/>
                <a:sym typeface="Arial"/>
              </a:endParaRPr>
            </a:p>
          </p:txBody>
        </p:sp>
      </p:grpSp>
      <p:sp>
        <p:nvSpPr>
          <p:cNvPr id="732" name="Google Shape;732;g32b8e289670_0_666"/>
          <p:cNvSpPr txBox="1"/>
          <p:nvPr/>
        </p:nvSpPr>
        <p:spPr>
          <a:xfrm>
            <a:off x="1191741" y="4720340"/>
            <a:ext cx="9231300" cy="8463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199">
                <a:solidFill>
                  <a:srgbClr val="1E2328"/>
                </a:solidFill>
                <a:latin typeface="Montserrat"/>
                <a:ea typeface="Montserrat"/>
                <a:cs typeface="Montserrat"/>
                <a:sym typeface="Montserrat"/>
              </a:rPr>
              <a:t>W tym filmie możemy zobaczyć, jak przekształcić męską koszulę w spódnicę, rozkładając ją i wykorzystując płaski wzór.</a:t>
            </a:r>
            <a:endParaRPr sz="1400" b="0" i="0" u="none" strike="noStrike" cap="none">
              <a:solidFill>
                <a:srgbClr val="000000"/>
              </a:solidFill>
              <a:latin typeface="Arial"/>
              <a:ea typeface="Arial"/>
              <a:cs typeface="Arial"/>
              <a:sym typeface="Arial"/>
            </a:endParaRPr>
          </a:p>
        </p:txBody>
      </p:sp>
      <p:sp>
        <p:nvSpPr>
          <p:cNvPr id="733" name="Google Shape;733;g32b8e289670_0_666"/>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sp>
        <p:nvSpPr>
          <p:cNvPr id="734" name="Google Shape;734;g32b8e289670_0_666"/>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735" name="Google Shape;735;g32b8e289670_0_666"/>
          <p:cNvSpPr txBox="1"/>
          <p:nvPr/>
        </p:nvSpPr>
        <p:spPr>
          <a:xfrm>
            <a:off x="5807391" y="7499260"/>
            <a:ext cx="1241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dirty="0">
                <a:solidFill>
                  <a:schemeClr val="dk1"/>
                </a:solidFill>
                <a:latin typeface="Montserrat"/>
                <a:ea typeface="Montserrat"/>
                <a:cs typeface="Montserrat"/>
                <a:sym typeface="Montserrat"/>
                <a:hlinkClick r:id="rId6"/>
              </a:rPr>
              <a:t>https://www.youtube.com/watch?v=tq3jXaDLtds</a:t>
            </a:r>
            <a:r>
              <a:rPr lang="pl" dirty="0">
                <a:solidFill>
                  <a:schemeClr val="dk1"/>
                </a:solidFill>
                <a:latin typeface="Montserrat"/>
                <a:ea typeface="Montserrat"/>
                <a:cs typeface="Montserrat"/>
                <a:sym typeface="Montserrat"/>
              </a:rPr>
              <a:t> </a:t>
            </a:r>
            <a:endParaRPr dirty="0">
              <a:solidFill>
                <a:schemeClr val="dk1"/>
              </a:solidFill>
              <a:latin typeface="Montserrat"/>
              <a:ea typeface="Montserrat"/>
              <a:cs typeface="Montserrat"/>
              <a:sym typeface="Montserrat"/>
            </a:endParaRPr>
          </a:p>
        </p:txBody>
      </p:sp>
      <p:grpSp>
        <p:nvGrpSpPr>
          <p:cNvPr id="736" name="Google Shape;736;g32b8e289670_0_666"/>
          <p:cNvGrpSpPr/>
          <p:nvPr/>
        </p:nvGrpSpPr>
        <p:grpSpPr>
          <a:xfrm>
            <a:off x="12759477" y="5674870"/>
            <a:ext cx="2839841" cy="4612380"/>
            <a:chOff x="0" y="0"/>
            <a:chExt cx="2254200" cy="3661200"/>
          </a:xfrm>
        </p:grpSpPr>
        <p:sp>
          <p:nvSpPr>
            <p:cNvPr id="737" name="Google Shape;737;g32b8e289670_0_666"/>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738" name="Google Shape;738;g32b8e289670_0_666"/>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739" name="Google Shape;739;g32b8e289670_0_666"/>
          <p:cNvGrpSpPr/>
          <p:nvPr/>
        </p:nvGrpSpPr>
        <p:grpSpPr>
          <a:xfrm>
            <a:off x="10773074" y="2092991"/>
            <a:ext cx="3622164" cy="7165318"/>
            <a:chOff x="10948449" y="2091441"/>
            <a:chExt cx="3622164" cy="7165318"/>
          </a:xfrm>
        </p:grpSpPr>
        <p:sp>
          <p:nvSpPr>
            <p:cNvPr id="740" name="Google Shape;740;g32b8e289670_0_666"/>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g32b8e289670_0_666"/>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g32b8e289670_0_666"/>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g32b8e289670_0_666"/>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g32b8e289670_0_666"/>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g32b8e289670_0_666"/>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g32b8e289670_0_666"/>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g32b8e289670_0_666"/>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48" name="Google Shape;748;g32b8e289670_0_666"/>
          <p:cNvPicPr preferRelativeResize="0"/>
          <p:nvPr/>
        </p:nvPicPr>
        <p:blipFill rotWithShape="1">
          <a:blip r:embed="rId7">
            <a:alphaModFix/>
          </a:blip>
          <a:srcRect l="9344" r="21384"/>
          <a:stretch/>
        </p:blipFill>
        <p:spPr>
          <a:xfrm>
            <a:off x="10987075" y="2247775"/>
            <a:ext cx="3225576" cy="6855750"/>
          </a:xfrm>
          <a:prstGeom prst="rect">
            <a:avLst/>
          </a:prstGeom>
          <a:noFill/>
          <a:ln>
            <a:noFill/>
          </a:ln>
        </p:spPr>
      </p:pic>
      <p:sp>
        <p:nvSpPr>
          <p:cNvPr id="2" name="Google Shape;371;g2d8fdf4ece4_0_182">
            <a:extLst>
              <a:ext uri="{FF2B5EF4-FFF2-40B4-BE49-F238E27FC236}">
                <a16:creationId xmlns:a16="http://schemas.microsoft.com/office/drawing/2014/main" id="{84DC474E-B649-70B1-C263-AAB61904F554}"/>
              </a:ext>
            </a:extLst>
          </p:cNvPr>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53"/>
        <p:cNvGrpSpPr/>
        <p:nvPr/>
      </p:nvGrpSpPr>
      <p:grpSpPr>
        <a:xfrm>
          <a:off x="0" y="0"/>
          <a:ext cx="0" cy="0"/>
          <a:chOff x="0" y="0"/>
          <a:chExt cx="0" cy="0"/>
        </a:xfrm>
      </p:grpSpPr>
      <p:sp>
        <p:nvSpPr>
          <p:cNvPr id="754" name="Google Shape;754;g32b8e289670_0_873"/>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755" name="Google Shape;755;g32b8e289670_0_873"/>
          <p:cNvSpPr txBox="1"/>
          <p:nvPr/>
        </p:nvSpPr>
        <p:spPr>
          <a:xfrm>
            <a:off x="424800" y="2372400"/>
            <a:ext cx="15927900" cy="74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6" name="Google Shape;756;g32b8e289670_0_873"/>
          <p:cNvGrpSpPr/>
          <p:nvPr/>
        </p:nvGrpSpPr>
        <p:grpSpPr>
          <a:xfrm>
            <a:off x="886048" y="1385981"/>
            <a:ext cx="7421851" cy="2190602"/>
            <a:chOff x="1644840" y="1659960"/>
            <a:chExt cx="3308100" cy="1806900"/>
          </a:xfrm>
        </p:grpSpPr>
        <p:sp>
          <p:nvSpPr>
            <p:cNvPr id="757" name="Google Shape;757;g32b8e289670_0_873"/>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758" name="Google Shape;758;g32b8e289670_0_873"/>
            <p:cNvSpPr txBox="1"/>
            <p:nvPr/>
          </p:nvSpPr>
          <p:spPr>
            <a:xfrm>
              <a:off x="1644840" y="1659960"/>
              <a:ext cx="3308100" cy="180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9" name="Google Shape;759;g32b8e289670_0_873"/>
          <p:cNvSpPr txBox="1"/>
          <p:nvPr/>
        </p:nvSpPr>
        <p:spPr>
          <a:xfrm>
            <a:off x="-175626" y="1358013"/>
            <a:ext cx="7623559" cy="879000"/>
          </a:xfrm>
          <a:prstGeom prst="rect">
            <a:avLst/>
          </a:prstGeom>
          <a:noFill/>
          <a:ln>
            <a:noFill/>
          </a:ln>
        </p:spPr>
        <p:txBody>
          <a:bodyPr spcFirstLastPara="1" wrap="square" lIns="0" tIns="0" rIns="0" bIns="0" anchor="t" anchorCtr="1">
            <a:noAutofit/>
          </a:bodyPr>
          <a:lstStyle/>
          <a:p>
            <a:pPr marL="0" marR="0" lvl="0" indent="0" algn="ctr" rtl="0">
              <a:lnSpc>
                <a:spcPct val="100000"/>
              </a:lnSpc>
              <a:spcBef>
                <a:spcPts val="0"/>
              </a:spcBef>
              <a:spcAft>
                <a:spcPts val="0"/>
              </a:spcAft>
              <a:buNone/>
            </a:pPr>
            <a:r>
              <a:rPr lang="pl" sz="4700" dirty="0">
                <a:latin typeface="DM Serif Display"/>
                <a:ea typeface="DM Serif Display"/>
                <a:cs typeface="DM Serif Display"/>
                <a:sym typeface="DM Serif Display"/>
              </a:rPr>
              <a:t>Cięcie wzorów</a:t>
            </a:r>
            <a:endParaRPr sz="4700" dirty="0">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6000" dirty="0">
              <a:latin typeface="DM Serif Display"/>
              <a:ea typeface="DM Serif Display"/>
              <a:cs typeface="DM Serif Display"/>
              <a:sym typeface="DM Serif Display"/>
            </a:endParaRPr>
          </a:p>
        </p:txBody>
      </p:sp>
      <p:sp>
        <p:nvSpPr>
          <p:cNvPr id="760" name="Google Shape;760;g32b8e289670_0_873"/>
          <p:cNvSpPr txBox="1"/>
          <p:nvPr/>
        </p:nvSpPr>
        <p:spPr>
          <a:xfrm>
            <a:off x="1031400" y="3711975"/>
            <a:ext cx="7836600" cy="5351100"/>
          </a:xfrm>
          <a:prstGeom prst="rect">
            <a:avLst/>
          </a:prstGeom>
          <a:noFill/>
          <a:ln>
            <a:noFill/>
          </a:ln>
        </p:spPr>
        <p:txBody>
          <a:bodyPr spcFirstLastPara="1" wrap="square" lIns="0" tIns="0" rIns="0" bIns="0" anchor="t" anchorCtr="0">
            <a:noAutofit/>
          </a:bodyPr>
          <a:lstStyle/>
          <a:p>
            <a:pPr marL="457200" lvl="0" indent="-368300" algn="l" rtl="0">
              <a:lnSpc>
                <a:spcPct val="150022"/>
              </a:lnSpc>
              <a:spcBef>
                <a:spcPts val="0"/>
              </a:spcBef>
              <a:spcAft>
                <a:spcPts val="0"/>
              </a:spcAft>
              <a:buClr>
                <a:schemeClr val="lt1"/>
              </a:buClr>
              <a:buSzPts val="2200"/>
              <a:buChar char="•"/>
            </a:pPr>
            <a:r>
              <a:rPr lang="pl" sz="2199">
                <a:solidFill>
                  <a:schemeClr val="lt1"/>
                </a:solidFill>
                <a:latin typeface="Montserrat"/>
                <a:ea typeface="Montserrat"/>
                <a:cs typeface="Montserrat"/>
                <a:sym typeface="Montserrat"/>
              </a:rPr>
              <a:t>Wzór spodni składa się zazwyczaj z co najmniej dwóch elementów: przodu i tyłu.</a:t>
            </a:r>
            <a:endParaRPr>
              <a:solidFill>
                <a:schemeClr val="lt1"/>
              </a:solidFill>
            </a:endParaRPr>
          </a:p>
          <a:p>
            <a:pPr marL="457200" lvl="0" indent="-368300" algn="l" rtl="0">
              <a:lnSpc>
                <a:spcPct val="150022"/>
              </a:lnSpc>
              <a:spcBef>
                <a:spcPts val="0"/>
              </a:spcBef>
              <a:spcAft>
                <a:spcPts val="0"/>
              </a:spcAft>
              <a:buClr>
                <a:schemeClr val="lt1"/>
              </a:buClr>
              <a:buSzPts val="2200"/>
              <a:buChar char="•"/>
            </a:pPr>
            <a:r>
              <a:rPr lang="pl" sz="2199">
                <a:solidFill>
                  <a:schemeClr val="lt1"/>
                </a:solidFill>
                <a:latin typeface="Montserrat"/>
                <a:ea typeface="Montserrat"/>
                <a:cs typeface="Montserrat"/>
                <a:sym typeface="Montserrat"/>
              </a:rPr>
              <a:t>Ważne punkty odniesienia: linie środkowe, linia talii, linia bioder, linia krocza, linia kolan i linia kostek.</a:t>
            </a:r>
            <a:endParaRPr sz="2199">
              <a:solidFill>
                <a:schemeClr val="lt1"/>
              </a:solidFill>
              <a:latin typeface="Montserrat"/>
              <a:ea typeface="Montserrat"/>
              <a:cs typeface="Montserrat"/>
              <a:sym typeface="Montserrat"/>
            </a:endParaRPr>
          </a:p>
          <a:p>
            <a:pPr marL="457200" lvl="0" indent="-368300" algn="l" rtl="0">
              <a:lnSpc>
                <a:spcPct val="150022"/>
              </a:lnSpc>
              <a:spcBef>
                <a:spcPts val="0"/>
              </a:spcBef>
              <a:spcAft>
                <a:spcPts val="0"/>
              </a:spcAft>
              <a:buClr>
                <a:schemeClr val="lt1"/>
              </a:buClr>
              <a:buSzPts val="2200"/>
              <a:buChar char="•"/>
            </a:pPr>
            <a:r>
              <a:rPr lang="pl" sz="2199">
                <a:solidFill>
                  <a:schemeClr val="lt1"/>
                </a:solidFill>
                <a:latin typeface="Montserrat"/>
                <a:ea typeface="Montserrat"/>
                <a:cs typeface="Montserrat"/>
                <a:sym typeface="Montserrat"/>
              </a:rPr>
              <a:t>Zaszewki znajdują się w talii i są głębsze z tyłu niż z przodu</a:t>
            </a:r>
            <a:endParaRPr sz="2199">
              <a:solidFill>
                <a:schemeClr val="lt1"/>
              </a:solidFill>
              <a:latin typeface="Montserrat"/>
              <a:ea typeface="Montserrat"/>
              <a:cs typeface="Montserrat"/>
              <a:sym typeface="Montserrat"/>
            </a:endParaRPr>
          </a:p>
          <a:p>
            <a:pPr marL="457200" lvl="0" indent="-368236" algn="l" rtl="0">
              <a:lnSpc>
                <a:spcPct val="150022"/>
              </a:lnSpc>
              <a:spcBef>
                <a:spcPts val="0"/>
              </a:spcBef>
              <a:spcAft>
                <a:spcPts val="0"/>
              </a:spcAft>
              <a:buClr>
                <a:schemeClr val="lt1"/>
              </a:buClr>
              <a:buSzPts val="2199"/>
              <a:buFont typeface="Montserrat"/>
              <a:buChar char="•"/>
            </a:pPr>
            <a:r>
              <a:rPr lang="pl" sz="2199">
                <a:solidFill>
                  <a:schemeClr val="lt1"/>
                </a:solidFill>
                <a:latin typeface="Montserrat"/>
                <a:ea typeface="Montserrat"/>
                <a:cs typeface="Montserrat"/>
                <a:sym typeface="Montserrat"/>
              </a:rPr>
              <a:t>Wspólne elementy dodatkowe: pas, kieszenie, pas, jarzmo i rozporek.</a:t>
            </a:r>
            <a:endParaRPr sz="2199">
              <a:solidFill>
                <a:schemeClr val="lt1"/>
              </a:solidFill>
              <a:latin typeface="Montserrat"/>
              <a:ea typeface="Montserrat"/>
              <a:cs typeface="Montserrat"/>
              <a:sym typeface="Montserrat"/>
            </a:endParaRPr>
          </a:p>
          <a:p>
            <a:pPr marL="457200" lvl="0" indent="-368236" algn="l" rtl="0">
              <a:lnSpc>
                <a:spcPct val="150022"/>
              </a:lnSpc>
              <a:spcBef>
                <a:spcPts val="0"/>
              </a:spcBef>
              <a:spcAft>
                <a:spcPts val="0"/>
              </a:spcAft>
              <a:buClr>
                <a:schemeClr val="lt1"/>
              </a:buClr>
              <a:buSzPts val="2199"/>
              <a:buFont typeface="Montserrat"/>
              <a:buChar char="•"/>
            </a:pPr>
            <a:r>
              <a:rPr lang="pl" sz="2199">
                <a:solidFill>
                  <a:schemeClr val="lt1"/>
                </a:solidFill>
                <a:latin typeface="Montserrat"/>
                <a:ea typeface="Montserrat"/>
                <a:cs typeface="Montserrat"/>
                <a:sym typeface="Montserrat"/>
              </a:rPr>
              <a:t>Tylna część kroku jest wyższa niż przednia część kroku</a:t>
            </a:r>
            <a:endParaRPr sz="2199">
              <a:solidFill>
                <a:schemeClr val="lt1"/>
              </a:solidFill>
              <a:latin typeface="Montserrat"/>
              <a:ea typeface="Montserrat"/>
              <a:cs typeface="Montserrat"/>
              <a:sym typeface="Montserrat"/>
            </a:endParaRPr>
          </a:p>
          <a:p>
            <a:pPr marL="457200" lvl="0" indent="-368236" algn="l" rtl="0">
              <a:lnSpc>
                <a:spcPct val="150022"/>
              </a:lnSpc>
              <a:spcBef>
                <a:spcPts val="0"/>
              </a:spcBef>
              <a:spcAft>
                <a:spcPts val="0"/>
              </a:spcAft>
              <a:buClr>
                <a:schemeClr val="lt1"/>
              </a:buClr>
              <a:buSzPts val="2199"/>
              <a:buFont typeface="Montserrat"/>
              <a:buChar char="•"/>
            </a:pPr>
            <a:r>
              <a:rPr lang="pl" sz="2199">
                <a:solidFill>
                  <a:schemeClr val="lt1"/>
                </a:solidFill>
                <a:latin typeface="Montserrat"/>
                <a:ea typeface="Montserrat"/>
                <a:cs typeface="Montserrat"/>
                <a:sym typeface="Montserrat"/>
              </a:rPr>
              <a:t>Część tylna jest szersza od części przedniej (2-5 cm)</a:t>
            </a:r>
            <a:endParaRPr sz="2199">
              <a:solidFill>
                <a:schemeClr val="lt1"/>
              </a:solidFill>
              <a:latin typeface="Montserrat"/>
              <a:ea typeface="Montserrat"/>
              <a:cs typeface="Montserrat"/>
              <a:sym typeface="Montserrat"/>
            </a:endParaRPr>
          </a:p>
        </p:txBody>
      </p:sp>
      <p:sp>
        <p:nvSpPr>
          <p:cNvPr id="761" name="Google Shape;761;g32b8e289670_0_873"/>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762" name="Google Shape;762;g32b8e289670_0_873"/>
          <p:cNvGrpSpPr/>
          <p:nvPr/>
        </p:nvGrpSpPr>
        <p:grpSpPr>
          <a:xfrm>
            <a:off x="0" y="0"/>
            <a:ext cx="18288000" cy="10287000"/>
            <a:chOff x="0" y="0"/>
            <a:chExt cx="24384000" cy="13716000"/>
          </a:xfrm>
        </p:grpSpPr>
        <p:cxnSp>
          <p:nvCxnSpPr>
            <p:cNvPr id="763" name="Google Shape;763;g32b8e289670_0_873"/>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764" name="Google Shape;764;g32b8e289670_0_87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65" name="Google Shape;765;g32b8e289670_0_87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766" name="Google Shape;766;g32b8e289670_0_87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767" name="Google Shape;767;g32b8e289670_0_873"/>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768" name="Google Shape;768;g32b8e289670_0_873"/>
          <p:cNvSpPr txBox="1"/>
          <p:nvPr/>
        </p:nvSpPr>
        <p:spPr>
          <a:xfrm>
            <a:off x="1031400" y="1997525"/>
            <a:ext cx="5811852" cy="830966"/>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dirty="0">
                <a:solidFill>
                  <a:srgbClr val="1E2328"/>
                </a:solidFill>
                <a:latin typeface="Montserrat"/>
                <a:ea typeface="Montserrat"/>
                <a:cs typeface="Montserrat"/>
                <a:sym typeface="Montserrat"/>
              </a:rPr>
              <a:t>Podstawowe wzory spodni </a:t>
            </a:r>
            <a:endParaRPr sz="2800" dirty="0"/>
          </a:p>
        </p:txBody>
      </p:sp>
      <p:pic>
        <p:nvPicPr>
          <p:cNvPr id="769" name="Google Shape;769;g32b8e289670_0_873" title="Captura de ecrã 2025-02-02 114808.png"/>
          <p:cNvPicPr preferRelativeResize="0"/>
          <p:nvPr/>
        </p:nvPicPr>
        <p:blipFill rotWithShape="1">
          <a:blip r:embed="rId5">
            <a:alphaModFix/>
          </a:blip>
          <a:srcRect/>
          <a:stretch/>
        </p:blipFill>
        <p:spPr>
          <a:xfrm>
            <a:off x="9365750" y="1385975"/>
            <a:ext cx="5929100" cy="8309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774"/>
        <p:cNvGrpSpPr/>
        <p:nvPr/>
      </p:nvGrpSpPr>
      <p:grpSpPr>
        <a:xfrm>
          <a:off x="0" y="0"/>
          <a:ext cx="0" cy="0"/>
          <a:chOff x="0" y="0"/>
          <a:chExt cx="0" cy="0"/>
        </a:xfrm>
      </p:grpSpPr>
      <p:cxnSp>
        <p:nvCxnSpPr>
          <p:cNvPr id="775" name="Google Shape;775;g32b8e289670_0_54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776" name="Google Shape;776;g32b8e289670_0_548"/>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sp>
        <p:nvSpPr>
          <p:cNvPr id="777" name="Google Shape;777;g32b8e289670_0_54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www.fashionupproject.com</a:t>
            </a:r>
            <a:endParaRPr/>
          </a:p>
        </p:txBody>
      </p:sp>
      <p:sp>
        <p:nvSpPr>
          <p:cNvPr id="778" name="Google Shape;778;g32b8e289670_0_548"/>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cxnSp>
        <p:nvCxnSpPr>
          <p:cNvPr id="779" name="Google Shape;779;g32b8e289670_0_548"/>
          <p:cNvCxnSpPr/>
          <p:nvPr/>
        </p:nvCxnSpPr>
        <p:spPr>
          <a:xfrm rot="10800000">
            <a:off x="16675331" y="0"/>
            <a:ext cx="0" cy="10287000"/>
          </a:xfrm>
          <a:prstGeom prst="straightConnector1">
            <a:avLst/>
          </a:prstGeom>
          <a:noFill/>
          <a:ln w="12700" cap="flat" cmpd="sng">
            <a:solidFill>
              <a:srgbClr val="000000"/>
            </a:solidFill>
            <a:prstDash val="solid"/>
            <a:round/>
            <a:headEnd type="none" w="sm" len="sm"/>
            <a:tailEnd type="none" w="sm" len="sm"/>
          </a:ln>
        </p:spPr>
      </p:cxnSp>
      <p:cxnSp>
        <p:nvCxnSpPr>
          <p:cNvPr id="780" name="Google Shape;780;g32b8e289670_0_548"/>
          <p:cNvCxnSpPr/>
          <p:nvPr/>
        </p:nvCxnSpPr>
        <p:spPr>
          <a:xfrm rot="10800000">
            <a:off x="0" y="1023938"/>
            <a:ext cx="18288000" cy="0"/>
          </a:xfrm>
          <a:prstGeom prst="straightConnector1">
            <a:avLst/>
          </a:prstGeom>
          <a:noFill/>
          <a:ln w="12700" cap="flat" cmpd="sng">
            <a:solidFill>
              <a:srgbClr val="1E2328"/>
            </a:solidFill>
            <a:prstDash val="solid"/>
            <a:round/>
            <a:headEnd type="none" w="sm" len="sm"/>
            <a:tailEnd type="none" w="sm" len="sm"/>
          </a:ln>
        </p:spPr>
      </p:cxnSp>
      <p:sp>
        <p:nvSpPr>
          <p:cNvPr id="781" name="Google Shape;781;g32b8e289670_0_548"/>
          <p:cNvSpPr/>
          <p:nvPr/>
        </p:nvSpPr>
        <p:spPr>
          <a:xfrm>
            <a:off x="16675331" y="1028700"/>
            <a:ext cx="1612670" cy="1612670"/>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782" name="Google Shape;782;g32b8e289670_0_548"/>
          <p:cNvSpPr txBox="1"/>
          <p:nvPr/>
        </p:nvSpPr>
        <p:spPr>
          <a:xfrm>
            <a:off x="266598" y="1015848"/>
            <a:ext cx="16133605"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pl" sz="6000" dirty="0">
                <a:solidFill>
                  <a:schemeClr val="lt1"/>
                </a:solidFill>
                <a:latin typeface="DM Serif Display"/>
                <a:ea typeface="DM Serif Display"/>
                <a:cs typeface="DM Serif Display"/>
                <a:sym typeface="DM Serif Display"/>
              </a:rPr>
              <a:t>Stworzone i zmienione – ubrania z recyklingu</a:t>
            </a:r>
            <a:endParaRPr sz="6000" dirty="0">
              <a:solidFill>
                <a:schemeClr val="lt1"/>
              </a:solidFill>
              <a:latin typeface="DM Serif Display"/>
              <a:ea typeface="DM Serif Display"/>
              <a:cs typeface="DM Serif Display"/>
              <a:sym typeface="DM Serif Display"/>
            </a:endParaRPr>
          </a:p>
        </p:txBody>
      </p:sp>
      <p:sp>
        <p:nvSpPr>
          <p:cNvPr id="784" name="Google Shape;784;g32b8e289670_0_548"/>
          <p:cNvSpPr txBox="1"/>
          <p:nvPr/>
        </p:nvSpPr>
        <p:spPr>
          <a:xfrm>
            <a:off x="628425" y="8475600"/>
            <a:ext cx="11107200" cy="10314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pl" sz="2200" b="1">
                <a:solidFill>
                  <a:schemeClr val="dk1"/>
                </a:solidFill>
                <a:highlight>
                  <a:srgbClr val="CFCF5A"/>
                </a:highlight>
                <a:latin typeface="Montserrat"/>
                <a:ea typeface="Montserrat"/>
                <a:cs typeface="Montserrat"/>
                <a:sym typeface="Montserrat"/>
              </a:rPr>
              <a:t>marki Marques' Almeida </a:t>
            </a:r>
            <a:r>
              <a:rPr lang="pl" sz="2200">
                <a:solidFill>
                  <a:schemeClr val="dk1"/>
                </a:solidFill>
                <a:highlight>
                  <a:srgbClr val="CFCF5A"/>
                </a:highlight>
                <a:latin typeface="Montserrat"/>
                <a:ea typeface="Montserrat"/>
                <a:cs typeface="Montserrat"/>
                <a:sym typeface="Montserrat"/>
              </a:rPr>
              <a:t>została wykonana w całości z resztek tkanin pozostałych po poprzednich kolekcjach, dzięki czemu każdy element jest wyjątkowy.</a:t>
            </a:r>
            <a:r>
              <a:rPr lang="pl" sz="2200">
                <a:solidFill>
                  <a:schemeClr val="dk1"/>
                </a:solidFill>
                <a:latin typeface="Montserrat"/>
                <a:ea typeface="Montserrat"/>
                <a:cs typeface="Montserrat"/>
                <a:sym typeface="Montserrat"/>
              </a:rPr>
              <a:t> </a:t>
            </a:r>
            <a:endParaRPr sz="2200">
              <a:solidFill>
                <a:schemeClr val="dk1"/>
              </a:solidFill>
              <a:latin typeface="Montserrat"/>
              <a:ea typeface="Montserrat"/>
              <a:cs typeface="Montserrat"/>
              <a:sym typeface="Montserrat"/>
            </a:endParaRPr>
          </a:p>
        </p:txBody>
      </p:sp>
      <p:sp>
        <p:nvSpPr>
          <p:cNvPr id="785" name="Google Shape;785;g32b8e289670_0_548"/>
          <p:cNvSpPr txBox="1"/>
          <p:nvPr/>
        </p:nvSpPr>
        <p:spPr>
          <a:xfrm>
            <a:off x="478875" y="3437500"/>
            <a:ext cx="11406300" cy="471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pl" sz="2100" b="1">
                <a:solidFill>
                  <a:schemeClr val="dk1"/>
                </a:solidFill>
                <a:highlight>
                  <a:srgbClr val="CFCF5A"/>
                </a:highlight>
                <a:latin typeface="Montserrat"/>
                <a:ea typeface="Montserrat"/>
                <a:cs typeface="Montserrat"/>
                <a:sym typeface="Montserrat"/>
              </a:rPr>
              <a:t>reM'Ade </a:t>
            </a:r>
            <a:r>
              <a:rPr lang="pl" sz="2100">
                <a:solidFill>
                  <a:schemeClr val="dk1"/>
                </a:solidFill>
                <a:highlight>
                  <a:srgbClr val="CFCF5A"/>
                </a:highlight>
                <a:latin typeface="Montserrat"/>
                <a:ea typeface="Montserrat"/>
                <a:cs typeface="Montserrat"/>
                <a:sym typeface="Montserrat"/>
              </a:rPr>
              <a:t>przekształca odpady w nową modę.</a:t>
            </a:r>
            <a:endParaRPr sz="2100">
              <a:solidFill>
                <a:schemeClr val="dk1"/>
              </a:solidFill>
              <a:highlight>
                <a:srgbClr val="CFCF5A"/>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2100">
              <a:solidFill>
                <a:schemeClr val="dk1"/>
              </a:solidFill>
              <a:highlight>
                <a:srgbClr val="CFCF5A"/>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pl" sz="2100">
                <a:solidFill>
                  <a:schemeClr val="dk1"/>
                </a:solidFill>
                <a:highlight>
                  <a:srgbClr val="CFCF5A"/>
                </a:highlight>
                <a:latin typeface="Montserrat"/>
                <a:ea typeface="Montserrat"/>
                <a:cs typeface="Montserrat"/>
                <a:sym typeface="Montserrat"/>
              </a:rPr>
              <a:t>reM'Ade to marka z rodziny </a:t>
            </a:r>
            <a:r>
              <a:rPr lang="pl" sz="2100" b="1">
                <a:solidFill>
                  <a:schemeClr val="dk1"/>
                </a:solidFill>
                <a:highlight>
                  <a:srgbClr val="CFCF5A"/>
                </a:highlight>
                <a:latin typeface="Montserrat"/>
                <a:ea typeface="Montserrat"/>
                <a:cs typeface="Montserrat"/>
                <a:sym typeface="Montserrat"/>
              </a:rPr>
              <a:t>Marques'Almeida </a:t>
            </a:r>
            <a:r>
              <a:rPr lang="pl" sz="2100">
                <a:solidFill>
                  <a:schemeClr val="dk1"/>
                </a:solidFill>
                <a:highlight>
                  <a:srgbClr val="CFCF5A"/>
                </a:highlight>
                <a:latin typeface="Montserrat"/>
                <a:ea typeface="Montserrat"/>
                <a:cs typeface="Montserrat"/>
                <a:sym typeface="Montserrat"/>
              </a:rPr>
              <a:t>, która proponuje zarówno nowe, jak i klasyczne projekty M'A, wykonane wyłącznie z tkanin pochodzących z recyklingu i nadwyżek magazynowych.</a:t>
            </a:r>
            <a:endParaRPr sz="2100">
              <a:solidFill>
                <a:schemeClr val="dk1"/>
              </a:solidFill>
              <a:highlight>
                <a:srgbClr val="CFCF5A"/>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2100">
              <a:solidFill>
                <a:schemeClr val="dk1"/>
              </a:solidFill>
              <a:highlight>
                <a:srgbClr val="CFCF5A"/>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pl" sz="2100">
                <a:solidFill>
                  <a:schemeClr val="dk1"/>
                </a:solidFill>
                <a:highlight>
                  <a:srgbClr val="CFCF5A"/>
                </a:highlight>
                <a:latin typeface="Montserrat"/>
                <a:ea typeface="Montserrat"/>
                <a:cs typeface="Montserrat"/>
                <a:sym typeface="Montserrat"/>
              </a:rPr>
              <a:t>reM'Ade to przestrzeń do oduczania się, eksperymentowania i – przede wszystkim – wdrażania odpowiedzialnej mody w życie. Chodzi o to, by najpierw posprzątać własny dom i wyciągnąć z tego wnioski, jak możemy przekształcić modę (projektowanie, produkcję i sprzedaż) w siłę regeneracyjną, budując społeczeństwo inkluzywne i relację z naturą, definiowaną przez szacunek i troskę.</a:t>
            </a:r>
            <a:endParaRPr sz="2100">
              <a:solidFill>
                <a:schemeClr val="dk1"/>
              </a:solidFill>
              <a:highlight>
                <a:srgbClr val="CFCF5A"/>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2100">
              <a:solidFill>
                <a:schemeClr val="dk1"/>
              </a:solidFill>
              <a:highlight>
                <a:srgbClr val="CFCF5A"/>
              </a:highlight>
              <a:latin typeface="Montserrat"/>
              <a:ea typeface="Montserrat"/>
              <a:cs typeface="Montserrat"/>
              <a:sym typeface="Montserrat"/>
            </a:endParaRPr>
          </a:p>
          <a:p>
            <a:pPr marL="0" lvl="0" indent="0" algn="l" rtl="0">
              <a:spcBef>
                <a:spcPts val="0"/>
              </a:spcBef>
              <a:spcAft>
                <a:spcPts val="0"/>
              </a:spcAft>
              <a:buNone/>
            </a:pPr>
            <a:r>
              <a:rPr lang="pl" sz="2100">
                <a:solidFill>
                  <a:schemeClr val="dk1"/>
                </a:solidFill>
                <a:highlight>
                  <a:srgbClr val="CFCF5A"/>
                </a:highlight>
                <a:latin typeface="Montserrat"/>
                <a:ea typeface="Montserrat"/>
                <a:cs typeface="Montserrat"/>
                <a:sym typeface="Montserrat"/>
              </a:rPr>
              <a:t>Powstanie tej marki jest możliwe tylko dzięki unikalnej metodzie współpracy z naszą siecią lokalnych portugalskich producentów. reM'Ade ma swoje własne tempo i opiera się wyłącznie na dostępnych zapasach magazynowych i rzeczywistym popycie.</a:t>
            </a:r>
            <a:endParaRPr sz="2100">
              <a:solidFill>
                <a:schemeClr val="dk1"/>
              </a:solidFill>
              <a:highlight>
                <a:srgbClr val="CFCF5A"/>
              </a:highlight>
              <a:latin typeface="Montserrat"/>
              <a:ea typeface="Montserrat"/>
              <a:cs typeface="Montserrat"/>
              <a:sym typeface="Montserrat"/>
            </a:endParaRPr>
          </a:p>
        </p:txBody>
      </p:sp>
      <p:sp>
        <p:nvSpPr>
          <p:cNvPr id="786" name="Google Shape;786;g32b8e289670_0_548"/>
          <p:cNvSpPr txBox="1"/>
          <p:nvPr/>
        </p:nvSpPr>
        <p:spPr>
          <a:xfrm>
            <a:off x="12026950" y="9507000"/>
            <a:ext cx="4506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800">
                <a:solidFill>
                  <a:schemeClr val="dk1"/>
                </a:solidFill>
                <a:highlight>
                  <a:srgbClr val="CFCF5A"/>
                </a:highlight>
                <a:latin typeface="Montserrat"/>
                <a:ea typeface="Montserrat"/>
                <a:cs typeface="Montserrat"/>
                <a:sym typeface="Montserrat"/>
              </a:rPr>
              <a:t>Marques Almeida, spodnie wyczerpane</a:t>
            </a:r>
            <a:endParaRPr sz="1800">
              <a:solidFill>
                <a:schemeClr val="dk1"/>
              </a:solidFill>
              <a:highlight>
                <a:srgbClr val="CFCF5A"/>
              </a:highlight>
              <a:latin typeface="Montserrat"/>
              <a:ea typeface="Montserrat"/>
              <a:cs typeface="Montserrat"/>
              <a:sym typeface="Montserrat"/>
            </a:endParaRPr>
          </a:p>
        </p:txBody>
      </p:sp>
      <p:sp>
        <p:nvSpPr>
          <p:cNvPr id="787" name="Google Shape;787;g32b8e289670_0_548"/>
          <p:cNvSpPr txBox="1"/>
          <p:nvPr/>
        </p:nvSpPr>
        <p:spPr>
          <a:xfrm>
            <a:off x="162232" y="1750587"/>
            <a:ext cx="12373896" cy="1292631"/>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4800" dirty="0">
                <a:solidFill>
                  <a:schemeClr val="lt1"/>
                </a:solidFill>
                <a:highlight>
                  <a:srgbClr val="CFCF5A"/>
                </a:highlight>
                <a:latin typeface="DM Serif Display"/>
                <a:ea typeface="DM Serif Display"/>
                <a:cs typeface="DM Serif Display"/>
                <a:sym typeface="DM Serif Display"/>
              </a:rPr>
              <a:t>Spodnie - </a:t>
            </a:r>
            <a:r>
              <a:rPr lang="pl" sz="3800" dirty="0">
                <a:solidFill>
                  <a:schemeClr val="lt1"/>
                </a:solidFill>
                <a:highlight>
                  <a:srgbClr val="CFCF5A"/>
                </a:highlight>
                <a:latin typeface="DM Serif Display"/>
                <a:ea typeface="DM Serif Display"/>
                <a:cs typeface="DM Serif Display"/>
                <a:sym typeface="DM Serif Display"/>
              </a:rPr>
              <a:t>z przetworzonych materiałów i patchworku</a:t>
            </a:r>
            <a:endParaRPr sz="3800" dirty="0">
              <a:highlight>
                <a:srgbClr val="CFCF5A"/>
              </a:highlight>
            </a:endParaRPr>
          </a:p>
        </p:txBody>
      </p:sp>
      <p:pic>
        <p:nvPicPr>
          <p:cNvPr id="3" name="Obraz 2">
            <a:extLst>
              <a:ext uri="{FF2B5EF4-FFF2-40B4-BE49-F238E27FC236}">
                <a16:creationId xmlns:a16="http://schemas.microsoft.com/office/drawing/2014/main" id="{0795E196-439B-15E2-AE4A-D496A2D53BEB}"/>
              </a:ext>
            </a:extLst>
          </p:cNvPr>
          <p:cNvPicPr>
            <a:picLocks noChangeAspect="1"/>
          </p:cNvPicPr>
          <p:nvPr/>
        </p:nvPicPr>
        <p:blipFill>
          <a:blip r:embed="rId5"/>
          <a:stretch>
            <a:fillRect/>
          </a:stretch>
        </p:blipFill>
        <p:spPr>
          <a:xfrm>
            <a:off x="12406144" y="2014724"/>
            <a:ext cx="4508500" cy="74168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19"/>
        <p:cNvGrpSpPr/>
        <p:nvPr/>
      </p:nvGrpSpPr>
      <p:grpSpPr>
        <a:xfrm>
          <a:off x="0" y="0"/>
          <a:ext cx="0" cy="0"/>
          <a:chOff x="0" y="0"/>
          <a:chExt cx="0" cy="0"/>
        </a:xfrm>
      </p:grpSpPr>
      <p:grpSp>
        <p:nvGrpSpPr>
          <p:cNvPr id="120" name="Google Shape;120;p3"/>
          <p:cNvGrpSpPr/>
          <p:nvPr/>
        </p:nvGrpSpPr>
        <p:grpSpPr>
          <a:xfrm>
            <a:off x="0" y="0"/>
            <a:ext cx="18288000" cy="10287000"/>
            <a:chOff x="0" y="0"/>
            <a:chExt cx="24384000" cy="13716000"/>
          </a:xfrm>
        </p:grpSpPr>
        <p:cxnSp>
          <p:nvCxnSpPr>
            <p:cNvPr id="121" name="Google Shape;121;p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2" name="Google Shape;122;p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3" name="Google Shape;123;p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grpSp>
        <p:nvGrpSpPr>
          <p:cNvPr id="125" name="Google Shape;125;p3"/>
          <p:cNvGrpSpPr/>
          <p:nvPr/>
        </p:nvGrpSpPr>
        <p:grpSpPr>
          <a:xfrm>
            <a:off x="9605693" y="2357533"/>
            <a:ext cx="6348470" cy="4290075"/>
            <a:chOff x="-99566" y="236598"/>
            <a:chExt cx="8464627" cy="5720100"/>
          </a:xfrm>
        </p:grpSpPr>
        <p:sp>
          <p:nvSpPr>
            <p:cNvPr id="126" name="Google Shape;126;p3"/>
            <p:cNvSpPr/>
            <p:nvPr/>
          </p:nvSpPr>
          <p:spPr>
            <a:xfrm>
              <a:off x="-99566" y="236598"/>
              <a:ext cx="8464627" cy="5720100"/>
            </a:xfrm>
            <a:custGeom>
              <a:avLst/>
              <a:gdLst/>
              <a:ahLst/>
              <a:cxnLst/>
              <a:rect l="l" t="t" r="r" b="b"/>
              <a:pathLst>
                <a:path w="5039406" h="3405455" extrusionOk="0">
                  <a:moveTo>
                    <a:pt x="0" y="0"/>
                  </a:moveTo>
                  <a:lnTo>
                    <a:pt x="5039406" y="0"/>
                  </a:lnTo>
                  <a:lnTo>
                    <a:pt x="5039406" y="3405455"/>
                  </a:lnTo>
                  <a:lnTo>
                    <a:pt x="0" y="3405455"/>
                  </a:lnTo>
                  <a:close/>
                </a:path>
              </a:pathLst>
            </a:custGeom>
            <a:solidFill>
              <a:srgbClr val="1E2328"/>
            </a:solidFill>
            <a:ln>
              <a:noFill/>
            </a:ln>
          </p:spPr>
          <p:txBody>
            <a:bodyPr/>
            <a:lstStyle/>
            <a:p>
              <a:endParaRPr lang="pl-PL"/>
            </a:p>
          </p:txBody>
        </p:sp>
        <p:sp>
          <p:nvSpPr>
            <p:cNvPr id="127" name="Google Shape;127;p3"/>
            <p:cNvSpPr txBox="1"/>
            <p:nvPr/>
          </p:nvSpPr>
          <p:spPr>
            <a:xfrm>
              <a:off x="1295762" y="1081202"/>
              <a:ext cx="4654800" cy="246221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b="0" i="0" u="none" strike="noStrike" cap="none" dirty="0">
                  <a:solidFill>
                    <a:srgbClr val="FFFFFF"/>
                  </a:solidFill>
                  <a:latin typeface="DM Serif Display"/>
                  <a:ea typeface="DM Serif Display"/>
                  <a:cs typeface="DM Serif Display"/>
                  <a:sym typeface="DM Serif Display"/>
                </a:rPr>
                <a:t>Przegląd Unitu</a:t>
              </a:r>
              <a:endParaRPr sz="1400" b="0" i="0" u="none" strike="noStrike" cap="none" dirty="0">
                <a:solidFill>
                  <a:srgbClr val="000000"/>
                </a:solidFill>
                <a:latin typeface="Arial"/>
                <a:ea typeface="Arial"/>
                <a:cs typeface="Arial"/>
                <a:sym typeface="Arial"/>
              </a:endParaRPr>
            </a:p>
          </p:txBody>
        </p:sp>
        <p:cxnSp>
          <p:nvCxnSpPr>
            <p:cNvPr id="128" name="Google Shape;128;p3"/>
            <p:cNvCxnSpPr/>
            <p:nvPr/>
          </p:nvCxnSpPr>
          <p:spPr>
            <a:xfrm>
              <a:off x="1295804" y="4525589"/>
              <a:ext cx="958722" cy="6349"/>
            </a:xfrm>
            <a:prstGeom prst="straightConnector1">
              <a:avLst/>
            </a:prstGeom>
            <a:noFill/>
            <a:ln w="12700" cap="flat" cmpd="sng">
              <a:solidFill>
                <a:srgbClr val="FFFFFF"/>
              </a:solidFill>
              <a:prstDash val="solid"/>
              <a:round/>
              <a:headEnd type="none" w="sm" len="sm"/>
              <a:tailEnd type="none" w="sm" len="sm"/>
            </a:ln>
          </p:spPr>
        </p:cxnSp>
      </p:grpSp>
      <p:sp>
        <p:nvSpPr>
          <p:cNvPr id="129" name="Google Shape;129;p3"/>
          <p:cNvSpPr txBox="1"/>
          <p:nvPr/>
        </p:nvSpPr>
        <p:spPr>
          <a:xfrm>
            <a:off x="1881057" y="6871668"/>
            <a:ext cx="13690800" cy="18624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200"/>
              <a:buFont typeface="Arial"/>
              <a:buNone/>
            </a:pPr>
            <a:r>
              <a:rPr lang="pl" sz="2200">
                <a:solidFill>
                  <a:schemeClr val="dk1"/>
                </a:solidFill>
                <a:latin typeface="Montserrat"/>
                <a:ea typeface="Montserrat"/>
                <a:cs typeface="Montserrat"/>
                <a:sym typeface="Montserrat"/>
              </a:rPr>
              <a:t>W tym module nauczysz się wykonywać dokładne pomiary, tworzyć i modyfikować wykroje, aby upcyklingować ubrania, a także stosować techniki drapowania, aby projektować nowe ubrania ze starych, zmieniając kształt i strukturę tkaniny bezpośrednio na manekinie. </a:t>
            </a:r>
            <a:r>
              <a:rPr lang="pl" sz="2200" b="0" i="0" u="none" strike="noStrike" cap="none">
                <a:solidFill>
                  <a:schemeClr val="dk1"/>
                </a:solidFill>
                <a:latin typeface="Montserrat"/>
                <a:ea typeface="Montserrat"/>
                <a:cs typeface="Montserrat"/>
                <a:sym typeface="Montserrat"/>
              </a:rPr>
              <a:t>Dodatkowo </a:t>
            </a:r>
            <a:r>
              <a:rPr lang="pl" sz="2200">
                <a:solidFill>
                  <a:schemeClr val="dk1"/>
                </a:solidFill>
                <a:latin typeface="Montserrat"/>
                <a:ea typeface="Montserrat"/>
                <a:cs typeface="Montserrat"/>
                <a:sym typeface="Montserrat"/>
              </a:rPr>
              <a:t>nauczysz </a:t>
            </a:r>
            <a:r>
              <a:rPr lang="pl" sz="2200" b="0" i="0" u="none" strike="noStrike" cap="none">
                <a:solidFill>
                  <a:schemeClr val="dk1"/>
                </a:solidFill>
                <a:latin typeface="Montserrat"/>
                <a:ea typeface="Montserrat"/>
                <a:cs typeface="Montserrat"/>
                <a:sym typeface="Montserrat"/>
              </a:rPr>
              <a:t>się </a:t>
            </a:r>
            <a:r>
              <a:rPr lang="pl" sz="2200">
                <a:solidFill>
                  <a:schemeClr val="dk1"/>
                </a:solidFill>
                <a:latin typeface="Montserrat"/>
                <a:ea typeface="Montserrat"/>
                <a:cs typeface="Montserrat"/>
                <a:sym typeface="Montserrat"/>
              </a:rPr>
              <a:t>dopasowywać ubrania z upcyklingu do różnych typów sylwetki i wprowadzać zmiany strukturalne w ubraniach.</a:t>
            </a:r>
            <a:endParaRPr sz="2200" b="0" i="0" u="none" strike="noStrike" cap="none">
              <a:solidFill>
                <a:srgbClr val="000000"/>
              </a:solidFill>
              <a:latin typeface="Montserrat"/>
              <a:ea typeface="Montserrat"/>
              <a:cs typeface="Montserrat"/>
              <a:sym typeface="Montserrat"/>
            </a:endParaRPr>
          </a:p>
        </p:txBody>
      </p:sp>
      <p:sp>
        <p:nvSpPr>
          <p:cNvPr id="130" name="Google Shape;130;p3"/>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31" name="Google Shape;131;p3"/>
          <p:cNvGrpSpPr/>
          <p:nvPr/>
        </p:nvGrpSpPr>
        <p:grpSpPr>
          <a:xfrm>
            <a:off x="0" y="0"/>
            <a:ext cx="18288000" cy="10287000"/>
            <a:chOff x="0" y="0"/>
            <a:chExt cx="24384000" cy="13716000"/>
          </a:xfrm>
        </p:grpSpPr>
        <p:cxnSp>
          <p:nvCxnSpPr>
            <p:cNvPr id="132" name="Google Shape;132;p3"/>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33" name="Google Shape;133;p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4" name="Google Shape;134;p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35" name="Google Shape;135;p3"/>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136" name="Google Shape;136;p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pic>
        <p:nvPicPr>
          <p:cNvPr id="3" name="Obraz 2">
            <a:extLst>
              <a:ext uri="{FF2B5EF4-FFF2-40B4-BE49-F238E27FC236}">
                <a16:creationId xmlns:a16="http://schemas.microsoft.com/office/drawing/2014/main" id="{1BB492AA-1C07-6FDE-C9F7-CCCF1A9BD34B}"/>
              </a:ext>
            </a:extLst>
          </p:cNvPr>
          <p:cNvPicPr>
            <a:picLocks noChangeAspect="1"/>
          </p:cNvPicPr>
          <p:nvPr/>
        </p:nvPicPr>
        <p:blipFill>
          <a:blip r:embed="rId5"/>
          <a:stretch>
            <a:fillRect/>
          </a:stretch>
        </p:blipFill>
        <p:spPr>
          <a:xfrm>
            <a:off x="335778" y="2104185"/>
            <a:ext cx="9808632" cy="44577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grpSp>
        <p:nvGrpSpPr>
          <p:cNvPr id="792" name="Google Shape;792;g32b8e289670_0_702"/>
          <p:cNvGrpSpPr/>
          <p:nvPr/>
        </p:nvGrpSpPr>
        <p:grpSpPr>
          <a:xfrm>
            <a:off x="0" y="0"/>
            <a:ext cx="18288000" cy="10287000"/>
            <a:chOff x="0" y="0"/>
            <a:chExt cx="24384000" cy="13716000"/>
          </a:xfrm>
        </p:grpSpPr>
        <p:cxnSp>
          <p:nvCxnSpPr>
            <p:cNvPr id="793" name="Google Shape;793;g32b8e289670_0_702"/>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794" name="Google Shape;794;g32b8e289670_0_70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95" name="Google Shape;795;g32b8e289670_0_70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796" name="Google Shape;796;g32b8e289670_0_70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797" name="Google Shape;797;g32b8e289670_0_702"/>
          <p:cNvGrpSpPr/>
          <p:nvPr/>
        </p:nvGrpSpPr>
        <p:grpSpPr>
          <a:xfrm>
            <a:off x="12759477" y="5674870"/>
            <a:ext cx="2839841" cy="4612380"/>
            <a:chOff x="0" y="0"/>
            <a:chExt cx="2254200" cy="3661200"/>
          </a:xfrm>
        </p:grpSpPr>
        <p:sp>
          <p:nvSpPr>
            <p:cNvPr id="798" name="Google Shape;798;g32b8e289670_0_70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799" name="Google Shape;799;g32b8e289670_0_70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800" name="Google Shape;800;g32b8e289670_0_702"/>
          <p:cNvSpPr/>
          <p:nvPr/>
        </p:nvSpPr>
        <p:spPr>
          <a:xfrm>
            <a:off x="4956956" y="7349603"/>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sp>
        <p:nvSpPr>
          <p:cNvPr id="801" name="Google Shape;801;g32b8e289670_0_702"/>
          <p:cNvSpPr txBox="1"/>
          <p:nvPr/>
        </p:nvSpPr>
        <p:spPr>
          <a:xfrm>
            <a:off x="1040775" y="2792850"/>
            <a:ext cx="9358500" cy="1847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dirty="0">
                <a:solidFill>
                  <a:srgbClr val="1E2328"/>
                </a:solidFill>
                <a:latin typeface="DM Serif Display"/>
                <a:ea typeface="DM Serif Display"/>
                <a:cs typeface="DM Serif Display"/>
                <a:sym typeface="DM Serif Display"/>
              </a:rPr>
              <a:t>Upcycling spodni poprzez patchwork</a:t>
            </a:r>
            <a:endParaRPr sz="1400" b="0" i="0" u="none" strike="noStrike" cap="none" dirty="0">
              <a:solidFill>
                <a:srgbClr val="000000"/>
              </a:solidFill>
              <a:latin typeface="Arial"/>
              <a:ea typeface="Arial"/>
              <a:cs typeface="Arial"/>
              <a:sym typeface="Arial"/>
            </a:endParaRPr>
          </a:p>
        </p:txBody>
      </p:sp>
      <p:grpSp>
        <p:nvGrpSpPr>
          <p:cNvPr id="802" name="Google Shape;802;g32b8e289670_0_702"/>
          <p:cNvGrpSpPr/>
          <p:nvPr/>
        </p:nvGrpSpPr>
        <p:grpSpPr>
          <a:xfrm>
            <a:off x="2939574" y="7417785"/>
            <a:ext cx="1677150" cy="563152"/>
            <a:chOff x="0" y="0"/>
            <a:chExt cx="2236199" cy="750870"/>
          </a:xfrm>
        </p:grpSpPr>
        <p:grpSp>
          <p:nvGrpSpPr>
            <p:cNvPr id="803" name="Google Shape;803;g32b8e289670_0_702"/>
            <p:cNvGrpSpPr/>
            <p:nvPr/>
          </p:nvGrpSpPr>
          <p:grpSpPr>
            <a:xfrm>
              <a:off x="0" y="0"/>
              <a:ext cx="2236199" cy="750870"/>
              <a:chOff x="0" y="0"/>
              <a:chExt cx="742800" cy="249417"/>
            </a:xfrm>
          </p:grpSpPr>
          <p:sp>
            <p:nvSpPr>
              <p:cNvPr id="804" name="Google Shape;804;g32b8e289670_0_702"/>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805" name="Google Shape;805;g32b8e289670_0_702"/>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806" name="Google Shape;806;g32b8e289670_0_702"/>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1800"/>
                <a:buFont typeface="Arial"/>
                <a:buNone/>
              </a:pPr>
              <a:r>
                <a:rPr lang="pl" sz="1800">
                  <a:latin typeface="Montserrat"/>
                  <a:ea typeface="Montserrat"/>
                  <a:cs typeface="Montserrat"/>
                  <a:sym typeface="Montserrat"/>
                </a:rPr>
                <a:t>Obejrzyj tutaj</a:t>
              </a:r>
              <a:endParaRPr sz="1400" b="0" i="0" u="none" strike="noStrike" cap="none">
                <a:solidFill>
                  <a:srgbClr val="000000"/>
                </a:solidFill>
                <a:latin typeface="Arial"/>
                <a:ea typeface="Arial"/>
                <a:cs typeface="Arial"/>
                <a:sym typeface="Arial"/>
              </a:endParaRPr>
            </a:p>
          </p:txBody>
        </p:sp>
      </p:grpSp>
      <p:sp>
        <p:nvSpPr>
          <p:cNvPr id="807" name="Google Shape;807;g32b8e289670_0_702"/>
          <p:cNvSpPr txBox="1"/>
          <p:nvPr/>
        </p:nvSpPr>
        <p:spPr>
          <a:xfrm>
            <a:off x="1040775" y="5317675"/>
            <a:ext cx="9358500" cy="13542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199">
                <a:solidFill>
                  <a:srgbClr val="1E2328"/>
                </a:solidFill>
                <a:latin typeface="Montserrat"/>
                <a:ea typeface="Montserrat"/>
                <a:cs typeface="Montserrat"/>
                <a:sym typeface="Montserrat"/>
              </a:rPr>
              <a:t>Ten film pokazuje krok po kroku, jak zrobić spodnie patchworkowe. To idealny projekt DIY, który pozwoli Ci przerobić stare spodnie na nową, kreatywną formę.</a:t>
            </a:r>
            <a:endParaRPr sz="1400" b="0" i="0" u="none" strike="noStrike" cap="none">
              <a:solidFill>
                <a:srgbClr val="000000"/>
              </a:solidFill>
              <a:latin typeface="Arial"/>
              <a:ea typeface="Arial"/>
              <a:cs typeface="Arial"/>
              <a:sym typeface="Arial"/>
            </a:endParaRPr>
          </a:p>
        </p:txBody>
      </p:sp>
      <p:sp>
        <p:nvSpPr>
          <p:cNvPr id="808" name="Google Shape;808;g32b8e289670_0_702"/>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sp>
        <p:nvSpPr>
          <p:cNvPr id="809" name="Google Shape;809;g32b8e289670_0_702"/>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810" name="Google Shape;810;g32b8e289670_0_702"/>
          <p:cNvSpPr txBox="1"/>
          <p:nvPr/>
        </p:nvSpPr>
        <p:spPr>
          <a:xfrm>
            <a:off x="5720025" y="7521459"/>
            <a:ext cx="1241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dirty="0">
                <a:solidFill>
                  <a:schemeClr val="dk1"/>
                </a:solidFill>
                <a:latin typeface="Montserrat"/>
                <a:ea typeface="Montserrat"/>
                <a:cs typeface="Montserrat"/>
                <a:sym typeface="Montserrat"/>
                <a:hlinkClick r:id="rId6"/>
              </a:rPr>
              <a:t>https://www.youtube.com/watch?v=AmqkqcXXmIo</a:t>
            </a:r>
            <a:r>
              <a:rPr lang="pl" dirty="0">
                <a:solidFill>
                  <a:schemeClr val="dk1"/>
                </a:solidFill>
                <a:latin typeface="Montserrat"/>
                <a:ea typeface="Montserrat"/>
                <a:cs typeface="Montserrat"/>
                <a:sym typeface="Montserrat"/>
              </a:rPr>
              <a:t> </a:t>
            </a:r>
            <a:endParaRPr dirty="0">
              <a:solidFill>
                <a:schemeClr val="dk1"/>
              </a:solidFill>
              <a:latin typeface="Montserrat"/>
              <a:ea typeface="Montserrat"/>
              <a:cs typeface="Montserrat"/>
              <a:sym typeface="Montserrat"/>
            </a:endParaRPr>
          </a:p>
        </p:txBody>
      </p:sp>
      <p:grpSp>
        <p:nvGrpSpPr>
          <p:cNvPr id="811" name="Google Shape;811;g32b8e289670_0_702"/>
          <p:cNvGrpSpPr/>
          <p:nvPr/>
        </p:nvGrpSpPr>
        <p:grpSpPr>
          <a:xfrm>
            <a:off x="12759477" y="5674870"/>
            <a:ext cx="2839841" cy="4612380"/>
            <a:chOff x="0" y="0"/>
            <a:chExt cx="2254200" cy="3661200"/>
          </a:xfrm>
        </p:grpSpPr>
        <p:sp>
          <p:nvSpPr>
            <p:cNvPr id="812" name="Google Shape;812;g32b8e289670_0_702"/>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813" name="Google Shape;813;g32b8e289670_0_702"/>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814" name="Google Shape;814;g32b8e289670_0_702"/>
          <p:cNvGrpSpPr/>
          <p:nvPr/>
        </p:nvGrpSpPr>
        <p:grpSpPr>
          <a:xfrm>
            <a:off x="10773074" y="2092991"/>
            <a:ext cx="3622164" cy="7165318"/>
            <a:chOff x="10948449" y="2091441"/>
            <a:chExt cx="3622164" cy="7165318"/>
          </a:xfrm>
        </p:grpSpPr>
        <p:sp>
          <p:nvSpPr>
            <p:cNvPr id="815" name="Google Shape;815;g32b8e289670_0_702"/>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g32b8e289670_0_702"/>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g32b8e289670_0_702"/>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g32b8e289670_0_702"/>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g32b8e289670_0_702"/>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g32b8e289670_0_702"/>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g32b8e289670_0_702"/>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g32b8e289670_0_702"/>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23" name="Google Shape;823;g32b8e289670_0_702"/>
          <p:cNvPicPr preferRelativeResize="0"/>
          <p:nvPr/>
        </p:nvPicPr>
        <p:blipFill rotWithShape="1">
          <a:blip r:embed="rId7">
            <a:alphaModFix/>
          </a:blip>
          <a:srcRect l="10772" r="10772"/>
          <a:stretch/>
        </p:blipFill>
        <p:spPr>
          <a:xfrm>
            <a:off x="10987075" y="2247775"/>
            <a:ext cx="3225576" cy="6855751"/>
          </a:xfrm>
          <a:prstGeom prst="rect">
            <a:avLst/>
          </a:prstGeom>
          <a:noFill/>
          <a:ln>
            <a:noFill/>
          </a:ln>
        </p:spPr>
      </p:pic>
      <p:sp>
        <p:nvSpPr>
          <p:cNvPr id="2" name="Google Shape;371;g2d8fdf4ece4_0_182">
            <a:extLst>
              <a:ext uri="{FF2B5EF4-FFF2-40B4-BE49-F238E27FC236}">
                <a16:creationId xmlns:a16="http://schemas.microsoft.com/office/drawing/2014/main" id="{282ED2BA-E327-116C-E024-4E8C232EB4D1}"/>
              </a:ext>
            </a:extLst>
          </p:cNvPr>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28"/>
        <p:cNvGrpSpPr/>
        <p:nvPr/>
      </p:nvGrpSpPr>
      <p:grpSpPr>
        <a:xfrm>
          <a:off x="0" y="0"/>
          <a:ext cx="0" cy="0"/>
          <a:chOff x="0" y="0"/>
          <a:chExt cx="0" cy="0"/>
        </a:xfrm>
      </p:grpSpPr>
      <p:sp>
        <p:nvSpPr>
          <p:cNvPr id="829" name="Google Shape;829;g2d8fdf4ece4_0_230"/>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830" name="Google Shape;830;g2d8fdf4ece4_0_230"/>
          <p:cNvSpPr txBox="1"/>
          <p:nvPr/>
        </p:nvSpPr>
        <p:spPr>
          <a:xfrm>
            <a:off x="424800" y="2372400"/>
            <a:ext cx="15927900" cy="74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1" name="Google Shape;831;g2d8fdf4ece4_0_230"/>
          <p:cNvGrpSpPr/>
          <p:nvPr/>
        </p:nvGrpSpPr>
        <p:grpSpPr>
          <a:xfrm>
            <a:off x="886048" y="1385944"/>
            <a:ext cx="7783539" cy="1791541"/>
            <a:chOff x="1644840" y="1659960"/>
            <a:chExt cx="3308100" cy="1806900"/>
          </a:xfrm>
        </p:grpSpPr>
        <p:sp>
          <p:nvSpPr>
            <p:cNvPr id="832" name="Google Shape;832;g2d8fdf4ece4_0_230"/>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833" name="Google Shape;833;g2d8fdf4ece4_0_230"/>
            <p:cNvSpPr txBox="1"/>
            <p:nvPr/>
          </p:nvSpPr>
          <p:spPr>
            <a:xfrm>
              <a:off x="1644840" y="1659960"/>
              <a:ext cx="3308100" cy="180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4" name="Google Shape;834;g2d8fdf4ece4_0_230"/>
          <p:cNvSpPr txBox="1"/>
          <p:nvPr/>
        </p:nvSpPr>
        <p:spPr>
          <a:xfrm>
            <a:off x="-224488" y="1454016"/>
            <a:ext cx="6542400" cy="879000"/>
          </a:xfrm>
          <a:prstGeom prst="rect">
            <a:avLst/>
          </a:prstGeom>
          <a:noFill/>
          <a:ln>
            <a:noFill/>
          </a:ln>
        </p:spPr>
        <p:txBody>
          <a:bodyPr spcFirstLastPara="1" wrap="square" lIns="0" tIns="0" rIns="0" bIns="0" anchor="t" anchorCtr="1">
            <a:noAutofit/>
          </a:bodyPr>
          <a:lstStyle/>
          <a:p>
            <a:pPr marL="0" marR="0" lvl="0" indent="0" algn="ctr" rtl="0">
              <a:lnSpc>
                <a:spcPct val="100000"/>
              </a:lnSpc>
              <a:spcBef>
                <a:spcPts val="0"/>
              </a:spcBef>
              <a:spcAft>
                <a:spcPts val="0"/>
              </a:spcAft>
              <a:buNone/>
            </a:pPr>
            <a:r>
              <a:rPr lang="pl" sz="4700" dirty="0">
                <a:latin typeface="DM Serif Display"/>
                <a:ea typeface="DM Serif Display"/>
                <a:cs typeface="DM Serif Display"/>
                <a:sym typeface="DM Serif Display"/>
              </a:rPr>
              <a:t>Cięcie wzorów</a:t>
            </a:r>
            <a:endParaRPr sz="4700" dirty="0">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6000" dirty="0">
              <a:latin typeface="DM Serif Display"/>
              <a:ea typeface="DM Serif Display"/>
              <a:cs typeface="DM Serif Display"/>
              <a:sym typeface="DM Serif Display"/>
            </a:endParaRPr>
          </a:p>
        </p:txBody>
      </p:sp>
      <p:sp>
        <p:nvSpPr>
          <p:cNvPr id="835" name="Google Shape;835;g2d8fdf4ece4_0_230"/>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836" name="Google Shape;836;g2d8fdf4ece4_0_230"/>
          <p:cNvGrpSpPr/>
          <p:nvPr/>
        </p:nvGrpSpPr>
        <p:grpSpPr>
          <a:xfrm>
            <a:off x="0" y="0"/>
            <a:ext cx="18288000" cy="10287000"/>
            <a:chOff x="0" y="0"/>
            <a:chExt cx="24384000" cy="13716000"/>
          </a:xfrm>
        </p:grpSpPr>
        <p:cxnSp>
          <p:nvCxnSpPr>
            <p:cNvPr id="837" name="Google Shape;837;g2d8fdf4ece4_0_23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838" name="Google Shape;838;g2d8fdf4ece4_0_23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39" name="Google Shape;839;g2d8fdf4ece4_0_23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840" name="Google Shape;840;g2d8fdf4ece4_0_23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841" name="Google Shape;841;g2d8fdf4ece4_0_23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842" name="Google Shape;842;g2d8fdf4ece4_0_230"/>
          <p:cNvSpPr txBox="1"/>
          <p:nvPr/>
        </p:nvSpPr>
        <p:spPr>
          <a:xfrm>
            <a:off x="1031400" y="2049200"/>
            <a:ext cx="7035968" cy="830966"/>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dirty="0">
                <a:solidFill>
                  <a:srgbClr val="1E2328"/>
                </a:solidFill>
                <a:latin typeface="Montserrat"/>
                <a:ea typeface="Montserrat"/>
                <a:cs typeface="Montserrat"/>
                <a:sym typeface="Montserrat"/>
              </a:rPr>
              <a:t>Podstawowy top i wzory rękawów</a:t>
            </a:r>
            <a:endParaRPr sz="2800" dirty="0"/>
          </a:p>
        </p:txBody>
      </p:sp>
      <p:pic>
        <p:nvPicPr>
          <p:cNvPr id="843" name="Google Shape;843;g2d8fdf4ece4_0_230" title="Captura de ecrã 2025-02-02 114651.png"/>
          <p:cNvPicPr preferRelativeResize="0"/>
          <p:nvPr/>
        </p:nvPicPr>
        <p:blipFill rotWithShape="1">
          <a:blip r:embed="rId5">
            <a:alphaModFix/>
          </a:blip>
          <a:srcRect/>
          <a:stretch/>
        </p:blipFill>
        <p:spPr>
          <a:xfrm>
            <a:off x="9160488" y="1633068"/>
            <a:ext cx="6701313" cy="7625232"/>
          </a:xfrm>
          <a:prstGeom prst="rect">
            <a:avLst/>
          </a:prstGeom>
          <a:noFill/>
          <a:ln>
            <a:noFill/>
          </a:ln>
        </p:spPr>
      </p:pic>
      <p:sp>
        <p:nvSpPr>
          <p:cNvPr id="845" name="Google Shape;845;g2d8fdf4ece4_0_230"/>
          <p:cNvSpPr txBox="1"/>
          <p:nvPr/>
        </p:nvSpPr>
        <p:spPr>
          <a:xfrm>
            <a:off x="735100" y="3285300"/>
            <a:ext cx="8154300" cy="6818100"/>
          </a:xfrm>
          <a:prstGeom prst="rect">
            <a:avLst/>
          </a:prstGeom>
          <a:noFill/>
          <a:ln>
            <a:noFill/>
          </a:ln>
        </p:spPr>
        <p:txBody>
          <a:bodyPr spcFirstLastPara="1" wrap="square" lIns="0" tIns="0" rIns="0" bIns="0" anchor="t" anchorCtr="0">
            <a:spAutoFit/>
          </a:bodyPr>
          <a:lstStyle/>
          <a:p>
            <a:pPr marL="457200" lvl="0" indent="-368300" algn="l" rtl="0">
              <a:lnSpc>
                <a:spcPct val="150022"/>
              </a:lnSpc>
              <a:spcBef>
                <a:spcPts val="0"/>
              </a:spcBef>
              <a:spcAft>
                <a:spcPts val="0"/>
              </a:spcAft>
              <a:buClr>
                <a:schemeClr val="lt1"/>
              </a:buClr>
              <a:buSzPts val="2200"/>
              <a:buChar char="•"/>
            </a:pPr>
            <a:r>
              <a:rPr lang="pl" sz="2199" dirty="0">
                <a:solidFill>
                  <a:schemeClr val="lt1"/>
                </a:solidFill>
                <a:latin typeface="Montserrat"/>
                <a:ea typeface="Montserrat"/>
                <a:cs typeface="Montserrat"/>
                <a:sym typeface="Montserrat"/>
              </a:rPr>
              <a:t>Wzór bluzki składa się zazwyczaj z co najmniej dwóch elementów: przodu i tyłu.</a:t>
            </a:r>
            <a:endParaRPr dirty="0">
              <a:solidFill>
                <a:schemeClr val="lt1"/>
              </a:solidFill>
            </a:endParaRPr>
          </a:p>
          <a:p>
            <a:pPr marL="457200" lvl="0" indent="-368300" algn="l" rtl="0">
              <a:lnSpc>
                <a:spcPct val="150022"/>
              </a:lnSpc>
              <a:spcBef>
                <a:spcPts val="0"/>
              </a:spcBef>
              <a:spcAft>
                <a:spcPts val="0"/>
              </a:spcAft>
              <a:buClr>
                <a:schemeClr val="lt1"/>
              </a:buClr>
              <a:buSzPts val="2200"/>
              <a:buChar char="•"/>
            </a:pPr>
            <a:r>
              <a:rPr lang="pl" sz="2199" dirty="0">
                <a:solidFill>
                  <a:schemeClr val="lt1"/>
                </a:solidFill>
                <a:latin typeface="Montserrat"/>
                <a:ea typeface="Montserrat"/>
                <a:cs typeface="Montserrat"/>
                <a:sym typeface="Montserrat"/>
              </a:rPr>
              <a:t>Ważne punkty odniesienia: środek przodu i środek tyłu, linia biustu, linia talii, linia bioder, linia szyi, ramiona i otwory na pachy.</a:t>
            </a:r>
            <a:endParaRPr sz="2199" dirty="0">
              <a:solidFill>
                <a:schemeClr val="lt1"/>
              </a:solidFill>
              <a:latin typeface="Montserrat"/>
              <a:ea typeface="Montserrat"/>
              <a:cs typeface="Montserrat"/>
              <a:sym typeface="Montserrat"/>
            </a:endParaRPr>
          </a:p>
          <a:p>
            <a:pPr marL="457200" lvl="0" indent="-368300" algn="l" rtl="0">
              <a:lnSpc>
                <a:spcPct val="150022"/>
              </a:lnSpc>
              <a:spcBef>
                <a:spcPts val="0"/>
              </a:spcBef>
              <a:spcAft>
                <a:spcPts val="0"/>
              </a:spcAft>
              <a:buClr>
                <a:schemeClr val="lt1"/>
              </a:buClr>
              <a:buSzPts val="2200"/>
              <a:buChar char="•"/>
            </a:pPr>
            <a:r>
              <a:rPr lang="pl" sz="2199" dirty="0">
                <a:solidFill>
                  <a:schemeClr val="lt1"/>
                </a:solidFill>
                <a:latin typeface="Montserrat"/>
                <a:ea typeface="Montserrat"/>
                <a:cs typeface="Montserrat"/>
                <a:sym typeface="Montserrat"/>
              </a:rPr>
              <a:t>Zaszewki znajdują się w środkowej części biustu i ich szerokość może zaczynać się od boku, otworu na ramię, dekoltu lub środkowej części przodu.</a:t>
            </a:r>
            <a:endParaRPr sz="2199" dirty="0">
              <a:solidFill>
                <a:schemeClr val="lt1"/>
              </a:solidFill>
              <a:latin typeface="Montserrat"/>
              <a:ea typeface="Montserrat"/>
              <a:cs typeface="Montserrat"/>
              <a:sym typeface="Montserrat"/>
            </a:endParaRPr>
          </a:p>
          <a:p>
            <a:pPr marL="457200" lvl="0" indent="-368300" algn="l" rtl="0">
              <a:lnSpc>
                <a:spcPct val="150022"/>
              </a:lnSpc>
              <a:spcBef>
                <a:spcPts val="0"/>
              </a:spcBef>
              <a:spcAft>
                <a:spcPts val="0"/>
              </a:spcAft>
              <a:buClr>
                <a:schemeClr val="lt1"/>
              </a:buClr>
              <a:buSzPts val="2200"/>
              <a:buChar char="•"/>
            </a:pPr>
            <a:r>
              <a:rPr lang="pl" sz="2199" dirty="0">
                <a:solidFill>
                  <a:schemeClr val="lt1"/>
                </a:solidFill>
                <a:latin typeface="Montserrat"/>
                <a:ea typeface="Montserrat"/>
                <a:cs typeface="Montserrat"/>
                <a:sym typeface="Montserrat"/>
              </a:rPr>
              <a:t>Zaszewki w kształcie rombów można umieścić z przodu i z tyłu, na linii talii, aby wyszczuplić sylwetkę.</a:t>
            </a:r>
            <a:endParaRPr sz="2199" dirty="0">
              <a:solidFill>
                <a:schemeClr val="lt1"/>
              </a:solidFill>
              <a:latin typeface="Montserrat"/>
              <a:ea typeface="Montserrat"/>
              <a:cs typeface="Montserrat"/>
              <a:sym typeface="Montserrat"/>
            </a:endParaRPr>
          </a:p>
          <a:p>
            <a:pPr marL="457200" lvl="0" indent="-368300" algn="l" rtl="0">
              <a:lnSpc>
                <a:spcPct val="150022"/>
              </a:lnSpc>
              <a:spcBef>
                <a:spcPts val="0"/>
              </a:spcBef>
              <a:spcAft>
                <a:spcPts val="0"/>
              </a:spcAft>
              <a:buClr>
                <a:schemeClr val="lt1"/>
              </a:buClr>
              <a:buSzPts val="2200"/>
              <a:buChar char="•"/>
            </a:pPr>
            <a:r>
              <a:rPr lang="pl" sz="2199" dirty="0">
                <a:solidFill>
                  <a:schemeClr val="lt1"/>
                </a:solidFill>
                <a:latin typeface="Montserrat"/>
                <a:ea typeface="Montserrat"/>
                <a:cs typeface="Montserrat"/>
                <a:sym typeface="Montserrat"/>
              </a:rPr>
              <a:t>Najczęściej spotykane elementy dodatkowe: rękaw, kołnierzyk, stójka z guzikami, kieszenie i obszycie (dekoltu, otworu na rękę lub przodu).</a:t>
            </a:r>
            <a:endParaRPr sz="2199"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50"/>
        <p:cNvGrpSpPr/>
        <p:nvPr/>
      </p:nvGrpSpPr>
      <p:grpSpPr>
        <a:xfrm>
          <a:off x="0" y="0"/>
          <a:ext cx="0" cy="0"/>
          <a:chOff x="0" y="0"/>
          <a:chExt cx="0" cy="0"/>
        </a:xfrm>
      </p:grpSpPr>
      <p:sp>
        <p:nvSpPr>
          <p:cNvPr id="851" name="Google Shape;851;g32b8e289670_0_893"/>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852" name="Google Shape;852;g32b8e289670_0_893"/>
          <p:cNvSpPr txBox="1"/>
          <p:nvPr/>
        </p:nvSpPr>
        <p:spPr>
          <a:xfrm>
            <a:off x="98094" y="2372400"/>
            <a:ext cx="15927900" cy="74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3" name="Google Shape;853;g32b8e289670_0_893"/>
          <p:cNvGrpSpPr/>
          <p:nvPr/>
        </p:nvGrpSpPr>
        <p:grpSpPr>
          <a:xfrm>
            <a:off x="835921" y="991830"/>
            <a:ext cx="7315554" cy="1791541"/>
            <a:chOff x="1644840" y="1659960"/>
            <a:chExt cx="3308100" cy="1806900"/>
          </a:xfrm>
        </p:grpSpPr>
        <p:sp>
          <p:nvSpPr>
            <p:cNvPr id="854" name="Google Shape;854;g32b8e289670_0_893"/>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855" name="Google Shape;855;g32b8e289670_0_893"/>
            <p:cNvSpPr txBox="1"/>
            <p:nvPr/>
          </p:nvSpPr>
          <p:spPr>
            <a:xfrm>
              <a:off x="1644840" y="1659960"/>
              <a:ext cx="3308100" cy="180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6" name="Google Shape;856;g32b8e289670_0_893"/>
          <p:cNvSpPr txBox="1"/>
          <p:nvPr/>
        </p:nvSpPr>
        <p:spPr>
          <a:xfrm>
            <a:off x="424800" y="1595696"/>
            <a:ext cx="6542400" cy="879000"/>
          </a:xfrm>
          <a:prstGeom prst="rect">
            <a:avLst/>
          </a:prstGeom>
          <a:noFill/>
          <a:ln>
            <a:noFill/>
          </a:ln>
        </p:spPr>
        <p:txBody>
          <a:bodyPr spcFirstLastPara="1" wrap="square" lIns="0" tIns="0" rIns="0" bIns="0" anchor="t" anchorCtr="1">
            <a:noAutofit/>
          </a:bodyPr>
          <a:lstStyle/>
          <a:p>
            <a:pPr marL="0" marR="0" lvl="0" indent="0" algn="ctr" rtl="0">
              <a:lnSpc>
                <a:spcPct val="100000"/>
              </a:lnSpc>
              <a:spcBef>
                <a:spcPts val="0"/>
              </a:spcBef>
              <a:spcAft>
                <a:spcPts val="0"/>
              </a:spcAft>
              <a:buNone/>
            </a:pPr>
            <a:r>
              <a:rPr lang="pl" sz="4700" dirty="0">
                <a:latin typeface="DM Serif Display"/>
                <a:ea typeface="DM Serif Display"/>
                <a:cs typeface="DM Serif Display"/>
                <a:sym typeface="DM Serif Display"/>
              </a:rPr>
              <a:t>Cięcie wzorów</a:t>
            </a:r>
            <a:endParaRPr sz="4700" dirty="0">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6000" dirty="0">
              <a:latin typeface="DM Serif Display"/>
              <a:ea typeface="DM Serif Display"/>
              <a:cs typeface="DM Serif Display"/>
              <a:sym typeface="DM Serif Display"/>
            </a:endParaRPr>
          </a:p>
        </p:txBody>
      </p:sp>
      <p:sp>
        <p:nvSpPr>
          <p:cNvPr id="857" name="Google Shape;857;g32b8e289670_0_893"/>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858" name="Google Shape;858;g32b8e289670_0_893"/>
          <p:cNvGrpSpPr/>
          <p:nvPr/>
        </p:nvGrpSpPr>
        <p:grpSpPr>
          <a:xfrm>
            <a:off x="0" y="0"/>
            <a:ext cx="18288000" cy="10287000"/>
            <a:chOff x="0" y="0"/>
            <a:chExt cx="24384000" cy="13716000"/>
          </a:xfrm>
        </p:grpSpPr>
        <p:cxnSp>
          <p:nvCxnSpPr>
            <p:cNvPr id="859" name="Google Shape;859;g32b8e289670_0_893"/>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860" name="Google Shape;860;g32b8e289670_0_89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61" name="Google Shape;861;g32b8e289670_0_89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862" name="Google Shape;862;g32b8e289670_0_89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863" name="Google Shape;863;g32b8e289670_0_893"/>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864" name="Google Shape;864;g32b8e289670_0_893"/>
          <p:cNvSpPr txBox="1"/>
          <p:nvPr/>
        </p:nvSpPr>
        <p:spPr>
          <a:xfrm>
            <a:off x="1031399" y="2049200"/>
            <a:ext cx="6932729" cy="830966"/>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dirty="0">
                <a:solidFill>
                  <a:srgbClr val="1E2328"/>
                </a:solidFill>
                <a:latin typeface="Montserrat"/>
                <a:ea typeface="Montserrat"/>
                <a:cs typeface="Montserrat"/>
                <a:sym typeface="Montserrat"/>
              </a:rPr>
              <a:t>Podstawowy top i wzory rękawów</a:t>
            </a:r>
            <a:endParaRPr sz="2800" dirty="0"/>
          </a:p>
        </p:txBody>
      </p:sp>
      <p:pic>
        <p:nvPicPr>
          <p:cNvPr id="865" name="Google Shape;865;g32b8e289670_0_893" title="Captura de ecrã 2025-02-02 114713.png"/>
          <p:cNvPicPr preferRelativeResize="0"/>
          <p:nvPr/>
        </p:nvPicPr>
        <p:blipFill rotWithShape="1">
          <a:blip r:embed="rId5">
            <a:alphaModFix/>
          </a:blip>
          <a:srcRect r="31735"/>
          <a:stretch/>
        </p:blipFill>
        <p:spPr>
          <a:xfrm>
            <a:off x="10614800" y="1385950"/>
            <a:ext cx="5207150" cy="7946350"/>
          </a:xfrm>
          <a:prstGeom prst="rect">
            <a:avLst/>
          </a:prstGeom>
          <a:noFill/>
          <a:ln>
            <a:noFill/>
          </a:ln>
        </p:spPr>
      </p:pic>
      <p:sp>
        <p:nvSpPr>
          <p:cNvPr id="867" name="Google Shape;867;g32b8e289670_0_893"/>
          <p:cNvSpPr txBox="1"/>
          <p:nvPr/>
        </p:nvSpPr>
        <p:spPr>
          <a:xfrm>
            <a:off x="781612" y="2755786"/>
            <a:ext cx="9142800" cy="5925000"/>
          </a:xfrm>
          <a:prstGeom prst="rect">
            <a:avLst/>
          </a:prstGeom>
          <a:noFill/>
          <a:ln>
            <a:noFill/>
          </a:ln>
        </p:spPr>
        <p:txBody>
          <a:bodyPr spcFirstLastPara="1" wrap="square" lIns="0" tIns="0" rIns="0" bIns="0" anchor="t" anchorCtr="0">
            <a:spAutoFit/>
          </a:bodyPr>
          <a:lstStyle/>
          <a:p>
            <a:pPr marL="457200" lvl="0" indent="-368300" algn="l" rtl="0">
              <a:lnSpc>
                <a:spcPct val="150022"/>
              </a:lnSpc>
              <a:spcBef>
                <a:spcPts val="0"/>
              </a:spcBef>
              <a:spcAft>
                <a:spcPts val="0"/>
              </a:spcAft>
              <a:buClr>
                <a:schemeClr val="lt1"/>
              </a:buClr>
              <a:buSzPts val="2200"/>
              <a:buChar char="•"/>
            </a:pPr>
            <a:r>
              <a:rPr lang="pl" sz="2199" dirty="0">
                <a:solidFill>
                  <a:schemeClr val="lt1"/>
                </a:solidFill>
                <a:latin typeface="Montserrat"/>
                <a:ea typeface="Montserrat"/>
                <a:cs typeface="Montserrat"/>
                <a:sym typeface="Montserrat"/>
              </a:rPr>
              <a:t>Wzór rękawa zazwyczaj składa się z co najmniej jednego elementu, ale w przypadku marynarki szytej na miarę, rękaw zazwyczaj składa się z dwóch części.</a:t>
            </a:r>
            <a:endParaRPr dirty="0">
              <a:solidFill>
                <a:schemeClr val="lt1"/>
              </a:solidFill>
            </a:endParaRPr>
          </a:p>
          <a:p>
            <a:pPr marL="457200" lvl="0" indent="-368300" algn="l" rtl="0">
              <a:lnSpc>
                <a:spcPct val="150022"/>
              </a:lnSpc>
              <a:spcBef>
                <a:spcPts val="0"/>
              </a:spcBef>
              <a:spcAft>
                <a:spcPts val="0"/>
              </a:spcAft>
              <a:buClr>
                <a:schemeClr val="lt1"/>
              </a:buClr>
              <a:buSzPts val="2200"/>
              <a:buChar char="•"/>
            </a:pPr>
            <a:r>
              <a:rPr lang="pl" sz="2199" dirty="0">
                <a:solidFill>
                  <a:schemeClr val="lt1"/>
                </a:solidFill>
                <a:latin typeface="Montserrat"/>
                <a:ea typeface="Montserrat"/>
                <a:cs typeface="Montserrat"/>
                <a:sym typeface="Montserrat"/>
              </a:rPr>
              <a:t>Ważne punkty odniesienia: krzywizna główki rękawa, linia środkowa, linia bicepsa, linia łokcia i linia nadgarstka. Tylna część krzywizny główki rękawa różni się od przedniej.</a:t>
            </a:r>
            <a:endParaRPr sz="2199" dirty="0">
              <a:solidFill>
                <a:schemeClr val="lt1"/>
              </a:solidFill>
              <a:latin typeface="Montserrat"/>
              <a:ea typeface="Montserrat"/>
              <a:cs typeface="Montserrat"/>
              <a:sym typeface="Montserrat"/>
            </a:endParaRPr>
          </a:p>
          <a:p>
            <a:pPr marL="457200" lvl="0" indent="-368300" algn="l" rtl="0">
              <a:lnSpc>
                <a:spcPct val="150022"/>
              </a:lnSpc>
              <a:spcBef>
                <a:spcPts val="0"/>
              </a:spcBef>
              <a:spcAft>
                <a:spcPts val="0"/>
              </a:spcAft>
              <a:buClr>
                <a:schemeClr val="lt1"/>
              </a:buClr>
              <a:buSzPts val="2200"/>
              <a:buChar char="•"/>
            </a:pPr>
            <a:r>
              <a:rPr lang="pl" sz="2199" dirty="0">
                <a:solidFill>
                  <a:schemeClr val="lt1"/>
                </a:solidFill>
                <a:latin typeface="Montserrat"/>
                <a:ea typeface="Montserrat"/>
                <a:cs typeface="Montserrat"/>
                <a:sym typeface="Montserrat"/>
              </a:rPr>
              <a:t>Jeśli występują zaszewki, to zazwyczaj znajdują się one na wysokości łokcia z tyłu, wskazując na środek rękawa.</a:t>
            </a:r>
            <a:endParaRPr sz="2199" dirty="0">
              <a:solidFill>
                <a:schemeClr val="lt1"/>
              </a:solidFill>
              <a:latin typeface="Montserrat"/>
              <a:ea typeface="Montserrat"/>
              <a:cs typeface="Montserrat"/>
              <a:sym typeface="Montserrat"/>
            </a:endParaRPr>
          </a:p>
          <a:p>
            <a:pPr marL="457200" lvl="0" indent="-368236" algn="l" rtl="0">
              <a:lnSpc>
                <a:spcPct val="150022"/>
              </a:lnSpc>
              <a:spcBef>
                <a:spcPts val="0"/>
              </a:spcBef>
              <a:spcAft>
                <a:spcPts val="0"/>
              </a:spcAft>
              <a:buClr>
                <a:schemeClr val="lt1"/>
              </a:buClr>
              <a:buSzPts val="2199"/>
              <a:buFont typeface="Montserrat"/>
              <a:buChar char="•"/>
            </a:pPr>
            <a:r>
              <a:rPr lang="pl" sz="2199" dirty="0">
                <a:solidFill>
                  <a:schemeClr val="lt1"/>
                </a:solidFill>
                <a:latin typeface="Montserrat"/>
                <a:ea typeface="Montserrat"/>
                <a:cs typeface="Montserrat"/>
                <a:sym typeface="Montserrat"/>
              </a:rPr>
              <a:t>szerokość rękawa można określić porównując szerokość dołu z szerokością linii bicepsa</a:t>
            </a:r>
            <a:endParaRPr sz="2199" dirty="0">
              <a:solidFill>
                <a:schemeClr val="lt1"/>
              </a:solidFill>
              <a:latin typeface="Montserrat"/>
              <a:ea typeface="Montserrat"/>
              <a:cs typeface="Montserrat"/>
              <a:sym typeface="Montserrat"/>
            </a:endParaRPr>
          </a:p>
          <a:p>
            <a:pPr marL="457200" lvl="0" indent="-368300" algn="l" rtl="0">
              <a:lnSpc>
                <a:spcPct val="150022"/>
              </a:lnSpc>
              <a:spcBef>
                <a:spcPts val="0"/>
              </a:spcBef>
              <a:spcAft>
                <a:spcPts val="0"/>
              </a:spcAft>
              <a:buClr>
                <a:schemeClr val="lt1"/>
              </a:buClr>
              <a:buSzPts val="2200"/>
              <a:buChar char="•"/>
            </a:pPr>
            <a:r>
              <a:rPr lang="pl" sz="2199" dirty="0">
                <a:solidFill>
                  <a:schemeClr val="lt1"/>
                </a:solidFill>
                <a:latin typeface="Montserrat"/>
                <a:ea typeface="Montserrat"/>
                <a:cs typeface="Montserrat"/>
                <a:sym typeface="Montserrat"/>
              </a:rPr>
              <a:t>Wspólne elementy dodatkowe: mankiety, obszycie i stójka na guziki.</a:t>
            </a:r>
            <a:endParaRPr sz="2199" dirty="0">
              <a:solidFill>
                <a:schemeClr val="lt1"/>
              </a:solidFill>
              <a:latin typeface="Montserrat"/>
              <a:ea typeface="Montserrat"/>
              <a:cs typeface="Montserrat"/>
              <a:sym typeface="Montserrat"/>
            </a:endParaRPr>
          </a:p>
          <a:p>
            <a:pPr marL="457200" lvl="0" indent="-368236" algn="l" rtl="0">
              <a:lnSpc>
                <a:spcPct val="150022"/>
              </a:lnSpc>
              <a:spcBef>
                <a:spcPts val="0"/>
              </a:spcBef>
              <a:spcAft>
                <a:spcPts val="0"/>
              </a:spcAft>
              <a:buClr>
                <a:schemeClr val="lt1"/>
              </a:buClr>
              <a:buSzPts val="2199"/>
              <a:buFont typeface="Montserrat"/>
              <a:buChar char="•"/>
            </a:pPr>
            <a:r>
              <a:rPr lang="pl" sz="2199" dirty="0">
                <a:solidFill>
                  <a:schemeClr val="lt1"/>
                </a:solidFill>
                <a:latin typeface="Montserrat"/>
                <a:ea typeface="Montserrat"/>
                <a:cs typeface="Montserrat"/>
                <a:sym typeface="Montserrat"/>
              </a:rPr>
              <a:t>Główka rękawa może być większa od otworu na rękę nawet o 4 cm</a:t>
            </a:r>
            <a:endParaRPr sz="2199" dirty="0">
              <a:solidFill>
                <a:schemeClr val="lt1"/>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871"/>
        <p:cNvGrpSpPr/>
        <p:nvPr/>
      </p:nvGrpSpPr>
      <p:grpSpPr>
        <a:xfrm>
          <a:off x="0" y="0"/>
          <a:ext cx="0" cy="0"/>
          <a:chOff x="0" y="0"/>
          <a:chExt cx="0" cy="0"/>
        </a:xfrm>
      </p:grpSpPr>
      <p:cxnSp>
        <p:nvCxnSpPr>
          <p:cNvPr id="872" name="Google Shape;872;g32b8e289670_0_563"/>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873" name="Google Shape;873;g32b8e289670_0_563"/>
          <p:cNvSpPr txBox="1"/>
          <p:nvPr/>
        </p:nvSpPr>
        <p:spPr>
          <a:xfrm>
            <a:off x="709050" y="1262600"/>
            <a:ext cx="1596628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pl" sz="6000">
                <a:solidFill>
                  <a:schemeClr val="lt1"/>
                </a:solidFill>
                <a:latin typeface="DM Serif Display"/>
                <a:ea typeface="DM Serif Display"/>
                <a:cs typeface="DM Serif Display"/>
                <a:sym typeface="DM Serif Display"/>
              </a:rPr>
              <a:t>Stworzone i zmienione – ubrania z recyklingu</a:t>
            </a:r>
            <a:endParaRPr sz="6000">
              <a:solidFill>
                <a:schemeClr val="lt1"/>
              </a:solidFill>
              <a:latin typeface="DM Serif Display"/>
              <a:ea typeface="DM Serif Display"/>
              <a:cs typeface="DM Serif Display"/>
              <a:sym typeface="DM Serif Display"/>
            </a:endParaRPr>
          </a:p>
        </p:txBody>
      </p:sp>
      <p:sp>
        <p:nvSpPr>
          <p:cNvPr id="874" name="Google Shape;874;g32b8e289670_0_563"/>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sp>
        <p:nvSpPr>
          <p:cNvPr id="875" name="Google Shape;875;g32b8e289670_0_56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www.fashionupproject.com</a:t>
            </a:r>
            <a:endParaRPr/>
          </a:p>
        </p:txBody>
      </p:sp>
      <p:sp>
        <p:nvSpPr>
          <p:cNvPr id="876" name="Google Shape;876;g32b8e289670_0_563"/>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cxnSp>
        <p:nvCxnSpPr>
          <p:cNvPr id="877" name="Google Shape;877;g32b8e289670_0_563"/>
          <p:cNvCxnSpPr/>
          <p:nvPr/>
        </p:nvCxnSpPr>
        <p:spPr>
          <a:xfrm rot="10800000">
            <a:off x="16675331" y="0"/>
            <a:ext cx="0" cy="10287000"/>
          </a:xfrm>
          <a:prstGeom prst="straightConnector1">
            <a:avLst/>
          </a:prstGeom>
          <a:noFill/>
          <a:ln w="12700" cap="flat" cmpd="sng">
            <a:solidFill>
              <a:srgbClr val="000000"/>
            </a:solidFill>
            <a:prstDash val="solid"/>
            <a:round/>
            <a:headEnd type="none" w="sm" len="sm"/>
            <a:tailEnd type="none" w="sm" len="sm"/>
          </a:ln>
        </p:spPr>
      </p:cxnSp>
      <p:cxnSp>
        <p:nvCxnSpPr>
          <p:cNvPr id="878" name="Google Shape;878;g32b8e289670_0_563"/>
          <p:cNvCxnSpPr/>
          <p:nvPr/>
        </p:nvCxnSpPr>
        <p:spPr>
          <a:xfrm rot="10800000">
            <a:off x="0" y="1023938"/>
            <a:ext cx="18288000" cy="0"/>
          </a:xfrm>
          <a:prstGeom prst="straightConnector1">
            <a:avLst/>
          </a:prstGeom>
          <a:noFill/>
          <a:ln w="12700" cap="flat" cmpd="sng">
            <a:solidFill>
              <a:srgbClr val="1E2328"/>
            </a:solidFill>
            <a:prstDash val="solid"/>
            <a:round/>
            <a:headEnd type="none" w="sm" len="sm"/>
            <a:tailEnd type="none" w="sm" len="sm"/>
          </a:ln>
        </p:spPr>
      </p:cxnSp>
      <p:sp>
        <p:nvSpPr>
          <p:cNvPr id="879" name="Google Shape;879;g32b8e289670_0_563"/>
          <p:cNvSpPr/>
          <p:nvPr/>
        </p:nvSpPr>
        <p:spPr>
          <a:xfrm>
            <a:off x="16675331" y="1028700"/>
            <a:ext cx="1612670" cy="1612670"/>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880" name="Google Shape;880;g32b8e289670_0_563"/>
          <p:cNvSpPr txBox="1"/>
          <p:nvPr/>
        </p:nvSpPr>
        <p:spPr>
          <a:xfrm>
            <a:off x="709049" y="1876356"/>
            <a:ext cx="15448200" cy="9234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4800" dirty="0">
                <a:solidFill>
                  <a:schemeClr val="lt1"/>
                </a:solidFill>
                <a:latin typeface="DM Serif Display"/>
                <a:ea typeface="DM Serif Display"/>
                <a:cs typeface="DM Serif Display"/>
                <a:sym typeface="DM Serif Display"/>
              </a:rPr>
              <a:t>Góra i rękawy – </a:t>
            </a:r>
            <a:r>
              <a:rPr lang="pl" sz="3800" dirty="0">
                <a:solidFill>
                  <a:schemeClr val="lt1"/>
                </a:solidFill>
                <a:latin typeface="DM Serif Display"/>
                <a:ea typeface="DM Serif Display"/>
                <a:cs typeface="DM Serif Display"/>
                <a:sym typeface="DM Serif Display"/>
              </a:rPr>
              <a:t>wykorzystanie ubrań z drugiej ręki i drapowanie</a:t>
            </a:r>
            <a:endParaRPr sz="3800" dirty="0"/>
          </a:p>
        </p:txBody>
      </p:sp>
      <p:sp>
        <p:nvSpPr>
          <p:cNvPr id="881" name="Google Shape;881;g32b8e289670_0_563"/>
          <p:cNvSpPr txBox="1"/>
          <p:nvPr/>
        </p:nvSpPr>
        <p:spPr>
          <a:xfrm>
            <a:off x="5111850" y="4411700"/>
            <a:ext cx="7436400" cy="5094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endParaRPr sz="2200" dirty="0">
              <a:latin typeface="Montserrat"/>
              <a:ea typeface="Montserrat"/>
              <a:cs typeface="Montserrat"/>
              <a:sym typeface="Montserrat"/>
            </a:endParaRPr>
          </a:p>
          <a:p>
            <a:pPr marL="0" lvl="0" indent="0" algn="l" rtl="0">
              <a:lnSpc>
                <a:spcPct val="150000"/>
              </a:lnSpc>
              <a:spcBef>
                <a:spcPts val="0"/>
              </a:spcBef>
              <a:spcAft>
                <a:spcPts val="0"/>
              </a:spcAft>
              <a:buNone/>
            </a:pPr>
            <a:r>
              <a:rPr lang="pl" sz="2200" dirty="0">
                <a:latin typeface="Montserrat"/>
                <a:ea typeface="Montserrat"/>
                <a:cs typeface="Montserrat"/>
                <a:sym typeface="Montserrat"/>
              </a:rPr>
              <a:t>Droga Milch rozpoczęła się od wizji przekształcania zużytych męskich garniturów i innych odpadów przed- i pokonsumenckich w nowoczesne elementy mody. Kierując się zasadami upcyklingu, stworzyli wyjątkowe miejsce dla osób podążających za modą i ceniących zrównoważony rozwój. </a:t>
            </a:r>
            <a:br>
              <a:rPr lang="en-US" sz="2200" dirty="0">
                <a:latin typeface="Montserrat"/>
                <a:ea typeface="Montserrat"/>
                <a:cs typeface="Montserrat"/>
                <a:sym typeface="Montserrat"/>
              </a:rPr>
            </a:br>
            <a:r>
              <a:rPr lang="pl" sz="2200" dirty="0">
                <a:latin typeface="Montserrat"/>
                <a:ea typeface="Montserrat"/>
                <a:cs typeface="Montserrat"/>
                <a:sym typeface="Montserrat"/>
              </a:rPr>
              <a:t>Ich kolekcja to ucieleśnienie innowacyjnego wzornictwa, płynnie łączącego ponadczasową elegancję i wysokiej jakości materiały z nowoczesnym akcentem.</a:t>
            </a:r>
            <a:endParaRPr sz="2200" dirty="0">
              <a:solidFill>
                <a:schemeClr val="dk1"/>
              </a:solidFill>
              <a:latin typeface="Montserrat"/>
              <a:ea typeface="Montserrat"/>
              <a:cs typeface="Montserrat"/>
              <a:sym typeface="Montserrat"/>
            </a:endParaRPr>
          </a:p>
        </p:txBody>
      </p:sp>
      <p:pic>
        <p:nvPicPr>
          <p:cNvPr id="883" name="Google Shape;883;g32b8e289670_0_563"/>
          <p:cNvPicPr preferRelativeResize="0"/>
          <p:nvPr/>
        </p:nvPicPr>
        <p:blipFill rotWithShape="1">
          <a:blip r:embed="rId5">
            <a:alphaModFix/>
          </a:blip>
          <a:srcRect l="12305" r="20562"/>
          <a:stretch/>
        </p:blipFill>
        <p:spPr>
          <a:xfrm>
            <a:off x="12548225" y="3109388"/>
            <a:ext cx="3821625" cy="5693025"/>
          </a:xfrm>
          <a:prstGeom prst="rect">
            <a:avLst/>
          </a:prstGeom>
          <a:noFill/>
          <a:ln>
            <a:noFill/>
          </a:ln>
        </p:spPr>
      </p:pic>
      <p:sp>
        <p:nvSpPr>
          <p:cNvPr id="884" name="Google Shape;884;g32b8e289670_0_563"/>
          <p:cNvSpPr txBox="1"/>
          <p:nvPr/>
        </p:nvSpPr>
        <p:spPr>
          <a:xfrm>
            <a:off x="301900" y="9212900"/>
            <a:ext cx="32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chemeClr val="dk1"/>
                </a:solidFill>
                <a:latin typeface="Montserrat"/>
                <a:ea typeface="Montserrat"/>
                <a:cs typeface="Montserrat"/>
                <a:sym typeface="Montserrat"/>
              </a:rPr>
              <a:t>MILCH, koszule przetworzone na bluzki</a:t>
            </a:r>
            <a:endParaRPr>
              <a:solidFill>
                <a:schemeClr val="dk1"/>
              </a:solidFill>
              <a:latin typeface="Montserrat"/>
              <a:ea typeface="Montserrat"/>
              <a:cs typeface="Montserrat"/>
              <a:sym typeface="Montserrat"/>
            </a:endParaRPr>
          </a:p>
        </p:txBody>
      </p:sp>
      <p:sp>
        <p:nvSpPr>
          <p:cNvPr id="885" name="Google Shape;885;g32b8e289670_0_563"/>
          <p:cNvSpPr txBox="1"/>
          <p:nvPr/>
        </p:nvSpPr>
        <p:spPr>
          <a:xfrm>
            <a:off x="5246850" y="3109400"/>
            <a:ext cx="7123200" cy="130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2200">
                <a:solidFill>
                  <a:schemeClr val="dk1"/>
                </a:solidFill>
                <a:highlight>
                  <a:srgbClr val="CFCF5A"/>
                </a:highlight>
                <a:latin typeface="Montserrat"/>
                <a:ea typeface="Montserrat"/>
                <a:cs typeface="Montserrat"/>
                <a:sym typeface="Montserrat"/>
              </a:rPr>
              <a:t>Ta przyciągająca wzrok bluzka koszulowa KATI została uszyta z dwóch byłych męskich koszul. Kołnierzyki koszuli pełnią teraz funkcję otworów na ręce.</a:t>
            </a:r>
            <a:endParaRPr sz="2200">
              <a:solidFill>
                <a:schemeClr val="dk1"/>
              </a:solidFill>
              <a:highlight>
                <a:srgbClr val="CFCF5A"/>
              </a:highlight>
              <a:latin typeface="Montserrat"/>
              <a:ea typeface="Montserrat"/>
              <a:cs typeface="Montserrat"/>
              <a:sym typeface="Montserrat"/>
            </a:endParaRPr>
          </a:p>
        </p:txBody>
      </p:sp>
      <p:sp>
        <p:nvSpPr>
          <p:cNvPr id="886" name="Google Shape;886;g32b8e289670_0_563"/>
          <p:cNvSpPr txBox="1"/>
          <p:nvPr/>
        </p:nvSpPr>
        <p:spPr>
          <a:xfrm>
            <a:off x="12652475" y="8904475"/>
            <a:ext cx="320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chemeClr val="dk1"/>
                </a:solidFill>
                <a:latin typeface="Montserrat"/>
                <a:ea typeface="Montserrat"/>
                <a:cs typeface="Montserrat"/>
                <a:sym typeface="Montserrat"/>
              </a:rPr>
              <a:t>MILCH, koszule przetworzone na bluzki</a:t>
            </a:r>
            <a:endParaRPr>
              <a:solidFill>
                <a:schemeClr val="dk1"/>
              </a:solidFill>
              <a:latin typeface="Montserrat"/>
              <a:ea typeface="Montserrat"/>
              <a:cs typeface="Montserrat"/>
              <a:sym typeface="Montserrat"/>
            </a:endParaRPr>
          </a:p>
        </p:txBody>
      </p:sp>
      <p:pic>
        <p:nvPicPr>
          <p:cNvPr id="3" name="Obraz 2">
            <a:extLst>
              <a:ext uri="{FF2B5EF4-FFF2-40B4-BE49-F238E27FC236}">
                <a16:creationId xmlns:a16="http://schemas.microsoft.com/office/drawing/2014/main" id="{1131CA5F-F2B1-566B-DA90-F89C08B70E8A}"/>
              </a:ext>
            </a:extLst>
          </p:cNvPr>
          <p:cNvPicPr>
            <a:picLocks noChangeAspect="1"/>
          </p:cNvPicPr>
          <p:nvPr/>
        </p:nvPicPr>
        <p:blipFill>
          <a:blip r:embed="rId6"/>
          <a:stretch>
            <a:fillRect/>
          </a:stretch>
        </p:blipFill>
        <p:spPr>
          <a:xfrm>
            <a:off x="72891" y="3074594"/>
            <a:ext cx="4838700" cy="610552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grpSp>
        <p:nvGrpSpPr>
          <p:cNvPr id="891" name="Google Shape;891;g32b8e289670_0_738"/>
          <p:cNvGrpSpPr/>
          <p:nvPr/>
        </p:nvGrpSpPr>
        <p:grpSpPr>
          <a:xfrm>
            <a:off x="0" y="0"/>
            <a:ext cx="18288000" cy="10287000"/>
            <a:chOff x="0" y="0"/>
            <a:chExt cx="24384000" cy="13716000"/>
          </a:xfrm>
        </p:grpSpPr>
        <p:cxnSp>
          <p:nvCxnSpPr>
            <p:cNvPr id="892" name="Google Shape;892;g32b8e289670_0_73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893" name="Google Shape;893;g32b8e289670_0_73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94" name="Google Shape;894;g32b8e289670_0_73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895" name="Google Shape;895;g32b8e289670_0_73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896" name="Google Shape;896;g32b8e289670_0_738"/>
          <p:cNvGrpSpPr/>
          <p:nvPr/>
        </p:nvGrpSpPr>
        <p:grpSpPr>
          <a:xfrm>
            <a:off x="12759477" y="5674870"/>
            <a:ext cx="2839841" cy="4612380"/>
            <a:chOff x="0" y="0"/>
            <a:chExt cx="2254200" cy="3661200"/>
          </a:xfrm>
        </p:grpSpPr>
        <p:sp>
          <p:nvSpPr>
            <p:cNvPr id="897" name="Google Shape;897;g32b8e289670_0_738"/>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898" name="Google Shape;898;g32b8e289670_0_738"/>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899" name="Google Shape;899;g32b8e289670_0_738"/>
          <p:cNvSpPr/>
          <p:nvPr/>
        </p:nvSpPr>
        <p:spPr>
          <a:xfrm>
            <a:off x="3058156" y="8253478"/>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sp>
        <p:nvSpPr>
          <p:cNvPr id="900" name="Google Shape;900;g32b8e289670_0_738"/>
          <p:cNvSpPr txBox="1"/>
          <p:nvPr/>
        </p:nvSpPr>
        <p:spPr>
          <a:xfrm>
            <a:off x="982200" y="2093000"/>
            <a:ext cx="92313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dirty="0">
                <a:solidFill>
                  <a:srgbClr val="1E2328"/>
                </a:solidFill>
                <a:latin typeface="DM Serif Display"/>
                <a:ea typeface="DM Serif Display"/>
                <a:cs typeface="DM Serif Display"/>
                <a:sym typeface="DM Serif Display"/>
              </a:rPr>
              <a:t>Upcycling męskich koszul</a:t>
            </a:r>
            <a:endParaRPr sz="1400" b="0" i="0" u="none" strike="noStrike" cap="none" dirty="0">
              <a:solidFill>
                <a:srgbClr val="000000"/>
              </a:solidFill>
              <a:latin typeface="Arial"/>
              <a:ea typeface="Arial"/>
              <a:cs typeface="Arial"/>
              <a:sym typeface="Arial"/>
            </a:endParaRPr>
          </a:p>
        </p:txBody>
      </p:sp>
      <p:grpSp>
        <p:nvGrpSpPr>
          <p:cNvPr id="901" name="Google Shape;901;g32b8e289670_0_738"/>
          <p:cNvGrpSpPr/>
          <p:nvPr/>
        </p:nvGrpSpPr>
        <p:grpSpPr>
          <a:xfrm>
            <a:off x="1040774" y="8321660"/>
            <a:ext cx="1677150" cy="563152"/>
            <a:chOff x="0" y="0"/>
            <a:chExt cx="2236199" cy="750870"/>
          </a:xfrm>
        </p:grpSpPr>
        <p:grpSp>
          <p:nvGrpSpPr>
            <p:cNvPr id="902" name="Google Shape;902;g32b8e289670_0_738"/>
            <p:cNvGrpSpPr/>
            <p:nvPr/>
          </p:nvGrpSpPr>
          <p:grpSpPr>
            <a:xfrm>
              <a:off x="0" y="0"/>
              <a:ext cx="2236199" cy="750870"/>
              <a:chOff x="0" y="0"/>
              <a:chExt cx="742800" cy="249417"/>
            </a:xfrm>
          </p:grpSpPr>
          <p:sp>
            <p:nvSpPr>
              <p:cNvPr id="903" name="Google Shape;903;g32b8e289670_0_738"/>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904" name="Google Shape;904;g32b8e289670_0_738"/>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05" name="Google Shape;905;g32b8e289670_0_738"/>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1800"/>
                <a:buFont typeface="Arial"/>
                <a:buNone/>
              </a:pPr>
              <a:r>
                <a:rPr lang="pl" sz="1800">
                  <a:latin typeface="Montserrat"/>
                  <a:ea typeface="Montserrat"/>
                  <a:cs typeface="Montserrat"/>
                  <a:sym typeface="Montserrat"/>
                </a:rPr>
                <a:t>Obejrzyj tutaj</a:t>
              </a:r>
              <a:endParaRPr sz="1400" b="0" i="0" u="none" strike="noStrike" cap="none">
                <a:solidFill>
                  <a:srgbClr val="000000"/>
                </a:solidFill>
                <a:latin typeface="Arial"/>
                <a:ea typeface="Arial"/>
                <a:cs typeface="Arial"/>
                <a:sym typeface="Arial"/>
              </a:endParaRPr>
            </a:p>
          </p:txBody>
        </p:sp>
      </p:grpSp>
      <p:sp>
        <p:nvSpPr>
          <p:cNvPr id="906" name="Google Shape;906;g32b8e289670_0_738"/>
          <p:cNvSpPr txBox="1"/>
          <p:nvPr/>
        </p:nvSpPr>
        <p:spPr>
          <a:xfrm>
            <a:off x="982191" y="4085915"/>
            <a:ext cx="9231300" cy="13542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199">
                <a:solidFill>
                  <a:srgbClr val="1E2328"/>
                </a:solidFill>
                <a:latin typeface="Montserrat"/>
                <a:ea typeface="Montserrat"/>
                <a:cs typeface="Montserrat"/>
                <a:sym typeface="Montserrat"/>
              </a:rPr>
              <a:t>Koszule męskie to bardzo popularny element garderoby wykorzystywany w upcyklingu. W tym filmie zobaczysz, jak poddać recyklingowi dwie męskie koszule flanelowe w dwóch różnych stylach.</a:t>
            </a:r>
            <a:endParaRPr sz="1400" b="0" i="0" u="none" strike="noStrike" cap="none">
              <a:solidFill>
                <a:srgbClr val="000000"/>
              </a:solidFill>
              <a:latin typeface="Arial"/>
              <a:ea typeface="Arial"/>
              <a:cs typeface="Arial"/>
              <a:sym typeface="Arial"/>
            </a:endParaRPr>
          </a:p>
        </p:txBody>
      </p:sp>
      <p:sp>
        <p:nvSpPr>
          <p:cNvPr id="907" name="Google Shape;907;g32b8e289670_0_738"/>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sp>
        <p:nvSpPr>
          <p:cNvPr id="908" name="Google Shape;908;g32b8e289670_0_73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909" name="Google Shape;909;g32b8e289670_0_738"/>
          <p:cNvSpPr txBox="1"/>
          <p:nvPr/>
        </p:nvSpPr>
        <p:spPr>
          <a:xfrm>
            <a:off x="3894625" y="8372375"/>
            <a:ext cx="12262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800" dirty="0">
                <a:solidFill>
                  <a:schemeClr val="dk1"/>
                </a:solidFill>
                <a:latin typeface="Montserrat"/>
                <a:ea typeface="Montserrat"/>
                <a:cs typeface="Montserrat"/>
                <a:sym typeface="Montserrat"/>
                <a:hlinkClick r:id="rId6"/>
              </a:rPr>
              <a:t>https://www.youtube.com/watch?v=YKtiqn0-9GI</a:t>
            </a:r>
            <a:r>
              <a:rPr lang="pl" sz="1800" dirty="0">
                <a:solidFill>
                  <a:schemeClr val="dk1"/>
                </a:solidFill>
                <a:latin typeface="Montserrat"/>
                <a:ea typeface="Montserrat"/>
                <a:cs typeface="Montserrat"/>
                <a:sym typeface="Montserrat"/>
              </a:rPr>
              <a:t> </a:t>
            </a:r>
            <a:endParaRPr sz="1800" dirty="0">
              <a:solidFill>
                <a:schemeClr val="dk1"/>
              </a:solidFill>
              <a:latin typeface="Montserrat"/>
              <a:ea typeface="Montserrat"/>
              <a:cs typeface="Montserrat"/>
              <a:sym typeface="Montserrat"/>
            </a:endParaRPr>
          </a:p>
        </p:txBody>
      </p:sp>
      <p:grpSp>
        <p:nvGrpSpPr>
          <p:cNvPr id="910" name="Google Shape;910;g32b8e289670_0_738"/>
          <p:cNvGrpSpPr/>
          <p:nvPr/>
        </p:nvGrpSpPr>
        <p:grpSpPr>
          <a:xfrm>
            <a:off x="12759477" y="5674870"/>
            <a:ext cx="2839841" cy="4612380"/>
            <a:chOff x="0" y="0"/>
            <a:chExt cx="2254200" cy="3661200"/>
          </a:xfrm>
        </p:grpSpPr>
        <p:sp>
          <p:nvSpPr>
            <p:cNvPr id="911" name="Google Shape;911;g32b8e289670_0_738"/>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912" name="Google Shape;912;g32b8e289670_0_738"/>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913" name="Google Shape;913;g32b8e289670_0_738"/>
          <p:cNvGrpSpPr/>
          <p:nvPr/>
        </p:nvGrpSpPr>
        <p:grpSpPr>
          <a:xfrm>
            <a:off x="10773074" y="2092991"/>
            <a:ext cx="3622164" cy="7165318"/>
            <a:chOff x="10948449" y="2091441"/>
            <a:chExt cx="3622164" cy="7165318"/>
          </a:xfrm>
        </p:grpSpPr>
        <p:sp>
          <p:nvSpPr>
            <p:cNvPr id="914" name="Google Shape;914;g32b8e289670_0_738"/>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g32b8e289670_0_738"/>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g32b8e289670_0_738"/>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g32b8e289670_0_738"/>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g32b8e289670_0_738"/>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g32b8e289670_0_738"/>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g32b8e289670_0_738"/>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g32b8e289670_0_738"/>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22" name="Google Shape;922;g32b8e289670_0_738"/>
          <p:cNvPicPr preferRelativeResize="0"/>
          <p:nvPr/>
        </p:nvPicPr>
        <p:blipFill rotWithShape="1">
          <a:blip r:embed="rId7">
            <a:alphaModFix/>
          </a:blip>
          <a:srcRect l="16138" r="16138"/>
          <a:stretch/>
        </p:blipFill>
        <p:spPr>
          <a:xfrm>
            <a:off x="10987075" y="2247775"/>
            <a:ext cx="3225576" cy="6855751"/>
          </a:xfrm>
          <a:prstGeom prst="rect">
            <a:avLst/>
          </a:prstGeom>
          <a:noFill/>
          <a:ln>
            <a:noFill/>
          </a:ln>
        </p:spPr>
      </p:pic>
      <p:sp>
        <p:nvSpPr>
          <p:cNvPr id="2" name="Google Shape;371;g2d8fdf4ece4_0_182">
            <a:extLst>
              <a:ext uri="{FF2B5EF4-FFF2-40B4-BE49-F238E27FC236}">
                <a16:creationId xmlns:a16="http://schemas.microsoft.com/office/drawing/2014/main" id="{A1EBA384-8B06-4DDB-1089-7F97276F1FBE}"/>
              </a:ext>
            </a:extLst>
          </p:cNvPr>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27"/>
        <p:cNvGrpSpPr/>
        <p:nvPr/>
      </p:nvGrpSpPr>
      <p:grpSpPr>
        <a:xfrm>
          <a:off x="0" y="0"/>
          <a:ext cx="0" cy="0"/>
          <a:chOff x="0" y="0"/>
          <a:chExt cx="0" cy="0"/>
        </a:xfrm>
      </p:grpSpPr>
      <p:sp>
        <p:nvSpPr>
          <p:cNvPr id="928" name="Google Shape;928;g32b8e289670_0_1112"/>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929" name="Google Shape;929;g32b8e289670_0_1112"/>
          <p:cNvSpPr txBox="1"/>
          <p:nvPr/>
        </p:nvSpPr>
        <p:spPr>
          <a:xfrm>
            <a:off x="424800" y="2372400"/>
            <a:ext cx="15927900" cy="7499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0" name="Google Shape;930;g32b8e289670_0_1112"/>
          <p:cNvGrpSpPr/>
          <p:nvPr/>
        </p:nvGrpSpPr>
        <p:grpSpPr>
          <a:xfrm>
            <a:off x="886048" y="1385944"/>
            <a:ext cx="8433171" cy="1791541"/>
            <a:chOff x="1644840" y="1659960"/>
            <a:chExt cx="3308100" cy="1806900"/>
          </a:xfrm>
        </p:grpSpPr>
        <p:sp>
          <p:nvSpPr>
            <p:cNvPr id="931" name="Google Shape;931;g32b8e289670_0_1112"/>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932" name="Google Shape;932;g32b8e289670_0_1112"/>
            <p:cNvSpPr txBox="1"/>
            <p:nvPr/>
          </p:nvSpPr>
          <p:spPr>
            <a:xfrm>
              <a:off x="1644840" y="1659960"/>
              <a:ext cx="3308100" cy="180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3" name="Google Shape;933;g32b8e289670_0_1112"/>
          <p:cNvSpPr txBox="1"/>
          <p:nvPr/>
        </p:nvSpPr>
        <p:spPr>
          <a:xfrm>
            <a:off x="-106500" y="1379663"/>
            <a:ext cx="6542400" cy="879000"/>
          </a:xfrm>
          <a:prstGeom prst="rect">
            <a:avLst/>
          </a:prstGeom>
          <a:noFill/>
          <a:ln>
            <a:noFill/>
          </a:ln>
        </p:spPr>
        <p:txBody>
          <a:bodyPr spcFirstLastPara="1" wrap="square" lIns="0" tIns="0" rIns="0" bIns="0" anchor="t" anchorCtr="1">
            <a:noAutofit/>
          </a:bodyPr>
          <a:lstStyle/>
          <a:p>
            <a:pPr marL="0" marR="0" lvl="0" indent="0" algn="ctr" rtl="0">
              <a:lnSpc>
                <a:spcPct val="100000"/>
              </a:lnSpc>
              <a:spcBef>
                <a:spcPts val="0"/>
              </a:spcBef>
              <a:spcAft>
                <a:spcPts val="0"/>
              </a:spcAft>
              <a:buNone/>
            </a:pPr>
            <a:r>
              <a:rPr lang="pl" sz="4700">
                <a:latin typeface="DM Serif Display"/>
                <a:ea typeface="DM Serif Display"/>
                <a:cs typeface="DM Serif Display"/>
                <a:sym typeface="DM Serif Display"/>
              </a:rPr>
              <a:t>Cięcie wzorów</a:t>
            </a:r>
            <a:endParaRPr sz="4700">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6000">
              <a:latin typeface="DM Serif Display"/>
              <a:ea typeface="DM Serif Display"/>
              <a:cs typeface="DM Serif Display"/>
              <a:sym typeface="DM Serif Display"/>
            </a:endParaRPr>
          </a:p>
        </p:txBody>
      </p:sp>
      <p:sp>
        <p:nvSpPr>
          <p:cNvPr id="934" name="Google Shape;934;g32b8e289670_0_1112"/>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935" name="Google Shape;935;g32b8e289670_0_1112"/>
          <p:cNvGrpSpPr/>
          <p:nvPr/>
        </p:nvGrpSpPr>
        <p:grpSpPr>
          <a:xfrm>
            <a:off x="0" y="0"/>
            <a:ext cx="18288000" cy="10287000"/>
            <a:chOff x="0" y="0"/>
            <a:chExt cx="24384000" cy="13716000"/>
          </a:xfrm>
        </p:grpSpPr>
        <p:cxnSp>
          <p:nvCxnSpPr>
            <p:cNvPr id="936" name="Google Shape;936;g32b8e289670_0_1112"/>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937" name="Google Shape;937;g32b8e289670_0_111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38" name="Google Shape;938;g32b8e289670_0_111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939" name="Google Shape;939;g32b8e289670_0_1112"/>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940" name="Google Shape;940;g32b8e289670_0_1112"/>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941" name="Google Shape;941;g32b8e289670_0_1112"/>
          <p:cNvSpPr txBox="1"/>
          <p:nvPr/>
        </p:nvSpPr>
        <p:spPr>
          <a:xfrm>
            <a:off x="1031399" y="2049200"/>
            <a:ext cx="7463671" cy="830966"/>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dirty="0">
                <a:solidFill>
                  <a:srgbClr val="1E2328"/>
                </a:solidFill>
                <a:latin typeface="Montserrat"/>
                <a:ea typeface="Montserrat"/>
                <a:cs typeface="Montserrat"/>
                <a:sym typeface="Montserrat"/>
              </a:rPr>
              <a:t>Podstawowe  wzór sukienek</a:t>
            </a:r>
            <a:endParaRPr sz="2800" dirty="0"/>
          </a:p>
        </p:txBody>
      </p:sp>
      <p:pic>
        <p:nvPicPr>
          <p:cNvPr id="942" name="Google Shape;942;g32b8e289670_0_1112" title="Captura de ecrã 2025-02-02 114752.png"/>
          <p:cNvPicPr preferRelativeResize="0"/>
          <p:nvPr/>
        </p:nvPicPr>
        <p:blipFill rotWithShape="1">
          <a:blip r:embed="rId5">
            <a:alphaModFix/>
          </a:blip>
          <a:srcRect t="3112" b="3122"/>
          <a:stretch/>
        </p:blipFill>
        <p:spPr>
          <a:xfrm>
            <a:off x="10823175" y="1379675"/>
            <a:ext cx="4348200" cy="8300979"/>
          </a:xfrm>
          <a:prstGeom prst="rect">
            <a:avLst/>
          </a:prstGeom>
          <a:noFill/>
          <a:ln>
            <a:noFill/>
          </a:ln>
        </p:spPr>
      </p:pic>
      <p:sp>
        <p:nvSpPr>
          <p:cNvPr id="944" name="Google Shape;944;g32b8e289670_0_1112"/>
          <p:cNvSpPr txBox="1"/>
          <p:nvPr/>
        </p:nvSpPr>
        <p:spPr>
          <a:xfrm>
            <a:off x="923550" y="3539042"/>
            <a:ext cx="9228900" cy="6091668"/>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dirty="0">
                <a:solidFill>
                  <a:schemeClr val="lt1"/>
                </a:solidFill>
                <a:latin typeface="Montserrat"/>
                <a:ea typeface="Montserrat"/>
                <a:cs typeface="Montserrat"/>
                <a:sym typeface="Montserrat"/>
              </a:rPr>
              <a:t>Prostszym sposobem zdefiniowania wzoru sukienki jest potraktowanie go jako połączenia wzoru topu i spódnicy. Co więcej, większość podstawowych pojęć jest wspólna.</a:t>
            </a:r>
            <a:endParaRPr sz="2199" dirty="0">
              <a:solidFill>
                <a:schemeClr val="lt1"/>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dirty="0">
              <a:solidFill>
                <a:schemeClr val="lt1"/>
              </a:solidFill>
              <a:latin typeface="Montserrat"/>
              <a:ea typeface="Montserrat"/>
              <a:cs typeface="Montserrat"/>
              <a:sym typeface="Montserrat"/>
            </a:endParaRPr>
          </a:p>
          <a:p>
            <a:pPr marL="457200" lvl="0" indent="-368300" algn="l" rtl="0">
              <a:lnSpc>
                <a:spcPct val="150022"/>
              </a:lnSpc>
              <a:spcBef>
                <a:spcPts val="0"/>
              </a:spcBef>
              <a:spcAft>
                <a:spcPts val="0"/>
              </a:spcAft>
              <a:buClr>
                <a:schemeClr val="lt1"/>
              </a:buClr>
              <a:buSzPts val="2200"/>
              <a:buChar char="•"/>
            </a:pPr>
            <a:r>
              <a:rPr lang="pl" sz="2199" dirty="0">
                <a:solidFill>
                  <a:schemeClr val="lt1"/>
                </a:solidFill>
                <a:latin typeface="Montserrat"/>
                <a:ea typeface="Montserrat"/>
                <a:cs typeface="Montserrat"/>
                <a:sym typeface="Montserrat"/>
              </a:rPr>
              <a:t>Wzór sukienki zazwyczaj składa się z co najmniej dwóch elementów: przodu i tyłu. Jeśli sukienka ma szew w talii, to ma ich cztery: tył góra i przód, tył dół i przód.</a:t>
            </a:r>
            <a:endParaRPr sz="2199" dirty="0">
              <a:solidFill>
                <a:schemeClr val="lt1"/>
              </a:solidFill>
              <a:latin typeface="Montserrat"/>
              <a:ea typeface="Montserrat"/>
              <a:cs typeface="Montserrat"/>
              <a:sym typeface="Montserrat"/>
            </a:endParaRPr>
          </a:p>
          <a:p>
            <a:pPr marL="457200" lvl="0" indent="-368236" algn="l" rtl="0">
              <a:lnSpc>
                <a:spcPct val="150022"/>
              </a:lnSpc>
              <a:spcBef>
                <a:spcPts val="0"/>
              </a:spcBef>
              <a:spcAft>
                <a:spcPts val="0"/>
              </a:spcAft>
              <a:buClr>
                <a:schemeClr val="lt1"/>
              </a:buClr>
              <a:buSzPts val="2199"/>
              <a:buFont typeface="Montserrat"/>
              <a:buChar char="•"/>
            </a:pPr>
            <a:r>
              <a:rPr lang="pl" sz="2199" dirty="0">
                <a:solidFill>
                  <a:schemeClr val="lt1"/>
                </a:solidFill>
                <a:latin typeface="Montserrat"/>
                <a:ea typeface="Montserrat"/>
                <a:cs typeface="Montserrat"/>
                <a:sym typeface="Montserrat"/>
              </a:rPr>
              <a:t>Sylwetka sukienki zależeć będzie od możliwych kombinacji góry i dołu.</a:t>
            </a:r>
            <a:endParaRPr sz="2199" dirty="0">
              <a:solidFill>
                <a:schemeClr val="lt1"/>
              </a:solidFill>
              <a:latin typeface="Montserrat"/>
              <a:ea typeface="Montserrat"/>
              <a:cs typeface="Montserrat"/>
              <a:sym typeface="Montserrat"/>
            </a:endParaRPr>
          </a:p>
          <a:p>
            <a:pPr marL="457200" lvl="0" indent="-368300" algn="l" rtl="0">
              <a:lnSpc>
                <a:spcPct val="150022"/>
              </a:lnSpc>
              <a:spcBef>
                <a:spcPts val="0"/>
              </a:spcBef>
              <a:spcAft>
                <a:spcPts val="0"/>
              </a:spcAft>
              <a:buClr>
                <a:schemeClr val="lt1"/>
              </a:buClr>
              <a:buSzPts val="2200"/>
              <a:buChar char="•"/>
            </a:pPr>
            <a:r>
              <a:rPr lang="pl" sz="2199" dirty="0">
                <a:solidFill>
                  <a:schemeClr val="lt1"/>
                </a:solidFill>
                <a:latin typeface="Montserrat"/>
                <a:ea typeface="Montserrat"/>
                <a:cs typeface="Montserrat"/>
                <a:sym typeface="Montserrat"/>
              </a:rPr>
              <a:t>Najczęściej spotykane elementy dodatkowe: rękaw, kołnierzyk, stójka z guzikami, kieszenie i obszycie (dekoltu, otworu na rękę lub przodu).</a:t>
            </a:r>
            <a:endParaRPr sz="2199" dirty="0">
              <a:solidFill>
                <a:schemeClr val="lt1"/>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dirty="0">
              <a:solidFill>
                <a:schemeClr val="lt1"/>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948"/>
        <p:cNvGrpSpPr/>
        <p:nvPr/>
      </p:nvGrpSpPr>
      <p:grpSpPr>
        <a:xfrm>
          <a:off x="0" y="0"/>
          <a:ext cx="0" cy="0"/>
          <a:chOff x="0" y="0"/>
          <a:chExt cx="0" cy="0"/>
        </a:xfrm>
      </p:grpSpPr>
      <p:cxnSp>
        <p:nvCxnSpPr>
          <p:cNvPr id="949" name="Google Shape;949;g32b8e289670_0_113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950" name="Google Shape;950;g32b8e289670_0_1135"/>
          <p:cNvSpPr txBox="1"/>
          <p:nvPr/>
        </p:nvSpPr>
        <p:spPr>
          <a:xfrm>
            <a:off x="709049" y="1262600"/>
            <a:ext cx="15966279"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pl" sz="6000" dirty="0">
                <a:solidFill>
                  <a:schemeClr val="lt1"/>
                </a:solidFill>
                <a:latin typeface="DM Serif Display"/>
                <a:ea typeface="DM Serif Display"/>
                <a:cs typeface="DM Serif Display"/>
                <a:sym typeface="DM Serif Display"/>
              </a:rPr>
              <a:t>Stworzone i zmienione – ubrania z recyklingu</a:t>
            </a:r>
            <a:endParaRPr sz="6000" dirty="0">
              <a:solidFill>
                <a:schemeClr val="lt1"/>
              </a:solidFill>
              <a:latin typeface="DM Serif Display"/>
              <a:ea typeface="DM Serif Display"/>
              <a:cs typeface="DM Serif Display"/>
              <a:sym typeface="DM Serif Display"/>
            </a:endParaRPr>
          </a:p>
        </p:txBody>
      </p:sp>
      <p:sp>
        <p:nvSpPr>
          <p:cNvPr id="951" name="Google Shape;951;g32b8e289670_0_1135"/>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sp>
        <p:nvSpPr>
          <p:cNvPr id="952" name="Google Shape;952;g32b8e289670_0_113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www.fashionupproject.com</a:t>
            </a:r>
            <a:endParaRPr/>
          </a:p>
        </p:txBody>
      </p:sp>
      <p:sp>
        <p:nvSpPr>
          <p:cNvPr id="953" name="Google Shape;953;g32b8e289670_0_1135"/>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cxnSp>
        <p:nvCxnSpPr>
          <p:cNvPr id="954" name="Google Shape;954;g32b8e289670_0_1135"/>
          <p:cNvCxnSpPr/>
          <p:nvPr/>
        </p:nvCxnSpPr>
        <p:spPr>
          <a:xfrm rot="10800000">
            <a:off x="16675331" y="0"/>
            <a:ext cx="0" cy="10287000"/>
          </a:xfrm>
          <a:prstGeom prst="straightConnector1">
            <a:avLst/>
          </a:prstGeom>
          <a:noFill/>
          <a:ln w="12700" cap="flat" cmpd="sng">
            <a:solidFill>
              <a:srgbClr val="000000"/>
            </a:solidFill>
            <a:prstDash val="solid"/>
            <a:round/>
            <a:headEnd type="none" w="sm" len="sm"/>
            <a:tailEnd type="none" w="sm" len="sm"/>
          </a:ln>
        </p:spPr>
      </p:cxnSp>
      <p:cxnSp>
        <p:nvCxnSpPr>
          <p:cNvPr id="955" name="Google Shape;955;g32b8e289670_0_1135"/>
          <p:cNvCxnSpPr/>
          <p:nvPr/>
        </p:nvCxnSpPr>
        <p:spPr>
          <a:xfrm rot="10800000">
            <a:off x="0" y="1023938"/>
            <a:ext cx="18288000" cy="0"/>
          </a:xfrm>
          <a:prstGeom prst="straightConnector1">
            <a:avLst/>
          </a:prstGeom>
          <a:noFill/>
          <a:ln w="12700" cap="flat" cmpd="sng">
            <a:solidFill>
              <a:srgbClr val="1E2328"/>
            </a:solidFill>
            <a:prstDash val="solid"/>
            <a:round/>
            <a:headEnd type="none" w="sm" len="sm"/>
            <a:tailEnd type="none" w="sm" len="sm"/>
          </a:ln>
        </p:spPr>
      </p:cxnSp>
      <p:sp>
        <p:nvSpPr>
          <p:cNvPr id="956" name="Google Shape;956;g32b8e289670_0_1135"/>
          <p:cNvSpPr/>
          <p:nvPr/>
        </p:nvSpPr>
        <p:spPr>
          <a:xfrm>
            <a:off x="16675331" y="1028700"/>
            <a:ext cx="1612670" cy="1612670"/>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957" name="Google Shape;957;g32b8e289670_0_1135"/>
          <p:cNvSpPr txBox="1"/>
          <p:nvPr/>
        </p:nvSpPr>
        <p:spPr>
          <a:xfrm>
            <a:off x="517321" y="1820100"/>
            <a:ext cx="15315900" cy="9234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4800" dirty="0">
                <a:solidFill>
                  <a:schemeClr val="lt1"/>
                </a:solidFill>
                <a:latin typeface="DM Serif Display"/>
                <a:ea typeface="DM Serif Display"/>
                <a:cs typeface="DM Serif Display"/>
                <a:sym typeface="DM Serif Display"/>
              </a:rPr>
              <a:t>Sukienka </a:t>
            </a:r>
            <a:r>
              <a:rPr lang="pl" sz="3800" dirty="0">
                <a:solidFill>
                  <a:schemeClr val="lt1"/>
                </a:solidFill>
                <a:latin typeface="DM Serif Display"/>
                <a:ea typeface="DM Serif Display"/>
                <a:cs typeface="DM Serif Display"/>
                <a:sym typeface="DM Serif Display"/>
              </a:rPr>
              <a:t>– wykorzystanie elementów geometrycznych i drapowania</a:t>
            </a:r>
            <a:endParaRPr sz="3800" dirty="0"/>
          </a:p>
        </p:txBody>
      </p:sp>
      <p:pic>
        <p:nvPicPr>
          <p:cNvPr id="958" name="Google Shape;958;g32b8e289670_0_1135"/>
          <p:cNvPicPr preferRelativeResize="0"/>
          <p:nvPr/>
        </p:nvPicPr>
        <p:blipFill rotWithShape="1">
          <a:blip r:embed="rId5">
            <a:alphaModFix/>
          </a:blip>
          <a:srcRect r="31619"/>
          <a:stretch/>
        </p:blipFill>
        <p:spPr>
          <a:xfrm>
            <a:off x="709050" y="3048200"/>
            <a:ext cx="6482600" cy="6565600"/>
          </a:xfrm>
          <a:prstGeom prst="rect">
            <a:avLst/>
          </a:prstGeom>
          <a:noFill/>
          <a:ln>
            <a:noFill/>
          </a:ln>
        </p:spPr>
      </p:pic>
      <p:sp>
        <p:nvSpPr>
          <p:cNvPr id="959" name="Google Shape;959;g32b8e289670_0_1135"/>
          <p:cNvSpPr txBox="1"/>
          <p:nvPr/>
        </p:nvSpPr>
        <p:spPr>
          <a:xfrm>
            <a:off x="7461530" y="7543500"/>
            <a:ext cx="8943900" cy="2470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2200" i="1">
                <a:solidFill>
                  <a:schemeClr val="dk1"/>
                </a:solidFill>
                <a:latin typeface="Montserrat"/>
                <a:ea typeface="Montserrat"/>
                <a:cs typeface="Montserrat"/>
                <a:sym typeface="Montserrat"/>
              </a:rPr>
              <a:t>„Kiedy patrzysz na szaliki, myślisz o nich jak o kolażu, a dobór wizualny jest całkowicie intuicyjny – wzory i kolory łączone lub kontrastowane poprzez pewnego rodzaju „swobodne skojarzenia”, z niejasnym podstawowym tematem (np. kwiatowym, malarskim itp.)”</a:t>
            </a:r>
            <a:endParaRPr sz="2200" i="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2200" b="1">
                <a:solidFill>
                  <a:schemeClr val="dk1"/>
                </a:solidFill>
                <a:latin typeface="Montserrat"/>
                <a:ea typeface="Montserrat"/>
                <a:cs typeface="Montserrat"/>
                <a:sym typeface="Montserrat"/>
              </a:rPr>
              <a:t>Inácio Ribeiro z Clements Ribeiro</a:t>
            </a:r>
            <a:endParaRPr sz="2200" b="1">
              <a:solidFill>
                <a:schemeClr val="dk1"/>
              </a:solidFill>
              <a:latin typeface="Montserrat"/>
              <a:ea typeface="Montserrat"/>
              <a:cs typeface="Montserrat"/>
              <a:sym typeface="Montserrat"/>
            </a:endParaRPr>
          </a:p>
        </p:txBody>
      </p:sp>
      <p:sp>
        <p:nvSpPr>
          <p:cNvPr id="960" name="Google Shape;960;g32b8e289670_0_1135"/>
          <p:cNvSpPr txBox="1"/>
          <p:nvPr/>
        </p:nvSpPr>
        <p:spPr>
          <a:xfrm>
            <a:off x="709050" y="9613800"/>
            <a:ext cx="6325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chemeClr val="dk1"/>
                </a:solidFill>
                <a:latin typeface="Montserrat"/>
                <a:ea typeface="Montserrat"/>
                <a:cs typeface="Montserrat"/>
                <a:sym typeface="Montserrat"/>
              </a:rPr>
              <a:t>Clements Ribeiro, „ScarfMania”, szaliki przetworzone na sukienki</a:t>
            </a:r>
            <a:endParaRPr>
              <a:solidFill>
                <a:schemeClr val="dk1"/>
              </a:solidFill>
              <a:latin typeface="Montserrat"/>
              <a:ea typeface="Montserrat"/>
              <a:cs typeface="Montserrat"/>
              <a:sym typeface="Montserrat"/>
            </a:endParaRPr>
          </a:p>
        </p:txBody>
      </p:sp>
      <p:sp>
        <p:nvSpPr>
          <p:cNvPr id="961" name="Google Shape;961;g32b8e289670_0_1135"/>
          <p:cNvSpPr txBox="1"/>
          <p:nvPr/>
        </p:nvSpPr>
        <p:spPr>
          <a:xfrm>
            <a:off x="7461525" y="3048200"/>
            <a:ext cx="8943900" cy="441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2200">
                <a:latin typeface="Montserrat"/>
                <a:ea typeface="Montserrat"/>
                <a:cs typeface="Montserrat"/>
                <a:sym typeface="Montserrat"/>
              </a:rPr>
              <a:t>Clements Ribeiro to londyński dom mody założony na początku lat 90. przez małżeństwo Suzanne Clements i Inacio Ribeiro. Znany jest z kobiecych projektów, wyrazistych nadruków i luksusowych dzianin.</a:t>
            </a:r>
            <a:endParaRPr sz="2200">
              <a:latin typeface="Montserrat"/>
              <a:ea typeface="Montserrat"/>
              <a:cs typeface="Montserrat"/>
              <a:sym typeface="Montserrat"/>
            </a:endParaRPr>
          </a:p>
          <a:p>
            <a:pPr marL="0" lvl="0" indent="0" algn="l" rtl="0">
              <a:lnSpc>
                <a:spcPct val="115000"/>
              </a:lnSpc>
              <a:spcBef>
                <a:spcPts val="0"/>
              </a:spcBef>
              <a:spcAft>
                <a:spcPts val="0"/>
              </a:spcAft>
              <a:buNone/>
            </a:pPr>
            <a:endParaRPr sz="2200">
              <a:latin typeface="Montserrat"/>
              <a:ea typeface="Montserrat"/>
              <a:cs typeface="Montserrat"/>
              <a:sym typeface="Montserrat"/>
            </a:endParaRPr>
          </a:p>
          <a:p>
            <a:pPr marL="0" lvl="0" indent="0" algn="l" rtl="0">
              <a:lnSpc>
                <a:spcPct val="115000"/>
              </a:lnSpc>
              <a:spcBef>
                <a:spcPts val="0"/>
              </a:spcBef>
              <a:spcAft>
                <a:spcPts val="0"/>
              </a:spcAft>
              <a:buNone/>
            </a:pPr>
            <a:r>
              <a:rPr lang="pl" sz="2200">
                <a:latin typeface="Montserrat"/>
                <a:ea typeface="Montserrat"/>
                <a:cs typeface="Montserrat"/>
                <a:sym typeface="Montserrat"/>
              </a:rPr>
              <a:t>Od 2008 roku Clements Ribeiro podjął się szeregu projektów skupionych wokół</a:t>
            </a:r>
            <a:r>
              <a:rPr lang="pl" sz="2200" u="sng">
                <a:solidFill>
                  <a:schemeClr val="hlink"/>
                </a:solidFill>
                <a:latin typeface="Montserrat"/>
                <a:ea typeface="Montserrat"/>
                <a:cs typeface="Montserrat"/>
                <a:sym typeface="Montserrat"/>
                <a:hlinkClick r:id="rId6"/>
              </a:rPr>
              <a:t> </a:t>
            </a:r>
            <a:r>
              <a:rPr lang="pl" sz="2200">
                <a:latin typeface="Montserrat"/>
                <a:ea typeface="Montserrat"/>
                <a:cs typeface="Montserrat"/>
                <a:sym typeface="Montserrat"/>
              </a:rPr>
              <a:t>upcyklingu, obok głównej kolekcji. Wśród projektów znalazły się sukienki, spódnice i koszule wykonane z zabytkowych szalików; sukienki „kolażowe” łączące znalezione tkaniny oraz współpraca z artystką tekstylną Karen Nicol, która przekształciła zabytkowe dzianiny kaszmirowe w motywy haftu.</a:t>
            </a:r>
            <a:endParaRPr sz="1900">
              <a:solidFill>
                <a:schemeClr val="dk1"/>
              </a:solidFill>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grpSp>
        <p:nvGrpSpPr>
          <p:cNvPr id="966" name="Google Shape;966;g3350f0411d0_0_94"/>
          <p:cNvGrpSpPr/>
          <p:nvPr/>
        </p:nvGrpSpPr>
        <p:grpSpPr>
          <a:xfrm>
            <a:off x="0" y="0"/>
            <a:ext cx="18288000" cy="10287000"/>
            <a:chOff x="0" y="0"/>
            <a:chExt cx="24384000" cy="13716000"/>
          </a:xfrm>
        </p:grpSpPr>
        <p:cxnSp>
          <p:nvCxnSpPr>
            <p:cNvPr id="967" name="Google Shape;967;g3350f0411d0_0_9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68" name="Google Shape;968;g3350f0411d0_0_9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69" name="Google Shape;969;g3350f0411d0_0_9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970" name="Google Shape;970;g3350f0411d0_0_9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971" name="Google Shape;971;g3350f0411d0_0_94"/>
          <p:cNvGrpSpPr/>
          <p:nvPr/>
        </p:nvGrpSpPr>
        <p:grpSpPr>
          <a:xfrm>
            <a:off x="12759477" y="5674870"/>
            <a:ext cx="2839841" cy="4612380"/>
            <a:chOff x="0" y="0"/>
            <a:chExt cx="2254200" cy="3661200"/>
          </a:xfrm>
        </p:grpSpPr>
        <p:sp>
          <p:nvSpPr>
            <p:cNvPr id="972" name="Google Shape;972;g3350f0411d0_0_94"/>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973" name="Google Shape;973;g3350f0411d0_0_94"/>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4" name="Google Shape;974;g3350f0411d0_0_94"/>
          <p:cNvSpPr/>
          <p:nvPr/>
        </p:nvSpPr>
        <p:spPr>
          <a:xfrm>
            <a:off x="3058156" y="8253478"/>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sp>
        <p:nvSpPr>
          <p:cNvPr id="975" name="Google Shape;975;g3350f0411d0_0_94"/>
          <p:cNvSpPr txBox="1"/>
          <p:nvPr/>
        </p:nvSpPr>
        <p:spPr>
          <a:xfrm>
            <a:off x="982200" y="2093000"/>
            <a:ext cx="9231300" cy="1847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a:solidFill>
                  <a:srgbClr val="1E2328"/>
                </a:solidFill>
                <a:latin typeface="DM Serif Display"/>
                <a:ea typeface="DM Serif Display"/>
                <a:cs typeface="DM Serif Display"/>
                <a:sym typeface="DM Serif Display"/>
              </a:rPr>
              <a:t>Przerabianie szalików na sukienki – wykorzystanie drapowania</a:t>
            </a:r>
            <a:endParaRPr sz="1400" b="0" i="0" u="none" strike="noStrike" cap="none">
              <a:solidFill>
                <a:srgbClr val="000000"/>
              </a:solidFill>
              <a:latin typeface="Arial"/>
              <a:ea typeface="Arial"/>
              <a:cs typeface="Arial"/>
              <a:sym typeface="Arial"/>
            </a:endParaRPr>
          </a:p>
        </p:txBody>
      </p:sp>
      <p:grpSp>
        <p:nvGrpSpPr>
          <p:cNvPr id="976" name="Google Shape;976;g3350f0411d0_0_94"/>
          <p:cNvGrpSpPr/>
          <p:nvPr/>
        </p:nvGrpSpPr>
        <p:grpSpPr>
          <a:xfrm>
            <a:off x="1040774" y="8321660"/>
            <a:ext cx="1677150" cy="563152"/>
            <a:chOff x="0" y="0"/>
            <a:chExt cx="2236199" cy="750870"/>
          </a:xfrm>
        </p:grpSpPr>
        <p:grpSp>
          <p:nvGrpSpPr>
            <p:cNvPr id="977" name="Google Shape;977;g3350f0411d0_0_94"/>
            <p:cNvGrpSpPr/>
            <p:nvPr/>
          </p:nvGrpSpPr>
          <p:grpSpPr>
            <a:xfrm>
              <a:off x="0" y="0"/>
              <a:ext cx="2236199" cy="750870"/>
              <a:chOff x="0" y="0"/>
              <a:chExt cx="742800" cy="249417"/>
            </a:xfrm>
          </p:grpSpPr>
          <p:sp>
            <p:nvSpPr>
              <p:cNvPr id="978" name="Google Shape;978;g3350f0411d0_0_94"/>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979" name="Google Shape;979;g3350f0411d0_0_94"/>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80" name="Google Shape;980;g3350f0411d0_0_94"/>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1800"/>
                <a:buFont typeface="Arial"/>
                <a:buNone/>
              </a:pPr>
              <a:r>
                <a:rPr lang="pl" sz="1800">
                  <a:latin typeface="Montserrat"/>
                  <a:ea typeface="Montserrat"/>
                  <a:cs typeface="Montserrat"/>
                  <a:sym typeface="Montserrat"/>
                </a:rPr>
                <a:t>Obejrzyj tutaj</a:t>
              </a:r>
              <a:endParaRPr sz="1400" b="0" i="0" u="none" strike="noStrike" cap="none">
                <a:solidFill>
                  <a:srgbClr val="000000"/>
                </a:solidFill>
                <a:latin typeface="Arial"/>
                <a:ea typeface="Arial"/>
                <a:cs typeface="Arial"/>
                <a:sym typeface="Arial"/>
              </a:endParaRPr>
            </a:p>
          </p:txBody>
        </p:sp>
      </p:grpSp>
      <p:sp>
        <p:nvSpPr>
          <p:cNvPr id="981" name="Google Shape;981;g3350f0411d0_0_94"/>
          <p:cNvSpPr txBox="1"/>
          <p:nvPr/>
        </p:nvSpPr>
        <p:spPr>
          <a:xfrm>
            <a:off x="982191" y="4840715"/>
            <a:ext cx="9231300" cy="13542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199">
                <a:solidFill>
                  <a:srgbClr val="1E2328"/>
                </a:solidFill>
                <a:latin typeface="Montserrat"/>
                <a:ea typeface="Montserrat"/>
                <a:cs typeface="Montserrat"/>
                <a:sym typeface="Montserrat"/>
              </a:rPr>
              <a:t>W tym filmie możesz przyjrzeć się procesowi tworzenia sukienki na manekinie, wykorzystując technikę drapowania, łącząc i poddając recyklingowi stare szaliki.</a:t>
            </a:r>
            <a:endParaRPr sz="1400" b="0" i="0" u="none" strike="noStrike" cap="none">
              <a:solidFill>
                <a:srgbClr val="000000"/>
              </a:solidFill>
              <a:latin typeface="Arial"/>
              <a:ea typeface="Arial"/>
              <a:cs typeface="Arial"/>
              <a:sym typeface="Arial"/>
            </a:endParaRPr>
          </a:p>
        </p:txBody>
      </p:sp>
      <p:sp>
        <p:nvSpPr>
          <p:cNvPr id="982" name="Google Shape;982;g3350f0411d0_0_94"/>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sp>
        <p:nvSpPr>
          <p:cNvPr id="983" name="Google Shape;983;g3350f0411d0_0_9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984" name="Google Shape;984;g3350f0411d0_0_94"/>
          <p:cNvSpPr txBox="1"/>
          <p:nvPr/>
        </p:nvSpPr>
        <p:spPr>
          <a:xfrm>
            <a:off x="3894625" y="8372375"/>
            <a:ext cx="12262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800" dirty="0">
                <a:solidFill>
                  <a:schemeClr val="dk1"/>
                </a:solidFill>
                <a:latin typeface="Montserrat"/>
                <a:ea typeface="Montserrat"/>
                <a:cs typeface="Montserrat"/>
                <a:sym typeface="Montserrat"/>
                <a:hlinkClick r:id="rId6"/>
              </a:rPr>
              <a:t>https://www.youtube.com/shorts/5oMJ7m9ukfA</a:t>
            </a:r>
            <a:r>
              <a:rPr lang="pl" sz="1800" dirty="0">
                <a:solidFill>
                  <a:schemeClr val="dk1"/>
                </a:solidFill>
                <a:latin typeface="Montserrat"/>
                <a:ea typeface="Montserrat"/>
                <a:cs typeface="Montserrat"/>
                <a:sym typeface="Montserrat"/>
              </a:rPr>
              <a:t> </a:t>
            </a:r>
            <a:endParaRPr sz="1800" dirty="0">
              <a:solidFill>
                <a:schemeClr val="dk1"/>
              </a:solidFill>
              <a:latin typeface="Montserrat"/>
              <a:ea typeface="Montserrat"/>
              <a:cs typeface="Montserrat"/>
              <a:sym typeface="Montserrat"/>
            </a:endParaRPr>
          </a:p>
        </p:txBody>
      </p:sp>
      <p:grpSp>
        <p:nvGrpSpPr>
          <p:cNvPr id="985" name="Google Shape;985;g3350f0411d0_0_94"/>
          <p:cNvGrpSpPr/>
          <p:nvPr/>
        </p:nvGrpSpPr>
        <p:grpSpPr>
          <a:xfrm>
            <a:off x="12759477" y="5674870"/>
            <a:ext cx="2839841" cy="4612380"/>
            <a:chOff x="0" y="0"/>
            <a:chExt cx="2254200" cy="3661200"/>
          </a:xfrm>
        </p:grpSpPr>
        <p:sp>
          <p:nvSpPr>
            <p:cNvPr id="986" name="Google Shape;986;g3350f0411d0_0_94"/>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987" name="Google Shape;987;g3350f0411d0_0_94"/>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988" name="Google Shape;988;g3350f0411d0_0_94"/>
          <p:cNvGrpSpPr/>
          <p:nvPr/>
        </p:nvGrpSpPr>
        <p:grpSpPr>
          <a:xfrm>
            <a:off x="10773074" y="2092991"/>
            <a:ext cx="3622164" cy="7165318"/>
            <a:chOff x="10948449" y="2091441"/>
            <a:chExt cx="3622164" cy="7165318"/>
          </a:xfrm>
        </p:grpSpPr>
        <p:sp>
          <p:nvSpPr>
            <p:cNvPr id="989" name="Google Shape;989;g3350f0411d0_0_94"/>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g3350f0411d0_0_94"/>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g3350f0411d0_0_94"/>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g3350f0411d0_0_94"/>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g3350f0411d0_0_94"/>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g3350f0411d0_0_94"/>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g3350f0411d0_0_94"/>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g3350f0411d0_0_94"/>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97" name="Google Shape;997;g3350f0411d0_0_94"/>
          <p:cNvPicPr preferRelativeResize="0"/>
          <p:nvPr/>
        </p:nvPicPr>
        <p:blipFill rotWithShape="1">
          <a:blip r:embed="rId7">
            <a:alphaModFix/>
          </a:blip>
          <a:srcRect l="12936" r="12929"/>
          <a:stretch/>
        </p:blipFill>
        <p:spPr>
          <a:xfrm>
            <a:off x="10987075" y="2247775"/>
            <a:ext cx="3225575" cy="6855750"/>
          </a:xfrm>
          <a:prstGeom prst="rect">
            <a:avLst/>
          </a:prstGeom>
          <a:noFill/>
          <a:ln>
            <a:noFill/>
          </a:ln>
        </p:spPr>
      </p:pic>
      <p:sp>
        <p:nvSpPr>
          <p:cNvPr id="2" name="Google Shape;371;g2d8fdf4ece4_0_182">
            <a:extLst>
              <a:ext uri="{FF2B5EF4-FFF2-40B4-BE49-F238E27FC236}">
                <a16:creationId xmlns:a16="http://schemas.microsoft.com/office/drawing/2014/main" id="{6DD59EB1-62D7-7B0E-1E12-B26C0557A0F1}"/>
              </a:ext>
            </a:extLst>
          </p:cNvPr>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02"/>
        <p:cNvGrpSpPr/>
        <p:nvPr/>
      </p:nvGrpSpPr>
      <p:grpSpPr>
        <a:xfrm>
          <a:off x="0" y="0"/>
          <a:ext cx="0" cy="0"/>
          <a:chOff x="0" y="0"/>
          <a:chExt cx="0" cy="0"/>
        </a:xfrm>
      </p:grpSpPr>
      <p:sp>
        <p:nvSpPr>
          <p:cNvPr id="1003" name="Google Shape;1003;g32b8e289670_0_623"/>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1004" name="Google Shape;1004;g32b8e289670_0_623"/>
          <p:cNvSpPr txBox="1"/>
          <p:nvPr/>
        </p:nvSpPr>
        <p:spPr>
          <a:xfrm>
            <a:off x="422763" y="2664800"/>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FCF5A"/>
              </a:highlight>
            </a:endParaRPr>
          </a:p>
        </p:txBody>
      </p:sp>
      <p:grpSp>
        <p:nvGrpSpPr>
          <p:cNvPr id="1005" name="Google Shape;1005;g32b8e289670_0_623"/>
          <p:cNvGrpSpPr/>
          <p:nvPr/>
        </p:nvGrpSpPr>
        <p:grpSpPr>
          <a:xfrm>
            <a:off x="886048" y="1385980"/>
            <a:ext cx="6133548" cy="1678610"/>
            <a:chOff x="1644840" y="1659960"/>
            <a:chExt cx="3308100" cy="1806900"/>
          </a:xfrm>
        </p:grpSpPr>
        <p:sp>
          <p:nvSpPr>
            <p:cNvPr id="1006" name="Google Shape;1006;g32b8e289670_0_623"/>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1007" name="Google Shape;1007;g32b8e289670_0_623"/>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8" name="Google Shape;1008;g32b8e289670_0_623"/>
          <p:cNvSpPr txBox="1"/>
          <p:nvPr/>
        </p:nvSpPr>
        <p:spPr>
          <a:xfrm>
            <a:off x="681625" y="1785788"/>
            <a:ext cx="6542400" cy="879000"/>
          </a:xfrm>
          <a:prstGeom prst="rect">
            <a:avLst/>
          </a:prstGeom>
          <a:noFill/>
          <a:ln>
            <a:noFill/>
          </a:ln>
        </p:spPr>
        <p:txBody>
          <a:bodyPr spcFirstLastPara="1" wrap="square" lIns="0" tIns="0" rIns="0" bIns="0" anchor="t" anchorCtr="1">
            <a:noAutofit/>
          </a:bodyPr>
          <a:lstStyle/>
          <a:p>
            <a:pPr marL="0" marR="0" lvl="0" indent="0" algn="ctr" rtl="0">
              <a:lnSpc>
                <a:spcPct val="100000"/>
              </a:lnSpc>
              <a:spcBef>
                <a:spcPts val="0"/>
              </a:spcBef>
              <a:spcAft>
                <a:spcPts val="0"/>
              </a:spcAft>
              <a:buNone/>
            </a:pPr>
            <a:r>
              <a:rPr lang="pl" sz="4700">
                <a:solidFill>
                  <a:schemeClr val="lt1"/>
                </a:solidFill>
                <a:latin typeface="DM Serif Display"/>
                <a:ea typeface="DM Serif Display"/>
                <a:cs typeface="DM Serif Display"/>
                <a:sym typeface="DM Serif Display"/>
              </a:rPr>
              <a:t>Drapowanie</a:t>
            </a:r>
            <a:endParaRPr sz="4700">
              <a:solidFill>
                <a:schemeClr val="lt1"/>
              </a:solidFill>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6000">
              <a:latin typeface="DM Serif Display"/>
              <a:ea typeface="DM Serif Display"/>
              <a:cs typeface="DM Serif Display"/>
              <a:sym typeface="DM Serif Display"/>
            </a:endParaRPr>
          </a:p>
        </p:txBody>
      </p:sp>
      <p:sp>
        <p:nvSpPr>
          <p:cNvPr id="1009" name="Google Shape;1009;g32b8e289670_0_623"/>
          <p:cNvSpPr txBox="1"/>
          <p:nvPr/>
        </p:nvSpPr>
        <p:spPr>
          <a:xfrm>
            <a:off x="1031400" y="3711975"/>
            <a:ext cx="9048300" cy="4619100"/>
          </a:xfrm>
          <a:prstGeom prst="rect">
            <a:avLst/>
          </a:prstGeom>
          <a:noFill/>
          <a:ln>
            <a:noFill/>
          </a:ln>
        </p:spPr>
        <p:txBody>
          <a:bodyPr spcFirstLastPara="1" wrap="square" lIns="0" tIns="0" rIns="0" bIns="0" anchor="t" anchorCtr="0">
            <a:noAutofit/>
          </a:bodyPr>
          <a:lstStyle/>
          <a:p>
            <a:pPr marL="0" lvl="0" indent="0" algn="l" rtl="0">
              <a:lnSpc>
                <a:spcPct val="150022"/>
              </a:lnSpc>
              <a:spcBef>
                <a:spcPts val="0"/>
              </a:spcBef>
              <a:spcAft>
                <a:spcPts val="0"/>
              </a:spcAft>
              <a:buNone/>
            </a:pPr>
            <a:r>
              <a:rPr lang="pl" sz="2199">
                <a:solidFill>
                  <a:schemeClr val="dk1"/>
                </a:solidFill>
                <a:latin typeface="Montserrat"/>
                <a:ea typeface="Montserrat"/>
                <a:cs typeface="Montserrat"/>
                <a:sym typeface="Montserrat"/>
              </a:rPr>
              <a:t>Jeśli chodzi o cięcie wzoru, drapowanie wymaga od nas zrozumienia zachowania się tkaniny w różnych kierunkach. Ta wiedza będzie pomocna podczas pracy z resztkami i pościelą domową, a także z odzieżą używaną.</a:t>
            </a:r>
            <a:endParaRPr sz="2199">
              <a:solidFill>
                <a:schemeClr val="dk1"/>
              </a:solidFill>
              <a:latin typeface="Montserrat"/>
              <a:ea typeface="Montserrat"/>
              <a:cs typeface="Montserrat"/>
              <a:sym typeface="Montserrat"/>
            </a:endParaRPr>
          </a:p>
          <a:p>
            <a:pPr marL="343080" marR="0" lvl="0" indent="-343080" algn="l" rtl="0">
              <a:lnSpc>
                <a:spcPct val="150000"/>
              </a:lnSpc>
              <a:spcBef>
                <a:spcPts val="0"/>
              </a:spcBef>
              <a:spcAft>
                <a:spcPts val="0"/>
              </a:spcAft>
              <a:buClr>
                <a:schemeClr val="dk1"/>
              </a:buClr>
              <a:buSzPts val="2200"/>
              <a:buFont typeface="Montserrat"/>
              <a:buAutoNum type="arabicPeriod"/>
            </a:pPr>
            <a:r>
              <a:rPr lang="pl" sz="2200">
                <a:solidFill>
                  <a:schemeClr val="dk1"/>
                </a:solidFill>
                <a:latin typeface="Montserrat"/>
                <a:ea typeface="Montserrat"/>
                <a:cs typeface="Montserrat"/>
                <a:sym typeface="Montserrat"/>
              </a:rPr>
              <a:t>Linia </a:t>
            </a:r>
            <a:r>
              <a:rPr lang="pl" sz="2200" b="1">
                <a:solidFill>
                  <a:schemeClr val="dk1"/>
                </a:solidFill>
                <a:latin typeface="Montserrat"/>
                <a:ea typeface="Montserrat"/>
                <a:cs typeface="Montserrat"/>
                <a:sym typeface="Montserrat"/>
              </a:rPr>
              <a:t>włókien </a:t>
            </a:r>
            <a:r>
              <a:rPr lang="pl" sz="2200">
                <a:solidFill>
                  <a:schemeClr val="dk1"/>
                </a:solidFill>
                <a:latin typeface="Montserrat"/>
                <a:ea typeface="Montserrat"/>
                <a:cs typeface="Montserrat"/>
                <a:sym typeface="Montserrat"/>
              </a:rPr>
              <a:t>jest najczęściej stosowanym kierunkiem i znajduje się równolegle do krawędzi</a:t>
            </a:r>
            <a:endParaRPr sz="2200">
              <a:solidFill>
                <a:schemeClr val="dk1"/>
              </a:solidFill>
              <a:latin typeface="Montserrat"/>
              <a:ea typeface="Montserrat"/>
              <a:cs typeface="Montserrat"/>
              <a:sym typeface="Montserrat"/>
            </a:endParaRPr>
          </a:p>
          <a:p>
            <a:pPr marL="343080" marR="0" lvl="0" indent="-343080" algn="l" rtl="0">
              <a:lnSpc>
                <a:spcPct val="150000"/>
              </a:lnSpc>
              <a:spcBef>
                <a:spcPts val="0"/>
              </a:spcBef>
              <a:spcAft>
                <a:spcPts val="0"/>
              </a:spcAft>
              <a:buClr>
                <a:schemeClr val="dk1"/>
              </a:buClr>
              <a:buSzPts val="2200"/>
              <a:buFont typeface="Montserrat"/>
              <a:buAutoNum type="arabicPeriod"/>
            </a:pPr>
            <a:r>
              <a:rPr lang="pl" sz="2200">
                <a:solidFill>
                  <a:schemeClr val="dk1"/>
                </a:solidFill>
                <a:latin typeface="Montserrat"/>
                <a:ea typeface="Montserrat"/>
                <a:cs typeface="Montserrat"/>
                <a:sym typeface="Montserrat"/>
              </a:rPr>
              <a:t>Słoje </a:t>
            </a:r>
            <a:r>
              <a:rPr lang="pl" sz="2200" b="1">
                <a:solidFill>
                  <a:schemeClr val="dk1"/>
                </a:solidFill>
                <a:latin typeface="Montserrat"/>
                <a:ea typeface="Montserrat"/>
                <a:cs typeface="Montserrat"/>
                <a:sym typeface="Montserrat"/>
              </a:rPr>
              <a:t>poprzeczne </a:t>
            </a:r>
            <a:r>
              <a:rPr lang="pl" sz="2200">
                <a:solidFill>
                  <a:schemeClr val="dk1"/>
                </a:solidFill>
                <a:latin typeface="Montserrat"/>
                <a:ea typeface="Montserrat"/>
                <a:cs typeface="Montserrat"/>
                <a:sym typeface="Montserrat"/>
              </a:rPr>
              <a:t>są również bardzo powszechne i występują równolegle do surowej krawędzi</a:t>
            </a:r>
            <a:endParaRPr sz="2200">
              <a:solidFill>
                <a:schemeClr val="dk1"/>
              </a:solidFill>
              <a:latin typeface="Montserrat"/>
              <a:ea typeface="Montserrat"/>
              <a:cs typeface="Montserrat"/>
              <a:sym typeface="Montserrat"/>
            </a:endParaRPr>
          </a:p>
          <a:p>
            <a:pPr marL="343080" marR="0" lvl="0" indent="-343080" algn="l" rtl="0">
              <a:lnSpc>
                <a:spcPct val="150000"/>
              </a:lnSpc>
              <a:spcBef>
                <a:spcPts val="0"/>
              </a:spcBef>
              <a:spcAft>
                <a:spcPts val="0"/>
              </a:spcAft>
              <a:buClr>
                <a:schemeClr val="dk1"/>
              </a:buClr>
              <a:buSzPts val="2200"/>
              <a:buFont typeface="Montserrat"/>
              <a:buAutoNum type="arabicPeriod"/>
            </a:pPr>
            <a:r>
              <a:rPr lang="pl" sz="2200">
                <a:solidFill>
                  <a:schemeClr val="dk1"/>
                </a:solidFill>
                <a:latin typeface="Montserrat"/>
                <a:ea typeface="Montserrat"/>
                <a:cs typeface="Montserrat"/>
                <a:sym typeface="Montserrat"/>
              </a:rPr>
              <a:t>Skos </a:t>
            </a:r>
            <a:r>
              <a:rPr lang="pl" sz="2200" b="1">
                <a:solidFill>
                  <a:schemeClr val="dk1"/>
                </a:solidFill>
                <a:latin typeface="Montserrat"/>
                <a:ea typeface="Montserrat"/>
                <a:cs typeface="Montserrat"/>
                <a:sym typeface="Montserrat"/>
              </a:rPr>
              <a:t>jest </a:t>
            </a:r>
            <a:r>
              <a:rPr lang="pl" sz="2200">
                <a:solidFill>
                  <a:schemeClr val="dk1"/>
                </a:solidFill>
                <a:latin typeface="Montserrat"/>
                <a:ea typeface="Montserrat"/>
                <a:cs typeface="Montserrat"/>
                <a:sym typeface="Montserrat"/>
              </a:rPr>
              <a:t>w dowolnym kierunku pomiędzy linią włókien a słojami poprzecznymi, jednakże </a:t>
            </a:r>
            <a:r>
              <a:rPr lang="pl" sz="2200" b="1">
                <a:solidFill>
                  <a:schemeClr val="dk1"/>
                </a:solidFill>
                <a:latin typeface="Montserrat"/>
                <a:ea typeface="Montserrat"/>
                <a:cs typeface="Montserrat"/>
                <a:sym typeface="Montserrat"/>
              </a:rPr>
              <a:t>idealny lub prawdziwy skos </a:t>
            </a:r>
            <a:r>
              <a:rPr lang="pl" sz="2200">
                <a:solidFill>
                  <a:schemeClr val="dk1"/>
                </a:solidFill>
                <a:latin typeface="Montserrat"/>
                <a:ea typeface="Montserrat"/>
                <a:cs typeface="Montserrat"/>
                <a:sym typeface="Montserrat"/>
              </a:rPr>
              <a:t>wynosi dokładnie 45° od krawędzi krawędzi/surowego brzegu</a:t>
            </a:r>
            <a:endParaRPr sz="2200">
              <a:solidFill>
                <a:schemeClr val="dk1"/>
              </a:solidFill>
              <a:latin typeface="Montserrat"/>
              <a:ea typeface="Montserrat"/>
              <a:cs typeface="Montserrat"/>
              <a:sym typeface="Montserrat"/>
            </a:endParaRPr>
          </a:p>
        </p:txBody>
      </p:sp>
      <p:sp>
        <p:nvSpPr>
          <p:cNvPr id="1010" name="Google Shape;1010;g32b8e289670_0_623"/>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1011" name="Google Shape;1011;g32b8e289670_0_623"/>
          <p:cNvGrpSpPr/>
          <p:nvPr/>
        </p:nvGrpSpPr>
        <p:grpSpPr>
          <a:xfrm>
            <a:off x="0" y="0"/>
            <a:ext cx="18288000" cy="10287000"/>
            <a:chOff x="0" y="0"/>
            <a:chExt cx="24384000" cy="13716000"/>
          </a:xfrm>
        </p:grpSpPr>
        <p:cxnSp>
          <p:nvCxnSpPr>
            <p:cNvPr id="1012" name="Google Shape;1012;g32b8e289670_0_623"/>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013" name="Google Shape;1013;g32b8e289670_0_62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14" name="Google Shape;1014;g32b8e289670_0_62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015" name="Google Shape;1015;g32b8e289670_0_62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016" name="Google Shape;1016;g32b8e289670_0_623"/>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1017" name="Google Shape;1017;g32b8e289670_0_623"/>
          <p:cNvSpPr txBox="1"/>
          <p:nvPr/>
        </p:nvSpPr>
        <p:spPr>
          <a:xfrm>
            <a:off x="7069850" y="1698925"/>
            <a:ext cx="52245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a:t>
            </a:r>
            <a:endParaRPr sz="2800"/>
          </a:p>
        </p:txBody>
      </p:sp>
      <p:pic>
        <p:nvPicPr>
          <p:cNvPr id="1018" name="Google Shape;1018;g32b8e289670_0_623" title="Captura de ecrã 2025-03-24 163308.png"/>
          <p:cNvPicPr preferRelativeResize="0"/>
          <p:nvPr/>
        </p:nvPicPr>
        <p:blipFill>
          <a:blip r:embed="rId5">
            <a:alphaModFix/>
          </a:blip>
          <a:stretch>
            <a:fillRect/>
          </a:stretch>
        </p:blipFill>
        <p:spPr>
          <a:xfrm>
            <a:off x="10604775" y="3503900"/>
            <a:ext cx="5458200" cy="5286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23"/>
        <p:cNvGrpSpPr/>
        <p:nvPr/>
      </p:nvGrpSpPr>
      <p:grpSpPr>
        <a:xfrm>
          <a:off x="0" y="0"/>
          <a:ext cx="0" cy="0"/>
          <a:chOff x="0" y="0"/>
          <a:chExt cx="0" cy="0"/>
        </a:xfrm>
      </p:grpSpPr>
      <p:sp>
        <p:nvSpPr>
          <p:cNvPr id="1024" name="Google Shape;1024;g32b8e289670_0_952"/>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1025" name="Google Shape;1025;g32b8e289670_0_952"/>
          <p:cNvSpPr txBox="1"/>
          <p:nvPr/>
        </p:nvSpPr>
        <p:spPr>
          <a:xfrm>
            <a:off x="424800" y="2372400"/>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CFCF5A"/>
              </a:highlight>
            </a:endParaRPr>
          </a:p>
        </p:txBody>
      </p:sp>
      <p:grpSp>
        <p:nvGrpSpPr>
          <p:cNvPr id="1026" name="Google Shape;1026;g32b8e289670_0_952"/>
          <p:cNvGrpSpPr/>
          <p:nvPr/>
        </p:nvGrpSpPr>
        <p:grpSpPr>
          <a:xfrm>
            <a:off x="886048" y="1385980"/>
            <a:ext cx="6133548" cy="1678610"/>
            <a:chOff x="1644840" y="1659960"/>
            <a:chExt cx="3308100" cy="1806900"/>
          </a:xfrm>
        </p:grpSpPr>
        <p:sp>
          <p:nvSpPr>
            <p:cNvPr id="1027" name="Google Shape;1027;g32b8e289670_0_952"/>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1028" name="Google Shape;1028;g32b8e289670_0_952"/>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9" name="Google Shape;1029;g32b8e289670_0_952"/>
          <p:cNvSpPr txBox="1"/>
          <p:nvPr/>
        </p:nvSpPr>
        <p:spPr>
          <a:xfrm>
            <a:off x="681625" y="1785788"/>
            <a:ext cx="6542400" cy="879000"/>
          </a:xfrm>
          <a:prstGeom prst="rect">
            <a:avLst/>
          </a:prstGeom>
          <a:noFill/>
          <a:ln>
            <a:noFill/>
          </a:ln>
        </p:spPr>
        <p:txBody>
          <a:bodyPr spcFirstLastPara="1" wrap="square" lIns="0" tIns="0" rIns="0" bIns="0" anchor="t" anchorCtr="1">
            <a:noAutofit/>
          </a:bodyPr>
          <a:lstStyle/>
          <a:p>
            <a:pPr marL="0" marR="0" lvl="0" indent="0" algn="ctr" rtl="0">
              <a:lnSpc>
                <a:spcPct val="100000"/>
              </a:lnSpc>
              <a:spcBef>
                <a:spcPts val="0"/>
              </a:spcBef>
              <a:spcAft>
                <a:spcPts val="0"/>
              </a:spcAft>
              <a:buNone/>
            </a:pPr>
            <a:r>
              <a:rPr lang="pl" sz="4700">
                <a:solidFill>
                  <a:schemeClr val="lt1"/>
                </a:solidFill>
                <a:latin typeface="DM Serif Display"/>
                <a:ea typeface="DM Serif Display"/>
                <a:cs typeface="DM Serif Display"/>
                <a:sym typeface="DM Serif Display"/>
              </a:rPr>
              <a:t>Drapowanie</a:t>
            </a:r>
            <a:endParaRPr sz="4700">
              <a:solidFill>
                <a:schemeClr val="lt1"/>
              </a:solidFill>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6000">
              <a:latin typeface="DM Serif Display"/>
              <a:ea typeface="DM Serif Display"/>
              <a:cs typeface="DM Serif Display"/>
              <a:sym typeface="DM Serif Display"/>
            </a:endParaRPr>
          </a:p>
        </p:txBody>
      </p:sp>
      <p:sp>
        <p:nvSpPr>
          <p:cNvPr id="1030" name="Google Shape;1030;g32b8e289670_0_952"/>
          <p:cNvSpPr txBox="1"/>
          <p:nvPr/>
        </p:nvSpPr>
        <p:spPr>
          <a:xfrm>
            <a:off x="886050" y="3299450"/>
            <a:ext cx="6338100" cy="3678900"/>
          </a:xfrm>
          <a:prstGeom prst="rect">
            <a:avLst/>
          </a:prstGeom>
          <a:noFill/>
          <a:ln>
            <a:noFill/>
          </a:ln>
        </p:spPr>
        <p:txBody>
          <a:bodyPr spcFirstLastPara="1" wrap="square" lIns="0" tIns="0" rIns="0" bIns="0" anchor="t" anchorCtr="0">
            <a:noAutofit/>
          </a:bodyPr>
          <a:lstStyle/>
          <a:p>
            <a:pPr marL="457200" lvl="0" indent="-342900" algn="l" rtl="0">
              <a:lnSpc>
                <a:spcPct val="150000"/>
              </a:lnSpc>
              <a:spcBef>
                <a:spcPts val="0"/>
              </a:spcBef>
              <a:spcAft>
                <a:spcPts val="0"/>
              </a:spcAft>
              <a:buClr>
                <a:schemeClr val="dk1"/>
              </a:buClr>
              <a:buSzPts val="1800"/>
              <a:buChar char="•"/>
            </a:pPr>
            <a:r>
              <a:rPr lang="pl" sz="1800">
                <a:solidFill>
                  <a:schemeClr val="dk1"/>
                </a:solidFill>
                <a:latin typeface="Montserrat"/>
                <a:ea typeface="Montserrat"/>
                <a:cs typeface="Montserrat"/>
                <a:sym typeface="Montserrat"/>
              </a:rPr>
              <a:t>Prosty </a:t>
            </a:r>
            <a:r>
              <a:rPr lang="pl" sz="1800" b="1">
                <a:solidFill>
                  <a:schemeClr val="dk1"/>
                </a:solidFill>
                <a:latin typeface="Montserrat"/>
                <a:ea typeface="Montserrat"/>
                <a:cs typeface="Montserrat"/>
                <a:sym typeface="Montserrat"/>
              </a:rPr>
              <a:t>materiał </a:t>
            </a:r>
            <a:r>
              <a:rPr lang="pl" sz="1800">
                <a:solidFill>
                  <a:schemeClr val="dk1"/>
                </a:solidFill>
                <a:latin typeface="Montserrat"/>
                <a:ea typeface="Montserrat"/>
                <a:cs typeface="Montserrat"/>
                <a:sym typeface="Montserrat"/>
              </a:rPr>
              <a:t>tworzy dwa mocne drapowania, rozszerzając się od biustu do bioder – naturalny układ zrównoważonego kwadratu. Boki układają się prostym, pionowym pasem.</a:t>
            </a:r>
            <a:endParaRPr sz="1800">
              <a:solidFill>
                <a:schemeClr val="dk1"/>
              </a:solidFill>
              <a:latin typeface="Montserrat"/>
              <a:ea typeface="Montserrat"/>
              <a:cs typeface="Montserrat"/>
              <a:sym typeface="Montserrat"/>
            </a:endParaRPr>
          </a:p>
          <a:p>
            <a:pPr marL="0" lvl="0" indent="0" algn="l" rtl="0">
              <a:lnSpc>
                <a:spcPct val="150000"/>
              </a:lnSpc>
              <a:spcBef>
                <a:spcPts val="0"/>
              </a:spcBef>
              <a:spcAft>
                <a:spcPts val="0"/>
              </a:spcAft>
              <a:buNone/>
            </a:pPr>
            <a:endParaRPr sz="1800">
              <a:solidFill>
                <a:schemeClr val="dk1"/>
              </a:solidFill>
              <a:latin typeface="Montserrat"/>
              <a:ea typeface="Montserrat"/>
              <a:cs typeface="Montserrat"/>
              <a:sym typeface="Montserrat"/>
            </a:endParaRPr>
          </a:p>
          <a:p>
            <a:pPr marL="457200" lvl="0" indent="-342900" algn="l" rtl="0">
              <a:lnSpc>
                <a:spcPct val="150000"/>
              </a:lnSpc>
              <a:spcBef>
                <a:spcPts val="0"/>
              </a:spcBef>
              <a:spcAft>
                <a:spcPts val="0"/>
              </a:spcAft>
              <a:buClr>
                <a:schemeClr val="dk1"/>
              </a:buClr>
              <a:buSzPts val="1800"/>
              <a:buChar char="•"/>
            </a:pPr>
            <a:r>
              <a:rPr lang="pl" sz="1800">
                <a:solidFill>
                  <a:schemeClr val="dk1"/>
                </a:solidFill>
                <a:latin typeface="Montserrat"/>
                <a:ea typeface="Montserrat"/>
                <a:cs typeface="Montserrat"/>
                <a:sym typeface="Montserrat"/>
              </a:rPr>
              <a:t>Materiał o poziomym usłojeniu wydaje się nieco szerszy w biodrach i nie układa się tak łatwo. Boki wydają się bardziej wystające. Mocniejsze, proste usłojenie biegnie poziomo i wypycha tkaninę na zewnątrz.</a:t>
            </a:r>
            <a:endParaRPr sz="1800">
              <a:solidFill>
                <a:schemeClr val="dk1"/>
              </a:solidFill>
              <a:latin typeface="Montserrat"/>
              <a:ea typeface="Montserrat"/>
              <a:cs typeface="Montserrat"/>
              <a:sym typeface="Montserrat"/>
            </a:endParaRPr>
          </a:p>
        </p:txBody>
      </p:sp>
      <p:sp>
        <p:nvSpPr>
          <p:cNvPr id="1031" name="Google Shape;1031;g32b8e289670_0_952"/>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1032" name="Google Shape;1032;g32b8e289670_0_952"/>
          <p:cNvGrpSpPr/>
          <p:nvPr/>
        </p:nvGrpSpPr>
        <p:grpSpPr>
          <a:xfrm>
            <a:off x="0" y="0"/>
            <a:ext cx="18288000" cy="10287000"/>
            <a:chOff x="0" y="0"/>
            <a:chExt cx="24384000" cy="13716000"/>
          </a:xfrm>
        </p:grpSpPr>
        <p:cxnSp>
          <p:nvCxnSpPr>
            <p:cNvPr id="1033" name="Google Shape;1033;g32b8e289670_0_952"/>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034" name="Google Shape;1034;g32b8e289670_0_952"/>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35" name="Google Shape;1035;g32b8e289670_0_952"/>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036" name="Google Shape;1036;g32b8e289670_0_952"/>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037" name="Google Shape;1037;g32b8e289670_0_952"/>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1038" name="Google Shape;1038;g32b8e289670_0_952"/>
          <p:cNvSpPr txBox="1"/>
          <p:nvPr/>
        </p:nvSpPr>
        <p:spPr>
          <a:xfrm>
            <a:off x="7069850" y="1698925"/>
            <a:ext cx="52245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a:t>
            </a:r>
            <a:endParaRPr sz="2800"/>
          </a:p>
        </p:txBody>
      </p:sp>
      <p:pic>
        <p:nvPicPr>
          <p:cNvPr id="1039" name="Google Shape;1039;g32b8e289670_0_952"/>
          <p:cNvPicPr preferRelativeResize="0"/>
          <p:nvPr/>
        </p:nvPicPr>
        <p:blipFill rotWithShape="1">
          <a:blip r:embed="rId5">
            <a:alphaModFix/>
          </a:blip>
          <a:srcRect l="5539" t="21746" r="3641" b="21473"/>
          <a:stretch/>
        </p:blipFill>
        <p:spPr>
          <a:xfrm rot="-2">
            <a:off x="7458032" y="2664804"/>
            <a:ext cx="8692915" cy="4076385"/>
          </a:xfrm>
          <a:prstGeom prst="rect">
            <a:avLst/>
          </a:prstGeom>
          <a:noFill/>
          <a:ln>
            <a:noFill/>
          </a:ln>
        </p:spPr>
      </p:pic>
      <p:sp>
        <p:nvSpPr>
          <p:cNvPr id="1040" name="Google Shape;1040;g32b8e289670_0_952"/>
          <p:cNvSpPr txBox="1"/>
          <p:nvPr/>
        </p:nvSpPr>
        <p:spPr>
          <a:xfrm>
            <a:off x="11761800" y="1775875"/>
            <a:ext cx="4590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800">
                <a:solidFill>
                  <a:schemeClr val="dk1"/>
                </a:solidFill>
                <a:latin typeface="Montserrat"/>
                <a:ea typeface="Montserrat"/>
                <a:cs typeface="Montserrat"/>
                <a:sym typeface="Montserrat"/>
              </a:rPr>
              <a:t>@Draping Kompletny kurs</a:t>
            </a:r>
            <a:endParaRPr sz="1800">
              <a:solidFill>
                <a:schemeClr val="dk1"/>
              </a:solidFill>
              <a:latin typeface="Montserrat"/>
              <a:ea typeface="Montserrat"/>
              <a:cs typeface="Montserrat"/>
              <a:sym typeface="Montserrat"/>
            </a:endParaRPr>
          </a:p>
        </p:txBody>
      </p:sp>
      <p:sp>
        <p:nvSpPr>
          <p:cNvPr id="1041" name="Google Shape;1041;g32b8e289670_0_952"/>
          <p:cNvSpPr txBox="1"/>
          <p:nvPr/>
        </p:nvSpPr>
        <p:spPr>
          <a:xfrm>
            <a:off x="7458025" y="6741200"/>
            <a:ext cx="2688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800">
                <a:solidFill>
                  <a:schemeClr val="dk1"/>
                </a:solidFill>
                <a:latin typeface="Montserrat"/>
                <a:ea typeface="Montserrat"/>
                <a:cs typeface="Montserrat"/>
                <a:sym typeface="Montserrat"/>
              </a:rPr>
              <a:t>Proste ziarno</a:t>
            </a:r>
            <a:endParaRPr sz="1800">
              <a:solidFill>
                <a:schemeClr val="dk1"/>
              </a:solidFill>
              <a:latin typeface="Montserrat"/>
              <a:ea typeface="Montserrat"/>
              <a:cs typeface="Montserrat"/>
              <a:sym typeface="Montserrat"/>
            </a:endParaRPr>
          </a:p>
        </p:txBody>
      </p:sp>
      <p:sp>
        <p:nvSpPr>
          <p:cNvPr id="1042" name="Google Shape;1042;g32b8e289670_0_952"/>
          <p:cNvSpPr txBox="1"/>
          <p:nvPr/>
        </p:nvSpPr>
        <p:spPr>
          <a:xfrm>
            <a:off x="10438398" y="6741200"/>
            <a:ext cx="2688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800">
                <a:solidFill>
                  <a:schemeClr val="dk1"/>
                </a:solidFill>
                <a:latin typeface="Montserrat"/>
                <a:ea typeface="Montserrat"/>
                <a:cs typeface="Montserrat"/>
                <a:sym typeface="Montserrat"/>
              </a:rPr>
              <a:t>Słoje poziome</a:t>
            </a:r>
            <a:endParaRPr sz="1800">
              <a:solidFill>
                <a:schemeClr val="dk1"/>
              </a:solidFill>
              <a:latin typeface="Montserrat"/>
              <a:ea typeface="Montserrat"/>
              <a:cs typeface="Montserrat"/>
              <a:sym typeface="Montserrat"/>
            </a:endParaRPr>
          </a:p>
        </p:txBody>
      </p:sp>
      <p:sp>
        <p:nvSpPr>
          <p:cNvPr id="1043" name="Google Shape;1043;g32b8e289670_0_952"/>
          <p:cNvSpPr txBox="1"/>
          <p:nvPr/>
        </p:nvSpPr>
        <p:spPr>
          <a:xfrm>
            <a:off x="13418775" y="6741200"/>
            <a:ext cx="2688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800">
                <a:solidFill>
                  <a:schemeClr val="dk1"/>
                </a:solidFill>
                <a:latin typeface="Montserrat"/>
                <a:ea typeface="Montserrat"/>
                <a:cs typeface="Montserrat"/>
                <a:sym typeface="Montserrat"/>
              </a:rPr>
              <a:t>Skośne ziarno 45º</a:t>
            </a:r>
            <a:endParaRPr sz="1800">
              <a:solidFill>
                <a:schemeClr val="dk1"/>
              </a:solidFill>
              <a:latin typeface="Montserrat"/>
              <a:ea typeface="Montserrat"/>
              <a:cs typeface="Montserrat"/>
              <a:sym typeface="Montserrat"/>
            </a:endParaRPr>
          </a:p>
        </p:txBody>
      </p:sp>
      <p:sp>
        <p:nvSpPr>
          <p:cNvPr id="1044" name="Google Shape;1044;g32b8e289670_0_952"/>
          <p:cNvSpPr txBox="1"/>
          <p:nvPr/>
        </p:nvSpPr>
        <p:spPr>
          <a:xfrm>
            <a:off x="681625" y="7613000"/>
            <a:ext cx="15084600" cy="21240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chemeClr val="dk1"/>
              </a:buClr>
              <a:buSzPts val="1800"/>
              <a:buChar char="•"/>
            </a:pPr>
            <a:r>
              <a:rPr lang="pl" sz="1800">
                <a:solidFill>
                  <a:schemeClr val="dk1"/>
                </a:solidFill>
                <a:latin typeface="Montserrat"/>
                <a:ea typeface="Montserrat"/>
                <a:cs typeface="Montserrat"/>
                <a:sym typeface="Montserrat"/>
              </a:rPr>
              <a:t>Tkanina kaliko o słoju ukośnym jest najbardziej elastyczna, dzięki czemu układa się bardziej miękko i mniej wyraziście niż tkanina o słoju prostym lub poziomym. Tkanina delikatnie rozszerza się po bokach, tworząc efekt kaskady.</a:t>
            </a:r>
            <a:endParaRPr sz="1800">
              <a:solidFill>
                <a:schemeClr val="dk1"/>
              </a:solidFill>
              <a:latin typeface="Montserrat"/>
              <a:ea typeface="Montserrat"/>
              <a:cs typeface="Montserrat"/>
              <a:sym typeface="Montserrat"/>
            </a:endParaRPr>
          </a:p>
          <a:p>
            <a:pPr marL="457200" lvl="0" indent="0" algn="l" rtl="0">
              <a:lnSpc>
                <a:spcPct val="150000"/>
              </a:lnSpc>
              <a:spcBef>
                <a:spcPts val="0"/>
              </a:spcBef>
              <a:spcAft>
                <a:spcPts val="0"/>
              </a:spcAft>
              <a:buNone/>
            </a:pPr>
            <a:endParaRPr sz="1800">
              <a:solidFill>
                <a:schemeClr val="dk1"/>
              </a:solidFill>
              <a:latin typeface="Montserrat"/>
              <a:ea typeface="Montserrat"/>
              <a:cs typeface="Montserrat"/>
              <a:sym typeface="Montserrat"/>
            </a:endParaRPr>
          </a:p>
          <a:p>
            <a:pPr marL="457200" lvl="0" indent="-342900" algn="l" rtl="0">
              <a:lnSpc>
                <a:spcPct val="150000"/>
              </a:lnSpc>
              <a:spcBef>
                <a:spcPts val="0"/>
              </a:spcBef>
              <a:spcAft>
                <a:spcPts val="0"/>
              </a:spcAft>
              <a:buClr>
                <a:schemeClr val="dk1"/>
              </a:buClr>
              <a:buSzPts val="1800"/>
              <a:buFont typeface="Montserrat"/>
              <a:buChar char="•"/>
            </a:pPr>
            <a:r>
              <a:rPr lang="pl" sz="1800">
                <a:solidFill>
                  <a:schemeClr val="dk1"/>
                </a:solidFill>
                <a:latin typeface="Montserrat"/>
                <a:ea typeface="Montserrat"/>
                <a:cs typeface="Montserrat"/>
                <a:sym typeface="Montserrat"/>
              </a:rPr>
              <a:t>Od siły prostego usłojenia po miękki układ skosu – te różne cechy przełożą się na ubrania, które będziesz układać. Nauka wykorzystania tych usłojeń pomoże Ci uzyskać konkretne stylizacje.</a:t>
            </a:r>
            <a:endParaRPr sz="32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pSp>
        <p:nvGrpSpPr>
          <p:cNvPr id="141" name="Google Shape;141;p4"/>
          <p:cNvGrpSpPr/>
          <p:nvPr/>
        </p:nvGrpSpPr>
        <p:grpSpPr>
          <a:xfrm>
            <a:off x="0" y="6691312"/>
            <a:ext cx="9310979" cy="3595688"/>
            <a:chOff x="0" y="0"/>
            <a:chExt cx="12414639" cy="4794250"/>
          </a:xfrm>
        </p:grpSpPr>
        <p:grpSp>
          <p:nvGrpSpPr>
            <p:cNvPr id="142" name="Google Shape;142;p4"/>
            <p:cNvGrpSpPr/>
            <p:nvPr/>
          </p:nvGrpSpPr>
          <p:grpSpPr>
            <a:xfrm>
              <a:off x="0" y="1365250"/>
              <a:ext cx="12414639" cy="3429000"/>
              <a:chOff x="0" y="0"/>
              <a:chExt cx="7391041" cy="2041451"/>
            </a:xfrm>
          </p:grpSpPr>
          <p:sp>
            <p:nvSpPr>
              <p:cNvPr id="143" name="Google Shape;143;p4"/>
              <p:cNvSpPr/>
              <p:nvPr/>
            </p:nvSpPr>
            <p:spPr>
              <a:xfrm>
                <a:off x="0" y="0"/>
                <a:ext cx="7391041" cy="2041451"/>
              </a:xfrm>
              <a:custGeom>
                <a:avLst/>
                <a:gdLst/>
                <a:ahLst/>
                <a:cxnLst/>
                <a:rect l="l" t="t" r="r" b="b"/>
                <a:pathLst>
                  <a:path w="7391041" h="2041451" extrusionOk="0">
                    <a:moveTo>
                      <a:pt x="0" y="0"/>
                    </a:moveTo>
                    <a:lnTo>
                      <a:pt x="7391041" y="0"/>
                    </a:lnTo>
                    <a:lnTo>
                      <a:pt x="7391041" y="2041451"/>
                    </a:lnTo>
                    <a:lnTo>
                      <a:pt x="0" y="2041451"/>
                    </a:lnTo>
                    <a:close/>
                  </a:path>
                </a:pathLst>
              </a:custGeom>
              <a:solidFill>
                <a:srgbClr val="CFCF5A"/>
              </a:solidFill>
              <a:ln>
                <a:noFill/>
              </a:ln>
            </p:spPr>
            <p:txBody>
              <a:bodyPr/>
              <a:lstStyle/>
              <a:p>
                <a:endParaRPr lang="pl-PL"/>
              </a:p>
            </p:txBody>
          </p:sp>
          <p:sp>
            <p:nvSpPr>
              <p:cNvPr id="144" name="Google Shape;144;p4"/>
              <p:cNvSpPr txBox="1"/>
              <p:nvPr/>
            </p:nvSpPr>
            <p:spPr>
              <a:xfrm>
                <a:off x="0" y="0"/>
                <a:ext cx="7391041" cy="2041451"/>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45" name="Google Shape;145;p4"/>
            <p:cNvGrpSpPr/>
            <p:nvPr/>
          </p:nvGrpSpPr>
          <p:grpSpPr>
            <a:xfrm>
              <a:off x="0" y="0"/>
              <a:ext cx="1371600" cy="1365250"/>
              <a:chOff x="0" y="0"/>
              <a:chExt cx="816580" cy="812800"/>
            </a:xfrm>
          </p:grpSpPr>
          <p:sp>
            <p:nvSpPr>
              <p:cNvPr id="146" name="Google Shape;146;p4"/>
              <p:cNvSpPr/>
              <p:nvPr/>
            </p:nvSpPr>
            <p:spPr>
              <a:xfrm>
                <a:off x="0" y="0"/>
                <a:ext cx="816580" cy="812800"/>
              </a:xfrm>
              <a:custGeom>
                <a:avLst/>
                <a:gdLst/>
                <a:ahLst/>
                <a:cxnLst/>
                <a:rect l="l" t="t" r="r" b="b"/>
                <a:pathLst>
                  <a:path w="816580" h="812800" extrusionOk="0">
                    <a:moveTo>
                      <a:pt x="0" y="0"/>
                    </a:moveTo>
                    <a:lnTo>
                      <a:pt x="816580" y="0"/>
                    </a:lnTo>
                    <a:lnTo>
                      <a:pt x="816580" y="812800"/>
                    </a:lnTo>
                    <a:lnTo>
                      <a:pt x="0" y="812800"/>
                    </a:lnTo>
                    <a:close/>
                  </a:path>
                </a:pathLst>
              </a:custGeom>
              <a:solidFill>
                <a:srgbClr val="1E2328"/>
              </a:solidFill>
              <a:ln>
                <a:noFill/>
              </a:ln>
            </p:spPr>
            <p:txBody>
              <a:bodyPr/>
              <a:lstStyle/>
              <a:p>
                <a:endParaRPr lang="pl-PL"/>
              </a:p>
            </p:txBody>
          </p:sp>
          <p:sp>
            <p:nvSpPr>
              <p:cNvPr id="147" name="Google Shape;147;p4"/>
              <p:cNvSpPr txBox="1"/>
              <p:nvPr/>
            </p:nvSpPr>
            <p:spPr>
              <a:xfrm>
                <a:off x="0" y="0"/>
                <a:ext cx="81658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48" name="Google Shape;148;p4"/>
          <p:cNvGrpSpPr/>
          <p:nvPr/>
        </p:nvGrpSpPr>
        <p:grpSpPr>
          <a:xfrm>
            <a:off x="0" y="0"/>
            <a:ext cx="18288000" cy="10287000"/>
            <a:chOff x="0" y="0"/>
            <a:chExt cx="24384000" cy="13716000"/>
          </a:xfrm>
        </p:grpSpPr>
        <p:cxnSp>
          <p:nvCxnSpPr>
            <p:cNvPr id="149" name="Google Shape;149;p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50" name="Google Shape;150;p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1" name="Google Shape;151;p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52" name="Google Shape;152;p4"/>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grpSp>
        <p:nvGrpSpPr>
          <p:cNvPr id="153" name="Google Shape;153;p4"/>
          <p:cNvGrpSpPr/>
          <p:nvPr/>
        </p:nvGrpSpPr>
        <p:grpSpPr>
          <a:xfrm>
            <a:off x="9811225" y="8167250"/>
            <a:ext cx="6089175" cy="1472460"/>
            <a:chOff x="0" y="602667"/>
            <a:chExt cx="8118900" cy="1963280"/>
          </a:xfrm>
        </p:grpSpPr>
        <p:sp>
          <p:nvSpPr>
            <p:cNvPr id="154" name="Google Shape;154;p4"/>
            <p:cNvSpPr txBox="1"/>
            <p:nvPr/>
          </p:nvSpPr>
          <p:spPr>
            <a:xfrm>
              <a:off x="0" y="602667"/>
              <a:ext cx="7208400" cy="513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500"/>
                <a:buFont typeface="Arial"/>
                <a:buNone/>
              </a:pPr>
              <a:r>
                <a:rPr lang="pl" sz="2500" b="0" i="0" u="none" strike="noStrike" cap="none">
                  <a:solidFill>
                    <a:srgbClr val="1E2328"/>
                  </a:solidFill>
                  <a:latin typeface="DM Serif Display"/>
                  <a:ea typeface="DM Serif Display"/>
                  <a:cs typeface="DM Serif Display"/>
                  <a:sym typeface="DM Serif Display"/>
                </a:rPr>
                <a:t>Wymagana wiedza wstępna</a:t>
              </a:r>
              <a:endParaRPr sz="1400" b="0" i="0" u="none" strike="noStrike" cap="none">
                <a:solidFill>
                  <a:srgbClr val="000000"/>
                </a:solidFill>
                <a:latin typeface="Arial"/>
                <a:ea typeface="Arial"/>
                <a:cs typeface="Arial"/>
                <a:sym typeface="Arial"/>
              </a:endParaRPr>
            </a:p>
          </p:txBody>
        </p:sp>
        <p:sp>
          <p:nvSpPr>
            <p:cNvPr id="155" name="Google Shape;155;p4"/>
            <p:cNvSpPr txBox="1"/>
            <p:nvPr/>
          </p:nvSpPr>
          <p:spPr>
            <a:xfrm>
              <a:off x="0" y="1437647"/>
              <a:ext cx="8118900" cy="11283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199">
                  <a:solidFill>
                    <a:srgbClr val="1E2328"/>
                  </a:solidFill>
                  <a:latin typeface="Montserrat"/>
                  <a:ea typeface="Montserrat"/>
                  <a:cs typeface="Montserrat"/>
                  <a:sym typeface="Montserrat"/>
                </a:rPr>
                <a:t>Mile widziane doświadczenie w korzystaniu ze wzorców</a:t>
              </a:r>
              <a:r>
                <a:rPr lang="pl" sz="2199" b="0" i="0" u="none" strike="noStrike" cap="none">
                  <a:solidFill>
                    <a:srgbClr val="1E2328"/>
                  </a:solidFill>
                  <a:latin typeface="Montserrat"/>
                  <a:ea typeface="Montserrat"/>
                  <a:cs typeface="Montserrat"/>
                  <a:sym typeface="Montserrat"/>
                </a:rPr>
                <a:t> </a:t>
              </a:r>
              <a:endParaRPr sz="1400" b="0" i="0" u="none" strike="noStrike" cap="none">
                <a:solidFill>
                  <a:srgbClr val="000000"/>
                </a:solidFill>
                <a:latin typeface="Arial"/>
                <a:ea typeface="Arial"/>
                <a:cs typeface="Arial"/>
                <a:sym typeface="Arial"/>
              </a:endParaRPr>
            </a:p>
          </p:txBody>
        </p:sp>
      </p:grpSp>
      <p:cxnSp>
        <p:nvCxnSpPr>
          <p:cNvPr id="156" name="Google Shape;156;p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58" name="Google Shape;158;p4"/>
          <p:cNvGrpSpPr/>
          <p:nvPr/>
        </p:nvGrpSpPr>
        <p:grpSpPr>
          <a:xfrm>
            <a:off x="6736672" y="1237763"/>
            <a:ext cx="9452700" cy="6416921"/>
            <a:chOff x="0" y="-1092850"/>
            <a:chExt cx="12603600" cy="8555896"/>
          </a:xfrm>
        </p:grpSpPr>
        <p:sp>
          <p:nvSpPr>
            <p:cNvPr id="159" name="Google Shape;159;p4"/>
            <p:cNvSpPr txBox="1"/>
            <p:nvPr/>
          </p:nvSpPr>
          <p:spPr>
            <a:xfrm>
              <a:off x="0" y="1369838"/>
              <a:ext cx="12603600" cy="6093208"/>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199" b="0" i="0" u="none" strike="noStrike" cap="none" dirty="0">
                  <a:solidFill>
                    <a:srgbClr val="1E2328"/>
                  </a:solidFill>
                  <a:latin typeface="Montserrat"/>
                  <a:ea typeface="Montserrat"/>
                  <a:cs typeface="Montserrat"/>
                  <a:sym typeface="Montserrat"/>
                </a:rPr>
                <a:t>Pod koniec tej jednostki będziesz potrafił/a:</a:t>
              </a:r>
              <a:endParaRPr sz="1400" b="0" i="0" u="none" strike="noStrike" cap="none" dirty="0">
                <a:solidFill>
                  <a:srgbClr val="000000"/>
                </a:solidFill>
                <a:latin typeface="Arial"/>
                <a:ea typeface="Arial"/>
                <a:cs typeface="Arial"/>
                <a:sym typeface="Arial"/>
              </a:endParaRPr>
            </a:p>
            <a:p>
              <a:pPr marL="914400" lvl="1" indent="-368236" algn="l" rtl="0">
                <a:lnSpc>
                  <a:spcPct val="150000"/>
                </a:lnSpc>
                <a:spcBef>
                  <a:spcPts val="0"/>
                </a:spcBef>
                <a:spcAft>
                  <a:spcPts val="0"/>
                </a:spcAft>
                <a:buClr>
                  <a:srgbClr val="1E2328"/>
                </a:buClr>
                <a:buSzPts val="2199"/>
                <a:buFont typeface="Montserrat"/>
                <a:buAutoNum type="arabicPeriod"/>
              </a:pPr>
              <a:r>
                <a:rPr lang="pl" sz="2200" dirty="0">
                  <a:solidFill>
                    <a:schemeClr val="dk1"/>
                  </a:solidFill>
                  <a:latin typeface="Montserrat"/>
                  <a:ea typeface="Montserrat"/>
                  <a:cs typeface="Montserrat"/>
                  <a:sym typeface="Montserrat"/>
                </a:rPr>
                <a:t>Dokonywać dokładnych pomiarów</a:t>
              </a:r>
              <a:endParaRPr sz="2200" dirty="0">
                <a:solidFill>
                  <a:schemeClr val="dk1"/>
                </a:solidFill>
                <a:latin typeface="Montserrat"/>
                <a:ea typeface="Montserrat"/>
                <a:cs typeface="Montserrat"/>
                <a:sym typeface="Montserrat"/>
              </a:endParaRPr>
            </a:p>
            <a:p>
              <a:pPr marL="546100" lvl="0" indent="-457200" algn="l" rtl="0">
                <a:lnSpc>
                  <a:spcPct val="150000"/>
                </a:lnSpc>
                <a:spcBef>
                  <a:spcPts val="0"/>
                </a:spcBef>
                <a:spcAft>
                  <a:spcPts val="0"/>
                </a:spcAft>
                <a:buClr>
                  <a:schemeClr val="dk1"/>
                </a:buClr>
                <a:buSzPts val="2200"/>
                <a:buFont typeface="+mj-lt"/>
                <a:buAutoNum type="arabicPeriod"/>
              </a:pPr>
              <a:r>
                <a:rPr lang="pl" sz="2200" dirty="0">
                  <a:solidFill>
                    <a:schemeClr val="dk1"/>
                  </a:solidFill>
                  <a:latin typeface="Montserrat"/>
                  <a:ea typeface="Montserrat"/>
                  <a:cs typeface="Montserrat"/>
                  <a:sym typeface="Montserrat"/>
                </a:rPr>
                <a:t>Wymiary ciała: standardowe i szczegółowe</a:t>
              </a:r>
              <a:endParaRPr sz="2200" dirty="0">
                <a:solidFill>
                  <a:schemeClr val="dk1"/>
                </a:solidFill>
                <a:latin typeface="Montserrat"/>
                <a:ea typeface="Montserrat"/>
                <a:cs typeface="Montserrat"/>
                <a:sym typeface="Montserrat"/>
              </a:endParaRPr>
            </a:p>
            <a:p>
              <a:pPr marL="546100" lvl="0" indent="-457200" algn="l" rtl="0">
                <a:lnSpc>
                  <a:spcPct val="150000"/>
                </a:lnSpc>
                <a:spcBef>
                  <a:spcPts val="0"/>
                </a:spcBef>
                <a:spcAft>
                  <a:spcPts val="0"/>
                </a:spcAft>
                <a:buClr>
                  <a:schemeClr val="dk1"/>
                </a:buClr>
                <a:buSzPts val="2200"/>
                <a:buFont typeface="+mj-lt"/>
                <a:buAutoNum type="arabicPeriod"/>
              </a:pPr>
              <a:r>
                <a:rPr lang="pl" sz="2200" dirty="0">
                  <a:solidFill>
                    <a:schemeClr val="dk1"/>
                  </a:solidFill>
                  <a:latin typeface="Montserrat"/>
                  <a:ea typeface="Montserrat"/>
                  <a:cs typeface="Montserrat"/>
                  <a:sym typeface="Montserrat"/>
                </a:rPr>
                <a:t>Dopasować do różnych typów sylwetki</a:t>
              </a:r>
            </a:p>
            <a:p>
              <a:pPr marL="546100" lvl="0" indent="-457200" algn="l" rtl="0">
                <a:lnSpc>
                  <a:spcPct val="150000"/>
                </a:lnSpc>
                <a:spcBef>
                  <a:spcPts val="0"/>
                </a:spcBef>
                <a:spcAft>
                  <a:spcPts val="0"/>
                </a:spcAft>
                <a:buClr>
                  <a:schemeClr val="dk1"/>
                </a:buClr>
                <a:buSzPts val="2200"/>
                <a:buFont typeface="+mj-lt"/>
                <a:buAutoNum type="arabicPeriod"/>
              </a:pPr>
              <a:r>
                <a:rPr lang="pl" sz="2200" dirty="0">
                  <a:solidFill>
                    <a:schemeClr val="dk1"/>
                  </a:solidFill>
                  <a:latin typeface="Montserrat"/>
                  <a:ea typeface="Montserrat"/>
                  <a:cs typeface="Montserrat"/>
                  <a:sym typeface="Montserrat"/>
                </a:rPr>
                <a:t>Cięcie wzorów</a:t>
              </a:r>
              <a:endParaRPr sz="2200" dirty="0">
                <a:solidFill>
                  <a:schemeClr val="dk1"/>
                </a:solidFill>
                <a:latin typeface="Montserrat"/>
                <a:ea typeface="Montserrat"/>
                <a:cs typeface="Montserrat"/>
                <a:sym typeface="Montserrat"/>
              </a:endParaRPr>
            </a:p>
            <a:p>
              <a:pPr marL="546100" lvl="0" indent="-457200" algn="l" rtl="0">
                <a:lnSpc>
                  <a:spcPct val="150000"/>
                </a:lnSpc>
                <a:spcBef>
                  <a:spcPts val="0"/>
                </a:spcBef>
                <a:spcAft>
                  <a:spcPts val="0"/>
                </a:spcAft>
                <a:buClr>
                  <a:schemeClr val="dk1"/>
                </a:buClr>
                <a:buSzPts val="2200"/>
                <a:buFont typeface="+mj-lt"/>
                <a:buAutoNum type="arabicPeriod"/>
              </a:pPr>
              <a:r>
                <a:rPr lang="pl" sz="2200" dirty="0">
                  <a:solidFill>
                    <a:schemeClr val="dk1"/>
                  </a:solidFill>
                  <a:latin typeface="Montserrat"/>
                  <a:ea typeface="Montserrat"/>
                  <a:cs typeface="Montserrat"/>
                  <a:sym typeface="Montserrat"/>
                </a:rPr>
                <a:t>Tworzyć i modyfikowac wzory na ubrania z recyklingu</a:t>
              </a:r>
              <a:endParaRPr sz="2200" dirty="0">
                <a:solidFill>
                  <a:schemeClr val="dk1"/>
                </a:solidFill>
                <a:latin typeface="Montserrat"/>
                <a:ea typeface="Montserrat"/>
                <a:cs typeface="Montserrat"/>
                <a:sym typeface="Montserrat"/>
              </a:endParaRPr>
            </a:p>
            <a:p>
              <a:pPr marL="546100" lvl="0" indent="-457200" algn="l" rtl="0">
                <a:lnSpc>
                  <a:spcPct val="150000"/>
                </a:lnSpc>
                <a:spcBef>
                  <a:spcPts val="0"/>
                </a:spcBef>
                <a:spcAft>
                  <a:spcPts val="0"/>
                </a:spcAft>
                <a:buClr>
                  <a:schemeClr val="dk1"/>
                </a:buClr>
                <a:buSzPts val="2200"/>
                <a:buFont typeface="+mj-lt"/>
                <a:buAutoNum type="arabicPeriod"/>
              </a:pPr>
              <a:r>
                <a:rPr lang="pl" sz="2200" dirty="0">
                  <a:solidFill>
                    <a:schemeClr val="dk1"/>
                  </a:solidFill>
                  <a:latin typeface="Montserrat"/>
                  <a:ea typeface="Montserrat"/>
                  <a:cs typeface="Montserrat"/>
                  <a:sym typeface="Montserrat"/>
                </a:rPr>
                <a:t>Techniki drapowania</a:t>
              </a:r>
            </a:p>
            <a:p>
              <a:pPr marL="431800" lvl="0" indent="-342900" algn="l" rtl="0">
                <a:lnSpc>
                  <a:spcPct val="150000"/>
                </a:lnSpc>
                <a:spcBef>
                  <a:spcPts val="0"/>
                </a:spcBef>
                <a:spcAft>
                  <a:spcPts val="0"/>
                </a:spcAft>
                <a:buClr>
                  <a:schemeClr val="dk1"/>
                </a:buClr>
                <a:buSzPts val="2200"/>
                <a:buFont typeface="Arial" panose="020B0604020202020204" pitchFamily="34" charset="0"/>
                <a:buChar char="•"/>
              </a:pPr>
              <a:r>
                <a:rPr lang="pl" sz="2199" dirty="0">
                  <a:solidFill>
                    <a:srgbClr val="1E2328"/>
                  </a:solidFill>
                  <a:latin typeface="Montserrat"/>
                  <a:ea typeface="Montserrat"/>
                  <a:cs typeface="Montserrat"/>
                  <a:sym typeface="Montserrat"/>
                </a:rPr>
                <a:t>Zaawansowane techniki zmiany stylizacji</a:t>
              </a:r>
              <a:endParaRPr sz="2199" dirty="0">
                <a:solidFill>
                  <a:srgbClr val="1E2328"/>
                </a:solidFill>
                <a:latin typeface="Montserrat"/>
                <a:ea typeface="Montserrat"/>
                <a:cs typeface="Montserrat"/>
                <a:sym typeface="Montserrat"/>
              </a:endParaRPr>
            </a:p>
            <a:p>
              <a:pPr marL="546164" lvl="0" indent="-457200" algn="l" rtl="0">
                <a:lnSpc>
                  <a:spcPct val="150000"/>
                </a:lnSpc>
                <a:spcBef>
                  <a:spcPts val="0"/>
                </a:spcBef>
                <a:spcAft>
                  <a:spcPts val="0"/>
                </a:spcAft>
                <a:buClr>
                  <a:srgbClr val="1E2328"/>
                </a:buClr>
                <a:buSzPts val="2199"/>
                <a:buFont typeface="+mj-lt"/>
                <a:buAutoNum type="arabicPeriod"/>
              </a:pPr>
              <a:r>
                <a:rPr lang="pl" sz="2199" dirty="0">
                  <a:solidFill>
                    <a:srgbClr val="1E2328"/>
                  </a:solidFill>
                  <a:latin typeface="Montserrat"/>
                  <a:ea typeface="Montserrat"/>
                  <a:cs typeface="Montserrat"/>
                  <a:sym typeface="Montserrat"/>
                </a:rPr>
                <a:t>Zmiana struktury, objętości lub sylwetki ubrania</a:t>
              </a:r>
              <a:endParaRPr sz="2199" b="0" i="0" u="none" strike="noStrike" cap="none" dirty="0">
                <a:solidFill>
                  <a:srgbClr val="1E2328"/>
                </a:solidFill>
                <a:latin typeface="Montserrat"/>
                <a:ea typeface="Montserrat"/>
                <a:cs typeface="Montserrat"/>
                <a:sym typeface="Montserrat"/>
              </a:endParaRPr>
            </a:p>
          </p:txBody>
        </p:sp>
        <p:sp>
          <p:nvSpPr>
            <p:cNvPr id="160" name="Google Shape;160;p4"/>
            <p:cNvSpPr txBox="1"/>
            <p:nvPr/>
          </p:nvSpPr>
          <p:spPr>
            <a:xfrm>
              <a:off x="0" y="-1092850"/>
              <a:ext cx="8969400" cy="2462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b="0" i="0" u="none" strike="noStrike" cap="none" dirty="0">
                  <a:solidFill>
                    <a:srgbClr val="1E2328"/>
                  </a:solidFill>
                  <a:latin typeface="DM Serif Display"/>
                  <a:ea typeface="DM Serif Display"/>
                  <a:cs typeface="DM Serif Display"/>
                  <a:sym typeface="DM Serif Display"/>
                </a:rPr>
                <a:t>Oczekiwany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0"/>
                <a:buFont typeface="Arial"/>
                <a:buNone/>
              </a:pPr>
              <a:r>
                <a:rPr lang="pl" sz="6000" b="0" i="0" u="none" strike="noStrike" cap="none" dirty="0">
                  <a:solidFill>
                    <a:srgbClr val="1E2328"/>
                  </a:solidFill>
                  <a:latin typeface="DM Serif Display"/>
                  <a:ea typeface="DM Serif Display"/>
                  <a:cs typeface="DM Serif Display"/>
                  <a:sym typeface="DM Serif Display"/>
                </a:rPr>
                <a:t>Rezultaty </a:t>
              </a:r>
              <a:r>
                <a:rPr lang="pl" sz="6000" dirty="0">
                  <a:solidFill>
                    <a:srgbClr val="1E2328"/>
                  </a:solidFill>
                  <a:latin typeface="DM Serif Display"/>
                  <a:ea typeface="DM Serif Display"/>
                  <a:cs typeface="DM Serif Display"/>
                  <a:sym typeface="DM Serif Display"/>
                </a:rPr>
                <a:t>U</a:t>
              </a:r>
              <a:r>
                <a:rPr lang="pl" sz="6000" b="0" i="0" u="none" strike="noStrike" cap="none" dirty="0">
                  <a:solidFill>
                    <a:srgbClr val="1E2328"/>
                  </a:solidFill>
                  <a:latin typeface="DM Serif Display"/>
                  <a:ea typeface="DM Serif Display"/>
                  <a:cs typeface="DM Serif Display"/>
                  <a:sym typeface="DM Serif Display"/>
                </a:rPr>
                <a:t>czenia</a:t>
              </a:r>
              <a:endParaRPr sz="1400" b="0" i="0" u="none" strike="noStrike" cap="none" dirty="0">
                <a:solidFill>
                  <a:srgbClr val="000000"/>
                </a:solidFill>
                <a:latin typeface="Arial"/>
                <a:ea typeface="Arial"/>
                <a:cs typeface="Arial"/>
                <a:sym typeface="Arial"/>
              </a:endParaRPr>
            </a:p>
          </p:txBody>
        </p:sp>
      </p:grpSp>
      <p:sp>
        <p:nvSpPr>
          <p:cNvPr id="161" name="Google Shape;161;p4"/>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sp>
        <p:nvSpPr>
          <p:cNvPr id="162" name="Google Shape;162;p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grpSp>
        <p:nvGrpSpPr>
          <p:cNvPr id="2" name="Ομάδα 1">
            <a:extLst>
              <a:ext uri="{FF2B5EF4-FFF2-40B4-BE49-F238E27FC236}">
                <a16:creationId xmlns:a16="http://schemas.microsoft.com/office/drawing/2014/main" id="{E6AED745-7972-96C0-1F1C-44FD06FA9431}"/>
              </a:ext>
            </a:extLst>
          </p:cNvPr>
          <p:cNvGrpSpPr/>
          <p:nvPr/>
        </p:nvGrpSpPr>
        <p:grpSpPr>
          <a:xfrm>
            <a:off x="1031566" y="9298410"/>
            <a:ext cx="6546439" cy="726114"/>
            <a:chOff x="1031566" y="9298410"/>
            <a:chExt cx="6546439" cy="726114"/>
          </a:xfrm>
        </p:grpSpPr>
        <p:sp>
          <p:nvSpPr>
            <p:cNvPr id="3" name="TextBox 10">
              <a:extLst>
                <a:ext uri="{FF2B5EF4-FFF2-40B4-BE49-F238E27FC236}">
                  <a16:creationId xmlns:a16="http://schemas.microsoft.com/office/drawing/2014/main" id="{DDFE15F5-6E89-594C-2684-0849611B9B63}"/>
                </a:ext>
              </a:extLst>
            </p:cNvPr>
            <p:cNvSpPr txBox="1"/>
            <p:nvPr/>
          </p:nvSpPr>
          <p:spPr>
            <a:xfrm>
              <a:off x="1031566" y="9298410"/>
              <a:ext cx="5406326" cy="430567"/>
            </a:xfrm>
            <a:prstGeom prst="rect">
              <a:avLst/>
            </a:prstGeom>
          </p:spPr>
          <p:txBody>
            <a:bodyPr lIns="0" tIns="0" rIns="0" bIns="0" rtlCol="0" anchor="t">
              <a:spAutoFit/>
            </a:bodyPr>
            <a:lstStyle/>
            <a:p>
              <a:pPr algn="l">
                <a:lnSpc>
                  <a:spcPts val="3500"/>
                </a:lnSpc>
              </a:pPr>
              <a:r>
                <a:rPr lang="pl" sz="2499" dirty="0">
                  <a:solidFill>
                    <a:srgbClr val="1E2328"/>
                  </a:solidFill>
                  <a:latin typeface="DM Serif Display"/>
                  <a:ea typeface="DM Serif Display"/>
                  <a:cs typeface="DM Serif Display"/>
                  <a:sym typeface="DM Serif Display"/>
                </a:rPr>
                <a:t>Szacowany czas czytania</a:t>
              </a:r>
            </a:p>
          </p:txBody>
        </p:sp>
        <p:sp>
          <p:nvSpPr>
            <p:cNvPr id="4" name="TextBox 11">
              <a:extLst>
                <a:ext uri="{FF2B5EF4-FFF2-40B4-BE49-F238E27FC236}">
                  <a16:creationId xmlns:a16="http://schemas.microsoft.com/office/drawing/2014/main" id="{85C5998C-6861-A323-E4CF-8BDC1221D37F}"/>
                </a:ext>
              </a:extLst>
            </p:cNvPr>
            <p:cNvSpPr txBox="1"/>
            <p:nvPr/>
          </p:nvSpPr>
          <p:spPr>
            <a:xfrm>
              <a:off x="1031566" y="9637430"/>
              <a:ext cx="6546439" cy="387094"/>
            </a:xfrm>
            <a:prstGeom prst="rect">
              <a:avLst/>
            </a:prstGeom>
          </p:spPr>
          <p:txBody>
            <a:bodyPr wrap="square" lIns="0" tIns="0" rIns="0" bIns="0" rtlCol="0" anchor="t">
              <a:spAutoFit/>
            </a:bodyPr>
            <a:lstStyle/>
            <a:p>
              <a:pPr>
                <a:lnSpc>
                  <a:spcPts val="3299"/>
                </a:lnSpc>
              </a:pPr>
              <a:r>
                <a:rPr lang="pl" sz="2199" dirty="0">
                  <a:solidFill>
                    <a:srgbClr val="1E2328"/>
                  </a:solidFill>
                  <a:latin typeface="Montserrat"/>
                  <a:ea typeface="Montserrat"/>
                  <a:cs typeface="Montserrat"/>
                  <a:sym typeface="Montserrat"/>
                </a:rPr>
                <a:t>15 minut</a:t>
              </a:r>
            </a:p>
          </p:txBody>
        </p:sp>
      </p:grpSp>
      <p:pic>
        <p:nvPicPr>
          <p:cNvPr id="6" name="Obraz 5">
            <a:extLst>
              <a:ext uri="{FF2B5EF4-FFF2-40B4-BE49-F238E27FC236}">
                <a16:creationId xmlns:a16="http://schemas.microsoft.com/office/drawing/2014/main" id="{CAC92BC3-C60E-2433-7CC9-83457FEC7D3C}"/>
              </a:ext>
            </a:extLst>
          </p:cNvPr>
          <p:cNvPicPr>
            <a:picLocks noChangeAspect="1"/>
          </p:cNvPicPr>
          <p:nvPr/>
        </p:nvPicPr>
        <p:blipFill>
          <a:blip r:embed="rId5"/>
          <a:stretch>
            <a:fillRect/>
          </a:stretch>
        </p:blipFill>
        <p:spPr>
          <a:xfrm>
            <a:off x="1053441" y="1305930"/>
            <a:ext cx="5362575" cy="72009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048"/>
        <p:cNvGrpSpPr/>
        <p:nvPr/>
      </p:nvGrpSpPr>
      <p:grpSpPr>
        <a:xfrm>
          <a:off x="0" y="0"/>
          <a:ext cx="0" cy="0"/>
          <a:chOff x="0" y="0"/>
          <a:chExt cx="0" cy="0"/>
        </a:xfrm>
      </p:grpSpPr>
      <p:cxnSp>
        <p:nvCxnSpPr>
          <p:cNvPr id="1049" name="Google Shape;1049;g32b8e289670_0_533"/>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050" name="Google Shape;1050;g32b8e289670_0_533"/>
          <p:cNvSpPr txBox="1"/>
          <p:nvPr/>
        </p:nvSpPr>
        <p:spPr>
          <a:xfrm>
            <a:off x="-1" y="1262600"/>
            <a:ext cx="16532941" cy="9233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pl" sz="6000" dirty="0">
                <a:solidFill>
                  <a:schemeClr val="lt1"/>
                </a:solidFill>
                <a:latin typeface="DM Serif Display"/>
                <a:ea typeface="DM Serif Display"/>
                <a:cs typeface="DM Serif Display"/>
                <a:sym typeface="DM Serif Display"/>
              </a:rPr>
              <a:t>Techniki drapowania z wykorzystaniem resztek</a:t>
            </a:r>
            <a:endParaRPr sz="6000" dirty="0">
              <a:solidFill>
                <a:schemeClr val="lt1"/>
              </a:solidFill>
              <a:latin typeface="DM Serif Display"/>
              <a:ea typeface="DM Serif Display"/>
              <a:cs typeface="DM Serif Display"/>
              <a:sym typeface="DM Serif Display"/>
            </a:endParaRPr>
          </a:p>
        </p:txBody>
      </p:sp>
      <p:sp>
        <p:nvSpPr>
          <p:cNvPr id="1051" name="Google Shape;1051;g32b8e289670_0_533"/>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sp>
        <p:nvSpPr>
          <p:cNvPr id="1052" name="Google Shape;1052;g32b8e289670_0_53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www.fashionupproject.com</a:t>
            </a:r>
            <a:endParaRPr/>
          </a:p>
        </p:txBody>
      </p:sp>
      <p:sp>
        <p:nvSpPr>
          <p:cNvPr id="1053" name="Google Shape;1053;g32b8e289670_0_533"/>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cxnSp>
        <p:nvCxnSpPr>
          <p:cNvPr id="1054" name="Google Shape;1054;g32b8e289670_0_533"/>
          <p:cNvCxnSpPr/>
          <p:nvPr/>
        </p:nvCxnSpPr>
        <p:spPr>
          <a:xfrm rot="10800000">
            <a:off x="16675331" y="0"/>
            <a:ext cx="0" cy="10287000"/>
          </a:xfrm>
          <a:prstGeom prst="straightConnector1">
            <a:avLst/>
          </a:prstGeom>
          <a:noFill/>
          <a:ln w="12700" cap="flat" cmpd="sng">
            <a:solidFill>
              <a:srgbClr val="000000"/>
            </a:solidFill>
            <a:prstDash val="solid"/>
            <a:round/>
            <a:headEnd type="none" w="sm" len="sm"/>
            <a:tailEnd type="none" w="sm" len="sm"/>
          </a:ln>
        </p:spPr>
      </p:cxnSp>
      <p:cxnSp>
        <p:nvCxnSpPr>
          <p:cNvPr id="1055" name="Google Shape;1055;g32b8e289670_0_533"/>
          <p:cNvCxnSpPr/>
          <p:nvPr/>
        </p:nvCxnSpPr>
        <p:spPr>
          <a:xfrm rot="10800000">
            <a:off x="132735" y="1262600"/>
            <a:ext cx="18288000" cy="0"/>
          </a:xfrm>
          <a:prstGeom prst="straightConnector1">
            <a:avLst/>
          </a:prstGeom>
          <a:noFill/>
          <a:ln w="12700" cap="flat" cmpd="sng">
            <a:solidFill>
              <a:srgbClr val="1E2328"/>
            </a:solidFill>
            <a:prstDash val="solid"/>
            <a:round/>
            <a:headEnd type="none" w="sm" len="sm"/>
            <a:tailEnd type="none" w="sm" len="sm"/>
          </a:ln>
        </p:spPr>
      </p:cxnSp>
      <p:sp>
        <p:nvSpPr>
          <p:cNvPr id="1056" name="Google Shape;1056;g32b8e289670_0_533"/>
          <p:cNvSpPr/>
          <p:nvPr/>
        </p:nvSpPr>
        <p:spPr>
          <a:xfrm>
            <a:off x="16675331" y="1028700"/>
            <a:ext cx="1612670" cy="1612670"/>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1057" name="Google Shape;1057;g32b8e289670_0_533"/>
          <p:cNvSpPr txBox="1"/>
          <p:nvPr/>
        </p:nvSpPr>
        <p:spPr>
          <a:xfrm>
            <a:off x="709050" y="3035900"/>
            <a:ext cx="4305000" cy="44007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endParaRPr sz="2199">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a:solidFill>
                <a:srgbClr val="1E2328"/>
              </a:solidFill>
              <a:latin typeface="Montserrat"/>
              <a:ea typeface="Montserrat"/>
              <a:cs typeface="Montserrat"/>
              <a:sym typeface="Montserrat"/>
            </a:endParaRPr>
          </a:p>
        </p:txBody>
      </p:sp>
      <p:sp>
        <p:nvSpPr>
          <p:cNvPr id="1058" name="Google Shape;1058;g32b8e289670_0_533"/>
          <p:cNvSpPr txBox="1"/>
          <p:nvPr/>
        </p:nvSpPr>
        <p:spPr>
          <a:xfrm>
            <a:off x="709049" y="2186000"/>
            <a:ext cx="9836047" cy="830966"/>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dirty="0">
                <a:solidFill>
                  <a:srgbClr val="1E2328"/>
                </a:solidFill>
                <a:latin typeface="Montserrat"/>
                <a:ea typeface="Montserrat"/>
                <a:cs typeface="Montserrat"/>
                <a:sym typeface="Montserrat"/>
              </a:rPr>
              <a:t>Tworzenie za pomocą form geometrycznych</a:t>
            </a:r>
            <a:endParaRPr sz="2800" dirty="0"/>
          </a:p>
        </p:txBody>
      </p:sp>
      <p:pic>
        <p:nvPicPr>
          <p:cNvPr id="1059" name="Google Shape;1059;g32b8e289670_0_533"/>
          <p:cNvPicPr preferRelativeResize="0"/>
          <p:nvPr/>
        </p:nvPicPr>
        <p:blipFill rotWithShape="1">
          <a:blip r:embed="rId5">
            <a:alphaModFix/>
          </a:blip>
          <a:srcRect l="6051" t="4300" r="4567" b="3998"/>
          <a:stretch/>
        </p:blipFill>
        <p:spPr>
          <a:xfrm>
            <a:off x="6452275" y="3035900"/>
            <a:ext cx="9968576" cy="6096900"/>
          </a:xfrm>
          <a:prstGeom prst="rect">
            <a:avLst/>
          </a:prstGeom>
          <a:noFill/>
          <a:ln>
            <a:noFill/>
          </a:ln>
        </p:spPr>
      </p:pic>
      <p:sp>
        <p:nvSpPr>
          <p:cNvPr id="1060" name="Google Shape;1060;g32b8e289670_0_533"/>
          <p:cNvSpPr txBox="1"/>
          <p:nvPr/>
        </p:nvSpPr>
        <p:spPr>
          <a:xfrm>
            <a:off x="11829950" y="9258300"/>
            <a:ext cx="4590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800">
                <a:solidFill>
                  <a:schemeClr val="dk1"/>
                </a:solidFill>
                <a:latin typeface="Montserrat"/>
                <a:ea typeface="Montserrat"/>
                <a:cs typeface="Montserrat"/>
                <a:sym typeface="Montserrat"/>
              </a:rPr>
              <a:t>Ubrania Yoshikiego Hishinumy (1986)</a:t>
            </a:r>
            <a:endParaRPr sz="1800">
              <a:solidFill>
                <a:schemeClr val="dk1"/>
              </a:solidFill>
              <a:latin typeface="Montserrat"/>
              <a:ea typeface="Montserrat"/>
              <a:cs typeface="Montserrat"/>
              <a:sym typeface="Montserrat"/>
            </a:endParaRPr>
          </a:p>
        </p:txBody>
      </p:sp>
      <p:sp>
        <p:nvSpPr>
          <p:cNvPr id="1061" name="Google Shape;1061;g32b8e289670_0_533"/>
          <p:cNvSpPr txBox="1"/>
          <p:nvPr/>
        </p:nvSpPr>
        <p:spPr>
          <a:xfrm>
            <a:off x="709050" y="3163700"/>
            <a:ext cx="5743200" cy="5841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pl" sz="2100">
                <a:solidFill>
                  <a:schemeClr val="dk1"/>
                </a:solidFill>
                <a:latin typeface="Montserrat"/>
                <a:ea typeface="Montserrat"/>
                <a:cs typeface="Montserrat"/>
                <a:sym typeface="Montserrat"/>
              </a:rPr>
              <a:t>W latach 80., po zakończeniu pracy w Issey Miyake, Yoshiki Hishinuma otworzył własne studio. Projektując swoją autorską linię, nie mógł znaleźć materiałów tekstylnych, które sobie wyobraził. Zamiast współpracować z producentami, Hishinuma zaczął eksperymentować z procesami naturalnymi i chemicznymi, aby zmieniać wykończenie i formę tekstyliów, produkując ubrania o unikalnych kształtach, w szczególności z wykorzystaniem wiatru i powietrza – tzw. ubrania z latawcem i ubrania z powietrza.</a:t>
            </a:r>
            <a:endParaRPr sz="2100">
              <a:solidFill>
                <a:schemeClr val="dk1"/>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66"/>
        <p:cNvGrpSpPr/>
        <p:nvPr/>
      </p:nvGrpSpPr>
      <p:grpSpPr>
        <a:xfrm>
          <a:off x="0" y="0"/>
          <a:ext cx="0" cy="0"/>
          <a:chOff x="0" y="0"/>
          <a:chExt cx="0" cy="0"/>
        </a:xfrm>
      </p:grpSpPr>
      <p:sp>
        <p:nvSpPr>
          <p:cNvPr id="1067" name="Google Shape;1067;g32b8e289670_0_994"/>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1068" name="Google Shape;1068;g32b8e289670_0_994"/>
          <p:cNvSpPr txBox="1"/>
          <p:nvPr/>
        </p:nvSpPr>
        <p:spPr>
          <a:xfrm>
            <a:off x="424800" y="2372400"/>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9" name="Google Shape;1069;g32b8e289670_0_994"/>
          <p:cNvGrpSpPr/>
          <p:nvPr/>
        </p:nvGrpSpPr>
        <p:grpSpPr>
          <a:xfrm>
            <a:off x="98094" y="1386013"/>
            <a:ext cx="6921503" cy="1791541"/>
            <a:chOff x="1644840" y="1659960"/>
            <a:chExt cx="3308100" cy="1806900"/>
          </a:xfrm>
        </p:grpSpPr>
        <p:sp>
          <p:nvSpPr>
            <p:cNvPr id="1070" name="Google Shape;1070;g32b8e289670_0_994"/>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1071" name="Google Shape;1071;g32b8e289670_0_994"/>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2" name="Google Shape;1072;g32b8e289670_0_994"/>
          <p:cNvSpPr txBox="1"/>
          <p:nvPr/>
        </p:nvSpPr>
        <p:spPr>
          <a:xfrm>
            <a:off x="1031399" y="1385975"/>
            <a:ext cx="5367931" cy="879000"/>
          </a:xfrm>
          <a:prstGeom prst="rect">
            <a:avLst/>
          </a:prstGeom>
          <a:noFill/>
          <a:ln>
            <a:noFill/>
          </a:ln>
        </p:spPr>
        <p:txBody>
          <a:bodyPr spcFirstLastPara="1" wrap="square" lIns="0" tIns="0" rIns="0" bIns="0" anchor="t" anchorCtr="1">
            <a:noAutofit/>
          </a:bodyPr>
          <a:lstStyle/>
          <a:p>
            <a:pPr marL="0" lvl="0" indent="0" algn="l" rtl="0">
              <a:spcBef>
                <a:spcPts val="0"/>
              </a:spcBef>
              <a:spcAft>
                <a:spcPts val="0"/>
              </a:spcAft>
              <a:buClr>
                <a:schemeClr val="dk1"/>
              </a:buClr>
              <a:buFont typeface="Arial"/>
              <a:buNone/>
            </a:pPr>
            <a:r>
              <a:rPr lang="pl" sz="4800" dirty="0">
                <a:solidFill>
                  <a:schemeClr val="lt1"/>
                </a:solidFill>
                <a:latin typeface="DM Serif Display"/>
                <a:ea typeface="DM Serif Display"/>
                <a:cs typeface="DM Serif Display"/>
                <a:sym typeface="DM Serif Display"/>
              </a:rPr>
              <a:t>Drapowanie</a:t>
            </a:r>
            <a:endParaRPr sz="4800" dirty="0">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4800" dirty="0">
              <a:latin typeface="DM Serif Display"/>
              <a:ea typeface="DM Serif Display"/>
              <a:cs typeface="DM Serif Display"/>
              <a:sym typeface="DM Serif Display"/>
            </a:endParaRPr>
          </a:p>
        </p:txBody>
      </p:sp>
      <p:sp>
        <p:nvSpPr>
          <p:cNvPr id="1073" name="Google Shape;1073;g32b8e289670_0_994"/>
          <p:cNvSpPr txBox="1"/>
          <p:nvPr/>
        </p:nvSpPr>
        <p:spPr>
          <a:xfrm>
            <a:off x="886050" y="3566775"/>
            <a:ext cx="10260900" cy="6436500"/>
          </a:xfrm>
          <a:prstGeom prst="rect">
            <a:avLst/>
          </a:prstGeom>
          <a:noFill/>
          <a:ln>
            <a:noFill/>
          </a:ln>
        </p:spPr>
        <p:txBody>
          <a:bodyPr spcFirstLastPara="1" wrap="square" lIns="0" tIns="0" rIns="0" bIns="0" anchor="t" anchorCtr="0">
            <a:noAutofit/>
          </a:bodyPr>
          <a:lstStyle/>
          <a:p>
            <a:pPr marL="457200" lvl="0" indent="-368236" algn="l" rtl="0">
              <a:lnSpc>
                <a:spcPct val="115000"/>
              </a:lnSpc>
              <a:spcBef>
                <a:spcPts val="0"/>
              </a:spcBef>
              <a:spcAft>
                <a:spcPts val="0"/>
              </a:spcAft>
              <a:buClr>
                <a:schemeClr val="dk1"/>
              </a:buClr>
              <a:buSzPts val="2199"/>
              <a:buFont typeface="Montserrat"/>
              <a:buChar char="●"/>
            </a:pPr>
            <a:r>
              <a:rPr lang="pl" sz="2199">
                <a:solidFill>
                  <a:schemeClr val="dk1"/>
                </a:solidFill>
                <a:latin typeface="Montserrat"/>
                <a:ea typeface="Montserrat"/>
                <a:cs typeface="Montserrat"/>
                <a:sym typeface="Montserrat"/>
              </a:rPr>
              <a:t>Wytnij wycięte elementy w podstawowe kształty geometryczne, które mogą się wzajemnie uzupełniać, np. trójkąty, kwadraty i diamenty.</a:t>
            </a:r>
            <a:endParaRPr sz="2199">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sz="2199">
              <a:solidFill>
                <a:schemeClr val="dk1"/>
              </a:solidFill>
              <a:latin typeface="Montserrat"/>
              <a:ea typeface="Montserrat"/>
              <a:cs typeface="Montserrat"/>
              <a:sym typeface="Montserrat"/>
            </a:endParaRPr>
          </a:p>
          <a:p>
            <a:pPr marL="457200" lvl="0" indent="-368236" algn="l" rtl="0">
              <a:lnSpc>
                <a:spcPct val="115000"/>
              </a:lnSpc>
              <a:spcBef>
                <a:spcPts val="0"/>
              </a:spcBef>
              <a:spcAft>
                <a:spcPts val="0"/>
              </a:spcAft>
              <a:buClr>
                <a:schemeClr val="dk1"/>
              </a:buClr>
              <a:buSzPts val="2199"/>
              <a:buFont typeface="Montserrat"/>
              <a:buChar char="●"/>
            </a:pPr>
            <a:r>
              <a:rPr lang="pl" sz="2199">
                <a:solidFill>
                  <a:schemeClr val="dk1"/>
                </a:solidFill>
                <a:latin typeface="Montserrat"/>
                <a:ea typeface="Montserrat"/>
                <a:cs typeface="Montserrat"/>
                <a:sym typeface="Montserrat"/>
              </a:rPr>
              <a:t>Umieść je na manekinie, próbując złożyć puzzle w całość i stworzyć ciekawy kształt topu lub spódnicy</a:t>
            </a:r>
            <a:endParaRPr sz="2199">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sz="2199">
              <a:solidFill>
                <a:schemeClr val="dk1"/>
              </a:solidFill>
              <a:latin typeface="Montserrat"/>
              <a:ea typeface="Montserrat"/>
              <a:cs typeface="Montserrat"/>
              <a:sym typeface="Montserrat"/>
            </a:endParaRPr>
          </a:p>
          <a:p>
            <a:pPr marL="457200" lvl="0" indent="-368236" algn="l" rtl="0">
              <a:lnSpc>
                <a:spcPct val="115000"/>
              </a:lnSpc>
              <a:spcBef>
                <a:spcPts val="0"/>
              </a:spcBef>
              <a:spcAft>
                <a:spcPts val="0"/>
              </a:spcAft>
              <a:buClr>
                <a:schemeClr val="dk1"/>
              </a:buClr>
              <a:buSzPts val="2199"/>
              <a:buFont typeface="Montserrat"/>
              <a:buChar char="●"/>
            </a:pPr>
            <a:r>
              <a:rPr lang="pl" sz="2199">
                <a:solidFill>
                  <a:schemeClr val="dk1"/>
                </a:solidFill>
                <a:latin typeface="Montserrat"/>
                <a:ea typeface="Montserrat"/>
                <a:cs typeface="Montserrat"/>
                <a:sym typeface="Montserrat"/>
              </a:rPr>
              <a:t>Użyj gotowych wzorów jako punktu wyjścia do stworzenia układanki rękawów i spodni, a następnie wypróbuj je na manekinie</a:t>
            </a:r>
            <a:endParaRPr sz="2199">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sz="2199">
              <a:solidFill>
                <a:schemeClr val="dk1"/>
              </a:solidFill>
              <a:latin typeface="Montserrat"/>
              <a:ea typeface="Montserrat"/>
              <a:cs typeface="Montserrat"/>
              <a:sym typeface="Montserrat"/>
            </a:endParaRPr>
          </a:p>
          <a:p>
            <a:pPr marL="457200" lvl="0" indent="-368236" algn="l" rtl="0">
              <a:lnSpc>
                <a:spcPct val="115000"/>
              </a:lnSpc>
              <a:spcBef>
                <a:spcPts val="0"/>
              </a:spcBef>
              <a:spcAft>
                <a:spcPts val="0"/>
              </a:spcAft>
              <a:buClr>
                <a:schemeClr val="dk1"/>
              </a:buClr>
              <a:buSzPts val="2199"/>
              <a:buFont typeface="Montserrat"/>
              <a:buChar char="●"/>
            </a:pPr>
            <a:r>
              <a:rPr lang="pl" sz="2199">
                <a:solidFill>
                  <a:schemeClr val="dk1"/>
                </a:solidFill>
                <a:latin typeface="Montserrat"/>
                <a:ea typeface="Montserrat"/>
                <a:cs typeface="Montserrat"/>
                <a:sym typeface="Montserrat"/>
              </a:rPr>
              <a:t>Bądź kreatywny i myśl nieszablonowo, używając kształtów do tworzenia dodatkowych elementów, takich jak kołnierzyk czy kieszeń</a:t>
            </a:r>
            <a:endParaRPr sz="2199">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None/>
            </a:pPr>
            <a:endParaRPr sz="2199">
              <a:solidFill>
                <a:schemeClr val="dk1"/>
              </a:solidFill>
              <a:latin typeface="Montserrat"/>
              <a:ea typeface="Montserrat"/>
              <a:cs typeface="Montserrat"/>
              <a:sym typeface="Montserrat"/>
            </a:endParaRPr>
          </a:p>
          <a:p>
            <a:pPr marL="457200" lvl="0" indent="-368236" algn="l" rtl="0">
              <a:lnSpc>
                <a:spcPct val="115000"/>
              </a:lnSpc>
              <a:spcBef>
                <a:spcPts val="0"/>
              </a:spcBef>
              <a:spcAft>
                <a:spcPts val="0"/>
              </a:spcAft>
              <a:buClr>
                <a:schemeClr val="dk1"/>
              </a:buClr>
              <a:buSzPts val="2199"/>
              <a:buFont typeface="Montserrat"/>
              <a:buChar char="●"/>
            </a:pPr>
            <a:r>
              <a:rPr lang="pl" sz="2199">
                <a:solidFill>
                  <a:schemeClr val="dk1"/>
                </a:solidFill>
                <a:latin typeface="Montserrat"/>
                <a:ea typeface="Montserrat"/>
                <a:cs typeface="Montserrat"/>
                <a:sym typeface="Montserrat"/>
              </a:rPr>
              <a:t>Pamiętaj, że tworzony przez Ciebie przedmiot nie musi mieć klasycznej formy, ale musi być wygodny i dopasowany do ciała użytkownika.</a:t>
            </a:r>
            <a:endParaRPr sz="2199">
              <a:solidFill>
                <a:schemeClr val="dk1"/>
              </a:solidFill>
              <a:latin typeface="Montserrat"/>
              <a:ea typeface="Montserrat"/>
              <a:cs typeface="Montserrat"/>
              <a:sym typeface="Montserrat"/>
            </a:endParaRPr>
          </a:p>
        </p:txBody>
      </p:sp>
      <p:sp>
        <p:nvSpPr>
          <p:cNvPr id="1074" name="Google Shape;1074;g32b8e289670_0_994"/>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1075" name="Google Shape;1075;g32b8e289670_0_994"/>
          <p:cNvGrpSpPr/>
          <p:nvPr/>
        </p:nvGrpSpPr>
        <p:grpSpPr>
          <a:xfrm>
            <a:off x="0" y="0"/>
            <a:ext cx="18288000" cy="10287000"/>
            <a:chOff x="0" y="0"/>
            <a:chExt cx="24384000" cy="13716000"/>
          </a:xfrm>
        </p:grpSpPr>
        <p:cxnSp>
          <p:nvCxnSpPr>
            <p:cNvPr id="1076" name="Google Shape;1076;g32b8e289670_0_99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077" name="Google Shape;1077;g32b8e289670_0_99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78" name="Google Shape;1078;g32b8e289670_0_99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079" name="Google Shape;1079;g32b8e289670_0_99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080" name="Google Shape;1080;g32b8e289670_0_994"/>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pic>
        <p:nvPicPr>
          <p:cNvPr id="1081" name="Google Shape;1081;g32b8e289670_0_994"/>
          <p:cNvPicPr preferRelativeResize="0"/>
          <p:nvPr/>
        </p:nvPicPr>
        <p:blipFill rotWithShape="1">
          <a:blip r:embed="rId5">
            <a:alphaModFix/>
          </a:blip>
          <a:srcRect/>
          <a:stretch/>
        </p:blipFill>
        <p:spPr>
          <a:xfrm>
            <a:off x="11253250" y="1386017"/>
            <a:ext cx="5224500" cy="6896407"/>
          </a:xfrm>
          <a:prstGeom prst="rect">
            <a:avLst/>
          </a:prstGeom>
          <a:noFill/>
          <a:ln>
            <a:noFill/>
          </a:ln>
        </p:spPr>
      </p:pic>
      <p:sp>
        <p:nvSpPr>
          <p:cNvPr id="1082" name="Google Shape;1082;g32b8e289670_0_994"/>
          <p:cNvSpPr txBox="1"/>
          <p:nvPr/>
        </p:nvSpPr>
        <p:spPr>
          <a:xfrm>
            <a:off x="7069850" y="1698925"/>
            <a:ext cx="52245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a:t>
            </a:r>
            <a:endParaRPr sz="2800"/>
          </a:p>
        </p:txBody>
      </p:sp>
      <p:sp>
        <p:nvSpPr>
          <p:cNvPr id="1083" name="Google Shape;1083;g32b8e289670_0_994"/>
          <p:cNvSpPr txBox="1"/>
          <p:nvPr/>
        </p:nvSpPr>
        <p:spPr>
          <a:xfrm>
            <a:off x="102170" y="2049200"/>
            <a:ext cx="6626230" cy="830966"/>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dirty="0">
                <a:solidFill>
                  <a:schemeClr val="lt1"/>
                </a:solidFill>
                <a:latin typeface="Montserrat"/>
                <a:ea typeface="Montserrat"/>
                <a:cs typeface="Montserrat"/>
                <a:sym typeface="Montserrat"/>
              </a:rPr>
              <a:t>Techniki z odciętymi fragmentami</a:t>
            </a:r>
            <a:endParaRPr sz="2800" dirty="0">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088"/>
        <p:cNvGrpSpPr/>
        <p:nvPr/>
      </p:nvGrpSpPr>
      <p:grpSpPr>
        <a:xfrm>
          <a:off x="0" y="0"/>
          <a:ext cx="0" cy="0"/>
          <a:chOff x="0" y="0"/>
          <a:chExt cx="0" cy="0"/>
        </a:xfrm>
      </p:grpSpPr>
      <p:cxnSp>
        <p:nvCxnSpPr>
          <p:cNvPr id="1089" name="Google Shape;1089;g32b8e289670_0_97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090" name="Google Shape;1090;g32b8e289670_0_977"/>
          <p:cNvSpPr txBox="1"/>
          <p:nvPr/>
        </p:nvSpPr>
        <p:spPr>
          <a:xfrm>
            <a:off x="709049" y="1262600"/>
            <a:ext cx="15966277" cy="1847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pl" sz="6000" dirty="0">
                <a:solidFill>
                  <a:schemeClr val="lt1"/>
                </a:solidFill>
                <a:latin typeface="DM Serif Display"/>
                <a:ea typeface="DM Serif Display"/>
                <a:cs typeface="DM Serif Display"/>
                <a:sym typeface="DM Serif Display"/>
              </a:rPr>
              <a:t>Techniki drapowania przy użyciu ubrań z drugiej ręki</a:t>
            </a:r>
            <a:endParaRPr sz="6000" dirty="0">
              <a:solidFill>
                <a:schemeClr val="lt1"/>
              </a:solidFill>
              <a:latin typeface="DM Serif Display"/>
              <a:ea typeface="DM Serif Display"/>
              <a:cs typeface="DM Serif Display"/>
              <a:sym typeface="DM Serif Display"/>
            </a:endParaRPr>
          </a:p>
        </p:txBody>
      </p:sp>
      <p:sp>
        <p:nvSpPr>
          <p:cNvPr id="1091" name="Google Shape;1091;g32b8e289670_0_977"/>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sp>
        <p:nvSpPr>
          <p:cNvPr id="1092" name="Google Shape;1092;g32b8e289670_0_97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www.fashionupproject.com</a:t>
            </a:r>
            <a:endParaRPr/>
          </a:p>
        </p:txBody>
      </p:sp>
      <p:sp>
        <p:nvSpPr>
          <p:cNvPr id="1093" name="Google Shape;1093;g32b8e289670_0_977"/>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cxnSp>
        <p:nvCxnSpPr>
          <p:cNvPr id="1094" name="Google Shape;1094;g32b8e289670_0_977"/>
          <p:cNvCxnSpPr/>
          <p:nvPr/>
        </p:nvCxnSpPr>
        <p:spPr>
          <a:xfrm rot="10800000">
            <a:off x="16675331" y="0"/>
            <a:ext cx="0" cy="10287000"/>
          </a:xfrm>
          <a:prstGeom prst="straightConnector1">
            <a:avLst/>
          </a:prstGeom>
          <a:noFill/>
          <a:ln w="12700" cap="flat" cmpd="sng">
            <a:solidFill>
              <a:srgbClr val="000000"/>
            </a:solidFill>
            <a:prstDash val="solid"/>
            <a:round/>
            <a:headEnd type="none" w="sm" len="sm"/>
            <a:tailEnd type="none" w="sm" len="sm"/>
          </a:ln>
        </p:spPr>
      </p:cxnSp>
      <p:cxnSp>
        <p:nvCxnSpPr>
          <p:cNvPr id="1095" name="Google Shape;1095;g32b8e289670_0_977"/>
          <p:cNvCxnSpPr/>
          <p:nvPr/>
        </p:nvCxnSpPr>
        <p:spPr>
          <a:xfrm rot="10800000">
            <a:off x="0" y="1357390"/>
            <a:ext cx="18288000" cy="0"/>
          </a:xfrm>
          <a:prstGeom prst="straightConnector1">
            <a:avLst/>
          </a:prstGeom>
          <a:noFill/>
          <a:ln w="12700" cap="flat" cmpd="sng">
            <a:solidFill>
              <a:srgbClr val="1E2328"/>
            </a:solidFill>
            <a:prstDash val="solid"/>
            <a:round/>
            <a:headEnd type="none" w="sm" len="sm"/>
            <a:tailEnd type="none" w="sm" len="sm"/>
          </a:ln>
        </p:spPr>
      </p:cxnSp>
      <p:sp>
        <p:nvSpPr>
          <p:cNvPr id="1096" name="Google Shape;1096;g32b8e289670_0_977"/>
          <p:cNvSpPr/>
          <p:nvPr/>
        </p:nvSpPr>
        <p:spPr>
          <a:xfrm>
            <a:off x="16675331" y="1028700"/>
            <a:ext cx="1612670" cy="1612670"/>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4">
              <a:alphaModFix/>
            </a:blip>
            <a:stretch>
              <a:fillRect/>
            </a:stretch>
          </a:blipFill>
          <a:ln>
            <a:noFill/>
          </a:ln>
        </p:spPr>
        <p:txBody>
          <a:bodyPr/>
          <a:lstStyle/>
          <a:p>
            <a:endParaRPr lang="pl-PL"/>
          </a:p>
        </p:txBody>
      </p:sp>
      <p:sp>
        <p:nvSpPr>
          <p:cNvPr id="1097" name="Google Shape;1097;g32b8e289670_0_977"/>
          <p:cNvSpPr txBox="1"/>
          <p:nvPr/>
        </p:nvSpPr>
        <p:spPr>
          <a:xfrm>
            <a:off x="873150" y="4911925"/>
            <a:ext cx="7397700" cy="2277900"/>
          </a:xfrm>
          <a:prstGeom prst="rect">
            <a:avLst/>
          </a:prstGeom>
          <a:noFill/>
          <a:ln>
            <a:noFill/>
          </a:ln>
        </p:spPr>
        <p:txBody>
          <a:bodyPr spcFirstLastPara="1" wrap="square" lIns="0" tIns="0" rIns="0" bIns="0" anchor="t" anchorCtr="0">
            <a:spAutoFit/>
          </a:bodyPr>
          <a:lstStyle/>
          <a:p>
            <a:pPr marL="0" marR="0" lvl="0" indent="0" algn="l" rtl="0">
              <a:lnSpc>
                <a:spcPct val="200000"/>
              </a:lnSpc>
              <a:spcBef>
                <a:spcPts val="0"/>
              </a:spcBef>
              <a:spcAft>
                <a:spcPts val="0"/>
              </a:spcAft>
              <a:buNone/>
            </a:pPr>
            <a:r>
              <a:rPr lang="pl" sz="2100">
                <a:solidFill>
                  <a:srgbClr val="1E2328"/>
                </a:solidFill>
                <a:latin typeface="Montserrat"/>
                <a:ea typeface="Montserrat"/>
                <a:cs typeface="Montserrat"/>
                <a:sym typeface="Montserrat"/>
              </a:rPr>
              <a:t>Łącząc styl tradycyjny ze współczesnym, nowojorska japońska marka The Keiji tworzy ubrania wyróżniające się niepowtarzalnymi wzorami i materiałami.</a:t>
            </a:r>
            <a:endParaRPr sz="210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endParaRPr sz="2199">
              <a:solidFill>
                <a:srgbClr val="1E2328"/>
              </a:solidFill>
              <a:latin typeface="Montserrat"/>
              <a:ea typeface="Montserrat"/>
              <a:cs typeface="Montserrat"/>
              <a:sym typeface="Montserrat"/>
            </a:endParaRPr>
          </a:p>
        </p:txBody>
      </p:sp>
      <p:sp>
        <p:nvSpPr>
          <p:cNvPr id="1098" name="Google Shape;1098;g32b8e289670_0_977"/>
          <p:cNvSpPr txBox="1"/>
          <p:nvPr/>
        </p:nvSpPr>
        <p:spPr>
          <a:xfrm>
            <a:off x="600300" y="3121200"/>
            <a:ext cx="79434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Tworzenie z rozmontowanych części</a:t>
            </a:r>
            <a:endParaRPr sz="2800"/>
          </a:p>
        </p:txBody>
      </p:sp>
      <p:sp>
        <p:nvSpPr>
          <p:cNvPr id="1099" name="Google Shape;1099;g32b8e289670_0_977"/>
          <p:cNvSpPr txBox="1"/>
          <p:nvPr/>
        </p:nvSpPr>
        <p:spPr>
          <a:xfrm>
            <a:off x="13134800" y="9367875"/>
            <a:ext cx="4590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800">
                <a:solidFill>
                  <a:schemeClr val="dk1"/>
                </a:solidFill>
                <a:latin typeface="Montserrat"/>
                <a:ea typeface="Montserrat"/>
                <a:cs typeface="Montserrat"/>
                <a:sym typeface="Montserrat"/>
              </a:rPr>
              <a:t>Keiji, 2020</a:t>
            </a:r>
            <a:endParaRPr sz="1800">
              <a:solidFill>
                <a:schemeClr val="dk1"/>
              </a:solidFill>
              <a:latin typeface="Montserrat"/>
              <a:ea typeface="Montserrat"/>
              <a:cs typeface="Montserrat"/>
              <a:sym typeface="Montserrat"/>
            </a:endParaRPr>
          </a:p>
        </p:txBody>
      </p:sp>
      <p:pic>
        <p:nvPicPr>
          <p:cNvPr id="1100" name="Google Shape;1100;g32b8e289670_0_977"/>
          <p:cNvPicPr preferRelativeResize="0"/>
          <p:nvPr/>
        </p:nvPicPr>
        <p:blipFill rotWithShape="1">
          <a:blip r:embed="rId5">
            <a:alphaModFix/>
          </a:blip>
          <a:srcRect l="5269" r="5269"/>
          <a:stretch/>
        </p:blipFill>
        <p:spPr>
          <a:xfrm>
            <a:off x="11751164" y="2186000"/>
            <a:ext cx="4590899" cy="7181863"/>
          </a:xfrm>
          <a:prstGeom prst="rect">
            <a:avLst/>
          </a:prstGeom>
          <a:noFill/>
          <a:ln>
            <a:noFill/>
          </a:ln>
        </p:spPr>
      </p:pic>
      <p:pic>
        <p:nvPicPr>
          <p:cNvPr id="1101" name="Google Shape;1101;g32b8e289670_0_977"/>
          <p:cNvPicPr preferRelativeResize="0"/>
          <p:nvPr/>
        </p:nvPicPr>
        <p:blipFill rotWithShape="1">
          <a:blip r:embed="rId6">
            <a:alphaModFix/>
          </a:blip>
          <a:srcRect l="5229" r="5229"/>
          <a:stretch/>
        </p:blipFill>
        <p:spPr>
          <a:xfrm>
            <a:off x="8652438" y="3007700"/>
            <a:ext cx="4506600" cy="704994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06"/>
        <p:cNvGrpSpPr/>
        <p:nvPr/>
      </p:nvGrpSpPr>
      <p:grpSpPr>
        <a:xfrm>
          <a:off x="0" y="0"/>
          <a:ext cx="0" cy="0"/>
          <a:chOff x="0" y="0"/>
          <a:chExt cx="0" cy="0"/>
        </a:xfrm>
      </p:grpSpPr>
      <p:sp>
        <p:nvSpPr>
          <p:cNvPr id="1107" name="Google Shape;1107;g32b8e289670_0_1016"/>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1108" name="Google Shape;1108;g32b8e289670_0_1016"/>
          <p:cNvSpPr txBox="1"/>
          <p:nvPr/>
        </p:nvSpPr>
        <p:spPr>
          <a:xfrm>
            <a:off x="424800" y="2372400"/>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9" name="Google Shape;1109;g32b8e289670_0_1016"/>
          <p:cNvGrpSpPr/>
          <p:nvPr/>
        </p:nvGrpSpPr>
        <p:grpSpPr>
          <a:xfrm>
            <a:off x="886066" y="1386040"/>
            <a:ext cx="7376732" cy="1791541"/>
            <a:chOff x="1644840" y="1659960"/>
            <a:chExt cx="3308100" cy="1806900"/>
          </a:xfrm>
        </p:grpSpPr>
        <p:sp>
          <p:nvSpPr>
            <p:cNvPr id="1110" name="Google Shape;1110;g32b8e289670_0_1016"/>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1111" name="Google Shape;1111;g32b8e289670_0_1016"/>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2" name="Google Shape;1112;g32b8e289670_0_1016"/>
          <p:cNvSpPr txBox="1"/>
          <p:nvPr/>
        </p:nvSpPr>
        <p:spPr>
          <a:xfrm>
            <a:off x="1031399" y="1385975"/>
            <a:ext cx="6460779" cy="879000"/>
          </a:xfrm>
          <a:prstGeom prst="rect">
            <a:avLst/>
          </a:prstGeom>
          <a:noFill/>
          <a:ln>
            <a:noFill/>
          </a:ln>
        </p:spPr>
        <p:txBody>
          <a:bodyPr spcFirstLastPara="1" wrap="square" lIns="0" tIns="0" rIns="0" bIns="0" anchor="t" anchorCtr="1">
            <a:noAutofit/>
          </a:bodyPr>
          <a:lstStyle/>
          <a:p>
            <a:pPr marL="0" lvl="0" indent="0" algn="l" rtl="0">
              <a:spcBef>
                <a:spcPts val="0"/>
              </a:spcBef>
              <a:spcAft>
                <a:spcPts val="0"/>
              </a:spcAft>
              <a:buNone/>
            </a:pPr>
            <a:r>
              <a:rPr lang="pl" sz="4800" dirty="0">
                <a:solidFill>
                  <a:schemeClr val="lt1"/>
                </a:solidFill>
                <a:latin typeface="DM Serif Display"/>
                <a:ea typeface="DM Serif Display"/>
                <a:cs typeface="DM Serif Display"/>
                <a:sym typeface="DM Serif Display"/>
              </a:rPr>
              <a:t>Drapowanie</a:t>
            </a:r>
            <a:endParaRPr sz="4800" dirty="0">
              <a:latin typeface="DM Serif Display"/>
              <a:ea typeface="DM Serif Display"/>
              <a:cs typeface="DM Serif Display"/>
              <a:sym typeface="DM Serif Display"/>
            </a:endParaRPr>
          </a:p>
          <a:p>
            <a:pPr marL="0" marR="0" lvl="0" indent="0" algn="ctr" rtl="0">
              <a:lnSpc>
                <a:spcPct val="100000"/>
              </a:lnSpc>
              <a:spcBef>
                <a:spcPts val="0"/>
              </a:spcBef>
              <a:spcAft>
                <a:spcPts val="0"/>
              </a:spcAft>
              <a:buNone/>
            </a:pPr>
            <a:endParaRPr sz="4800" dirty="0">
              <a:latin typeface="DM Serif Display"/>
              <a:ea typeface="DM Serif Display"/>
              <a:cs typeface="DM Serif Display"/>
              <a:sym typeface="DM Serif Display"/>
            </a:endParaRPr>
          </a:p>
        </p:txBody>
      </p:sp>
      <p:sp>
        <p:nvSpPr>
          <p:cNvPr id="1113" name="Google Shape;1113;g32b8e289670_0_1016"/>
          <p:cNvSpPr txBox="1"/>
          <p:nvPr/>
        </p:nvSpPr>
        <p:spPr>
          <a:xfrm>
            <a:off x="583150" y="3429000"/>
            <a:ext cx="10421100" cy="6725400"/>
          </a:xfrm>
          <a:prstGeom prst="rect">
            <a:avLst/>
          </a:prstGeom>
          <a:noFill/>
          <a:ln>
            <a:noFill/>
          </a:ln>
        </p:spPr>
        <p:txBody>
          <a:bodyPr spcFirstLastPara="1" wrap="square" lIns="0" tIns="0" rIns="0" bIns="0" anchor="t" anchorCtr="0">
            <a:noAutofit/>
          </a:bodyPr>
          <a:lstStyle/>
          <a:p>
            <a:pPr marL="457200" lvl="0" indent="-368236" algn="l" rtl="0">
              <a:lnSpc>
                <a:spcPct val="115000"/>
              </a:lnSpc>
              <a:spcBef>
                <a:spcPts val="0"/>
              </a:spcBef>
              <a:spcAft>
                <a:spcPts val="0"/>
              </a:spcAft>
              <a:buClr>
                <a:schemeClr val="dk1"/>
              </a:buClr>
              <a:buSzPts val="2199"/>
              <a:buFont typeface="Montserrat"/>
              <a:buChar char="●"/>
            </a:pPr>
            <a:r>
              <a:rPr lang="pl" sz="2199">
                <a:solidFill>
                  <a:schemeClr val="dk1"/>
                </a:solidFill>
                <a:latin typeface="Montserrat"/>
                <a:ea typeface="Montserrat"/>
                <a:cs typeface="Montserrat"/>
                <a:sym typeface="Montserrat"/>
              </a:rPr>
              <a:t>Zacznij od rozmontowania części, których chcesz użyć, pamiętaj, aby rozmontować tylko te części, których na pewno nie będziesz później potrzebować</a:t>
            </a:r>
            <a:endParaRPr sz="2199">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2199">
              <a:solidFill>
                <a:schemeClr val="dk1"/>
              </a:solidFill>
              <a:latin typeface="Montserrat"/>
              <a:ea typeface="Montserrat"/>
              <a:cs typeface="Montserrat"/>
              <a:sym typeface="Montserrat"/>
            </a:endParaRPr>
          </a:p>
          <a:p>
            <a:pPr marL="457200" marR="0" lvl="0" indent="-368300" algn="l" rtl="0">
              <a:lnSpc>
                <a:spcPct val="115000"/>
              </a:lnSpc>
              <a:spcBef>
                <a:spcPts val="0"/>
              </a:spcBef>
              <a:spcAft>
                <a:spcPts val="0"/>
              </a:spcAft>
              <a:buClr>
                <a:schemeClr val="dk1"/>
              </a:buClr>
              <a:buSzPts val="2200"/>
              <a:buFont typeface="Montserrat"/>
              <a:buChar char="●"/>
            </a:pPr>
            <a:r>
              <a:rPr lang="pl" sz="2200">
                <a:solidFill>
                  <a:schemeClr val="dk1"/>
                </a:solidFill>
                <a:latin typeface="Montserrat"/>
                <a:ea typeface="Montserrat"/>
                <a:cs typeface="Montserrat"/>
                <a:sym typeface="Montserrat"/>
              </a:rPr>
              <a:t>Rozłóż elementy układanki, którą chcesz złożyć „w zły sposób”, próbując znaleźć pasujące kształty (przykład: okrągły otwór kieszeni może być częścią dekoltu, a przedni krok może być otworem na rękę).</a:t>
            </a:r>
            <a:endParaRPr sz="2200">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None/>
            </a:pPr>
            <a:endParaRPr sz="2200">
              <a:solidFill>
                <a:schemeClr val="dk1"/>
              </a:solidFill>
              <a:latin typeface="Montserrat"/>
              <a:ea typeface="Montserrat"/>
              <a:cs typeface="Montserrat"/>
              <a:sym typeface="Montserrat"/>
            </a:endParaRPr>
          </a:p>
          <a:p>
            <a:pPr marL="457200" marR="0" lvl="0" indent="-368300" algn="l" rtl="0">
              <a:lnSpc>
                <a:spcPct val="115000"/>
              </a:lnSpc>
              <a:spcBef>
                <a:spcPts val="0"/>
              </a:spcBef>
              <a:spcAft>
                <a:spcPts val="0"/>
              </a:spcAft>
              <a:buClr>
                <a:schemeClr val="dk1"/>
              </a:buClr>
              <a:buSzPts val="2200"/>
              <a:buFont typeface="Montserrat"/>
              <a:buChar char="●"/>
            </a:pPr>
            <a:r>
              <a:rPr lang="pl" sz="2200">
                <a:solidFill>
                  <a:schemeClr val="dk1"/>
                </a:solidFill>
                <a:latin typeface="Montserrat"/>
                <a:ea typeface="Montserrat"/>
                <a:cs typeface="Montserrat"/>
                <a:sym typeface="Montserrat"/>
              </a:rPr>
              <a:t>Możesz również używać dodatkowych komponentów w niewłaściwy sposób (na przykład kołnierzyk może być paskiem i odwrotnie).</a:t>
            </a:r>
            <a:endParaRPr sz="2200">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None/>
            </a:pPr>
            <a:endParaRPr sz="2200">
              <a:solidFill>
                <a:schemeClr val="dk1"/>
              </a:solidFill>
              <a:latin typeface="Montserrat"/>
              <a:ea typeface="Montserrat"/>
              <a:cs typeface="Montserrat"/>
              <a:sym typeface="Montserrat"/>
            </a:endParaRPr>
          </a:p>
          <a:p>
            <a:pPr marL="457200" lvl="0" indent="-368236" algn="l" rtl="0">
              <a:lnSpc>
                <a:spcPct val="115000"/>
              </a:lnSpc>
              <a:spcBef>
                <a:spcPts val="0"/>
              </a:spcBef>
              <a:spcAft>
                <a:spcPts val="0"/>
              </a:spcAft>
              <a:buClr>
                <a:schemeClr val="dk1"/>
              </a:buClr>
              <a:buSzPts val="2199"/>
              <a:buFont typeface="Montserrat"/>
              <a:buChar char="●"/>
            </a:pPr>
            <a:r>
              <a:rPr lang="pl" sz="2199">
                <a:solidFill>
                  <a:schemeClr val="dk1"/>
                </a:solidFill>
                <a:latin typeface="Montserrat"/>
                <a:ea typeface="Montserrat"/>
                <a:cs typeface="Montserrat"/>
                <a:sym typeface="Montserrat"/>
              </a:rPr>
              <a:t>Pamiętaj, że tworzony przez Ciebie przedmiot nie musi mieć klasycznej formy, ale musi być wygodny i dopasowany do ciała użytkownika.</a:t>
            </a:r>
            <a:endParaRPr sz="2199">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2199">
              <a:solidFill>
                <a:schemeClr val="dk1"/>
              </a:solidFill>
              <a:latin typeface="Montserrat"/>
              <a:ea typeface="Montserrat"/>
              <a:cs typeface="Montserrat"/>
              <a:sym typeface="Montserrat"/>
            </a:endParaRPr>
          </a:p>
          <a:p>
            <a:pPr marL="457200" lvl="0" indent="-368236" algn="l" rtl="0">
              <a:lnSpc>
                <a:spcPct val="115000"/>
              </a:lnSpc>
              <a:spcBef>
                <a:spcPts val="0"/>
              </a:spcBef>
              <a:spcAft>
                <a:spcPts val="0"/>
              </a:spcAft>
              <a:buClr>
                <a:schemeClr val="dk1"/>
              </a:buClr>
              <a:buSzPts val="2199"/>
              <a:buFont typeface="Montserrat"/>
              <a:buChar char="●"/>
            </a:pPr>
            <a:r>
              <a:rPr lang="pl" sz="2199">
                <a:solidFill>
                  <a:schemeClr val="dk1"/>
                </a:solidFill>
                <a:latin typeface="Montserrat"/>
                <a:ea typeface="Montserrat"/>
                <a:cs typeface="Montserrat"/>
                <a:sym typeface="Montserrat"/>
              </a:rPr>
              <a:t>Uczynienie tego bardziej lub mniej oczywistym jest zawsze Twoim wyborem estetycznym</a:t>
            </a:r>
            <a:endParaRPr sz="2199">
              <a:solidFill>
                <a:schemeClr val="dk1"/>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2200">
              <a:solidFill>
                <a:schemeClr val="dk1"/>
              </a:solidFill>
              <a:latin typeface="Montserrat"/>
              <a:ea typeface="Montserrat"/>
              <a:cs typeface="Montserrat"/>
              <a:sym typeface="Montserrat"/>
            </a:endParaRPr>
          </a:p>
        </p:txBody>
      </p:sp>
      <p:sp>
        <p:nvSpPr>
          <p:cNvPr id="1114" name="Google Shape;1114;g32b8e289670_0_1016"/>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1115" name="Google Shape;1115;g32b8e289670_0_1016"/>
          <p:cNvGrpSpPr/>
          <p:nvPr/>
        </p:nvGrpSpPr>
        <p:grpSpPr>
          <a:xfrm>
            <a:off x="0" y="0"/>
            <a:ext cx="18288000" cy="10287000"/>
            <a:chOff x="0" y="0"/>
            <a:chExt cx="24384000" cy="13716000"/>
          </a:xfrm>
        </p:grpSpPr>
        <p:cxnSp>
          <p:nvCxnSpPr>
            <p:cNvPr id="1116" name="Google Shape;1116;g32b8e289670_0_1016"/>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117" name="Google Shape;1117;g32b8e289670_0_101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18" name="Google Shape;1118;g32b8e289670_0_101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119" name="Google Shape;1119;g32b8e289670_0_1016"/>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120" name="Google Shape;1120;g32b8e289670_0_1016"/>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pic>
        <p:nvPicPr>
          <p:cNvPr id="1121" name="Google Shape;1121;g32b8e289670_0_1016"/>
          <p:cNvPicPr preferRelativeResize="0"/>
          <p:nvPr/>
        </p:nvPicPr>
        <p:blipFill rotWithShape="1">
          <a:blip r:embed="rId5">
            <a:alphaModFix/>
          </a:blip>
          <a:srcRect/>
          <a:stretch/>
        </p:blipFill>
        <p:spPr>
          <a:xfrm>
            <a:off x="11246975" y="2752693"/>
            <a:ext cx="5224499" cy="6738820"/>
          </a:xfrm>
          <a:prstGeom prst="rect">
            <a:avLst/>
          </a:prstGeom>
          <a:noFill/>
          <a:ln>
            <a:noFill/>
          </a:ln>
        </p:spPr>
      </p:pic>
      <p:sp>
        <p:nvSpPr>
          <p:cNvPr id="1122" name="Google Shape;1122;g32b8e289670_0_1016"/>
          <p:cNvSpPr txBox="1"/>
          <p:nvPr/>
        </p:nvSpPr>
        <p:spPr>
          <a:xfrm>
            <a:off x="8713375" y="1698925"/>
            <a:ext cx="52245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a:t>
            </a:r>
            <a:endParaRPr sz="2800"/>
          </a:p>
        </p:txBody>
      </p:sp>
      <p:sp>
        <p:nvSpPr>
          <p:cNvPr id="1123" name="Google Shape;1123;g32b8e289670_0_1016"/>
          <p:cNvSpPr txBox="1"/>
          <p:nvPr/>
        </p:nvSpPr>
        <p:spPr>
          <a:xfrm>
            <a:off x="886088" y="2038675"/>
            <a:ext cx="73767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chemeClr val="lt1"/>
                </a:solidFill>
                <a:latin typeface="Montserrat"/>
                <a:ea typeface="Montserrat"/>
                <a:cs typeface="Montserrat"/>
                <a:sym typeface="Montserrat"/>
              </a:rPr>
              <a:t>Techniki z odzieżą używaną</a:t>
            </a:r>
            <a:endParaRPr sz="2800">
              <a:solidFill>
                <a:schemeClr val="lt1"/>
              </a:solidFill>
            </a:endParaRPr>
          </a:p>
        </p:txBody>
      </p:sp>
      <p:sp>
        <p:nvSpPr>
          <p:cNvPr id="1124" name="Google Shape;1124;g32b8e289670_0_1016"/>
          <p:cNvSpPr txBox="1"/>
          <p:nvPr/>
        </p:nvSpPr>
        <p:spPr>
          <a:xfrm>
            <a:off x="1031400" y="2654275"/>
            <a:ext cx="5697000" cy="5232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199" b="1" dirty="0">
                <a:solidFill>
                  <a:schemeClr val="lt1"/>
                </a:solidFill>
                <a:latin typeface="Montserrat"/>
                <a:ea typeface="Montserrat"/>
                <a:cs typeface="Montserrat"/>
                <a:sym typeface="Montserrat"/>
              </a:rPr>
              <a:t>Tworzenie z rozmontowanych części</a:t>
            </a:r>
            <a:endParaRPr dirty="0">
              <a:solidFill>
                <a:schemeClr val="lt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grpSp>
        <p:nvGrpSpPr>
          <p:cNvPr id="1129" name="Google Shape;1129;g32b8e289670_0_776"/>
          <p:cNvGrpSpPr/>
          <p:nvPr/>
        </p:nvGrpSpPr>
        <p:grpSpPr>
          <a:xfrm>
            <a:off x="0" y="0"/>
            <a:ext cx="18288000" cy="10287000"/>
            <a:chOff x="0" y="0"/>
            <a:chExt cx="24384000" cy="13716000"/>
          </a:xfrm>
        </p:grpSpPr>
        <p:cxnSp>
          <p:nvCxnSpPr>
            <p:cNvPr id="1130" name="Google Shape;1130;g32b8e289670_0_77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131" name="Google Shape;1131;g32b8e289670_0_77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32" name="Google Shape;1132;g32b8e289670_0_77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133" name="Google Shape;1133;g32b8e289670_0_77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cxnSp>
        <p:nvCxnSpPr>
          <p:cNvPr id="1134" name="Google Shape;1134;g32b8e289670_0_776"/>
          <p:cNvCxnSpPr/>
          <p:nvPr/>
        </p:nvCxnSpPr>
        <p:spPr>
          <a:xfrm rot="22947">
            <a:off x="8048521" y="3429017"/>
            <a:ext cx="719116" cy="0"/>
          </a:xfrm>
          <a:prstGeom prst="straightConnector1">
            <a:avLst/>
          </a:prstGeom>
          <a:noFill/>
          <a:ln w="9525" cap="flat" cmpd="sng">
            <a:solidFill>
              <a:srgbClr val="CFCF5A"/>
            </a:solidFill>
            <a:prstDash val="solid"/>
            <a:round/>
            <a:headEnd type="none" w="sm" len="sm"/>
            <a:tailEnd type="none" w="sm" len="sm"/>
          </a:ln>
        </p:spPr>
      </p:cxnSp>
      <p:grpSp>
        <p:nvGrpSpPr>
          <p:cNvPr id="1135" name="Google Shape;1135;g32b8e289670_0_776"/>
          <p:cNvGrpSpPr/>
          <p:nvPr/>
        </p:nvGrpSpPr>
        <p:grpSpPr>
          <a:xfrm>
            <a:off x="6342800" y="4471146"/>
            <a:ext cx="4370443" cy="5202527"/>
            <a:chOff x="0" y="0"/>
            <a:chExt cx="3207900" cy="3846600"/>
          </a:xfrm>
        </p:grpSpPr>
        <p:sp>
          <p:nvSpPr>
            <p:cNvPr id="1136" name="Google Shape;1136;g32b8e289670_0_776"/>
            <p:cNvSpPr/>
            <p:nvPr/>
          </p:nvSpPr>
          <p:spPr>
            <a:xfrm>
              <a:off x="0" y="0"/>
              <a:ext cx="3207753" cy="384650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CFCF5A"/>
            </a:solidFill>
            <a:ln>
              <a:noFill/>
            </a:ln>
          </p:spPr>
          <p:txBody>
            <a:bodyPr/>
            <a:lstStyle/>
            <a:p>
              <a:endParaRPr lang="pl-PL"/>
            </a:p>
          </p:txBody>
        </p:sp>
        <p:sp>
          <p:nvSpPr>
            <p:cNvPr id="1137" name="Google Shape;1137;g32b8e289670_0_776"/>
            <p:cNvSpPr txBox="1"/>
            <p:nvPr/>
          </p:nvSpPr>
          <p:spPr>
            <a:xfrm>
              <a:off x="0" y="0"/>
              <a:ext cx="3207900" cy="38466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138" name="Google Shape;1138;g32b8e289670_0_776"/>
          <p:cNvSpPr/>
          <p:nvPr/>
        </p:nvSpPr>
        <p:spPr>
          <a:xfrm>
            <a:off x="1099588" y="4446875"/>
            <a:ext cx="4370563" cy="5202401"/>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grpSp>
        <p:nvGrpSpPr>
          <p:cNvPr id="1139" name="Google Shape;1139;g32b8e289670_0_776"/>
          <p:cNvGrpSpPr/>
          <p:nvPr/>
        </p:nvGrpSpPr>
        <p:grpSpPr>
          <a:xfrm>
            <a:off x="1935318" y="4033020"/>
            <a:ext cx="876361" cy="876361"/>
            <a:chOff x="0" y="0"/>
            <a:chExt cx="812800" cy="812800"/>
          </a:xfrm>
        </p:grpSpPr>
        <p:sp>
          <p:nvSpPr>
            <p:cNvPr id="1140" name="Google Shape;1140;g32b8e289670_0_77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141" name="Google Shape;1141;g32b8e289670_0_776"/>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142" name="Google Shape;1142;g32b8e289670_0_776"/>
          <p:cNvGrpSpPr/>
          <p:nvPr/>
        </p:nvGrpSpPr>
        <p:grpSpPr>
          <a:xfrm>
            <a:off x="7730283" y="4033020"/>
            <a:ext cx="876361" cy="876361"/>
            <a:chOff x="0" y="0"/>
            <a:chExt cx="812800" cy="812800"/>
          </a:xfrm>
        </p:grpSpPr>
        <p:sp>
          <p:nvSpPr>
            <p:cNvPr id="1143" name="Google Shape;1143;g32b8e289670_0_77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1E2328"/>
            </a:solidFill>
            <a:ln>
              <a:noFill/>
            </a:ln>
          </p:spPr>
          <p:txBody>
            <a:bodyPr/>
            <a:lstStyle/>
            <a:p>
              <a:endParaRPr lang="pl-PL"/>
            </a:p>
          </p:txBody>
        </p:sp>
        <p:sp>
          <p:nvSpPr>
            <p:cNvPr id="1144" name="Google Shape;1144;g32b8e289670_0_776"/>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1145" name="Google Shape;1145;g32b8e289670_0_776"/>
          <p:cNvCxnSpPr/>
          <p:nvPr/>
        </p:nvCxnSpPr>
        <p:spPr>
          <a:xfrm rot="22947">
            <a:off x="1935312" y="6076428"/>
            <a:ext cx="719116" cy="0"/>
          </a:xfrm>
          <a:prstGeom prst="straightConnector1">
            <a:avLst/>
          </a:prstGeom>
          <a:noFill/>
          <a:ln w="9525" cap="flat" cmpd="sng">
            <a:solidFill>
              <a:srgbClr val="FFFFFF"/>
            </a:solidFill>
            <a:prstDash val="solid"/>
            <a:round/>
            <a:headEnd type="none" w="sm" len="sm"/>
            <a:tailEnd type="none" w="sm" len="sm"/>
          </a:ln>
        </p:spPr>
      </p:cxnSp>
      <p:cxnSp>
        <p:nvCxnSpPr>
          <p:cNvPr id="1146" name="Google Shape;1146;g32b8e289670_0_776"/>
          <p:cNvCxnSpPr/>
          <p:nvPr/>
        </p:nvCxnSpPr>
        <p:spPr>
          <a:xfrm rot="22947">
            <a:off x="7808914" y="6037990"/>
            <a:ext cx="719116" cy="0"/>
          </a:xfrm>
          <a:prstGeom prst="straightConnector1">
            <a:avLst/>
          </a:prstGeom>
          <a:noFill/>
          <a:ln w="9525" cap="flat" cmpd="sng">
            <a:solidFill>
              <a:schemeClr val="dk1"/>
            </a:solidFill>
            <a:prstDash val="solid"/>
            <a:round/>
            <a:headEnd type="none" w="sm" len="sm"/>
            <a:tailEnd type="none" w="sm" len="sm"/>
          </a:ln>
        </p:spPr>
      </p:cxnSp>
      <p:sp>
        <p:nvSpPr>
          <p:cNvPr id="1147" name="Google Shape;1147;g32b8e289670_0_776"/>
          <p:cNvSpPr txBox="1"/>
          <p:nvPr/>
        </p:nvSpPr>
        <p:spPr>
          <a:xfrm>
            <a:off x="3199003" y="2001789"/>
            <a:ext cx="10599000" cy="1662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pl" sz="6000">
                <a:solidFill>
                  <a:srgbClr val="1E2328"/>
                </a:solidFill>
                <a:latin typeface="DM Serif Display"/>
                <a:ea typeface="DM Serif Display"/>
                <a:cs typeface="DM Serif Display"/>
                <a:sym typeface="DM Serif Display"/>
              </a:rPr>
              <a:t>Manipulacja tkaninami</a:t>
            </a:r>
            <a:endParaRPr sz="6000">
              <a:solidFill>
                <a:srgbClr val="1E2328"/>
              </a:solidFill>
              <a:latin typeface="DM Serif Display"/>
              <a:ea typeface="DM Serif Display"/>
              <a:cs typeface="DM Serif Display"/>
              <a:sym typeface="DM Serif Display"/>
            </a:endParaRPr>
          </a:p>
          <a:p>
            <a:pPr marL="0" marR="0" lvl="0" indent="0" algn="ctr" rtl="0">
              <a:lnSpc>
                <a:spcPct val="100000"/>
              </a:lnSpc>
              <a:spcBef>
                <a:spcPts val="0"/>
              </a:spcBef>
              <a:spcAft>
                <a:spcPts val="0"/>
              </a:spcAft>
              <a:buClr>
                <a:srgbClr val="000000"/>
              </a:buClr>
              <a:buSzPts val="6000"/>
              <a:buFont typeface="Arial"/>
              <a:buNone/>
            </a:pPr>
            <a:r>
              <a:rPr lang="pl" sz="4800">
                <a:solidFill>
                  <a:srgbClr val="1E2328"/>
                </a:solidFill>
                <a:latin typeface="DM Serif Display"/>
                <a:ea typeface="DM Serif Display"/>
                <a:cs typeface="DM Serif Display"/>
                <a:sym typeface="DM Serif Display"/>
              </a:rPr>
              <a:t>Zmiana kształtu i nadanie objętości</a:t>
            </a:r>
            <a:endParaRPr sz="4800">
              <a:solidFill>
                <a:srgbClr val="1E2328"/>
              </a:solidFill>
              <a:latin typeface="DM Serif Display"/>
              <a:ea typeface="DM Serif Display"/>
              <a:cs typeface="DM Serif Display"/>
              <a:sym typeface="DM Serif Display"/>
            </a:endParaRPr>
          </a:p>
        </p:txBody>
      </p:sp>
      <p:sp>
        <p:nvSpPr>
          <p:cNvPr id="1148" name="Google Shape;1148;g32b8e289670_0_776"/>
          <p:cNvSpPr txBox="1"/>
          <p:nvPr/>
        </p:nvSpPr>
        <p:spPr>
          <a:xfrm>
            <a:off x="1935324" y="5150413"/>
            <a:ext cx="2715900" cy="53860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500"/>
              <a:buFont typeface="Arial"/>
              <a:buNone/>
            </a:pPr>
            <a:r>
              <a:rPr lang="pl" sz="2500" dirty="0">
                <a:solidFill>
                  <a:srgbClr val="FFFFFF"/>
                </a:solidFill>
                <a:latin typeface="DM Serif Display"/>
                <a:ea typeface="DM Serif Display"/>
                <a:cs typeface="DM Serif Display"/>
                <a:sym typeface="DM Serif Display"/>
              </a:rPr>
              <a:t>Dodawanie</a:t>
            </a:r>
            <a:endParaRPr sz="2500" dirty="0">
              <a:solidFill>
                <a:srgbClr val="FFFFFF"/>
              </a:solidFill>
              <a:latin typeface="DM Serif Display"/>
              <a:ea typeface="DM Serif Display"/>
              <a:cs typeface="DM Serif Display"/>
              <a:sym typeface="DM Serif Display"/>
            </a:endParaRPr>
          </a:p>
        </p:txBody>
      </p:sp>
      <p:sp>
        <p:nvSpPr>
          <p:cNvPr id="1149" name="Google Shape;1149;g32b8e289670_0_776"/>
          <p:cNvSpPr txBox="1"/>
          <p:nvPr/>
        </p:nvSpPr>
        <p:spPr>
          <a:xfrm>
            <a:off x="1935318" y="4226791"/>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b="0" i="0" u="none" strike="noStrike" cap="none">
                <a:solidFill>
                  <a:srgbClr val="FFFFFF"/>
                </a:solidFill>
                <a:latin typeface="DM Serif Display"/>
                <a:ea typeface="DM Serif Display"/>
                <a:cs typeface="DM Serif Display"/>
                <a:sym typeface="DM Serif Display"/>
              </a:rPr>
              <a:t>01</a:t>
            </a:r>
            <a:endParaRPr sz="1400" b="0" i="0" u="none" strike="noStrike" cap="none">
              <a:solidFill>
                <a:srgbClr val="000000"/>
              </a:solidFill>
              <a:latin typeface="Arial"/>
              <a:ea typeface="Arial"/>
              <a:cs typeface="Arial"/>
              <a:sym typeface="Arial"/>
            </a:endParaRPr>
          </a:p>
        </p:txBody>
      </p:sp>
      <p:sp>
        <p:nvSpPr>
          <p:cNvPr id="1150" name="Google Shape;1150;g32b8e289670_0_776"/>
          <p:cNvSpPr txBox="1"/>
          <p:nvPr/>
        </p:nvSpPr>
        <p:spPr>
          <a:xfrm>
            <a:off x="7730283" y="4226791"/>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b="0" i="0" u="none" strike="noStrike" cap="none">
                <a:solidFill>
                  <a:srgbClr val="FFFFFF"/>
                </a:solidFill>
                <a:latin typeface="DM Serif Display"/>
                <a:ea typeface="DM Serif Display"/>
                <a:cs typeface="DM Serif Display"/>
                <a:sym typeface="DM Serif Display"/>
              </a:rPr>
              <a:t>02</a:t>
            </a:r>
            <a:endParaRPr sz="1400" b="0" i="0" u="none" strike="noStrike" cap="none">
              <a:solidFill>
                <a:srgbClr val="000000"/>
              </a:solidFill>
              <a:latin typeface="Arial"/>
              <a:ea typeface="Arial"/>
              <a:cs typeface="Arial"/>
              <a:sym typeface="Arial"/>
            </a:endParaRPr>
          </a:p>
        </p:txBody>
      </p:sp>
      <p:sp>
        <p:nvSpPr>
          <p:cNvPr id="1151" name="Google Shape;1151;g32b8e289670_0_776"/>
          <p:cNvSpPr txBox="1"/>
          <p:nvPr/>
        </p:nvSpPr>
        <p:spPr>
          <a:xfrm>
            <a:off x="7730266" y="5131200"/>
            <a:ext cx="2130599" cy="538609"/>
          </a:xfrm>
          <a:prstGeom prst="rect">
            <a:avLst/>
          </a:prstGeom>
          <a:noFill/>
          <a:ln>
            <a:noFill/>
          </a:ln>
        </p:spPr>
        <p:txBody>
          <a:bodyPr spcFirstLastPara="1" wrap="square" lIns="0" tIns="0" rIns="0" bIns="0" anchor="t" anchorCtr="0">
            <a:spAutoFit/>
          </a:bodyPr>
          <a:lstStyle/>
          <a:p>
            <a:pPr marL="0" lvl="0" indent="0" algn="l" rtl="0">
              <a:lnSpc>
                <a:spcPct val="140000"/>
              </a:lnSpc>
              <a:spcBef>
                <a:spcPts val="0"/>
              </a:spcBef>
              <a:spcAft>
                <a:spcPts val="0"/>
              </a:spcAft>
              <a:buClr>
                <a:schemeClr val="dk1"/>
              </a:buClr>
              <a:buSzPts val="2500"/>
              <a:buFont typeface="Arial"/>
              <a:buNone/>
            </a:pPr>
            <a:r>
              <a:rPr lang="pl" sz="2500" dirty="0">
                <a:solidFill>
                  <a:schemeClr val="dk1"/>
                </a:solidFill>
                <a:latin typeface="DM Serif Display"/>
                <a:ea typeface="DM Serif Display"/>
                <a:cs typeface="DM Serif Display"/>
                <a:sym typeface="DM Serif Display"/>
              </a:rPr>
              <a:t>Odbieranie</a:t>
            </a:r>
            <a:endParaRPr sz="2500" dirty="0">
              <a:solidFill>
                <a:schemeClr val="dk1"/>
              </a:solidFill>
              <a:latin typeface="DM Serif Display"/>
              <a:ea typeface="DM Serif Display"/>
              <a:cs typeface="DM Serif Display"/>
              <a:sym typeface="DM Serif Display"/>
            </a:endParaRPr>
          </a:p>
        </p:txBody>
      </p:sp>
      <p:sp>
        <p:nvSpPr>
          <p:cNvPr id="1152" name="Google Shape;1152;g32b8e289670_0_776"/>
          <p:cNvSpPr txBox="1"/>
          <p:nvPr/>
        </p:nvSpPr>
        <p:spPr>
          <a:xfrm>
            <a:off x="1935329" y="6701725"/>
            <a:ext cx="1768200" cy="166199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pl" sz="2400" dirty="0">
                <a:solidFill>
                  <a:srgbClr val="FFFFFF"/>
                </a:solidFill>
                <a:latin typeface="Montserrat"/>
                <a:ea typeface="Montserrat"/>
                <a:cs typeface="Montserrat"/>
                <a:sym typeface="Montserrat"/>
              </a:rPr>
              <a:t>Falbany</a:t>
            </a:r>
            <a:endParaRPr sz="2400" dirty="0">
              <a:solidFill>
                <a:srgbClr val="FFFFFF"/>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800"/>
              <a:buFont typeface="Arial"/>
              <a:buNone/>
            </a:pPr>
            <a:endParaRPr sz="2400" dirty="0">
              <a:solidFill>
                <a:srgbClr val="FFFFFF"/>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800"/>
              <a:buFont typeface="Arial"/>
              <a:buNone/>
            </a:pPr>
            <a:r>
              <a:rPr lang="pl" sz="2400" dirty="0">
                <a:solidFill>
                  <a:srgbClr val="FFFFFF"/>
                </a:solidFill>
                <a:latin typeface="Montserrat"/>
                <a:ea typeface="Montserrat"/>
                <a:cs typeface="Montserrat"/>
                <a:sym typeface="Montserrat"/>
              </a:rPr>
              <a:t>Bodety</a:t>
            </a:r>
            <a:endParaRPr sz="2400" dirty="0">
              <a:solidFill>
                <a:srgbClr val="FFFFFF"/>
              </a:solidFill>
              <a:latin typeface="Montserrat"/>
              <a:ea typeface="Montserrat"/>
              <a:cs typeface="Montserrat"/>
              <a:sym typeface="Montserrat"/>
            </a:endParaRPr>
          </a:p>
        </p:txBody>
      </p:sp>
      <p:sp>
        <p:nvSpPr>
          <p:cNvPr id="1153" name="Google Shape;1153;g32b8e289670_0_776"/>
          <p:cNvSpPr txBox="1"/>
          <p:nvPr/>
        </p:nvSpPr>
        <p:spPr>
          <a:xfrm>
            <a:off x="7150449" y="6805950"/>
            <a:ext cx="3243983" cy="1661993"/>
          </a:xfrm>
          <a:prstGeom prst="rect">
            <a:avLst/>
          </a:prstGeom>
          <a:noFill/>
          <a:ln>
            <a:noFill/>
          </a:ln>
        </p:spPr>
        <p:txBody>
          <a:bodyPr spcFirstLastPara="1" wrap="square" lIns="0" tIns="0" rIns="0" bIns="0" anchor="t" anchorCtr="0">
            <a:spAutoFit/>
          </a:bodyPr>
          <a:lstStyle/>
          <a:p>
            <a:pPr marL="0" lvl="0" indent="0" algn="ctr" rtl="0">
              <a:lnSpc>
                <a:spcPct val="150000"/>
              </a:lnSpc>
              <a:spcBef>
                <a:spcPts val="0"/>
              </a:spcBef>
              <a:spcAft>
                <a:spcPts val="0"/>
              </a:spcAft>
              <a:buClr>
                <a:schemeClr val="dk1"/>
              </a:buClr>
              <a:buSzPts val="1800"/>
              <a:buFont typeface="Arial"/>
              <a:buNone/>
            </a:pPr>
            <a:r>
              <a:rPr lang="pl" sz="2400" dirty="0">
                <a:solidFill>
                  <a:schemeClr val="dk1"/>
                </a:solidFill>
                <a:latin typeface="Montserrat"/>
                <a:ea typeface="Montserrat"/>
                <a:cs typeface="Montserrat"/>
                <a:sym typeface="Montserrat"/>
              </a:rPr>
              <a:t>Fałdowanie</a:t>
            </a:r>
            <a:endParaRPr sz="2400" dirty="0">
              <a:solidFill>
                <a:schemeClr val="dk1"/>
              </a:solidFill>
              <a:latin typeface="Montserrat"/>
              <a:ea typeface="Montserrat"/>
              <a:cs typeface="Montserrat"/>
              <a:sym typeface="Montserrat"/>
            </a:endParaRPr>
          </a:p>
          <a:p>
            <a:pPr marL="0" lvl="0" indent="0" algn="l" rtl="0">
              <a:lnSpc>
                <a:spcPct val="150000"/>
              </a:lnSpc>
              <a:spcBef>
                <a:spcPts val="0"/>
              </a:spcBef>
              <a:spcAft>
                <a:spcPts val="0"/>
              </a:spcAft>
              <a:buClr>
                <a:schemeClr val="dk1"/>
              </a:buClr>
              <a:buSzPts val="1800"/>
              <a:buFont typeface="Arial"/>
              <a:buNone/>
            </a:pPr>
            <a:endParaRPr sz="2400" dirty="0">
              <a:solidFill>
                <a:schemeClr val="dk1"/>
              </a:solidFill>
              <a:latin typeface="Montserrat"/>
              <a:ea typeface="Montserrat"/>
              <a:cs typeface="Montserrat"/>
              <a:sym typeface="Montserrat"/>
            </a:endParaRPr>
          </a:p>
          <a:p>
            <a:pPr marL="0" lvl="0" indent="0" algn="ctr" rtl="0">
              <a:lnSpc>
                <a:spcPct val="150000"/>
              </a:lnSpc>
              <a:spcBef>
                <a:spcPts val="0"/>
              </a:spcBef>
              <a:spcAft>
                <a:spcPts val="0"/>
              </a:spcAft>
              <a:buClr>
                <a:schemeClr val="dk1"/>
              </a:buClr>
              <a:buSzPts val="1800"/>
              <a:buFont typeface="Arial"/>
              <a:buNone/>
            </a:pPr>
            <a:r>
              <a:rPr lang="pl" sz="2400" dirty="0">
                <a:solidFill>
                  <a:schemeClr val="dk1"/>
                </a:solidFill>
                <a:latin typeface="Montserrat"/>
                <a:ea typeface="Montserrat"/>
                <a:cs typeface="Montserrat"/>
                <a:sym typeface="Montserrat"/>
              </a:rPr>
              <a:t>Zbieranie</a:t>
            </a:r>
            <a:endParaRPr sz="2400" dirty="0">
              <a:solidFill>
                <a:schemeClr val="dk1"/>
              </a:solidFill>
              <a:latin typeface="Montserrat"/>
              <a:ea typeface="Montserrat"/>
              <a:cs typeface="Montserrat"/>
              <a:sym typeface="Montserrat"/>
            </a:endParaRPr>
          </a:p>
        </p:txBody>
      </p:sp>
      <p:sp>
        <p:nvSpPr>
          <p:cNvPr id="1154" name="Google Shape;1154;g32b8e289670_0_776"/>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155" name="Google Shape;1155;g32b8e289670_0_776"/>
          <p:cNvGrpSpPr/>
          <p:nvPr/>
        </p:nvGrpSpPr>
        <p:grpSpPr>
          <a:xfrm>
            <a:off x="0" y="0"/>
            <a:ext cx="18288000" cy="10287000"/>
            <a:chOff x="0" y="0"/>
            <a:chExt cx="24384000" cy="13716000"/>
          </a:xfrm>
        </p:grpSpPr>
        <p:cxnSp>
          <p:nvCxnSpPr>
            <p:cNvPr id="1156" name="Google Shape;1156;g32b8e289670_0_776"/>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157" name="Google Shape;1157;g32b8e289670_0_77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58" name="Google Shape;1158;g32b8e289670_0_77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159" name="Google Shape;1159;g32b8e289670_0_776"/>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1160" name="Google Shape;1160;g32b8e289670_0_776"/>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161" name="Google Shape;1161;g32b8e289670_0_776"/>
          <p:cNvSpPr/>
          <p:nvPr/>
        </p:nvSpPr>
        <p:spPr>
          <a:xfrm>
            <a:off x="11349600" y="4446875"/>
            <a:ext cx="4370563" cy="5202401"/>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grpSp>
        <p:nvGrpSpPr>
          <p:cNvPr id="1162" name="Google Shape;1162;g32b8e289670_0_776"/>
          <p:cNvGrpSpPr/>
          <p:nvPr/>
        </p:nvGrpSpPr>
        <p:grpSpPr>
          <a:xfrm>
            <a:off x="13998768" y="4033020"/>
            <a:ext cx="876361" cy="876361"/>
            <a:chOff x="0" y="0"/>
            <a:chExt cx="812800" cy="812800"/>
          </a:xfrm>
        </p:grpSpPr>
        <p:sp>
          <p:nvSpPr>
            <p:cNvPr id="1163" name="Google Shape;1163;g32b8e289670_0_776"/>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164" name="Google Shape;1164;g32b8e289670_0_776"/>
            <p:cNvSpPr txBox="1"/>
            <p:nvPr/>
          </p:nvSpPr>
          <p:spPr>
            <a:xfrm>
              <a:off x="0" y="0"/>
              <a:ext cx="812700" cy="8127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1165" name="Google Shape;1165;g32b8e289670_0_776"/>
          <p:cNvCxnSpPr/>
          <p:nvPr/>
        </p:nvCxnSpPr>
        <p:spPr>
          <a:xfrm rot="22947">
            <a:off x="14077362" y="6141403"/>
            <a:ext cx="719116" cy="0"/>
          </a:xfrm>
          <a:prstGeom prst="straightConnector1">
            <a:avLst/>
          </a:prstGeom>
          <a:noFill/>
          <a:ln w="9525" cap="flat" cmpd="sng">
            <a:solidFill>
              <a:srgbClr val="FFFFFF"/>
            </a:solidFill>
            <a:prstDash val="solid"/>
            <a:round/>
            <a:headEnd type="none" w="sm" len="sm"/>
            <a:tailEnd type="none" w="sm" len="sm"/>
          </a:ln>
        </p:spPr>
      </p:cxnSp>
      <p:sp>
        <p:nvSpPr>
          <p:cNvPr id="1166" name="Google Shape;1166;g32b8e289670_0_776"/>
          <p:cNvSpPr txBox="1"/>
          <p:nvPr/>
        </p:nvSpPr>
        <p:spPr>
          <a:xfrm>
            <a:off x="12571725" y="5182900"/>
            <a:ext cx="2303400" cy="53860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2500"/>
              <a:buFont typeface="Arial"/>
              <a:buNone/>
            </a:pPr>
            <a:r>
              <a:rPr lang="pl" sz="2500" dirty="0">
                <a:solidFill>
                  <a:srgbClr val="FFFFFF"/>
                </a:solidFill>
                <a:latin typeface="DM Serif Display"/>
                <a:ea typeface="DM Serif Display"/>
                <a:cs typeface="DM Serif Display"/>
                <a:sym typeface="DM Serif Display"/>
              </a:rPr>
              <a:t>Kształtowanie</a:t>
            </a:r>
            <a:endParaRPr sz="2500" dirty="0">
              <a:solidFill>
                <a:srgbClr val="FFFFFF"/>
              </a:solidFill>
              <a:latin typeface="DM Serif Display"/>
              <a:ea typeface="DM Serif Display"/>
              <a:cs typeface="DM Serif Display"/>
              <a:sym typeface="DM Serif Display"/>
            </a:endParaRPr>
          </a:p>
        </p:txBody>
      </p:sp>
      <p:sp>
        <p:nvSpPr>
          <p:cNvPr id="1167" name="Google Shape;1167;g32b8e289670_0_776"/>
          <p:cNvSpPr txBox="1"/>
          <p:nvPr/>
        </p:nvSpPr>
        <p:spPr>
          <a:xfrm>
            <a:off x="13998768" y="4226791"/>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a:solidFill>
                  <a:srgbClr val="FFFFFF"/>
                </a:solidFill>
                <a:latin typeface="DM Serif Display"/>
                <a:ea typeface="DM Serif Display"/>
                <a:cs typeface="DM Serif Display"/>
                <a:sym typeface="DM Serif Display"/>
              </a:rPr>
              <a:t>03</a:t>
            </a:r>
            <a:endParaRPr sz="1400" b="0" i="0" u="none" strike="noStrike" cap="none">
              <a:solidFill>
                <a:srgbClr val="000000"/>
              </a:solidFill>
              <a:latin typeface="Arial"/>
              <a:ea typeface="Arial"/>
              <a:cs typeface="Arial"/>
              <a:sym typeface="Arial"/>
            </a:endParaRPr>
          </a:p>
        </p:txBody>
      </p:sp>
      <p:sp>
        <p:nvSpPr>
          <p:cNvPr id="1168" name="Google Shape;1168;g32b8e289670_0_776"/>
          <p:cNvSpPr txBox="1"/>
          <p:nvPr/>
        </p:nvSpPr>
        <p:spPr>
          <a:xfrm>
            <a:off x="11772216" y="6701725"/>
            <a:ext cx="3102914" cy="1661993"/>
          </a:xfrm>
          <a:prstGeom prst="rect">
            <a:avLst/>
          </a:prstGeom>
          <a:noFill/>
          <a:ln>
            <a:noFill/>
          </a:ln>
        </p:spPr>
        <p:txBody>
          <a:bodyPr spcFirstLastPara="1" wrap="square" lIns="0" tIns="0" rIns="0" bIns="0" anchor="t" anchorCtr="0">
            <a:spAutoFit/>
          </a:bodyPr>
          <a:lstStyle/>
          <a:p>
            <a:pPr marL="0" lvl="0" indent="0" algn="r" rtl="0">
              <a:lnSpc>
                <a:spcPct val="150000"/>
              </a:lnSpc>
              <a:spcBef>
                <a:spcPts val="0"/>
              </a:spcBef>
              <a:spcAft>
                <a:spcPts val="0"/>
              </a:spcAft>
              <a:buClr>
                <a:schemeClr val="dk1"/>
              </a:buClr>
              <a:buSzPts val="1800"/>
              <a:buFont typeface="Arial"/>
              <a:buNone/>
            </a:pPr>
            <a:r>
              <a:rPr lang="pl" sz="2400" dirty="0">
                <a:solidFill>
                  <a:schemeClr val="lt1"/>
                </a:solidFill>
                <a:latin typeface="Montserrat"/>
                <a:ea typeface="Montserrat"/>
                <a:cs typeface="Montserrat"/>
                <a:sym typeface="Montserrat"/>
              </a:rPr>
              <a:t>Używanie zaszewek</a:t>
            </a:r>
            <a:endParaRPr sz="2400" dirty="0">
              <a:solidFill>
                <a:schemeClr val="lt1"/>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800"/>
              <a:buFont typeface="Arial"/>
              <a:buNone/>
            </a:pPr>
            <a:endParaRPr sz="2400" dirty="0">
              <a:solidFill>
                <a:srgbClr val="FFFFFF"/>
              </a:solidFill>
              <a:latin typeface="Montserrat"/>
              <a:ea typeface="Montserrat"/>
              <a:cs typeface="Montserrat"/>
              <a:sym typeface="Montserrat"/>
            </a:endParaRPr>
          </a:p>
          <a:p>
            <a:pPr marL="0" lvl="0" indent="0" algn="r" rtl="0">
              <a:lnSpc>
                <a:spcPct val="150000"/>
              </a:lnSpc>
              <a:spcBef>
                <a:spcPts val="0"/>
              </a:spcBef>
              <a:spcAft>
                <a:spcPts val="0"/>
              </a:spcAft>
              <a:buClr>
                <a:schemeClr val="dk1"/>
              </a:buClr>
              <a:buSzPts val="1800"/>
              <a:buFont typeface="Arial"/>
              <a:buNone/>
            </a:pPr>
            <a:r>
              <a:rPr lang="pl" sz="2400" dirty="0">
                <a:solidFill>
                  <a:schemeClr val="lt1"/>
                </a:solidFill>
                <a:latin typeface="Montserrat"/>
                <a:ea typeface="Montserrat"/>
                <a:cs typeface="Montserrat"/>
                <a:sym typeface="Montserrat"/>
              </a:rPr>
              <a:t>Podwijanie</a:t>
            </a:r>
            <a:endParaRPr sz="2400" dirty="0">
              <a:solidFill>
                <a:srgbClr val="FFFFFF"/>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172"/>
        <p:cNvGrpSpPr/>
        <p:nvPr/>
      </p:nvGrpSpPr>
      <p:grpSpPr>
        <a:xfrm>
          <a:off x="0" y="0"/>
          <a:ext cx="0" cy="0"/>
          <a:chOff x="0" y="0"/>
          <a:chExt cx="0" cy="0"/>
        </a:xfrm>
      </p:grpSpPr>
      <p:grpSp>
        <p:nvGrpSpPr>
          <p:cNvPr id="1173" name="Google Shape;1173;g32b8e289670_0_1207"/>
          <p:cNvGrpSpPr/>
          <p:nvPr/>
        </p:nvGrpSpPr>
        <p:grpSpPr>
          <a:xfrm>
            <a:off x="0" y="0"/>
            <a:ext cx="18288000" cy="10287000"/>
            <a:chOff x="0" y="0"/>
            <a:chExt cx="24384000" cy="13716000"/>
          </a:xfrm>
        </p:grpSpPr>
        <p:cxnSp>
          <p:nvCxnSpPr>
            <p:cNvPr id="1174" name="Google Shape;1174;g32b8e289670_0_120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175" name="Google Shape;1175;g32b8e289670_0_120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76" name="Google Shape;1176;g32b8e289670_0_120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177" name="Google Shape;1177;g32b8e289670_0_120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pic>
        <p:nvPicPr>
          <p:cNvPr id="1178" name="Google Shape;1178;g32b8e289670_0_1207"/>
          <p:cNvPicPr preferRelativeResize="0"/>
          <p:nvPr/>
        </p:nvPicPr>
        <p:blipFill rotWithShape="1">
          <a:blip r:embed="rId4">
            <a:alphaModFix/>
          </a:blip>
          <a:srcRect/>
          <a:stretch/>
        </p:blipFill>
        <p:spPr>
          <a:xfrm>
            <a:off x="10983290" y="1858303"/>
            <a:ext cx="5552575" cy="7876172"/>
          </a:xfrm>
          <a:prstGeom prst="rect">
            <a:avLst/>
          </a:prstGeom>
          <a:noFill/>
          <a:ln>
            <a:noFill/>
          </a:ln>
        </p:spPr>
      </p:pic>
      <p:sp>
        <p:nvSpPr>
          <p:cNvPr id="1179" name="Google Shape;1179;g32b8e289670_0_1207"/>
          <p:cNvSpPr txBox="1"/>
          <p:nvPr/>
        </p:nvSpPr>
        <p:spPr>
          <a:xfrm>
            <a:off x="0" y="1155550"/>
            <a:ext cx="13657006" cy="73866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800" dirty="0">
                <a:solidFill>
                  <a:srgbClr val="1E2328"/>
                </a:solidFill>
                <a:latin typeface="DM Serif Display"/>
                <a:ea typeface="DM Serif Display"/>
                <a:cs typeface="DM Serif Display"/>
                <a:sym typeface="DM Serif Display"/>
              </a:rPr>
              <a:t>Dodawanie i odejmowanie objętości - </a:t>
            </a:r>
            <a:r>
              <a:rPr lang="pl" sz="3600" dirty="0">
                <a:solidFill>
                  <a:srgbClr val="1E2328"/>
                </a:solidFill>
                <a:latin typeface="DM Serif Display"/>
                <a:ea typeface="DM Serif Display"/>
                <a:cs typeface="DM Serif Display"/>
                <a:sym typeface="DM Serif Display"/>
              </a:rPr>
              <a:t>falbanki</a:t>
            </a:r>
            <a:endParaRPr sz="3600" dirty="0">
              <a:solidFill>
                <a:srgbClr val="1E2328"/>
              </a:solidFill>
              <a:latin typeface="DM Serif Display"/>
              <a:ea typeface="DM Serif Display"/>
              <a:cs typeface="DM Serif Display"/>
              <a:sym typeface="DM Serif Display"/>
            </a:endParaRPr>
          </a:p>
        </p:txBody>
      </p:sp>
      <p:sp>
        <p:nvSpPr>
          <p:cNvPr id="1180" name="Google Shape;1180;g32b8e289670_0_1207"/>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181" name="Google Shape;1181;g32b8e289670_0_1207"/>
          <p:cNvGrpSpPr/>
          <p:nvPr/>
        </p:nvGrpSpPr>
        <p:grpSpPr>
          <a:xfrm>
            <a:off x="0" y="0"/>
            <a:ext cx="18288000" cy="10287000"/>
            <a:chOff x="0" y="0"/>
            <a:chExt cx="24384000" cy="13716000"/>
          </a:xfrm>
        </p:grpSpPr>
        <p:cxnSp>
          <p:nvCxnSpPr>
            <p:cNvPr id="1182" name="Google Shape;1182;g32b8e289670_0_120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183" name="Google Shape;1183;g32b8e289670_0_120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84" name="Google Shape;1184;g32b8e289670_0_120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185" name="Google Shape;1185;g32b8e289670_0_1207"/>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1186" name="Google Shape;1186;g32b8e289670_0_120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187" name="Google Shape;1187;g32b8e289670_0_1207"/>
          <p:cNvSpPr txBox="1"/>
          <p:nvPr/>
        </p:nvSpPr>
        <p:spPr>
          <a:xfrm>
            <a:off x="12178500" y="9642900"/>
            <a:ext cx="4590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800">
                <a:solidFill>
                  <a:schemeClr val="dk1"/>
                </a:solidFill>
                <a:latin typeface="Montserrat"/>
                <a:ea typeface="Montserrat"/>
                <a:cs typeface="Montserrat"/>
                <a:sym typeface="Montserrat"/>
              </a:rPr>
              <a:t>Palmer Harding</a:t>
            </a:r>
            <a:endParaRPr sz="1800">
              <a:solidFill>
                <a:schemeClr val="dk1"/>
              </a:solidFill>
              <a:latin typeface="Montserrat"/>
              <a:ea typeface="Montserrat"/>
              <a:cs typeface="Montserrat"/>
              <a:sym typeface="Montserrat"/>
            </a:endParaRPr>
          </a:p>
        </p:txBody>
      </p:sp>
      <p:sp>
        <p:nvSpPr>
          <p:cNvPr id="1188" name="Google Shape;1188;g32b8e289670_0_1207"/>
          <p:cNvSpPr txBox="1"/>
          <p:nvPr/>
        </p:nvSpPr>
        <p:spPr>
          <a:xfrm>
            <a:off x="987025" y="8888175"/>
            <a:ext cx="9655500" cy="846300"/>
          </a:xfrm>
          <a:prstGeom prst="rect">
            <a:avLst/>
          </a:prstGeom>
          <a:noFill/>
          <a:ln>
            <a:noFill/>
          </a:ln>
        </p:spPr>
        <p:txBody>
          <a:bodyPr spcFirstLastPara="1" wrap="square" lIns="0" tIns="0" rIns="0" bIns="0" anchor="t" anchorCtr="0">
            <a:spAutoFit/>
          </a:bodyPr>
          <a:lstStyle/>
          <a:p>
            <a:pPr marL="0" lvl="0" indent="0" algn="l" rtl="0">
              <a:lnSpc>
                <a:spcPct val="150022"/>
              </a:lnSpc>
              <a:spcBef>
                <a:spcPts val="0"/>
              </a:spcBef>
              <a:spcAft>
                <a:spcPts val="0"/>
              </a:spcAft>
              <a:buClr>
                <a:schemeClr val="dk1"/>
              </a:buClr>
              <a:buSzPts val="2199"/>
              <a:buFont typeface="Arial"/>
              <a:buNone/>
            </a:pPr>
            <a:r>
              <a:rPr lang="pl" sz="2199">
                <a:solidFill>
                  <a:srgbClr val="1E2328"/>
                </a:solidFill>
                <a:latin typeface="Montserrat"/>
                <a:ea typeface="Montserrat"/>
                <a:cs typeface="Montserrat"/>
                <a:sym typeface="Montserrat"/>
              </a:rPr>
              <a:t>• Im mniejszy promień wycięcia centralnego, tym większe rozszerzenie na swobodnej krawędzi falbany po jej zastosowaniu</a:t>
            </a:r>
            <a:endParaRPr sz="1400" b="0" i="0" u="none" strike="noStrike" cap="none">
              <a:solidFill>
                <a:srgbClr val="000000"/>
              </a:solidFill>
              <a:latin typeface="Arial"/>
              <a:ea typeface="Arial"/>
              <a:cs typeface="Arial"/>
              <a:sym typeface="Arial"/>
            </a:endParaRPr>
          </a:p>
        </p:txBody>
      </p:sp>
      <p:sp>
        <p:nvSpPr>
          <p:cNvPr id="1189" name="Google Shape;1189;g32b8e289670_0_1207"/>
          <p:cNvSpPr txBox="1"/>
          <p:nvPr/>
        </p:nvSpPr>
        <p:spPr>
          <a:xfrm>
            <a:off x="226975" y="2008382"/>
            <a:ext cx="10516200" cy="15387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Wybierz falbanę o maksymalnym, umiarkowanym lub minimalnym rozszerzeniu, kontrolowanym przez promień okrągłego wycięcia na środku okrągłego wzoru falbanek oraz długość falbanek:</a:t>
            </a:r>
            <a:endParaRPr/>
          </a:p>
        </p:txBody>
      </p:sp>
      <p:pic>
        <p:nvPicPr>
          <p:cNvPr id="1190" name="Google Shape;1190;g32b8e289670_0_1207" title="Captura de ecrã 2025-02-05 170309.png"/>
          <p:cNvPicPr preferRelativeResize="0"/>
          <p:nvPr/>
        </p:nvPicPr>
        <p:blipFill>
          <a:blip r:embed="rId6">
            <a:alphaModFix/>
          </a:blip>
          <a:stretch>
            <a:fillRect/>
          </a:stretch>
        </p:blipFill>
        <p:spPr>
          <a:xfrm>
            <a:off x="1768942" y="3641842"/>
            <a:ext cx="8091675" cy="515157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194"/>
        <p:cNvGrpSpPr/>
        <p:nvPr/>
      </p:nvGrpSpPr>
      <p:grpSpPr>
        <a:xfrm>
          <a:off x="0" y="0"/>
          <a:ext cx="0" cy="0"/>
          <a:chOff x="0" y="0"/>
          <a:chExt cx="0" cy="0"/>
        </a:xfrm>
      </p:grpSpPr>
      <p:grpSp>
        <p:nvGrpSpPr>
          <p:cNvPr id="1195" name="Google Shape;1195;g32cccfcfd00_0_5"/>
          <p:cNvGrpSpPr/>
          <p:nvPr/>
        </p:nvGrpSpPr>
        <p:grpSpPr>
          <a:xfrm>
            <a:off x="0" y="0"/>
            <a:ext cx="18288000" cy="10287000"/>
            <a:chOff x="0" y="0"/>
            <a:chExt cx="24384000" cy="13716000"/>
          </a:xfrm>
        </p:grpSpPr>
        <p:cxnSp>
          <p:nvCxnSpPr>
            <p:cNvPr id="1196" name="Google Shape;1196;g32cccfcfd00_0_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197" name="Google Shape;1197;g32cccfcfd00_0_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98" name="Google Shape;1198;g32cccfcfd00_0_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199" name="Google Shape;1199;g32cccfcfd00_0_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200" name="Google Shape;1200;g32cccfcfd00_0_5"/>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201" name="Google Shape;1201;g32cccfcfd00_0_5"/>
          <p:cNvGrpSpPr/>
          <p:nvPr/>
        </p:nvGrpSpPr>
        <p:grpSpPr>
          <a:xfrm>
            <a:off x="0" y="0"/>
            <a:ext cx="18288000" cy="10287000"/>
            <a:chOff x="0" y="0"/>
            <a:chExt cx="24384000" cy="13716000"/>
          </a:xfrm>
        </p:grpSpPr>
        <p:cxnSp>
          <p:nvCxnSpPr>
            <p:cNvPr id="1202" name="Google Shape;1202;g32cccfcfd00_0_5"/>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203" name="Google Shape;1203;g32cccfcfd00_0_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04" name="Google Shape;1204;g32cccfcfd00_0_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205" name="Google Shape;1205;g32cccfcfd00_0_5"/>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1206" name="Google Shape;1206;g32cccfcfd00_0_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pic>
        <p:nvPicPr>
          <p:cNvPr id="1207" name="Google Shape;1207;g32cccfcfd00_0_5"/>
          <p:cNvPicPr preferRelativeResize="0"/>
          <p:nvPr/>
        </p:nvPicPr>
        <p:blipFill rotWithShape="1">
          <a:blip r:embed="rId5">
            <a:alphaModFix/>
          </a:blip>
          <a:srcRect t="4569" r="25794" b="4578"/>
          <a:stretch/>
        </p:blipFill>
        <p:spPr>
          <a:xfrm>
            <a:off x="9678888" y="2347000"/>
            <a:ext cx="6810438" cy="5928883"/>
          </a:xfrm>
          <a:prstGeom prst="rect">
            <a:avLst/>
          </a:prstGeom>
          <a:noFill/>
          <a:ln>
            <a:noFill/>
          </a:ln>
        </p:spPr>
      </p:pic>
      <p:sp>
        <p:nvSpPr>
          <p:cNvPr id="1208" name="Google Shape;1208;g32cccfcfd00_0_5"/>
          <p:cNvSpPr txBox="1"/>
          <p:nvPr/>
        </p:nvSpPr>
        <p:spPr>
          <a:xfrm>
            <a:off x="325350" y="2437525"/>
            <a:ext cx="9191100" cy="61782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499" b="1">
                <a:solidFill>
                  <a:srgbClr val="1E2328"/>
                </a:solidFill>
                <a:latin typeface="Montserrat"/>
                <a:ea typeface="Montserrat"/>
                <a:cs typeface="Montserrat"/>
                <a:sym typeface="Montserrat"/>
              </a:rPr>
              <a:t>Kontrola głośności</a:t>
            </a:r>
            <a:endParaRPr sz="2499" b="1">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Elastyczna linia szwu falbany okrągłej będzie podążać zarówno za liniami prostymi, jak i zakrzywionymi. Fałdy na swobodnej krawędzi falbany wszytej wzdłuż zewnętrznej krzywej rozszerzają się i zwężają; wszycie falbany wewnątrz krzywej do wewnątrz ściska i pogłębia fałdy. Jeśli odchylenie między linią szwu falbany a linią aplikacji jest duże – patrz zdjęcie (b) – konieczne jest przycięcie zapasu szwu przed szyciem. Jeśli odchylenie jest średnie lub niewielkie – patrz zdjęcie (c) – przyszyj falbanę bez wstępnego przycinania, często przerywając szycie, aby unieść stopkę i wyrównać linie szwów i krawędzie przed kontynuowaniem.</a:t>
            </a:r>
            <a:endParaRPr sz="2199">
              <a:solidFill>
                <a:srgbClr val="1E2328"/>
              </a:solidFill>
              <a:latin typeface="Montserrat"/>
              <a:ea typeface="Montserrat"/>
              <a:cs typeface="Montserrat"/>
              <a:sym typeface="Montserrat"/>
            </a:endParaRPr>
          </a:p>
        </p:txBody>
      </p:sp>
      <p:sp>
        <p:nvSpPr>
          <p:cNvPr id="1209" name="Google Shape;1209;g32cccfcfd00_0_5"/>
          <p:cNvSpPr txBox="1"/>
          <p:nvPr/>
        </p:nvSpPr>
        <p:spPr>
          <a:xfrm>
            <a:off x="1031575" y="1155550"/>
            <a:ext cx="12876154"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800" dirty="0">
                <a:solidFill>
                  <a:srgbClr val="1E2328"/>
                </a:solidFill>
                <a:latin typeface="DM Serif Display"/>
                <a:ea typeface="DM Serif Display"/>
                <a:cs typeface="DM Serif Display"/>
                <a:sym typeface="DM Serif Display"/>
              </a:rPr>
              <a:t>Dodawanie i odejmowanie objętości - </a:t>
            </a:r>
            <a:r>
              <a:rPr lang="pl" sz="3600" dirty="0">
                <a:solidFill>
                  <a:srgbClr val="1E2328"/>
                </a:solidFill>
                <a:latin typeface="DM Serif Display"/>
                <a:ea typeface="DM Serif Display"/>
                <a:cs typeface="DM Serif Display"/>
                <a:sym typeface="DM Serif Display"/>
              </a:rPr>
              <a:t>falbanki</a:t>
            </a:r>
            <a:endParaRPr sz="3600" dirty="0">
              <a:solidFill>
                <a:srgbClr val="1E2328"/>
              </a:solidFill>
              <a:latin typeface="DM Serif Display"/>
              <a:ea typeface="DM Serif Display"/>
              <a:cs typeface="DM Serif Display"/>
              <a:sym typeface="DM Serif Display"/>
            </a:endParaRPr>
          </a:p>
        </p:txBody>
      </p:sp>
      <p:sp>
        <p:nvSpPr>
          <p:cNvPr id="1210" name="Google Shape;1210;g32cccfcfd00_0_5"/>
          <p:cNvSpPr txBox="1"/>
          <p:nvPr/>
        </p:nvSpPr>
        <p:spPr>
          <a:xfrm>
            <a:off x="325350" y="8873975"/>
            <a:ext cx="16164000" cy="10311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199" b="1">
                <a:solidFill>
                  <a:srgbClr val="1E2328"/>
                </a:solidFill>
                <a:latin typeface="Montserrat"/>
                <a:ea typeface="Montserrat"/>
                <a:cs typeface="Montserrat"/>
                <a:sym typeface="Montserrat"/>
              </a:rPr>
              <a:t>WSKAZÓWKA: </a:t>
            </a:r>
            <a:r>
              <a:rPr lang="pl" sz="2199">
                <a:solidFill>
                  <a:srgbClr val="1E2328"/>
                </a:solidFill>
                <a:latin typeface="Montserrat"/>
                <a:ea typeface="Montserrat"/>
                <a:cs typeface="Montserrat"/>
                <a:sym typeface="Montserrat"/>
              </a:rPr>
              <a:t>falbankę należy wykończyć brzegiem jak serwetkę lub taśmą skośną. Surowy brzeg należy obszyć tylko wtedy, gdy używasz materiału, który się nie strzępi.</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214"/>
        <p:cNvGrpSpPr/>
        <p:nvPr/>
      </p:nvGrpSpPr>
      <p:grpSpPr>
        <a:xfrm>
          <a:off x="0" y="0"/>
          <a:ext cx="0" cy="0"/>
          <a:chOff x="0" y="0"/>
          <a:chExt cx="0" cy="0"/>
        </a:xfrm>
      </p:grpSpPr>
      <p:grpSp>
        <p:nvGrpSpPr>
          <p:cNvPr id="1215" name="Google Shape;1215;g32b8e289670_0_1225"/>
          <p:cNvGrpSpPr/>
          <p:nvPr/>
        </p:nvGrpSpPr>
        <p:grpSpPr>
          <a:xfrm>
            <a:off x="0" y="0"/>
            <a:ext cx="18288000" cy="10287000"/>
            <a:chOff x="0" y="0"/>
            <a:chExt cx="24384000" cy="13716000"/>
          </a:xfrm>
        </p:grpSpPr>
        <p:cxnSp>
          <p:nvCxnSpPr>
            <p:cNvPr id="1216" name="Google Shape;1216;g32b8e289670_0_122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17" name="Google Shape;1217;g32b8e289670_0_122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18" name="Google Shape;1218;g32b8e289670_0_122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219" name="Google Shape;1219;g32b8e289670_0_122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pic>
        <p:nvPicPr>
          <p:cNvPr id="1220" name="Google Shape;1220;g32b8e289670_0_1225"/>
          <p:cNvPicPr preferRelativeResize="0"/>
          <p:nvPr/>
        </p:nvPicPr>
        <p:blipFill rotWithShape="1">
          <a:blip r:embed="rId4">
            <a:alphaModFix/>
          </a:blip>
          <a:srcRect/>
          <a:stretch/>
        </p:blipFill>
        <p:spPr>
          <a:xfrm>
            <a:off x="11019650" y="1544146"/>
            <a:ext cx="4841951" cy="7756255"/>
          </a:xfrm>
          <a:prstGeom prst="rect">
            <a:avLst/>
          </a:prstGeom>
          <a:noFill/>
          <a:ln>
            <a:noFill/>
          </a:ln>
        </p:spPr>
      </p:pic>
      <p:sp>
        <p:nvSpPr>
          <p:cNvPr id="1221" name="Google Shape;1221;g32b8e289670_0_1225"/>
          <p:cNvSpPr txBox="1"/>
          <p:nvPr/>
        </p:nvSpPr>
        <p:spPr>
          <a:xfrm>
            <a:off x="367174" y="1381175"/>
            <a:ext cx="12729393"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800" dirty="0">
                <a:solidFill>
                  <a:srgbClr val="1E2328"/>
                </a:solidFill>
                <a:latin typeface="DM Serif Display"/>
                <a:ea typeface="DM Serif Display"/>
                <a:cs typeface="DM Serif Display"/>
                <a:sym typeface="DM Serif Display"/>
              </a:rPr>
              <a:t>Dodawanie i odejmowanie objętości - </a:t>
            </a:r>
            <a:r>
              <a:rPr lang="pl" sz="3600" dirty="0">
                <a:solidFill>
                  <a:srgbClr val="1E2328"/>
                </a:solidFill>
                <a:latin typeface="DM Serif Display"/>
                <a:ea typeface="DM Serif Display"/>
                <a:cs typeface="DM Serif Display"/>
                <a:sym typeface="DM Serif Display"/>
              </a:rPr>
              <a:t>Bodety</a:t>
            </a:r>
            <a:endParaRPr sz="3600" dirty="0">
              <a:solidFill>
                <a:srgbClr val="1E2328"/>
              </a:solidFill>
              <a:latin typeface="DM Serif Display"/>
              <a:ea typeface="DM Serif Display"/>
              <a:cs typeface="DM Serif Display"/>
              <a:sym typeface="DM Serif Display"/>
            </a:endParaRPr>
          </a:p>
        </p:txBody>
      </p:sp>
      <p:sp>
        <p:nvSpPr>
          <p:cNvPr id="1222" name="Google Shape;1222;g32b8e289670_0_1225"/>
          <p:cNvSpPr txBox="1"/>
          <p:nvPr/>
        </p:nvSpPr>
        <p:spPr>
          <a:xfrm>
            <a:off x="367173" y="2477335"/>
            <a:ext cx="8687700" cy="1861800"/>
          </a:xfrm>
          <a:prstGeom prst="rect">
            <a:avLst/>
          </a:prstGeom>
          <a:noFill/>
          <a:ln>
            <a:noFill/>
          </a:ln>
        </p:spPr>
        <p:txBody>
          <a:bodyPr spcFirstLastPara="1" wrap="square" lIns="0" tIns="0" rIns="0" bIns="0" anchor="t" anchorCtr="0">
            <a:spAutoFit/>
          </a:bodyPr>
          <a:lstStyle/>
          <a:p>
            <a:pPr marL="0" lvl="0" indent="0" algn="l" rtl="0">
              <a:lnSpc>
                <a:spcPct val="150022"/>
              </a:lnSpc>
              <a:spcBef>
                <a:spcPts val="0"/>
              </a:spcBef>
              <a:spcAft>
                <a:spcPts val="0"/>
              </a:spcAft>
              <a:buClr>
                <a:schemeClr val="dk1"/>
              </a:buClr>
              <a:buSzPts val="1100"/>
              <a:buFont typeface="Arial"/>
              <a:buNone/>
            </a:pPr>
            <a:r>
              <a:rPr lang="pl" sz="2199">
                <a:solidFill>
                  <a:srgbClr val="1E2328"/>
                </a:solidFill>
                <a:latin typeface="Montserrat"/>
                <a:ea typeface="Montserrat"/>
                <a:cs typeface="Montserrat"/>
                <a:sym typeface="Montserrat"/>
              </a:rPr>
              <a:t>Dla każdego ściegu należy wybrać punkt wewnątrz wzoru lub materiału, w którym ścieg będzie się rozpoczynał. Odległość od punktu do dolnej krawędzi jest równa długości ściegu i uwzględnia dodatek na podwinięcie.</a:t>
            </a:r>
            <a:endParaRPr sz="2199">
              <a:solidFill>
                <a:srgbClr val="1E2328"/>
              </a:solidFill>
              <a:latin typeface="Montserrat"/>
              <a:ea typeface="Montserrat"/>
              <a:cs typeface="Montserrat"/>
              <a:sym typeface="Montserrat"/>
            </a:endParaRPr>
          </a:p>
        </p:txBody>
      </p:sp>
      <p:sp>
        <p:nvSpPr>
          <p:cNvPr id="1223" name="Google Shape;1223;g32b8e289670_0_1225"/>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224" name="Google Shape;1224;g32b8e289670_0_1225"/>
          <p:cNvGrpSpPr/>
          <p:nvPr/>
        </p:nvGrpSpPr>
        <p:grpSpPr>
          <a:xfrm>
            <a:off x="0" y="0"/>
            <a:ext cx="18288000" cy="10287000"/>
            <a:chOff x="0" y="0"/>
            <a:chExt cx="24384000" cy="13716000"/>
          </a:xfrm>
        </p:grpSpPr>
        <p:cxnSp>
          <p:nvCxnSpPr>
            <p:cNvPr id="1225" name="Google Shape;1225;g32b8e289670_0_1225"/>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226" name="Google Shape;1226;g32b8e289670_0_122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27" name="Google Shape;1227;g32b8e289670_0_122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228" name="Google Shape;1228;g32b8e289670_0_1225"/>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1229" name="Google Shape;1229;g32b8e289670_0_122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230" name="Google Shape;1230;g32b8e289670_0_1225"/>
          <p:cNvSpPr txBox="1"/>
          <p:nvPr/>
        </p:nvSpPr>
        <p:spPr>
          <a:xfrm>
            <a:off x="11488175" y="9300400"/>
            <a:ext cx="4590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800">
                <a:solidFill>
                  <a:schemeClr val="dk1"/>
                </a:solidFill>
                <a:latin typeface="Montserrat"/>
                <a:ea typeface="Montserrat"/>
                <a:cs typeface="Montserrat"/>
                <a:sym typeface="Montserrat"/>
              </a:rPr>
              <a:t>Oskar De La Renta</a:t>
            </a:r>
            <a:endParaRPr sz="1800">
              <a:solidFill>
                <a:schemeClr val="dk1"/>
              </a:solidFill>
              <a:latin typeface="Montserrat"/>
              <a:ea typeface="Montserrat"/>
              <a:cs typeface="Montserrat"/>
              <a:sym typeface="Montserrat"/>
            </a:endParaRPr>
          </a:p>
        </p:txBody>
      </p:sp>
      <p:pic>
        <p:nvPicPr>
          <p:cNvPr id="1231" name="Google Shape;1231;g32b8e289670_0_1225"/>
          <p:cNvPicPr preferRelativeResize="0"/>
          <p:nvPr/>
        </p:nvPicPr>
        <p:blipFill rotWithShape="1">
          <a:blip r:embed="rId6">
            <a:alphaModFix/>
          </a:blip>
          <a:srcRect l="1203" r="61977"/>
          <a:stretch/>
        </p:blipFill>
        <p:spPr>
          <a:xfrm>
            <a:off x="367175" y="4766575"/>
            <a:ext cx="3463674" cy="4727500"/>
          </a:xfrm>
          <a:prstGeom prst="rect">
            <a:avLst/>
          </a:prstGeom>
          <a:noFill/>
          <a:ln>
            <a:noFill/>
          </a:ln>
        </p:spPr>
      </p:pic>
      <p:sp>
        <p:nvSpPr>
          <p:cNvPr id="1232" name="Google Shape;1232;g32b8e289670_0_1225"/>
          <p:cNvSpPr txBox="1"/>
          <p:nvPr/>
        </p:nvSpPr>
        <p:spPr>
          <a:xfrm>
            <a:off x="4299350" y="4591525"/>
            <a:ext cx="6720300" cy="480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2199">
                <a:solidFill>
                  <a:srgbClr val="1E2328"/>
                </a:solidFill>
                <a:latin typeface="Montserrat"/>
                <a:ea typeface="Montserrat"/>
                <a:cs typeface="Montserrat"/>
                <a:sym typeface="Montserrat"/>
              </a:rPr>
              <a:t>• Jeżeli ubranie jest bez szwów, połącz każdy punkt z dolną krawędzią prostą linią ukośną prostopadłą do krawędzi.</a:t>
            </a:r>
            <a:endParaRPr sz="2199">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endParaRPr sz="2199">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2199">
                <a:solidFill>
                  <a:srgbClr val="1E2328"/>
                </a:solidFill>
                <a:latin typeface="Montserrat"/>
                <a:ea typeface="Montserrat"/>
                <a:cs typeface="Montserrat"/>
                <a:sym typeface="Montserrat"/>
              </a:rPr>
              <a:t>Zaznacz wzór, a następnie lewą stronę materiału liniami ukośnymi, które podążają za słojem, lub zaznacz bezpośrednio na materiale - zdjęcie (a)</a:t>
            </a:r>
            <a:endParaRPr sz="2199">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endParaRPr sz="2199">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2199">
                <a:solidFill>
                  <a:srgbClr val="1E2328"/>
                </a:solidFill>
                <a:latin typeface="Montserrat"/>
                <a:ea typeface="Montserrat"/>
                <a:cs typeface="Montserrat"/>
                <a:sym typeface="Montserrat"/>
              </a:rPr>
              <a:t>• Jeśli ubranie ma pionowy szew w miejscu klina, umieść go na szwie. Szew pozostaje otwarty do dolnej krawędzi, aby umożliwić włożenie klina – zdjęcie (b)</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236"/>
        <p:cNvGrpSpPr/>
        <p:nvPr/>
      </p:nvGrpSpPr>
      <p:grpSpPr>
        <a:xfrm>
          <a:off x="0" y="0"/>
          <a:ext cx="0" cy="0"/>
          <a:chOff x="0" y="0"/>
          <a:chExt cx="0" cy="0"/>
        </a:xfrm>
      </p:grpSpPr>
      <p:grpSp>
        <p:nvGrpSpPr>
          <p:cNvPr id="1237" name="Google Shape;1237;g32cccfcfd00_0_40"/>
          <p:cNvGrpSpPr/>
          <p:nvPr/>
        </p:nvGrpSpPr>
        <p:grpSpPr>
          <a:xfrm>
            <a:off x="0" y="0"/>
            <a:ext cx="18288000" cy="10287000"/>
            <a:chOff x="0" y="0"/>
            <a:chExt cx="24384000" cy="13716000"/>
          </a:xfrm>
        </p:grpSpPr>
        <p:cxnSp>
          <p:nvCxnSpPr>
            <p:cNvPr id="1238" name="Google Shape;1238;g32cccfcfd00_0_4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39" name="Google Shape;1239;g32cccfcfd00_0_4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40" name="Google Shape;1240;g32cccfcfd00_0_4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241" name="Google Shape;1241;g32cccfcfd00_0_4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pic>
        <p:nvPicPr>
          <p:cNvPr id="1242" name="Google Shape;1242;g32cccfcfd00_0_40"/>
          <p:cNvPicPr preferRelativeResize="0"/>
          <p:nvPr/>
        </p:nvPicPr>
        <p:blipFill rotWithShape="1">
          <a:blip r:embed="rId4">
            <a:alphaModFix/>
          </a:blip>
          <a:srcRect l="37126"/>
          <a:stretch/>
        </p:blipFill>
        <p:spPr>
          <a:xfrm>
            <a:off x="11710728" y="1338647"/>
            <a:ext cx="4608424" cy="3683550"/>
          </a:xfrm>
          <a:prstGeom prst="rect">
            <a:avLst/>
          </a:prstGeom>
          <a:noFill/>
          <a:ln>
            <a:noFill/>
          </a:ln>
        </p:spPr>
      </p:pic>
      <p:sp>
        <p:nvSpPr>
          <p:cNvPr id="1243" name="Google Shape;1243;g32cccfcfd00_0_40"/>
          <p:cNvSpPr txBox="1"/>
          <p:nvPr/>
        </p:nvSpPr>
        <p:spPr>
          <a:xfrm>
            <a:off x="1031574" y="1155550"/>
            <a:ext cx="12138735"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800" dirty="0">
                <a:solidFill>
                  <a:srgbClr val="1E2328"/>
                </a:solidFill>
                <a:latin typeface="DM Serif Display"/>
                <a:ea typeface="DM Serif Display"/>
                <a:cs typeface="DM Serif Display"/>
                <a:sym typeface="DM Serif Display"/>
              </a:rPr>
              <a:t>Dodawanie i odejmowanie objętości - </a:t>
            </a:r>
            <a:r>
              <a:rPr lang="pl" sz="3600" dirty="0">
                <a:solidFill>
                  <a:srgbClr val="1E2328"/>
                </a:solidFill>
                <a:latin typeface="DM Serif Display"/>
                <a:ea typeface="DM Serif Display"/>
                <a:cs typeface="DM Serif Display"/>
                <a:sym typeface="DM Serif Display"/>
              </a:rPr>
              <a:t>Godets</a:t>
            </a:r>
            <a:endParaRPr sz="3600" dirty="0">
              <a:solidFill>
                <a:srgbClr val="1E2328"/>
              </a:solidFill>
              <a:latin typeface="DM Serif Display"/>
              <a:ea typeface="DM Serif Display"/>
              <a:cs typeface="DM Serif Display"/>
              <a:sym typeface="DM Serif Display"/>
            </a:endParaRPr>
          </a:p>
        </p:txBody>
      </p:sp>
      <p:sp>
        <p:nvSpPr>
          <p:cNvPr id="1244" name="Google Shape;1244;g32cccfcfd00_0_40"/>
          <p:cNvSpPr txBox="1"/>
          <p:nvPr/>
        </p:nvSpPr>
        <p:spPr>
          <a:xfrm>
            <a:off x="217825" y="2147263"/>
            <a:ext cx="11193900" cy="29238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2199"/>
              <a:buFont typeface="Arial"/>
              <a:buNone/>
            </a:pPr>
            <a:r>
              <a:rPr lang="pl" sz="2099" dirty="0">
                <a:solidFill>
                  <a:srgbClr val="1E2328"/>
                </a:solidFill>
                <a:latin typeface="Montserrat"/>
                <a:ea typeface="Montserrat"/>
                <a:cs typeface="Montserrat"/>
                <a:sym typeface="Montserrat"/>
              </a:rPr>
              <a:t>Używając cyrkla mechanicznego lub sznurkowego ustawionego na długość ćwieka, naszkicuj wzór ćwieka. Narysuj okrąg lub jego fragment. Oszacuj, ile obwodu ćwieka powinno dodać do krawędzi, w której zostanie wstawiony, aby uzyskać pożądany luz. Wyznacz tę wartość, łącząc obwód z końcem cyrkla dwiema prostymi liniami, wyznaczając szerokość ćwieka przy dolnej krawędzi (zwróć uwagę, że po obszyciu szerokość będzie nieco mniejsza). Dodaj zapas na szwy do prostych boków odcinka koła – rysunki (c) i (d). Wzór jest gotowy do wycięcia i użycia.</a:t>
            </a:r>
            <a:endParaRPr sz="2099" dirty="0">
              <a:solidFill>
                <a:srgbClr val="1E2328"/>
              </a:solidFill>
              <a:latin typeface="Montserrat"/>
              <a:ea typeface="Montserrat"/>
              <a:cs typeface="Montserrat"/>
              <a:sym typeface="Montserrat"/>
            </a:endParaRPr>
          </a:p>
        </p:txBody>
      </p:sp>
      <p:sp>
        <p:nvSpPr>
          <p:cNvPr id="1245" name="Google Shape;1245;g32cccfcfd00_0_40"/>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246" name="Google Shape;1246;g32cccfcfd00_0_40"/>
          <p:cNvGrpSpPr/>
          <p:nvPr/>
        </p:nvGrpSpPr>
        <p:grpSpPr>
          <a:xfrm>
            <a:off x="0" y="0"/>
            <a:ext cx="18288000" cy="10287000"/>
            <a:chOff x="0" y="0"/>
            <a:chExt cx="24384000" cy="13716000"/>
          </a:xfrm>
        </p:grpSpPr>
        <p:cxnSp>
          <p:nvCxnSpPr>
            <p:cNvPr id="1247" name="Google Shape;1247;g32cccfcfd00_0_4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248" name="Google Shape;1248;g32cccfcfd00_0_4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49" name="Google Shape;1249;g32cccfcfd00_0_4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250" name="Google Shape;1250;g32cccfcfd00_0_4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1251" name="Google Shape;1251;g32cccfcfd00_0_4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252" name="Google Shape;1252;g32cccfcfd00_0_40"/>
          <p:cNvSpPr txBox="1"/>
          <p:nvPr/>
        </p:nvSpPr>
        <p:spPr>
          <a:xfrm>
            <a:off x="217825" y="5613325"/>
            <a:ext cx="11687400" cy="40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2199" b="1">
                <a:solidFill>
                  <a:srgbClr val="1E2328"/>
                </a:solidFill>
                <a:latin typeface="Montserrat"/>
                <a:ea typeface="Montserrat"/>
                <a:cs typeface="Montserrat"/>
                <a:sym typeface="Montserrat"/>
              </a:rPr>
              <a:t>WSKAZÓWKI dotyczące szycia koronek:</a:t>
            </a:r>
            <a:endParaRPr sz="2199" b="1">
              <a:solidFill>
                <a:srgbClr val="1E2328"/>
              </a:solidFill>
              <a:latin typeface="Montserrat"/>
              <a:ea typeface="Montserrat"/>
              <a:cs typeface="Montserrat"/>
              <a:sym typeface="Montserrat"/>
            </a:endParaRPr>
          </a:p>
          <a:p>
            <a:pPr marL="0" lvl="0" indent="0" algn="l" rtl="0">
              <a:spcBef>
                <a:spcPts val="0"/>
              </a:spcBef>
              <a:spcAft>
                <a:spcPts val="0"/>
              </a:spcAft>
              <a:buNone/>
            </a:pPr>
            <a:endParaRPr sz="2199">
              <a:solidFill>
                <a:srgbClr val="1E2328"/>
              </a:solidFill>
              <a:latin typeface="Montserrat"/>
              <a:ea typeface="Montserrat"/>
              <a:cs typeface="Montserrat"/>
              <a:sym typeface="Montserrat"/>
            </a:endParaRPr>
          </a:p>
          <a:p>
            <a:pPr marL="457200" lvl="0" indent="-361886" algn="l" rtl="0">
              <a:spcBef>
                <a:spcPts val="0"/>
              </a:spcBef>
              <a:spcAft>
                <a:spcPts val="0"/>
              </a:spcAft>
              <a:buClr>
                <a:srgbClr val="1E2328"/>
              </a:buClr>
              <a:buSzPts val="2099"/>
              <a:buFont typeface="Montserrat"/>
              <a:buAutoNum type="arabicPeriod"/>
            </a:pPr>
            <a:r>
              <a:rPr lang="pl" sz="2099">
                <a:solidFill>
                  <a:srgbClr val="1E2328"/>
                </a:solidFill>
                <a:latin typeface="Montserrat"/>
                <a:ea typeface="Montserrat"/>
                <a:cs typeface="Montserrat"/>
                <a:sym typeface="Montserrat"/>
              </a:rPr>
              <a:t>Wytnij wykrój z materiału, upewniając się, że oś środkowa wykroju jest zawsze dopasowana do prostego włókna materiału.</a:t>
            </a:r>
            <a:endParaRPr sz="2099">
              <a:solidFill>
                <a:srgbClr val="1E2328"/>
              </a:solidFill>
              <a:latin typeface="Montserrat"/>
              <a:ea typeface="Montserrat"/>
              <a:cs typeface="Montserrat"/>
              <a:sym typeface="Montserrat"/>
            </a:endParaRPr>
          </a:p>
          <a:p>
            <a:pPr marL="457200" lvl="0" indent="-361886" algn="l" rtl="0">
              <a:spcBef>
                <a:spcPts val="0"/>
              </a:spcBef>
              <a:spcAft>
                <a:spcPts val="0"/>
              </a:spcAft>
              <a:buClr>
                <a:srgbClr val="1E2328"/>
              </a:buClr>
              <a:buSzPts val="2099"/>
              <a:buFont typeface="Montserrat"/>
              <a:buAutoNum type="arabicPeriod"/>
            </a:pPr>
            <a:r>
              <a:rPr lang="pl" sz="2099">
                <a:solidFill>
                  <a:srgbClr val="1E2328"/>
                </a:solidFill>
                <a:latin typeface="Montserrat"/>
                <a:ea typeface="Montserrat"/>
                <a:cs typeface="Montserrat"/>
                <a:sym typeface="Montserrat"/>
              </a:rPr>
              <a:t>W szew rozwarty na długość klina, przyszyj obie strony klina, po jednym na każdym otworze. Po zakończeniu przerwa między klinem a szwem powyżej powinna być niezauważalna – zdjęcie (1)</a:t>
            </a:r>
            <a:endParaRPr sz="2099">
              <a:solidFill>
                <a:srgbClr val="1E2328"/>
              </a:solidFill>
              <a:latin typeface="Montserrat"/>
              <a:ea typeface="Montserrat"/>
              <a:cs typeface="Montserrat"/>
              <a:sym typeface="Montserrat"/>
            </a:endParaRPr>
          </a:p>
          <a:p>
            <a:pPr marL="457200" lvl="0" indent="-361886" algn="l" rtl="0">
              <a:spcBef>
                <a:spcPts val="0"/>
              </a:spcBef>
              <a:spcAft>
                <a:spcPts val="0"/>
              </a:spcAft>
              <a:buClr>
                <a:srgbClr val="1E2328"/>
              </a:buClr>
              <a:buSzPts val="2099"/>
              <a:buFont typeface="Montserrat"/>
              <a:buAutoNum type="arabicPeriod"/>
            </a:pPr>
            <a:r>
              <a:rPr lang="pl" sz="2099">
                <a:solidFill>
                  <a:srgbClr val="1E2328"/>
                </a:solidFill>
                <a:latin typeface="Montserrat"/>
                <a:ea typeface="Montserrat"/>
                <a:cs typeface="Montserrat"/>
                <a:sym typeface="Montserrat"/>
              </a:rPr>
              <a:t>W przypadku tkaniny bez szwów, przed wycięciem linii cięcia, ręcznie przyszyj kwadrat organzy lub materiału podszewkowego o wymiarach 5–7,5 cm do tyłu tkaniny na linii cięcia i przyszyj maszynowo ramkę wokół linii cięcia, aby ją zabezpieczyć – zdjęcie (2)</a:t>
            </a:r>
            <a:endParaRPr sz="2099">
              <a:solidFill>
                <a:srgbClr val="1E2328"/>
              </a:solidFill>
              <a:latin typeface="Montserrat"/>
              <a:ea typeface="Montserrat"/>
              <a:cs typeface="Montserrat"/>
              <a:sym typeface="Montserrat"/>
            </a:endParaRPr>
          </a:p>
          <a:p>
            <a:pPr marL="457200" lvl="0" indent="-361886" algn="l" rtl="0">
              <a:spcBef>
                <a:spcPts val="0"/>
              </a:spcBef>
              <a:spcAft>
                <a:spcPts val="0"/>
              </a:spcAft>
              <a:buClr>
                <a:srgbClr val="1E2328"/>
              </a:buClr>
              <a:buSzPts val="2099"/>
              <a:buFont typeface="Montserrat"/>
              <a:buAutoNum type="arabicPeriod"/>
            </a:pPr>
            <a:r>
              <a:rPr lang="pl" sz="2099">
                <a:solidFill>
                  <a:srgbClr val="1E2328"/>
                </a:solidFill>
                <a:latin typeface="Montserrat"/>
                <a:ea typeface="Montserrat"/>
                <a:cs typeface="Montserrat"/>
                <a:sym typeface="Montserrat"/>
              </a:rPr>
              <a:t>Po przyszyciu godety do elementu, należy obszyć swobodnie płynącą krawędź godety i odzieży.</a:t>
            </a:r>
            <a:endParaRPr sz="2099">
              <a:solidFill>
                <a:srgbClr val="1E2328"/>
              </a:solidFill>
              <a:latin typeface="Montserrat"/>
              <a:ea typeface="Montserrat"/>
              <a:cs typeface="Montserrat"/>
              <a:sym typeface="Montserrat"/>
            </a:endParaRPr>
          </a:p>
        </p:txBody>
      </p:sp>
      <p:pic>
        <p:nvPicPr>
          <p:cNvPr id="1253" name="Google Shape;1253;g32cccfcfd00_0_40"/>
          <p:cNvPicPr preferRelativeResize="0"/>
          <p:nvPr/>
        </p:nvPicPr>
        <p:blipFill rotWithShape="1">
          <a:blip r:embed="rId6">
            <a:alphaModFix/>
          </a:blip>
          <a:srcRect l="64209"/>
          <a:stretch/>
        </p:blipFill>
        <p:spPr>
          <a:xfrm>
            <a:off x="13966227" y="7129500"/>
            <a:ext cx="2564272" cy="3010775"/>
          </a:xfrm>
          <a:prstGeom prst="rect">
            <a:avLst/>
          </a:prstGeom>
          <a:noFill/>
          <a:ln>
            <a:noFill/>
          </a:ln>
        </p:spPr>
      </p:pic>
      <p:pic>
        <p:nvPicPr>
          <p:cNvPr id="1254" name="Google Shape;1254;g32cccfcfd00_0_40"/>
          <p:cNvPicPr preferRelativeResize="0"/>
          <p:nvPr/>
        </p:nvPicPr>
        <p:blipFill rotWithShape="1">
          <a:blip r:embed="rId7">
            <a:alphaModFix/>
          </a:blip>
          <a:srcRect l="50961"/>
          <a:stretch/>
        </p:blipFill>
        <p:spPr>
          <a:xfrm>
            <a:off x="11905225" y="5228917"/>
            <a:ext cx="2794800" cy="3010784"/>
          </a:xfrm>
          <a:prstGeom prst="rect">
            <a:avLst/>
          </a:prstGeom>
          <a:noFill/>
          <a:ln>
            <a:noFill/>
          </a:ln>
        </p:spPr>
      </p:pic>
      <p:sp>
        <p:nvSpPr>
          <p:cNvPr id="1255" name="Google Shape;1255;g32cccfcfd00_0_40"/>
          <p:cNvSpPr txBox="1"/>
          <p:nvPr/>
        </p:nvSpPr>
        <p:spPr>
          <a:xfrm>
            <a:off x="15779175" y="7558150"/>
            <a:ext cx="2298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800">
                <a:solidFill>
                  <a:schemeClr val="dk1"/>
                </a:solidFill>
                <a:latin typeface="Montserrat"/>
                <a:ea typeface="Montserrat"/>
                <a:cs typeface="Montserrat"/>
                <a:sym typeface="Montserrat"/>
              </a:rPr>
              <a:t>(1)</a:t>
            </a:r>
            <a:endParaRPr sz="1800">
              <a:solidFill>
                <a:schemeClr val="dk1"/>
              </a:solidFill>
              <a:latin typeface="Montserrat"/>
              <a:ea typeface="Montserrat"/>
              <a:cs typeface="Montserrat"/>
              <a:sym typeface="Montserrat"/>
            </a:endParaRPr>
          </a:p>
        </p:txBody>
      </p:sp>
      <p:sp>
        <p:nvSpPr>
          <p:cNvPr id="1256" name="Google Shape;1256;g32cccfcfd00_0_40"/>
          <p:cNvSpPr txBox="1"/>
          <p:nvPr/>
        </p:nvSpPr>
        <p:spPr>
          <a:xfrm>
            <a:off x="14057475" y="5732700"/>
            <a:ext cx="402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800">
                <a:solidFill>
                  <a:schemeClr val="dk1"/>
                </a:solidFill>
                <a:latin typeface="Montserrat"/>
                <a:ea typeface="Montserrat"/>
                <a:cs typeface="Montserrat"/>
                <a:sym typeface="Montserrat"/>
              </a:rPr>
              <a:t>(2)</a:t>
            </a:r>
            <a:endParaRPr sz="1800">
              <a:solidFill>
                <a:schemeClr val="dk1"/>
              </a:solidFill>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260"/>
        <p:cNvGrpSpPr/>
        <p:nvPr/>
      </p:nvGrpSpPr>
      <p:grpSpPr>
        <a:xfrm>
          <a:off x="0" y="0"/>
          <a:ext cx="0" cy="0"/>
          <a:chOff x="0" y="0"/>
          <a:chExt cx="0" cy="0"/>
        </a:xfrm>
      </p:grpSpPr>
      <p:grpSp>
        <p:nvGrpSpPr>
          <p:cNvPr id="1261" name="Google Shape;1261;g32b8e289670_0_1189"/>
          <p:cNvGrpSpPr/>
          <p:nvPr/>
        </p:nvGrpSpPr>
        <p:grpSpPr>
          <a:xfrm>
            <a:off x="0" y="0"/>
            <a:ext cx="18288000" cy="10287000"/>
            <a:chOff x="0" y="0"/>
            <a:chExt cx="24384000" cy="13716000"/>
          </a:xfrm>
        </p:grpSpPr>
        <p:cxnSp>
          <p:nvCxnSpPr>
            <p:cNvPr id="1262" name="Google Shape;1262;g32b8e289670_0_1189"/>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63" name="Google Shape;1263;g32b8e289670_0_118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64" name="Google Shape;1264;g32b8e289670_0_118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265" name="Google Shape;1265;g32b8e289670_0_1189"/>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pic>
        <p:nvPicPr>
          <p:cNvPr id="1266" name="Google Shape;1266;g32b8e289670_0_1189"/>
          <p:cNvPicPr preferRelativeResize="0"/>
          <p:nvPr/>
        </p:nvPicPr>
        <p:blipFill rotWithShape="1">
          <a:blip r:embed="rId4">
            <a:alphaModFix/>
          </a:blip>
          <a:srcRect l="9524" r="17546" b="17958"/>
          <a:stretch/>
        </p:blipFill>
        <p:spPr>
          <a:xfrm>
            <a:off x="281725" y="2728300"/>
            <a:ext cx="5599926" cy="6299400"/>
          </a:xfrm>
          <a:prstGeom prst="rect">
            <a:avLst/>
          </a:prstGeom>
          <a:noFill/>
          <a:ln>
            <a:noFill/>
          </a:ln>
        </p:spPr>
      </p:pic>
      <p:sp>
        <p:nvSpPr>
          <p:cNvPr id="1267" name="Google Shape;1267;g32b8e289670_0_1189"/>
          <p:cNvSpPr txBox="1"/>
          <p:nvPr/>
        </p:nvSpPr>
        <p:spPr>
          <a:xfrm>
            <a:off x="1031574" y="1155550"/>
            <a:ext cx="13008889"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800" dirty="0">
                <a:solidFill>
                  <a:srgbClr val="1E2328"/>
                </a:solidFill>
                <a:latin typeface="DM Serif Display"/>
                <a:ea typeface="DM Serif Display"/>
                <a:cs typeface="DM Serif Display"/>
                <a:sym typeface="DM Serif Display"/>
              </a:rPr>
              <a:t>Dodawanie i odejmowanie objętości - </a:t>
            </a:r>
            <a:r>
              <a:rPr lang="pl" sz="3600" dirty="0">
                <a:solidFill>
                  <a:srgbClr val="1E2328"/>
                </a:solidFill>
                <a:latin typeface="DM Serif Display"/>
                <a:ea typeface="DM Serif Display"/>
                <a:cs typeface="DM Serif Display"/>
                <a:sym typeface="DM Serif Display"/>
              </a:rPr>
              <a:t>plisy</a:t>
            </a:r>
            <a:endParaRPr sz="3600" dirty="0">
              <a:solidFill>
                <a:srgbClr val="1E2328"/>
              </a:solidFill>
              <a:latin typeface="DM Serif Display"/>
              <a:ea typeface="DM Serif Display"/>
              <a:cs typeface="DM Serif Display"/>
              <a:sym typeface="DM Serif Display"/>
            </a:endParaRPr>
          </a:p>
        </p:txBody>
      </p:sp>
      <p:sp>
        <p:nvSpPr>
          <p:cNvPr id="1268" name="Google Shape;1268;g32b8e289670_0_1189"/>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269" name="Google Shape;1269;g32b8e289670_0_1189"/>
          <p:cNvGrpSpPr/>
          <p:nvPr/>
        </p:nvGrpSpPr>
        <p:grpSpPr>
          <a:xfrm>
            <a:off x="0" y="0"/>
            <a:ext cx="18288000" cy="10287000"/>
            <a:chOff x="0" y="0"/>
            <a:chExt cx="24384000" cy="13716000"/>
          </a:xfrm>
        </p:grpSpPr>
        <p:cxnSp>
          <p:nvCxnSpPr>
            <p:cNvPr id="1270" name="Google Shape;1270;g32b8e289670_0_1189"/>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271" name="Google Shape;1271;g32b8e289670_0_118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72" name="Google Shape;1272;g32b8e289670_0_118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273" name="Google Shape;1273;g32b8e289670_0_1189"/>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1274" name="Google Shape;1274;g32b8e289670_0_1189"/>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275" name="Google Shape;1275;g32b8e289670_0_1189"/>
          <p:cNvSpPr txBox="1"/>
          <p:nvPr/>
        </p:nvSpPr>
        <p:spPr>
          <a:xfrm>
            <a:off x="6025125" y="2580613"/>
            <a:ext cx="5599800" cy="71244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199" b="1">
                <a:solidFill>
                  <a:srgbClr val="1E2328"/>
                </a:solidFill>
                <a:latin typeface="Montserrat"/>
                <a:ea typeface="Montserrat"/>
                <a:cs typeface="Montserrat"/>
                <a:sym typeface="Montserrat"/>
              </a:rPr>
              <a:t>zakładki nożowe </a:t>
            </a:r>
            <a:r>
              <a:rPr lang="pl" sz="2199">
                <a:solidFill>
                  <a:srgbClr val="1E2328"/>
                </a:solidFill>
                <a:latin typeface="Montserrat"/>
                <a:ea typeface="Montserrat"/>
                <a:cs typeface="Montserrat"/>
                <a:sym typeface="Montserrat"/>
              </a:rPr>
              <a:t>- przylegające do siebie fałdy pod spodem zwrócone w tym samym kierunku.</a:t>
            </a:r>
            <a:endParaRPr sz="2199">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endParaRPr sz="2199">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endParaRPr sz="2199">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endParaRPr sz="2199">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r>
              <a:rPr lang="pl" sz="2199" b="1">
                <a:solidFill>
                  <a:srgbClr val="1E2328"/>
                </a:solidFill>
                <a:latin typeface="Montserrat"/>
                <a:ea typeface="Montserrat"/>
                <a:cs typeface="Montserrat"/>
                <a:sym typeface="Montserrat"/>
              </a:rPr>
              <a:t>zakładki pudełkowe </a:t>
            </a:r>
            <a:r>
              <a:rPr lang="pl" sz="2199">
                <a:solidFill>
                  <a:srgbClr val="1E2328"/>
                </a:solidFill>
                <a:latin typeface="Montserrat"/>
                <a:ea typeface="Montserrat"/>
                <a:cs typeface="Montserrat"/>
                <a:sym typeface="Montserrat"/>
              </a:rPr>
              <a:t>- przylegające do siebie fałdy o równej głębokości, zwrócone w przeciwnych kierunkach.</a:t>
            </a:r>
            <a:endParaRPr sz="2199">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endParaRPr sz="2199">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endParaRPr sz="2199">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endParaRPr sz="2199">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r>
              <a:rPr lang="pl" sz="2199" b="1">
                <a:solidFill>
                  <a:srgbClr val="1E2328"/>
                </a:solidFill>
                <a:latin typeface="Montserrat"/>
                <a:ea typeface="Montserrat"/>
                <a:cs typeface="Montserrat"/>
                <a:sym typeface="Montserrat"/>
              </a:rPr>
              <a:t>odwrócone zakładki </a:t>
            </a:r>
            <a:r>
              <a:rPr lang="pl" sz="2199">
                <a:solidFill>
                  <a:srgbClr val="1E2328"/>
                </a:solidFill>
                <a:latin typeface="Montserrat"/>
                <a:ea typeface="Montserrat"/>
                <a:cs typeface="Montserrat"/>
                <a:sym typeface="Montserrat"/>
              </a:rPr>
              <a:t>- przylegające do siebie fałdy o równej głębokości, zwrócone ku sobie w środku.</a:t>
            </a:r>
            <a:endParaRPr/>
          </a:p>
        </p:txBody>
      </p:sp>
      <p:sp>
        <p:nvSpPr>
          <p:cNvPr id="1276" name="Google Shape;1276;g32b8e289670_0_1189"/>
          <p:cNvSpPr txBox="1"/>
          <p:nvPr/>
        </p:nvSpPr>
        <p:spPr>
          <a:xfrm>
            <a:off x="281725" y="9030000"/>
            <a:ext cx="4590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800">
                <a:solidFill>
                  <a:schemeClr val="dk1"/>
                </a:solidFill>
                <a:latin typeface="Montserrat"/>
                <a:ea typeface="Montserrat"/>
                <a:cs typeface="Montserrat"/>
                <a:sym typeface="Montserrat"/>
              </a:rPr>
              <a:t>ELV Denim</a:t>
            </a:r>
            <a:endParaRPr sz="1800">
              <a:solidFill>
                <a:schemeClr val="dk1"/>
              </a:solidFill>
              <a:latin typeface="Montserrat"/>
              <a:ea typeface="Montserrat"/>
              <a:cs typeface="Montserrat"/>
              <a:sym typeface="Montserrat"/>
            </a:endParaRPr>
          </a:p>
        </p:txBody>
      </p:sp>
      <p:pic>
        <p:nvPicPr>
          <p:cNvPr id="1277" name="Google Shape;1277;g32b8e289670_0_1189" title="Captura de ecrã 2025-02-05 182057.png"/>
          <p:cNvPicPr preferRelativeResize="0"/>
          <p:nvPr/>
        </p:nvPicPr>
        <p:blipFill rotWithShape="1">
          <a:blip r:embed="rId6">
            <a:alphaModFix/>
          </a:blip>
          <a:srcRect t="39364" r="6244" b="41415"/>
          <a:stretch/>
        </p:blipFill>
        <p:spPr>
          <a:xfrm>
            <a:off x="11624925" y="2357100"/>
            <a:ext cx="4674300" cy="1770571"/>
          </a:xfrm>
          <a:prstGeom prst="rect">
            <a:avLst/>
          </a:prstGeom>
          <a:noFill/>
          <a:ln>
            <a:noFill/>
          </a:ln>
        </p:spPr>
      </p:pic>
      <p:pic>
        <p:nvPicPr>
          <p:cNvPr id="1278" name="Google Shape;1278;g32b8e289670_0_1189" title="Captura de ecrã 2025-02-05 182057.png"/>
          <p:cNvPicPr preferRelativeResize="0"/>
          <p:nvPr/>
        </p:nvPicPr>
        <p:blipFill rotWithShape="1">
          <a:blip r:embed="rId6">
            <a:alphaModFix/>
          </a:blip>
          <a:srcRect t="58393" r="6820" b="20961"/>
          <a:stretch/>
        </p:blipFill>
        <p:spPr>
          <a:xfrm>
            <a:off x="11624925" y="4741500"/>
            <a:ext cx="4695593" cy="1922500"/>
          </a:xfrm>
          <a:prstGeom prst="rect">
            <a:avLst/>
          </a:prstGeom>
          <a:noFill/>
          <a:ln>
            <a:noFill/>
          </a:ln>
        </p:spPr>
      </p:pic>
      <p:pic>
        <p:nvPicPr>
          <p:cNvPr id="1279" name="Google Shape;1279;g32b8e289670_0_1189" title="Captura de ecrã 2025-02-05 182057.png"/>
          <p:cNvPicPr preferRelativeResize="0"/>
          <p:nvPr/>
        </p:nvPicPr>
        <p:blipFill rotWithShape="1">
          <a:blip r:embed="rId6">
            <a:alphaModFix/>
          </a:blip>
          <a:srcRect t="77741" r="6820"/>
          <a:stretch/>
        </p:blipFill>
        <p:spPr>
          <a:xfrm>
            <a:off x="11666625" y="7465200"/>
            <a:ext cx="4590900" cy="20265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pSp>
        <p:nvGrpSpPr>
          <p:cNvPr id="167" name="Google Shape;167;p5"/>
          <p:cNvGrpSpPr/>
          <p:nvPr/>
        </p:nvGrpSpPr>
        <p:grpSpPr>
          <a:xfrm>
            <a:off x="0" y="0"/>
            <a:ext cx="18288000" cy="10287000"/>
            <a:chOff x="0" y="0"/>
            <a:chExt cx="24384000" cy="13716000"/>
          </a:xfrm>
        </p:grpSpPr>
        <p:cxnSp>
          <p:nvCxnSpPr>
            <p:cNvPr id="168" name="Google Shape;168;p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69" name="Google Shape;169;p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70" name="Google Shape;170;p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71" name="Google Shape;171;p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72" name="Google Shape;172;p5"/>
          <p:cNvGrpSpPr/>
          <p:nvPr/>
        </p:nvGrpSpPr>
        <p:grpSpPr>
          <a:xfrm>
            <a:off x="0" y="1033462"/>
            <a:ext cx="6051534" cy="9253538"/>
            <a:chOff x="0" y="0"/>
            <a:chExt cx="1308826" cy="2001355"/>
          </a:xfrm>
        </p:grpSpPr>
        <p:sp>
          <p:nvSpPr>
            <p:cNvPr id="173" name="Google Shape;173;p5"/>
            <p:cNvSpPr/>
            <p:nvPr/>
          </p:nvSpPr>
          <p:spPr>
            <a:xfrm>
              <a:off x="0" y="0"/>
              <a:ext cx="1308826" cy="2001355"/>
            </a:xfrm>
            <a:custGeom>
              <a:avLst/>
              <a:gdLst/>
              <a:ahLst/>
              <a:cxnLst/>
              <a:rect l="l" t="t" r="r" b="b"/>
              <a:pathLst>
                <a:path w="1308826" h="2001355" extrusionOk="0">
                  <a:moveTo>
                    <a:pt x="0" y="0"/>
                  </a:moveTo>
                  <a:lnTo>
                    <a:pt x="1308826" y="0"/>
                  </a:lnTo>
                  <a:lnTo>
                    <a:pt x="1308826" y="2001355"/>
                  </a:lnTo>
                  <a:lnTo>
                    <a:pt x="0" y="2001355"/>
                  </a:lnTo>
                  <a:close/>
                </a:path>
              </a:pathLst>
            </a:custGeom>
            <a:solidFill>
              <a:srgbClr val="CFCF5A"/>
            </a:solidFill>
            <a:ln>
              <a:noFill/>
            </a:ln>
          </p:spPr>
          <p:txBody>
            <a:bodyPr/>
            <a:lstStyle/>
            <a:p>
              <a:endParaRPr lang="pl-PL"/>
            </a:p>
          </p:txBody>
        </p:sp>
        <p:sp>
          <p:nvSpPr>
            <p:cNvPr id="174" name="Google Shape;174;p5"/>
            <p:cNvSpPr txBox="1"/>
            <p:nvPr/>
          </p:nvSpPr>
          <p:spPr>
            <a:xfrm>
              <a:off x="0" y="0"/>
              <a:ext cx="1308826" cy="2001355"/>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75" name="Google Shape;175;p5"/>
          <p:cNvSpPr txBox="1"/>
          <p:nvPr/>
        </p:nvSpPr>
        <p:spPr>
          <a:xfrm>
            <a:off x="1028700" y="3830974"/>
            <a:ext cx="4119719"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PL" sz="6000" b="0" i="0" u="none" strike="noStrike" cap="none" dirty="0">
                <a:solidFill>
                  <a:srgbClr val="FFFFFF"/>
                </a:solidFill>
                <a:latin typeface="DM Serif Display"/>
                <a:ea typeface="DM Serif Display"/>
                <a:cs typeface="DM Serif Display"/>
                <a:sym typeface="DM Serif Display"/>
              </a:rPr>
              <a:t>Cel Nauczania</a:t>
            </a:r>
            <a:endParaRPr sz="1400" b="0" i="0" u="none" strike="noStrike" cap="none" dirty="0">
              <a:solidFill>
                <a:srgbClr val="000000"/>
              </a:solidFill>
              <a:latin typeface="Arial"/>
              <a:ea typeface="Arial"/>
              <a:cs typeface="Arial"/>
              <a:sym typeface="Arial"/>
            </a:endParaRPr>
          </a:p>
        </p:txBody>
      </p:sp>
      <p:cxnSp>
        <p:nvCxnSpPr>
          <p:cNvPr id="176" name="Google Shape;176;p5"/>
          <p:cNvCxnSpPr/>
          <p:nvPr/>
        </p:nvCxnSpPr>
        <p:spPr>
          <a:xfrm>
            <a:off x="1087192" y="5869411"/>
            <a:ext cx="719041" cy="4762"/>
          </a:xfrm>
          <a:prstGeom prst="straightConnector1">
            <a:avLst/>
          </a:prstGeom>
          <a:noFill/>
          <a:ln w="9525" cap="flat" cmpd="sng">
            <a:solidFill>
              <a:srgbClr val="FFFFFF"/>
            </a:solidFill>
            <a:prstDash val="solid"/>
            <a:round/>
            <a:headEnd type="none" w="sm" len="sm"/>
            <a:tailEnd type="none" w="sm" len="sm"/>
          </a:ln>
        </p:spPr>
      </p:cxnSp>
      <p:sp>
        <p:nvSpPr>
          <p:cNvPr id="177" name="Google Shape;177;p5"/>
          <p:cNvSpPr txBox="1"/>
          <p:nvPr/>
        </p:nvSpPr>
        <p:spPr>
          <a:xfrm>
            <a:off x="772447" y="6219175"/>
            <a:ext cx="4506600" cy="28773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199" b="0" i="0" u="none" strike="noStrike" cap="none">
                <a:solidFill>
                  <a:srgbClr val="FFFFFF"/>
                </a:solidFill>
                <a:latin typeface="Montserrat"/>
                <a:ea typeface="Montserrat"/>
                <a:cs typeface="Montserrat"/>
                <a:sym typeface="Montserrat"/>
              </a:rPr>
              <a:t>Celem jednostki jest </a:t>
            </a:r>
            <a:r>
              <a:rPr lang="pl" sz="2199">
                <a:solidFill>
                  <a:srgbClr val="FFFFFF"/>
                </a:solidFill>
                <a:latin typeface="Montserrat"/>
                <a:ea typeface="Montserrat"/>
                <a:cs typeface="Montserrat"/>
                <a:sym typeface="Montserrat"/>
              </a:rPr>
              <a:t>wyposażenie studentów w zaawansowane techniki krawieckie, ze szczególnym uwzględnieniem dopasowywania, tworzenia wykrojów i strukturalnych poprawek odzieży.</a:t>
            </a:r>
            <a:endParaRPr sz="2199" b="0" i="0" u="none" strike="noStrike" cap="none">
              <a:solidFill>
                <a:srgbClr val="FFFFFF"/>
              </a:solidFill>
              <a:latin typeface="Montserrat"/>
              <a:ea typeface="Montserrat"/>
              <a:cs typeface="Montserrat"/>
              <a:sym typeface="Montserrat"/>
            </a:endParaRPr>
          </a:p>
          <a:p>
            <a:pPr marL="0" marR="0" lvl="0" indent="0" algn="l" rtl="0">
              <a:lnSpc>
                <a:spcPct val="150022"/>
              </a:lnSpc>
              <a:spcBef>
                <a:spcPts val="0"/>
              </a:spcBef>
              <a:spcAft>
                <a:spcPts val="0"/>
              </a:spcAft>
              <a:buClr>
                <a:srgbClr val="000000"/>
              </a:buClr>
              <a:buSzPts val="2199"/>
              <a:buFont typeface="Arial"/>
              <a:buNone/>
            </a:pPr>
            <a:endParaRPr sz="2199" b="0" i="0" u="none" strike="noStrike" cap="none">
              <a:solidFill>
                <a:srgbClr val="FFFFFF"/>
              </a:solidFill>
              <a:latin typeface="Montserrat"/>
              <a:ea typeface="Montserrat"/>
              <a:cs typeface="Montserrat"/>
              <a:sym typeface="Montserrat"/>
            </a:endParaRPr>
          </a:p>
        </p:txBody>
      </p:sp>
      <p:sp>
        <p:nvSpPr>
          <p:cNvPr id="178" name="Google Shape;178;p5"/>
          <p:cNvSpPr/>
          <p:nvPr/>
        </p:nvSpPr>
        <p:spPr>
          <a:xfrm>
            <a:off x="5701777" y="5519654"/>
            <a:ext cx="699514" cy="699514"/>
          </a:xfrm>
          <a:custGeom>
            <a:avLst/>
            <a:gdLst/>
            <a:ahLst/>
            <a:cxnLst/>
            <a:rect l="l" t="t" r="r" b="b"/>
            <a:pathLst>
              <a:path w="699514" h="699514" extrusionOk="0">
                <a:moveTo>
                  <a:pt x="0" y="0"/>
                </a:moveTo>
                <a:lnTo>
                  <a:pt x="699515" y="0"/>
                </a:lnTo>
                <a:lnTo>
                  <a:pt x="699515" y="699515"/>
                </a:lnTo>
                <a:lnTo>
                  <a:pt x="0" y="699515"/>
                </a:lnTo>
                <a:lnTo>
                  <a:pt x="0" y="0"/>
                </a:lnTo>
                <a:close/>
              </a:path>
            </a:pathLst>
          </a:custGeom>
          <a:blipFill rotWithShape="1">
            <a:blip r:embed="rId4">
              <a:alphaModFix/>
            </a:blip>
            <a:stretch>
              <a:fillRect/>
            </a:stretch>
          </a:blipFill>
          <a:ln>
            <a:noFill/>
          </a:ln>
        </p:spPr>
        <p:txBody>
          <a:bodyPr/>
          <a:lstStyle/>
          <a:p>
            <a:endParaRPr lang="pl-PL"/>
          </a:p>
        </p:txBody>
      </p:sp>
      <p:grpSp>
        <p:nvGrpSpPr>
          <p:cNvPr id="179" name="Google Shape;179;p5"/>
          <p:cNvGrpSpPr/>
          <p:nvPr/>
        </p:nvGrpSpPr>
        <p:grpSpPr>
          <a:xfrm>
            <a:off x="6478912" y="2434755"/>
            <a:ext cx="9777607" cy="4447603"/>
            <a:chOff x="-343680" y="-1431470"/>
            <a:chExt cx="13036809" cy="5930138"/>
          </a:xfrm>
        </p:grpSpPr>
        <p:sp>
          <p:nvSpPr>
            <p:cNvPr id="180" name="Google Shape;180;p5"/>
            <p:cNvSpPr txBox="1"/>
            <p:nvPr/>
          </p:nvSpPr>
          <p:spPr>
            <a:xfrm>
              <a:off x="-108471" y="-15132"/>
              <a:ext cx="12801600" cy="45138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chemeClr val="dk1"/>
                </a:buClr>
                <a:buSzPts val="2199"/>
                <a:buFont typeface="Arial"/>
                <a:buNone/>
              </a:pPr>
              <a:r>
                <a:rPr lang="pl" sz="2199" b="0" i="0" u="none" strike="noStrike" cap="none" dirty="0">
                  <a:solidFill>
                    <a:srgbClr val="1E2328"/>
                  </a:solidFill>
                  <a:latin typeface="Montserrat"/>
                  <a:ea typeface="Montserrat"/>
                  <a:cs typeface="Montserrat"/>
                  <a:sym typeface="Montserrat"/>
                </a:rPr>
                <a:t>Jednostka ta jest skierowana do osób/uczniów/przedsiębiorców, młodzieży pełnoletniej oraz dorosłych, w tym: młodzieży NEET (nieuczącej się, niepracującej i niepracującej), osób dorosłych o niskich kwalifikacjach poszukujących pracy, specjalistów już pracujących w branży krawiectwa rzemieślniczego, absolwentów szkół średnich z programami nauczania projektowania mody i/lub produkcji tekstyliów. Szczególną uwagę poświęcimy kobietom w trudnej sytuacji ekonomicznej lub ze względu na status uchodźcy lub migranta.</a:t>
              </a:r>
              <a:endParaRPr sz="1400" b="0" i="0" u="none" strike="noStrike" cap="none" dirty="0">
                <a:solidFill>
                  <a:srgbClr val="000000"/>
                </a:solidFill>
                <a:latin typeface="Arial"/>
                <a:ea typeface="Arial"/>
                <a:cs typeface="Arial"/>
                <a:sym typeface="Arial"/>
              </a:endParaRPr>
            </a:p>
          </p:txBody>
        </p:sp>
        <p:sp>
          <p:nvSpPr>
            <p:cNvPr id="181" name="Google Shape;181;p5"/>
            <p:cNvSpPr txBox="1"/>
            <p:nvPr/>
          </p:nvSpPr>
          <p:spPr>
            <a:xfrm>
              <a:off x="-343680" y="-1431470"/>
              <a:ext cx="9110276" cy="1104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b="0" i="0" u="none" strike="noStrike" cap="none" dirty="0">
                  <a:solidFill>
                    <a:srgbClr val="1E2328"/>
                  </a:solidFill>
                  <a:latin typeface="DM Serif Display"/>
                  <a:ea typeface="DM Serif Display"/>
                  <a:cs typeface="DM Serif Display"/>
                  <a:sym typeface="DM Serif Display"/>
                </a:rPr>
                <a:t>Grupa docelowa</a:t>
              </a:r>
              <a:endParaRPr sz="1400" b="0" i="0" u="none" strike="noStrike" cap="none" dirty="0">
                <a:solidFill>
                  <a:srgbClr val="000000"/>
                </a:solidFill>
                <a:latin typeface="Arial"/>
                <a:ea typeface="Arial"/>
                <a:cs typeface="Arial"/>
                <a:sym typeface="Arial"/>
              </a:endParaRPr>
            </a:p>
          </p:txBody>
        </p:sp>
      </p:grpSp>
      <p:grpSp>
        <p:nvGrpSpPr>
          <p:cNvPr id="182" name="Google Shape;182;p5"/>
          <p:cNvGrpSpPr/>
          <p:nvPr/>
        </p:nvGrpSpPr>
        <p:grpSpPr>
          <a:xfrm>
            <a:off x="6736671" y="8264973"/>
            <a:ext cx="9601201" cy="1270728"/>
            <a:chOff x="-1" y="585250"/>
            <a:chExt cx="12801601" cy="1694304"/>
          </a:xfrm>
        </p:grpSpPr>
        <p:sp>
          <p:nvSpPr>
            <p:cNvPr id="183" name="Google Shape;183;p5"/>
            <p:cNvSpPr txBox="1"/>
            <p:nvPr/>
          </p:nvSpPr>
          <p:spPr>
            <a:xfrm>
              <a:off x="0" y="1828354"/>
              <a:ext cx="12801600" cy="4512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199">
                  <a:solidFill>
                    <a:srgbClr val="1E2328"/>
                  </a:solidFill>
                  <a:latin typeface="Montserrat"/>
                  <a:ea typeface="Montserrat"/>
                  <a:cs typeface="Montserrat"/>
                  <a:sym typeface="Montserrat"/>
                </a:rPr>
                <a:t>przymiarka </a:t>
              </a:r>
              <a:r>
                <a:rPr lang="pl" sz="2199" b="0" i="0" u="none" strike="noStrike" cap="none">
                  <a:solidFill>
                    <a:srgbClr val="1E2328"/>
                  </a:solidFill>
                  <a:latin typeface="Montserrat"/>
                  <a:ea typeface="Montserrat"/>
                  <a:cs typeface="Montserrat"/>
                  <a:sym typeface="Montserrat"/>
                </a:rPr>
                <a:t>, </a:t>
              </a:r>
              <a:r>
                <a:rPr lang="pl" sz="2199">
                  <a:solidFill>
                    <a:srgbClr val="1E2328"/>
                  </a:solidFill>
                  <a:latin typeface="Montserrat"/>
                  <a:ea typeface="Montserrat"/>
                  <a:cs typeface="Montserrat"/>
                  <a:sym typeface="Montserrat"/>
                </a:rPr>
                <a:t>krojenie wzorów, drapowanie, poprawki konstrukcyjne odzieży</a:t>
              </a:r>
              <a:endParaRPr sz="1400" b="0" i="0" u="none" strike="noStrike" cap="none">
                <a:solidFill>
                  <a:srgbClr val="000000"/>
                </a:solidFill>
                <a:latin typeface="Arial"/>
                <a:ea typeface="Arial"/>
                <a:cs typeface="Arial"/>
                <a:sym typeface="Arial"/>
              </a:endParaRPr>
            </a:p>
          </p:txBody>
        </p:sp>
        <p:sp>
          <p:nvSpPr>
            <p:cNvPr id="184" name="Google Shape;184;p5"/>
            <p:cNvSpPr txBox="1"/>
            <p:nvPr/>
          </p:nvSpPr>
          <p:spPr>
            <a:xfrm>
              <a:off x="-1" y="585250"/>
              <a:ext cx="11626183" cy="1231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b="0" i="0" u="none" strike="noStrike" cap="none" dirty="0">
                  <a:solidFill>
                    <a:srgbClr val="1E2328"/>
                  </a:solidFill>
                  <a:latin typeface="DM Serif Display"/>
                  <a:ea typeface="DM Serif Display"/>
                  <a:cs typeface="DM Serif Display"/>
                  <a:sym typeface="DM Serif Display"/>
                </a:rPr>
                <a:t>Kluczowe koncepcje</a:t>
              </a:r>
              <a:endParaRPr sz="1400" b="0" i="0" u="none" strike="noStrike" cap="none" dirty="0">
                <a:solidFill>
                  <a:srgbClr val="000000"/>
                </a:solidFill>
                <a:latin typeface="Arial"/>
                <a:ea typeface="Arial"/>
                <a:cs typeface="Arial"/>
                <a:sym typeface="Arial"/>
              </a:endParaRPr>
            </a:p>
          </p:txBody>
        </p:sp>
      </p:grpSp>
      <p:sp>
        <p:nvSpPr>
          <p:cNvPr id="185" name="Google Shape;185;p5"/>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86" name="Google Shape;186;p5"/>
          <p:cNvGrpSpPr/>
          <p:nvPr/>
        </p:nvGrpSpPr>
        <p:grpSpPr>
          <a:xfrm>
            <a:off x="0" y="0"/>
            <a:ext cx="18288000" cy="10287000"/>
            <a:chOff x="0" y="0"/>
            <a:chExt cx="24384000" cy="13716000"/>
          </a:xfrm>
        </p:grpSpPr>
        <p:cxnSp>
          <p:nvCxnSpPr>
            <p:cNvPr id="187" name="Google Shape;187;p5"/>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88" name="Google Shape;188;p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89" name="Google Shape;189;p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90" name="Google Shape;190;p5"/>
            <p:cNvSpPr txBox="1"/>
            <p:nvPr/>
          </p:nvSpPr>
          <p:spPr>
            <a:xfrm>
              <a:off x="9588879" y="439208"/>
              <a:ext cx="3675000" cy="1251283"/>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2499" dirty="0">
                <a:solidFill>
                  <a:srgbClr val="1E2328"/>
                </a:solidFill>
                <a:latin typeface="Montserrat"/>
                <a:ea typeface="Montserrat"/>
                <a:cs typeface="Montserrat"/>
                <a:sym typeface="Montserrat"/>
              </a:endParaRPr>
            </a:p>
            <a:p>
              <a:pPr marL="0" marR="0" lvl="0" indent="0" algn="l" rtl="0">
                <a:lnSpc>
                  <a:spcPct val="122008"/>
                </a:lnSpc>
                <a:spcBef>
                  <a:spcPts val="0"/>
                </a:spcBef>
                <a:spcAft>
                  <a:spcPts val="0"/>
                </a:spcAft>
                <a:buClr>
                  <a:srgbClr val="000000"/>
                </a:buClr>
                <a:buSzPts val="2499"/>
                <a:buFont typeface="Arial"/>
                <a:buNone/>
              </a:pPr>
              <a:endParaRPr sz="2499" dirty="0">
                <a:solidFill>
                  <a:srgbClr val="1E2328"/>
                </a:solidFill>
                <a:latin typeface="Montserrat"/>
                <a:ea typeface="Montserrat"/>
                <a:cs typeface="Montserrat"/>
                <a:sym typeface="Montserrat"/>
              </a:endParaRPr>
            </a:p>
          </p:txBody>
        </p:sp>
      </p:grpSp>
      <p:sp>
        <p:nvSpPr>
          <p:cNvPr id="191" name="Google Shape;191;p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283"/>
        <p:cNvGrpSpPr/>
        <p:nvPr/>
      </p:nvGrpSpPr>
      <p:grpSpPr>
        <a:xfrm>
          <a:off x="0" y="0"/>
          <a:ext cx="0" cy="0"/>
          <a:chOff x="0" y="0"/>
          <a:chExt cx="0" cy="0"/>
        </a:xfrm>
      </p:grpSpPr>
      <p:grpSp>
        <p:nvGrpSpPr>
          <p:cNvPr id="1284" name="Google Shape;1284;g32cccfcfd00_0_81"/>
          <p:cNvGrpSpPr/>
          <p:nvPr/>
        </p:nvGrpSpPr>
        <p:grpSpPr>
          <a:xfrm>
            <a:off x="0" y="0"/>
            <a:ext cx="18288000" cy="10287000"/>
            <a:chOff x="0" y="0"/>
            <a:chExt cx="24384000" cy="13716000"/>
          </a:xfrm>
        </p:grpSpPr>
        <p:cxnSp>
          <p:nvCxnSpPr>
            <p:cNvPr id="1285" name="Google Shape;1285;g32cccfcfd00_0_8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86" name="Google Shape;1286;g32cccfcfd00_0_8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87" name="Google Shape;1287;g32cccfcfd00_0_8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288" name="Google Shape;1288;g32cccfcfd00_0_8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289" name="Google Shape;1289;g32cccfcfd00_0_81"/>
          <p:cNvSpPr txBox="1"/>
          <p:nvPr/>
        </p:nvSpPr>
        <p:spPr>
          <a:xfrm>
            <a:off x="1031574" y="1155550"/>
            <a:ext cx="14424735"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800" dirty="0">
                <a:solidFill>
                  <a:srgbClr val="1E2328"/>
                </a:solidFill>
                <a:latin typeface="DM Serif Display"/>
                <a:ea typeface="DM Serif Display"/>
                <a:cs typeface="DM Serif Display"/>
                <a:sym typeface="DM Serif Display"/>
              </a:rPr>
              <a:t>Dodawanie i odejmowanie objętości - </a:t>
            </a:r>
            <a:r>
              <a:rPr lang="pl" sz="3600" dirty="0">
                <a:solidFill>
                  <a:srgbClr val="1E2328"/>
                </a:solidFill>
                <a:latin typeface="DM Serif Display"/>
                <a:ea typeface="DM Serif Display"/>
                <a:cs typeface="DM Serif Display"/>
                <a:sym typeface="DM Serif Display"/>
              </a:rPr>
              <a:t>plisy</a:t>
            </a:r>
            <a:endParaRPr sz="3600" dirty="0">
              <a:solidFill>
                <a:srgbClr val="1E2328"/>
              </a:solidFill>
              <a:latin typeface="DM Serif Display"/>
              <a:ea typeface="DM Serif Display"/>
              <a:cs typeface="DM Serif Display"/>
              <a:sym typeface="DM Serif Display"/>
            </a:endParaRPr>
          </a:p>
        </p:txBody>
      </p:sp>
      <p:sp>
        <p:nvSpPr>
          <p:cNvPr id="1290" name="Google Shape;1290;g32cccfcfd00_0_81"/>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291" name="Google Shape;1291;g32cccfcfd00_0_81"/>
          <p:cNvGrpSpPr/>
          <p:nvPr/>
        </p:nvGrpSpPr>
        <p:grpSpPr>
          <a:xfrm>
            <a:off x="0" y="0"/>
            <a:ext cx="18288000" cy="10287000"/>
            <a:chOff x="0" y="0"/>
            <a:chExt cx="24384000" cy="13716000"/>
          </a:xfrm>
        </p:grpSpPr>
        <p:cxnSp>
          <p:nvCxnSpPr>
            <p:cNvPr id="1292" name="Google Shape;1292;g32cccfcfd00_0_81"/>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293" name="Google Shape;1293;g32cccfcfd00_0_8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94" name="Google Shape;1294;g32cccfcfd00_0_8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295" name="Google Shape;1295;g32cccfcfd00_0_81"/>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1296" name="Google Shape;1296;g32cccfcfd00_0_8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297" name="Google Shape;1297;g32cccfcfd00_0_81"/>
          <p:cNvSpPr txBox="1"/>
          <p:nvPr/>
        </p:nvSpPr>
        <p:spPr>
          <a:xfrm>
            <a:off x="393853" y="1881944"/>
            <a:ext cx="16047000" cy="3637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2199" b="1" dirty="0">
                <a:solidFill>
                  <a:srgbClr val="1E2328"/>
                </a:solidFill>
                <a:latin typeface="Montserrat"/>
                <a:ea typeface="Montserrat"/>
                <a:cs typeface="Montserrat"/>
                <a:sym typeface="Montserrat"/>
              </a:rPr>
              <a:t>PROCEDURA</a:t>
            </a:r>
            <a:endParaRPr sz="2199" b="1" dirty="0">
              <a:solidFill>
                <a:srgbClr val="1E2328"/>
              </a:solidFill>
              <a:latin typeface="Montserrat"/>
              <a:ea typeface="Montserrat"/>
              <a:cs typeface="Montserrat"/>
              <a:sym typeface="Montserrat"/>
            </a:endParaRPr>
          </a:p>
          <a:p>
            <a:pPr marL="457200" lvl="0" indent="-368236" algn="l" rtl="0">
              <a:lnSpc>
                <a:spcPct val="115000"/>
              </a:lnSpc>
              <a:spcBef>
                <a:spcPts val="0"/>
              </a:spcBef>
              <a:spcAft>
                <a:spcPts val="0"/>
              </a:spcAft>
              <a:buClr>
                <a:srgbClr val="1E2328"/>
              </a:buClr>
              <a:buSzPts val="2199"/>
              <a:buFont typeface="Montserrat"/>
              <a:buAutoNum type="arabicPeriod"/>
            </a:pPr>
            <a:r>
              <a:rPr lang="pl" sz="2199" dirty="0">
                <a:solidFill>
                  <a:srgbClr val="1E2328"/>
                </a:solidFill>
                <a:latin typeface="Montserrat"/>
                <a:ea typeface="Montserrat"/>
                <a:cs typeface="Montserrat"/>
                <a:sym typeface="Montserrat"/>
              </a:rPr>
              <a:t>Ustaw </a:t>
            </a:r>
            <a:r>
              <a:rPr lang="pl" sz="2199" u="sng" dirty="0">
                <a:solidFill>
                  <a:srgbClr val="1E2328"/>
                </a:solidFill>
                <a:latin typeface="Montserrat"/>
                <a:ea typeface="Montserrat"/>
                <a:cs typeface="Montserrat"/>
                <a:sym typeface="Montserrat"/>
              </a:rPr>
              <a:t>wymiary docelowe </a:t>
            </a:r>
            <a:r>
              <a:rPr lang="pl" sz="2199" dirty="0">
                <a:solidFill>
                  <a:srgbClr val="1E2328"/>
                </a:solidFill>
                <a:latin typeface="Montserrat"/>
                <a:ea typeface="Montserrat"/>
                <a:cs typeface="Montserrat"/>
                <a:sym typeface="Montserrat"/>
              </a:rPr>
              <a:t>, jakie będzie miała tkanina po plisowaniu.</a:t>
            </a:r>
            <a:endParaRPr sz="2199" dirty="0">
              <a:solidFill>
                <a:srgbClr val="1E2328"/>
              </a:solidFill>
              <a:latin typeface="Montserrat"/>
              <a:ea typeface="Montserrat"/>
              <a:cs typeface="Montserrat"/>
              <a:sym typeface="Montserrat"/>
            </a:endParaRPr>
          </a:p>
          <a:p>
            <a:pPr marL="457200" lvl="0" indent="-368236" algn="l" rtl="0">
              <a:lnSpc>
                <a:spcPct val="115000"/>
              </a:lnSpc>
              <a:spcBef>
                <a:spcPts val="0"/>
              </a:spcBef>
              <a:spcAft>
                <a:spcPts val="0"/>
              </a:spcAft>
              <a:buClr>
                <a:srgbClr val="1E2328"/>
              </a:buClr>
              <a:buSzPts val="2199"/>
              <a:buFont typeface="Montserrat"/>
              <a:buAutoNum type="arabicPeriod"/>
            </a:pPr>
            <a:r>
              <a:rPr lang="pl" sz="2199" dirty="0">
                <a:solidFill>
                  <a:srgbClr val="1E2328"/>
                </a:solidFill>
                <a:latin typeface="Montserrat"/>
                <a:ea typeface="Montserrat"/>
                <a:cs typeface="Montserrat"/>
                <a:sym typeface="Montserrat"/>
              </a:rPr>
              <a:t>Zaplanuj układ płaskich plis, które będą pasować do wymiarów docelowych: nożowych, pudełkowych lub odwróconych</a:t>
            </a:r>
            <a:endParaRPr sz="2199" dirty="0">
              <a:solidFill>
                <a:srgbClr val="1E2328"/>
              </a:solidFill>
              <a:latin typeface="Montserrat"/>
              <a:ea typeface="Montserrat"/>
              <a:cs typeface="Montserrat"/>
              <a:sym typeface="Montserrat"/>
            </a:endParaRPr>
          </a:p>
          <a:p>
            <a:pPr marL="457200" lvl="0" indent="-368236" algn="l" rtl="0">
              <a:lnSpc>
                <a:spcPct val="115000"/>
              </a:lnSpc>
              <a:spcBef>
                <a:spcPts val="0"/>
              </a:spcBef>
              <a:spcAft>
                <a:spcPts val="0"/>
              </a:spcAft>
              <a:buClr>
                <a:srgbClr val="1E2328"/>
              </a:buClr>
              <a:buSzPts val="2199"/>
              <a:buFont typeface="Montserrat"/>
              <a:buAutoNum type="arabicPeriod"/>
            </a:pPr>
            <a:r>
              <a:rPr lang="pl" sz="2199" dirty="0">
                <a:solidFill>
                  <a:srgbClr val="1E2328"/>
                </a:solidFill>
                <a:latin typeface="Montserrat"/>
                <a:ea typeface="Montserrat"/>
                <a:cs typeface="Montserrat"/>
                <a:sym typeface="Montserrat"/>
              </a:rPr>
              <a:t>Oblicz ilość materiału potrzebną do uzyskania żądanej liczby plis:</a:t>
            </a:r>
            <a:endParaRPr sz="2199" dirty="0">
              <a:solidFill>
                <a:srgbClr val="1E2328"/>
              </a:solidFill>
              <a:latin typeface="Montserrat"/>
              <a:ea typeface="Montserrat"/>
              <a:cs typeface="Montserrat"/>
              <a:sym typeface="Montserrat"/>
            </a:endParaRPr>
          </a:p>
          <a:p>
            <a:pPr marL="457200" lvl="0" indent="-368236" algn="l" rtl="0">
              <a:lnSpc>
                <a:spcPct val="115000"/>
              </a:lnSpc>
              <a:spcBef>
                <a:spcPts val="0"/>
              </a:spcBef>
              <a:spcAft>
                <a:spcPts val="0"/>
              </a:spcAft>
              <a:buClr>
                <a:srgbClr val="1E2328"/>
              </a:buClr>
              <a:buSzPts val="2199"/>
              <a:buFont typeface="Montserrat"/>
              <a:buAutoNum type="alphaLcPeriod"/>
            </a:pPr>
            <a:r>
              <a:rPr lang="pl" sz="2199" dirty="0">
                <a:solidFill>
                  <a:srgbClr val="1E2328"/>
                </a:solidFill>
                <a:latin typeface="Montserrat"/>
                <a:ea typeface="Montserrat"/>
                <a:cs typeface="Montserrat"/>
                <a:sym typeface="Montserrat"/>
              </a:rPr>
              <a:t>Określ głębokość, czyli pomiar między fałdą zewnętrzną a wewnętrzną</a:t>
            </a:r>
            <a:endParaRPr sz="2199" dirty="0">
              <a:solidFill>
                <a:srgbClr val="1E2328"/>
              </a:solidFill>
              <a:latin typeface="Montserrat"/>
              <a:ea typeface="Montserrat"/>
              <a:cs typeface="Montserrat"/>
              <a:sym typeface="Montserrat"/>
            </a:endParaRPr>
          </a:p>
          <a:p>
            <a:pPr marL="457200" lvl="0" indent="-368236" algn="l" rtl="0">
              <a:lnSpc>
                <a:spcPct val="115000"/>
              </a:lnSpc>
              <a:spcBef>
                <a:spcPts val="0"/>
              </a:spcBef>
              <a:spcAft>
                <a:spcPts val="0"/>
              </a:spcAft>
              <a:buClr>
                <a:srgbClr val="1E2328"/>
              </a:buClr>
              <a:buSzPts val="2199"/>
              <a:buFont typeface="Montserrat"/>
              <a:buAutoNum type="alphaLcPeriod"/>
            </a:pPr>
            <a:r>
              <a:rPr lang="pl" sz="2199" dirty="0">
                <a:solidFill>
                  <a:srgbClr val="1E2328"/>
                </a:solidFill>
                <a:latin typeface="Montserrat"/>
                <a:ea typeface="Montserrat"/>
                <a:cs typeface="Montserrat"/>
                <a:sym typeface="Montserrat"/>
              </a:rPr>
              <a:t>Matematyka:</a:t>
            </a:r>
            <a:endParaRPr sz="2199"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2199" dirty="0">
                <a:solidFill>
                  <a:srgbClr val="1E2328"/>
                </a:solidFill>
                <a:latin typeface="Montserrat"/>
                <a:ea typeface="Montserrat"/>
                <a:cs typeface="Montserrat"/>
                <a:sym typeface="Montserrat"/>
              </a:rPr>
              <a:t>2 x głębokość zakładki = jedna zakładka pod spód</a:t>
            </a:r>
            <a:endParaRPr sz="2199"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2199" dirty="0">
                <a:solidFill>
                  <a:srgbClr val="1E2328"/>
                </a:solidFill>
                <a:latin typeface="Montserrat"/>
                <a:ea typeface="Montserrat"/>
                <a:cs typeface="Montserrat"/>
                <a:sym typeface="Montserrat"/>
              </a:rPr>
              <a:t>jedna zakładka pod spód x liczba zakładek = całkowita liczba zakładek pod spód</a:t>
            </a:r>
            <a:endParaRPr sz="2199"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2199" dirty="0">
                <a:solidFill>
                  <a:srgbClr val="1E2328"/>
                </a:solidFill>
                <a:latin typeface="Montserrat"/>
                <a:ea typeface="Montserrat"/>
                <a:cs typeface="Montserrat"/>
                <a:sym typeface="Montserrat"/>
              </a:rPr>
              <a:t>całkowita liczba zakładek pod zakładkami + wymiar docelowy = wymagania dotyczące tkaniny plisowanej</a:t>
            </a:r>
            <a:endParaRPr sz="2199" b="1" dirty="0">
              <a:solidFill>
                <a:srgbClr val="1E2328"/>
              </a:solidFill>
              <a:latin typeface="Montserrat"/>
              <a:ea typeface="Montserrat"/>
              <a:cs typeface="Montserrat"/>
              <a:sym typeface="Montserrat"/>
            </a:endParaRPr>
          </a:p>
        </p:txBody>
      </p:sp>
      <p:pic>
        <p:nvPicPr>
          <p:cNvPr id="1298" name="Google Shape;1298;g32cccfcfd00_0_81"/>
          <p:cNvPicPr preferRelativeResize="0"/>
          <p:nvPr/>
        </p:nvPicPr>
        <p:blipFill rotWithShape="1">
          <a:blip r:embed="rId5">
            <a:alphaModFix/>
          </a:blip>
          <a:srcRect l="1739"/>
          <a:stretch/>
        </p:blipFill>
        <p:spPr>
          <a:xfrm>
            <a:off x="8170950" y="6156734"/>
            <a:ext cx="8035425" cy="3943090"/>
          </a:xfrm>
          <a:prstGeom prst="rect">
            <a:avLst/>
          </a:prstGeom>
          <a:noFill/>
          <a:ln>
            <a:noFill/>
          </a:ln>
        </p:spPr>
      </p:pic>
      <p:sp>
        <p:nvSpPr>
          <p:cNvPr id="1299" name="Google Shape;1299;g32cccfcfd00_0_81"/>
          <p:cNvSpPr txBox="1"/>
          <p:nvPr/>
        </p:nvSpPr>
        <p:spPr>
          <a:xfrm>
            <a:off x="664950" y="6390753"/>
            <a:ext cx="6740400" cy="28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2199" dirty="0">
                <a:solidFill>
                  <a:srgbClr val="1E2328"/>
                </a:solidFill>
                <a:latin typeface="Montserrat"/>
                <a:ea typeface="Montserrat"/>
                <a:cs typeface="Montserrat"/>
                <a:sym typeface="Montserrat"/>
              </a:rPr>
              <a:t>Ilustracja (a) Dwie zakładki pudełkowe z zewnętrznymi i wewnętrznymi fałdami przeszytymi krawędziami.</a:t>
            </a:r>
            <a:endParaRPr sz="2199" dirty="0">
              <a:solidFill>
                <a:srgbClr val="1E2328"/>
              </a:solidFill>
              <a:latin typeface="Montserrat"/>
              <a:ea typeface="Montserrat"/>
              <a:cs typeface="Montserrat"/>
              <a:sym typeface="Montserrat"/>
            </a:endParaRPr>
          </a:p>
          <a:p>
            <a:pPr marL="0" lvl="0" indent="0" algn="l" rtl="0">
              <a:spcBef>
                <a:spcPts val="0"/>
              </a:spcBef>
              <a:spcAft>
                <a:spcPts val="0"/>
              </a:spcAft>
              <a:buNone/>
            </a:pPr>
            <a:endParaRPr sz="2199" dirty="0">
              <a:solidFill>
                <a:srgbClr val="1E2328"/>
              </a:solidFill>
              <a:latin typeface="Montserrat"/>
              <a:ea typeface="Montserrat"/>
              <a:cs typeface="Montserrat"/>
              <a:sym typeface="Montserrat"/>
            </a:endParaRPr>
          </a:p>
          <a:p>
            <a:pPr marL="0" lvl="0" indent="0" algn="l" rtl="0">
              <a:spcBef>
                <a:spcPts val="0"/>
              </a:spcBef>
              <a:spcAft>
                <a:spcPts val="0"/>
              </a:spcAft>
              <a:buNone/>
            </a:pPr>
            <a:r>
              <a:rPr lang="pl" sz="2199" dirty="0">
                <a:solidFill>
                  <a:srgbClr val="1E2328"/>
                </a:solidFill>
                <a:latin typeface="Montserrat"/>
                <a:ea typeface="Montserrat"/>
                <a:cs typeface="Montserrat"/>
                <a:sym typeface="Montserrat"/>
              </a:rPr>
              <a:t>Zdjęcie (b) odwrócona plisa z widocznie obniżonym punktem zwolnienia dzięki przeszyciu.</a:t>
            </a:r>
            <a:endParaRPr sz="2199" dirty="0">
              <a:solidFill>
                <a:srgbClr val="1E2328"/>
              </a:solidFill>
              <a:latin typeface="Montserrat"/>
              <a:ea typeface="Montserrat"/>
              <a:cs typeface="Montserrat"/>
              <a:sym typeface="Montserrat"/>
            </a:endParaRPr>
          </a:p>
          <a:p>
            <a:pPr marL="0" lvl="0" indent="0" algn="l" rtl="0">
              <a:spcBef>
                <a:spcPts val="0"/>
              </a:spcBef>
              <a:spcAft>
                <a:spcPts val="0"/>
              </a:spcAft>
              <a:buNone/>
            </a:pPr>
            <a:endParaRPr sz="2199" dirty="0">
              <a:solidFill>
                <a:srgbClr val="1E2328"/>
              </a:solidFill>
              <a:latin typeface="Montserrat"/>
              <a:ea typeface="Montserrat"/>
              <a:cs typeface="Montserrat"/>
              <a:sym typeface="Montserrat"/>
            </a:endParaRPr>
          </a:p>
          <a:p>
            <a:pPr marL="0" lvl="0" indent="0" algn="l" rtl="0">
              <a:spcBef>
                <a:spcPts val="0"/>
              </a:spcBef>
              <a:spcAft>
                <a:spcPts val="0"/>
              </a:spcAft>
              <a:buNone/>
            </a:pPr>
            <a:r>
              <a:rPr lang="pl" sz="2199" dirty="0">
                <a:solidFill>
                  <a:srgbClr val="1E2328"/>
                </a:solidFill>
                <a:latin typeface="Montserrat"/>
                <a:ea typeface="Montserrat"/>
                <a:cs typeface="Montserrat"/>
                <a:sym typeface="Montserrat"/>
              </a:rPr>
              <a:t>Obraz (c) Zakładki noża z punktami zwalniającymi opuszczonymi w sposób niewidoczny </a:t>
            </a:r>
            <a:r>
              <a:rPr lang="pl" dirty="0"/>
              <a:t>.</a:t>
            </a:r>
            <a:endParaRPr dirty="0"/>
          </a:p>
        </p:txBody>
      </p:sp>
      <p:sp>
        <p:nvSpPr>
          <p:cNvPr id="1300" name="Google Shape;1300;g32cccfcfd00_0_81"/>
          <p:cNvSpPr txBox="1"/>
          <p:nvPr/>
        </p:nvSpPr>
        <p:spPr>
          <a:xfrm>
            <a:off x="664950" y="5867553"/>
            <a:ext cx="59865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2199" b="1" dirty="0">
                <a:solidFill>
                  <a:srgbClr val="1E2328"/>
                </a:solidFill>
                <a:latin typeface="Montserrat"/>
                <a:ea typeface="Montserrat"/>
                <a:cs typeface="Montserrat"/>
                <a:sym typeface="Montserrat"/>
              </a:rPr>
              <a:t>Jak zszyć zakładki:</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304"/>
        <p:cNvGrpSpPr/>
        <p:nvPr/>
      </p:nvGrpSpPr>
      <p:grpSpPr>
        <a:xfrm>
          <a:off x="0" y="0"/>
          <a:ext cx="0" cy="0"/>
          <a:chOff x="0" y="0"/>
          <a:chExt cx="0" cy="0"/>
        </a:xfrm>
      </p:grpSpPr>
      <p:grpSp>
        <p:nvGrpSpPr>
          <p:cNvPr id="1305" name="Google Shape;1305;g32b8e289670_0_831"/>
          <p:cNvGrpSpPr/>
          <p:nvPr/>
        </p:nvGrpSpPr>
        <p:grpSpPr>
          <a:xfrm>
            <a:off x="0" y="0"/>
            <a:ext cx="18288000" cy="10287000"/>
            <a:chOff x="0" y="0"/>
            <a:chExt cx="24384000" cy="13716000"/>
          </a:xfrm>
        </p:grpSpPr>
        <p:cxnSp>
          <p:nvCxnSpPr>
            <p:cNvPr id="1306" name="Google Shape;1306;g32b8e289670_0_83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307" name="Google Shape;1307;g32b8e289670_0_83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08" name="Google Shape;1308;g32b8e289670_0_83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309" name="Google Shape;1309;g32b8e289670_0_83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310" name="Google Shape;1310;g32b8e289670_0_831"/>
          <p:cNvSpPr txBox="1"/>
          <p:nvPr/>
        </p:nvSpPr>
        <p:spPr>
          <a:xfrm>
            <a:off x="1031574" y="1155550"/>
            <a:ext cx="13687315"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800" dirty="0">
                <a:solidFill>
                  <a:srgbClr val="1E2328"/>
                </a:solidFill>
                <a:latin typeface="DM Serif Display"/>
                <a:ea typeface="DM Serif Display"/>
                <a:cs typeface="DM Serif Display"/>
                <a:sym typeface="DM Serif Display"/>
              </a:rPr>
              <a:t>Dodawanie i odejmowanie objętości – </a:t>
            </a:r>
            <a:r>
              <a:rPr lang="pl" sz="3600" dirty="0">
                <a:solidFill>
                  <a:srgbClr val="1E2328"/>
                </a:solidFill>
                <a:latin typeface="DM Serif Display"/>
                <a:ea typeface="DM Serif Display"/>
                <a:cs typeface="DM Serif Display"/>
                <a:sym typeface="DM Serif Display"/>
              </a:rPr>
              <a:t>zbieranie</a:t>
            </a:r>
            <a:endParaRPr sz="3600" dirty="0">
              <a:solidFill>
                <a:srgbClr val="1E2328"/>
              </a:solidFill>
              <a:latin typeface="DM Serif Display"/>
              <a:ea typeface="DM Serif Display"/>
              <a:cs typeface="DM Serif Display"/>
              <a:sym typeface="DM Serif Display"/>
            </a:endParaRPr>
          </a:p>
        </p:txBody>
      </p:sp>
      <p:sp>
        <p:nvSpPr>
          <p:cNvPr id="1311" name="Google Shape;1311;g32b8e289670_0_831"/>
          <p:cNvSpPr txBox="1"/>
          <p:nvPr/>
        </p:nvSpPr>
        <p:spPr>
          <a:xfrm>
            <a:off x="499125" y="2868400"/>
            <a:ext cx="9081900" cy="2877300"/>
          </a:xfrm>
          <a:prstGeom prst="rect">
            <a:avLst/>
          </a:prstGeom>
          <a:noFill/>
          <a:ln>
            <a:noFill/>
          </a:ln>
        </p:spPr>
        <p:txBody>
          <a:bodyPr spcFirstLastPara="1" wrap="square" lIns="0" tIns="0" rIns="0" bIns="0" anchor="t" anchorCtr="0">
            <a:spAutoFit/>
          </a:bodyPr>
          <a:lstStyle/>
          <a:p>
            <a:pPr marL="0" lvl="0" indent="0" algn="l" rtl="0">
              <a:lnSpc>
                <a:spcPct val="150022"/>
              </a:lnSpc>
              <a:spcBef>
                <a:spcPts val="0"/>
              </a:spcBef>
              <a:spcAft>
                <a:spcPts val="0"/>
              </a:spcAft>
              <a:buClr>
                <a:schemeClr val="dk1"/>
              </a:buClr>
              <a:buSzPts val="1100"/>
              <a:buFont typeface="Arial"/>
              <a:buNone/>
            </a:pPr>
            <a:r>
              <a:rPr lang="pl" sz="2199">
                <a:solidFill>
                  <a:srgbClr val="1E2328"/>
                </a:solidFill>
                <a:latin typeface="Montserrat"/>
                <a:ea typeface="Montserrat"/>
                <a:cs typeface="Montserrat"/>
                <a:sym typeface="Montserrat"/>
              </a:rPr>
              <a:t>Istnieje pięć sposobów marszczenia: ręczne, maszynowe, automatyczne, z gumką i kanałowe. Ręczne, maszynowe, automatyczne i jeden rodzaj marszczenia elastycznego to standardowe metody zszycia nicią. Inne rodzaje marszczenia elastycznego i kanałowego to specjalistyczne odmiany, wykorzystujące różne metody marszczenia.</a:t>
            </a:r>
            <a:endParaRPr sz="2199">
              <a:solidFill>
                <a:srgbClr val="1E2328"/>
              </a:solidFill>
              <a:latin typeface="Montserrat"/>
              <a:ea typeface="Montserrat"/>
              <a:cs typeface="Montserrat"/>
              <a:sym typeface="Montserrat"/>
            </a:endParaRPr>
          </a:p>
        </p:txBody>
      </p:sp>
      <p:sp>
        <p:nvSpPr>
          <p:cNvPr id="1312" name="Google Shape;1312;g32b8e289670_0_831"/>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313" name="Google Shape;1313;g32b8e289670_0_831"/>
          <p:cNvGrpSpPr/>
          <p:nvPr/>
        </p:nvGrpSpPr>
        <p:grpSpPr>
          <a:xfrm>
            <a:off x="0" y="0"/>
            <a:ext cx="18288000" cy="10287000"/>
            <a:chOff x="0" y="0"/>
            <a:chExt cx="24384000" cy="13716000"/>
          </a:xfrm>
        </p:grpSpPr>
        <p:cxnSp>
          <p:nvCxnSpPr>
            <p:cNvPr id="1314" name="Google Shape;1314;g32b8e289670_0_831"/>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315" name="Google Shape;1315;g32b8e289670_0_83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16" name="Google Shape;1316;g32b8e289670_0_83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317" name="Google Shape;1317;g32b8e289670_0_831"/>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1318" name="Google Shape;1318;g32b8e289670_0_83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pic>
        <p:nvPicPr>
          <p:cNvPr id="1319" name="Google Shape;1319;g32b8e289670_0_831"/>
          <p:cNvPicPr preferRelativeResize="0"/>
          <p:nvPr/>
        </p:nvPicPr>
        <p:blipFill rotWithShape="1">
          <a:blip r:embed="rId5">
            <a:alphaModFix/>
          </a:blip>
          <a:srcRect/>
          <a:stretch/>
        </p:blipFill>
        <p:spPr>
          <a:xfrm>
            <a:off x="9783450" y="1883475"/>
            <a:ext cx="6048376" cy="7479975"/>
          </a:xfrm>
          <a:prstGeom prst="rect">
            <a:avLst/>
          </a:prstGeom>
          <a:noFill/>
          <a:ln>
            <a:noFill/>
          </a:ln>
        </p:spPr>
      </p:pic>
      <p:sp>
        <p:nvSpPr>
          <p:cNvPr id="1320" name="Google Shape;1320;g32b8e289670_0_831"/>
          <p:cNvSpPr txBox="1"/>
          <p:nvPr/>
        </p:nvSpPr>
        <p:spPr>
          <a:xfrm>
            <a:off x="9783450" y="9498525"/>
            <a:ext cx="4590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800">
                <a:solidFill>
                  <a:schemeClr val="dk1"/>
                </a:solidFill>
                <a:latin typeface="Montserrat"/>
                <a:ea typeface="Montserrat"/>
                <a:cs typeface="Montserrat"/>
                <a:sym typeface="Montserrat"/>
              </a:rPr>
              <a:t>Sarah O Robinson</a:t>
            </a:r>
            <a:endParaRPr sz="1800">
              <a:solidFill>
                <a:schemeClr val="dk1"/>
              </a:solidFill>
              <a:latin typeface="Montserrat"/>
              <a:ea typeface="Montserrat"/>
              <a:cs typeface="Montserrat"/>
              <a:sym typeface="Montserrat"/>
            </a:endParaRPr>
          </a:p>
        </p:txBody>
      </p:sp>
      <p:sp>
        <p:nvSpPr>
          <p:cNvPr id="1321" name="Google Shape;1321;g32b8e289670_0_831"/>
          <p:cNvSpPr txBox="1"/>
          <p:nvPr/>
        </p:nvSpPr>
        <p:spPr>
          <a:xfrm>
            <a:off x="499125" y="6111900"/>
            <a:ext cx="8548200" cy="3535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pl" sz="2199" b="1">
                <a:solidFill>
                  <a:srgbClr val="1E2328"/>
                </a:solidFill>
                <a:latin typeface="Montserrat"/>
                <a:ea typeface="Montserrat"/>
                <a:cs typeface="Montserrat"/>
                <a:sym typeface="Montserrat"/>
              </a:rPr>
              <a:t>Zbieranie nici ręcznie i maszynowo:</a:t>
            </a:r>
            <a:endParaRPr sz="2199" b="1">
              <a:solidFill>
                <a:srgbClr val="1E2328"/>
              </a:solidFill>
              <a:latin typeface="Montserrat"/>
              <a:ea typeface="Montserrat"/>
              <a:cs typeface="Montserrat"/>
              <a:sym typeface="Montserrat"/>
            </a:endParaRPr>
          </a:p>
          <a:p>
            <a:pPr marL="0" lvl="0" indent="0" algn="l" rtl="0">
              <a:lnSpc>
                <a:spcPct val="100000"/>
              </a:lnSpc>
              <a:spcBef>
                <a:spcPts val="0"/>
              </a:spcBef>
              <a:spcAft>
                <a:spcPts val="0"/>
              </a:spcAft>
              <a:buNone/>
            </a:pPr>
            <a:endParaRPr sz="2199" b="1">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2199">
                <a:solidFill>
                  <a:srgbClr val="1E2328"/>
                </a:solidFill>
                <a:latin typeface="Montserrat"/>
                <a:ea typeface="Montserrat"/>
                <a:cs typeface="Montserrat"/>
                <a:sym typeface="Montserrat"/>
              </a:rPr>
              <a:t>(1) szycie wzdłuż wyznaczonej krawędzi materiału w obrębie zapasu na szew;</a:t>
            </a:r>
            <a:endParaRPr sz="2199">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endParaRPr sz="2199">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2199">
                <a:solidFill>
                  <a:srgbClr val="1E2328"/>
                </a:solidFill>
                <a:latin typeface="Montserrat"/>
                <a:ea typeface="Montserrat"/>
                <a:cs typeface="Montserrat"/>
                <a:sym typeface="Montserrat"/>
              </a:rPr>
              <a:t>(2) pociągając jedną ręką za luźną, nie zabezpieczoną nić zwisającą z końca szwu, a drugą ręką wpychając tkaninę w siebie wzdłuż napiętej nici</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325"/>
        <p:cNvGrpSpPr/>
        <p:nvPr/>
      </p:nvGrpSpPr>
      <p:grpSpPr>
        <a:xfrm>
          <a:off x="0" y="0"/>
          <a:ext cx="0" cy="0"/>
          <a:chOff x="0" y="0"/>
          <a:chExt cx="0" cy="0"/>
        </a:xfrm>
      </p:grpSpPr>
      <p:grpSp>
        <p:nvGrpSpPr>
          <p:cNvPr id="1326" name="Google Shape;1326;g32f86e14c84_0_145"/>
          <p:cNvGrpSpPr/>
          <p:nvPr/>
        </p:nvGrpSpPr>
        <p:grpSpPr>
          <a:xfrm>
            <a:off x="0" y="0"/>
            <a:ext cx="18288000" cy="10287000"/>
            <a:chOff x="0" y="0"/>
            <a:chExt cx="24384000" cy="13716000"/>
          </a:xfrm>
        </p:grpSpPr>
        <p:cxnSp>
          <p:nvCxnSpPr>
            <p:cNvPr id="1327" name="Google Shape;1327;g32f86e14c84_0_14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328" name="Google Shape;1328;g32f86e14c84_0_14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29" name="Google Shape;1329;g32f86e14c84_0_14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330" name="Google Shape;1330;g32f86e14c84_0_14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331" name="Google Shape;1331;g32f86e14c84_0_145"/>
          <p:cNvSpPr txBox="1"/>
          <p:nvPr/>
        </p:nvSpPr>
        <p:spPr>
          <a:xfrm>
            <a:off x="1031574" y="1155550"/>
            <a:ext cx="13820049"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800" dirty="0">
                <a:solidFill>
                  <a:srgbClr val="1E2328"/>
                </a:solidFill>
                <a:latin typeface="DM Serif Display"/>
                <a:ea typeface="DM Serif Display"/>
                <a:cs typeface="DM Serif Display"/>
                <a:sym typeface="DM Serif Display"/>
              </a:rPr>
              <a:t>Dodawanie i odejmowanie objętości – </a:t>
            </a:r>
            <a:r>
              <a:rPr lang="pl" sz="3600" dirty="0">
                <a:solidFill>
                  <a:srgbClr val="1E2328"/>
                </a:solidFill>
                <a:latin typeface="DM Serif Display"/>
                <a:ea typeface="DM Serif Display"/>
                <a:cs typeface="DM Serif Display"/>
                <a:sym typeface="DM Serif Display"/>
              </a:rPr>
              <a:t>zbieranie</a:t>
            </a:r>
            <a:endParaRPr sz="3600" dirty="0">
              <a:solidFill>
                <a:srgbClr val="1E2328"/>
              </a:solidFill>
              <a:latin typeface="DM Serif Display"/>
              <a:ea typeface="DM Serif Display"/>
              <a:cs typeface="DM Serif Display"/>
              <a:sym typeface="DM Serif Display"/>
            </a:endParaRPr>
          </a:p>
        </p:txBody>
      </p:sp>
      <p:sp>
        <p:nvSpPr>
          <p:cNvPr id="1332" name="Google Shape;1332;g32f86e14c84_0_145"/>
          <p:cNvSpPr txBox="1"/>
          <p:nvPr/>
        </p:nvSpPr>
        <p:spPr>
          <a:xfrm>
            <a:off x="757550" y="6173425"/>
            <a:ext cx="4218000" cy="30345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Clr>
                <a:schemeClr val="dk1"/>
              </a:buClr>
              <a:buSzPts val="1100"/>
              <a:buFont typeface="Arial"/>
              <a:buNone/>
            </a:pPr>
            <a:r>
              <a:rPr lang="pl" sz="2199" b="1">
                <a:solidFill>
                  <a:srgbClr val="1E2328"/>
                </a:solidFill>
                <a:latin typeface="Montserrat"/>
                <a:ea typeface="Montserrat"/>
                <a:cs typeface="Montserrat"/>
                <a:sym typeface="Montserrat"/>
              </a:rPr>
              <a:t>Użytkowanie maszyny: </a:t>
            </a:r>
            <a:r>
              <a:rPr lang="pl" sz="1899">
                <a:solidFill>
                  <a:srgbClr val="1E2328"/>
                </a:solidFill>
                <a:latin typeface="Montserrat"/>
                <a:ea typeface="Montserrat"/>
                <a:cs typeface="Montserrat"/>
                <a:sym typeface="Montserrat"/>
              </a:rPr>
              <a:t>Rzadkość lub gęstość mini-fałd tworzonych przez marszczenie, w połączeniu z długością ściegu, określają pełnię, czyli ilość i głębokość fałd uwolnionych ze ściegów. Długie ściegi, ściśle zebrane, uwalniają największą pełnię.</a:t>
            </a:r>
            <a:endParaRPr sz="1899">
              <a:solidFill>
                <a:srgbClr val="1E2328"/>
              </a:solidFill>
              <a:latin typeface="Montserrat"/>
              <a:ea typeface="Montserrat"/>
              <a:cs typeface="Montserrat"/>
              <a:sym typeface="Montserrat"/>
            </a:endParaRPr>
          </a:p>
        </p:txBody>
      </p:sp>
      <p:sp>
        <p:nvSpPr>
          <p:cNvPr id="1333" name="Google Shape;1333;g32f86e14c84_0_145"/>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334" name="Google Shape;1334;g32f86e14c84_0_145"/>
          <p:cNvGrpSpPr/>
          <p:nvPr/>
        </p:nvGrpSpPr>
        <p:grpSpPr>
          <a:xfrm>
            <a:off x="0" y="0"/>
            <a:ext cx="18288000" cy="10287000"/>
            <a:chOff x="0" y="0"/>
            <a:chExt cx="24384000" cy="13716000"/>
          </a:xfrm>
        </p:grpSpPr>
        <p:cxnSp>
          <p:nvCxnSpPr>
            <p:cNvPr id="1335" name="Google Shape;1335;g32f86e14c84_0_145"/>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336" name="Google Shape;1336;g32f86e14c84_0_14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37" name="Google Shape;1337;g32f86e14c84_0_14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338" name="Google Shape;1338;g32f86e14c84_0_145"/>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1339" name="Google Shape;1339;g32f86e14c84_0_14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340" name="Google Shape;1340;g32f86e14c84_0_145"/>
          <p:cNvSpPr txBox="1"/>
          <p:nvPr/>
        </p:nvSpPr>
        <p:spPr>
          <a:xfrm>
            <a:off x="5319950" y="6173425"/>
            <a:ext cx="5035800" cy="3555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2199" b="1" dirty="0">
                <a:solidFill>
                  <a:srgbClr val="1E2328"/>
                </a:solidFill>
                <a:latin typeface="Montserrat"/>
                <a:ea typeface="Montserrat"/>
                <a:cs typeface="Montserrat"/>
                <a:sym typeface="Montserrat"/>
              </a:rPr>
              <a:t>Ręcznie: </a:t>
            </a:r>
            <a:r>
              <a:rPr lang="pl" sz="1899" dirty="0">
                <a:solidFill>
                  <a:srgbClr val="1E2328"/>
                </a:solidFill>
                <a:latin typeface="Montserrat"/>
                <a:ea typeface="Montserrat"/>
                <a:cs typeface="Montserrat"/>
                <a:sym typeface="Montserrat"/>
              </a:rPr>
              <a:t>Marszczenie ręczne polega na stosowaniu ściegów biegnących. Ponieważ nić jest podatna na zerwanie pod wpływem naprężenia, należy używać podwójnej lub bardzo mocnej nici w igle. Zamocuj pierwsze ścieg za pomocą dużego supełka na końcu nici. Aby wykonać proste marszczenie ręczne, naciągnij materiał na nić pojedynczego lub podwójnego rzędu równych ściegów biegnących.</a:t>
            </a:r>
            <a:endParaRPr sz="1100" dirty="0"/>
          </a:p>
        </p:txBody>
      </p:sp>
      <p:pic>
        <p:nvPicPr>
          <p:cNvPr id="1341" name="Google Shape;1341;g32f86e14c84_0_145"/>
          <p:cNvPicPr preferRelativeResize="0"/>
          <p:nvPr/>
        </p:nvPicPr>
        <p:blipFill rotWithShape="1">
          <a:blip r:embed="rId5">
            <a:alphaModFix/>
          </a:blip>
          <a:srcRect b="37915"/>
          <a:stretch/>
        </p:blipFill>
        <p:spPr>
          <a:xfrm>
            <a:off x="469050" y="2169309"/>
            <a:ext cx="4506600" cy="3729267"/>
          </a:xfrm>
          <a:prstGeom prst="rect">
            <a:avLst/>
          </a:prstGeom>
          <a:noFill/>
          <a:ln>
            <a:noFill/>
          </a:ln>
        </p:spPr>
      </p:pic>
      <p:pic>
        <p:nvPicPr>
          <p:cNvPr id="1342" name="Google Shape;1342;g32f86e14c84_0_145"/>
          <p:cNvPicPr preferRelativeResize="0"/>
          <p:nvPr/>
        </p:nvPicPr>
        <p:blipFill rotWithShape="1">
          <a:blip r:embed="rId6">
            <a:alphaModFix/>
          </a:blip>
          <a:srcRect t="55040"/>
          <a:stretch/>
        </p:blipFill>
        <p:spPr>
          <a:xfrm>
            <a:off x="5427700" y="2169288"/>
            <a:ext cx="4392900" cy="3305775"/>
          </a:xfrm>
          <a:prstGeom prst="rect">
            <a:avLst/>
          </a:prstGeom>
          <a:noFill/>
          <a:ln>
            <a:noFill/>
          </a:ln>
        </p:spPr>
      </p:pic>
      <p:sp>
        <p:nvSpPr>
          <p:cNvPr id="1343" name="Google Shape;1343;g32f86e14c84_0_145"/>
          <p:cNvSpPr txBox="1"/>
          <p:nvPr/>
        </p:nvSpPr>
        <p:spPr>
          <a:xfrm>
            <a:off x="10314871" y="1835035"/>
            <a:ext cx="6025200" cy="4846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1899" dirty="0">
                <a:solidFill>
                  <a:srgbClr val="1E2328"/>
                </a:solidFill>
                <a:latin typeface="Montserrat"/>
                <a:ea typeface="Montserrat"/>
                <a:cs typeface="Montserrat"/>
                <a:sym typeface="Montserrat"/>
              </a:rPr>
              <a:t>Stabilizacja zapobiega przesuwaniu się marszczenia na nici, zapobiega zrywaniu się nici i ukrywa ściegi marszczenia.</a:t>
            </a:r>
            <a:endParaRPr sz="1899"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endParaRPr sz="1899"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1899" dirty="0">
                <a:solidFill>
                  <a:srgbClr val="1E2328"/>
                </a:solidFill>
                <a:latin typeface="Montserrat"/>
                <a:ea typeface="Montserrat"/>
                <a:cs typeface="Montserrat"/>
                <a:sym typeface="Montserrat"/>
              </a:rPr>
              <a:t>Stabilizacja może być widoczna – jako wiązanie, przedłużenie, usztywnienie fundamentowe lub marszczenie na krawędzi – lub niewidoczna – jako usztywnienie lub obszycie. W miejscach łączenia, tkanina stabilizująca dopasowuje się do marszczonego ściegu pod względem długości i kształtu, a jednocześnie dodaje jedną lub więcej warstw do materiału już pogrubionego przez marszczenia. Podczas procesu stabilizacji ściegi marszczące znikają z pola widzenia.</a:t>
            </a:r>
            <a:endParaRPr sz="1899" dirty="0">
              <a:solidFill>
                <a:srgbClr val="1E2328"/>
              </a:solidFill>
              <a:latin typeface="Montserrat"/>
              <a:ea typeface="Montserrat"/>
              <a:cs typeface="Montserrat"/>
              <a:sym typeface="Montserrat"/>
            </a:endParaRPr>
          </a:p>
        </p:txBody>
      </p:sp>
      <p:pic>
        <p:nvPicPr>
          <p:cNvPr id="1344" name="Google Shape;1344;g32f86e14c84_0_145"/>
          <p:cNvPicPr preferRelativeResize="0"/>
          <p:nvPr/>
        </p:nvPicPr>
        <p:blipFill rotWithShape="1">
          <a:blip r:embed="rId7">
            <a:alphaModFix/>
          </a:blip>
          <a:srcRect t="51326"/>
          <a:stretch/>
        </p:blipFill>
        <p:spPr>
          <a:xfrm>
            <a:off x="10700162" y="7016112"/>
            <a:ext cx="5101512" cy="310808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348"/>
        <p:cNvGrpSpPr/>
        <p:nvPr/>
      </p:nvGrpSpPr>
      <p:grpSpPr>
        <a:xfrm>
          <a:off x="0" y="0"/>
          <a:ext cx="0" cy="0"/>
          <a:chOff x="0" y="0"/>
          <a:chExt cx="0" cy="0"/>
        </a:xfrm>
      </p:grpSpPr>
      <p:grpSp>
        <p:nvGrpSpPr>
          <p:cNvPr id="1349" name="Google Shape;1349;g32cccfcfd00_0_153"/>
          <p:cNvGrpSpPr/>
          <p:nvPr/>
        </p:nvGrpSpPr>
        <p:grpSpPr>
          <a:xfrm>
            <a:off x="0" y="0"/>
            <a:ext cx="18288000" cy="10287000"/>
            <a:chOff x="0" y="0"/>
            <a:chExt cx="24384000" cy="13716000"/>
          </a:xfrm>
        </p:grpSpPr>
        <p:cxnSp>
          <p:nvCxnSpPr>
            <p:cNvPr id="1350" name="Google Shape;1350;g32cccfcfd00_0_15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351" name="Google Shape;1351;g32cccfcfd00_0_15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52" name="Google Shape;1352;g32cccfcfd00_0_15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353" name="Google Shape;1353;g32cccfcfd00_0_153"/>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354" name="Google Shape;1354;g32cccfcfd00_0_153"/>
          <p:cNvSpPr txBox="1"/>
          <p:nvPr/>
        </p:nvSpPr>
        <p:spPr>
          <a:xfrm>
            <a:off x="0" y="1155550"/>
            <a:ext cx="12421975"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800" dirty="0">
                <a:solidFill>
                  <a:srgbClr val="1E2328"/>
                </a:solidFill>
                <a:latin typeface="DM Serif Display"/>
                <a:ea typeface="DM Serif Display"/>
                <a:cs typeface="DM Serif Display"/>
                <a:sym typeface="DM Serif Display"/>
              </a:rPr>
              <a:t>Dodawanie i odejmowanie objętości – </a:t>
            </a:r>
            <a:r>
              <a:rPr lang="pl" sz="3600" dirty="0">
                <a:solidFill>
                  <a:srgbClr val="1E2328"/>
                </a:solidFill>
                <a:latin typeface="DM Serif Display"/>
                <a:ea typeface="DM Serif Display"/>
                <a:cs typeface="DM Serif Display"/>
                <a:sym typeface="DM Serif Display"/>
              </a:rPr>
              <a:t>zbieranie</a:t>
            </a:r>
            <a:endParaRPr sz="3600" dirty="0">
              <a:solidFill>
                <a:srgbClr val="1E2328"/>
              </a:solidFill>
              <a:latin typeface="DM Serif Display"/>
              <a:ea typeface="DM Serif Display"/>
              <a:cs typeface="DM Serif Display"/>
              <a:sym typeface="DM Serif Display"/>
            </a:endParaRPr>
          </a:p>
        </p:txBody>
      </p:sp>
      <p:sp>
        <p:nvSpPr>
          <p:cNvPr id="1355" name="Google Shape;1355;g32cccfcfd00_0_153"/>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356" name="Google Shape;1356;g32cccfcfd00_0_153"/>
          <p:cNvGrpSpPr/>
          <p:nvPr/>
        </p:nvGrpSpPr>
        <p:grpSpPr>
          <a:xfrm>
            <a:off x="0" y="0"/>
            <a:ext cx="18288000" cy="10287000"/>
            <a:chOff x="0" y="0"/>
            <a:chExt cx="24384000" cy="13716000"/>
          </a:xfrm>
        </p:grpSpPr>
        <p:cxnSp>
          <p:nvCxnSpPr>
            <p:cNvPr id="1357" name="Google Shape;1357;g32cccfcfd00_0_153"/>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358" name="Google Shape;1358;g32cccfcfd00_0_15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59" name="Google Shape;1359;g32cccfcfd00_0_15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360" name="Google Shape;1360;g32cccfcfd00_0_153"/>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1361" name="Google Shape;1361;g32cccfcfd00_0_15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362" name="Google Shape;1362;g32cccfcfd00_0_153"/>
          <p:cNvSpPr txBox="1"/>
          <p:nvPr/>
        </p:nvSpPr>
        <p:spPr>
          <a:xfrm>
            <a:off x="309825" y="2147250"/>
            <a:ext cx="9873900" cy="714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2199" b="1" dirty="0">
                <a:solidFill>
                  <a:srgbClr val="1E2328"/>
                </a:solidFill>
                <a:latin typeface="Montserrat"/>
                <a:ea typeface="Montserrat"/>
                <a:cs typeface="Montserrat"/>
                <a:sym typeface="Montserrat"/>
              </a:rPr>
              <a:t>Elastyczne marszczenie </a:t>
            </a:r>
            <a:r>
              <a:rPr lang="pl" sz="2199" dirty="0">
                <a:solidFill>
                  <a:srgbClr val="1E2328"/>
                </a:solidFill>
                <a:latin typeface="Montserrat"/>
                <a:ea typeface="Montserrat"/>
                <a:cs typeface="Montserrat"/>
                <a:sym typeface="Montserrat"/>
              </a:rPr>
              <a:t>przy użyciu nici, sznurka lub gumek dodaje rozciągliwości i automatycznego wypełnienia.</a:t>
            </a:r>
            <a:endParaRPr sz="2199"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endParaRPr sz="2199"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2199" dirty="0">
                <a:solidFill>
                  <a:srgbClr val="1E2328"/>
                </a:solidFill>
                <a:latin typeface="Montserrat"/>
                <a:ea typeface="Montserrat"/>
                <a:cs typeface="Montserrat"/>
                <a:sym typeface="Montserrat"/>
              </a:rPr>
              <a:t>(1) Szycie prostym elastyczną nicią w szpulce delikatnie marszczy tkaninę: Nawiń gumkę ręcznie na szpulkę, lekko ją naciągając; podczas szycia trzymaj tkaninę napiętą przed i za igłą.</a:t>
            </a:r>
            <a:endParaRPr sz="2199"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endParaRPr sz="2199"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2199" dirty="0">
                <a:solidFill>
                  <a:srgbClr val="1E2328"/>
                </a:solidFill>
                <a:latin typeface="Montserrat"/>
                <a:ea typeface="Montserrat"/>
                <a:cs typeface="Montserrat"/>
                <a:sym typeface="Montserrat"/>
              </a:rPr>
              <a:t>(2) Pełnia uzyskana dzięki elastycznemu sznurkowi złapanemu w zygzakowatym szwie zwiększa się w stopniu, w jakim elastyczna taśma jest rozciągana podczas szycia, a materiał jest marszczony na elastycznej taśmie po zszyciu.</a:t>
            </a:r>
            <a:endParaRPr sz="2199"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endParaRPr sz="2199"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2199" dirty="0">
                <a:solidFill>
                  <a:srgbClr val="1E2328"/>
                </a:solidFill>
                <a:latin typeface="Montserrat"/>
                <a:ea typeface="Montserrat"/>
                <a:cs typeface="Montserrat"/>
                <a:sym typeface="Montserrat"/>
              </a:rPr>
              <a:t>3) Pasek gumki przycięty do długości docelowej lub nieznacznie krótszy, przyszyty bezpośrednio do materiału ściegiem zygzakowatym, marszczy się, gdy gumka jest rozciągana do długości materiału podczas szycia.</a:t>
            </a:r>
            <a:endParaRPr sz="2199"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endParaRPr sz="2199"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pl" sz="2199" dirty="0">
                <a:solidFill>
                  <a:srgbClr val="1E2328"/>
                </a:solidFill>
                <a:latin typeface="Montserrat"/>
                <a:ea typeface="Montserrat"/>
                <a:cs typeface="Montserrat"/>
                <a:sym typeface="Montserrat"/>
              </a:rPr>
              <a:t>(4) Materiał można również zbierać na gumce włożonej do kanału materiału.</a:t>
            </a:r>
            <a:endParaRPr sz="2199" dirty="0">
              <a:solidFill>
                <a:srgbClr val="1E2328"/>
              </a:solidFill>
              <a:latin typeface="Montserrat"/>
              <a:ea typeface="Montserrat"/>
              <a:cs typeface="Montserrat"/>
              <a:sym typeface="Montserrat"/>
            </a:endParaRPr>
          </a:p>
        </p:txBody>
      </p:sp>
      <p:sp>
        <p:nvSpPr>
          <p:cNvPr id="1363" name="Google Shape;1363;g32cccfcfd00_0_153"/>
          <p:cNvSpPr txBox="1"/>
          <p:nvPr/>
        </p:nvSpPr>
        <p:spPr>
          <a:xfrm>
            <a:off x="10287000" y="7039250"/>
            <a:ext cx="6202200" cy="2615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1999">
                <a:solidFill>
                  <a:srgbClr val="1E2328"/>
                </a:solidFill>
                <a:latin typeface="Montserrat"/>
                <a:ea typeface="Montserrat"/>
                <a:cs typeface="Montserrat"/>
                <a:sym typeface="Montserrat"/>
              </a:rPr>
              <a:t>Długość gumki, podzielona na równe części i przypięta w miejscach podziału do materiału, również podzielonego na taką samą liczbę części. Aby zszyć, zastąp szpilki fastrygą maszynową, która przecina gumkę. Rozciągaj gumkę segment po segmencie, aby dopasować ją do materiału, jednocześnie szyjąc zygzakiem.</a:t>
            </a:r>
            <a:endParaRPr sz="1200"/>
          </a:p>
        </p:txBody>
      </p:sp>
      <p:pic>
        <p:nvPicPr>
          <p:cNvPr id="1364" name="Google Shape;1364;g32cccfcfd00_0_153"/>
          <p:cNvPicPr preferRelativeResize="0"/>
          <p:nvPr/>
        </p:nvPicPr>
        <p:blipFill rotWithShape="1">
          <a:blip r:embed="rId5">
            <a:alphaModFix/>
          </a:blip>
          <a:srcRect b="15817"/>
          <a:stretch/>
        </p:blipFill>
        <p:spPr>
          <a:xfrm>
            <a:off x="11308133" y="1723079"/>
            <a:ext cx="4890851" cy="548754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368"/>
        <p:cNvGrpSpPr/>
        <p:nvPr/>
      </p:nvGrpSpPr>
      <p:grpSpPr>
        <a:xfrm>
          <a:off x="0" y="0"/>
          <a:ext cx="0" cy="0"/>
          <a:chOff x="0" y="0"/>
          <a:chExt cx="0" cy="0"/>
        </a:xfrm>
      </p:grpSpPr>
      <p:grpSp>
        <p:nvGrpSpPr>
          <p:cNvPr id="1369" name="Google Shape;1369;g32cccfcfd00_0_174"/>
          <p:cNvGrpSpPr/>
          <p:nvPr/>
        </p:nvGrpSpPr>
        <p:grpSpPr>
          <a:xfrm>
            <a:off x="0" y="0"/>
            <a:ext cx="18288000" cy="10287000"/>
            <a:chOff x="0" y="0"/>
            <a:chExt cx="24384000" cy="13716000"/>
          </a:xfrm>
        </p:grpSpPr>
        <p:cxnSp>
          <p:nvCxnSpPr>
            <p:cNvPr id="1370" name="Google Shape;1370;g32cccfcfd00_0_17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371" name="Google Shape;1371;g32cccfcfd00_0_17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72" name="Google Shape;1372;g32cccfcfd00_0_17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373" name="Google Shape;1373;g32cccfcfd00_0_17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374" name="Google Shape;1374;g32cccfcfd00_0_174"/>
          <p:cNvSpPr txBox="1"/>
          <p:nvPr/>
        </p:nvSpPr>
        <p:spPr>
          <a:xfrm>
            <a:off x="1031574" y="1155550"/>
            <a:ext cx="14350991"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800" dirty="0">
                <a:solidFill>
                  <a:srgbClr val="1E2328"/>
                </a:solidFill>
                <a:latin typeface="DM Serif Display"/>
                <a:ea typeface="DM Serif Display"/>
                <a:cs typeface="DM Serif Display"/>
                <a:sym typeface="DM Serif Display"/>
              </a:rPr>
              <a:t>Dodawanie i odejmowanie objętości – </a:t>
            </a:r>
            <a:r>
              <a:rPr lang="pl" sz="3600" dirty="0">
                <a:solidFill>
                  <a:srgbClr val="1E2328"/>
                </a:solidFill>
                <a:latin typeface="DM Serif Display"/>
                <a:ea typeface="DM Serif Display"/>
                <a:cs typeface="DM Serif Display"/>
                <a:sym typeface="DM Serif Display"/>
              </a:rPr>
              <a:t>zbieranie</a:t>
            </a:r>
            <a:endParaRPr sz="3600" dirty="0">
              <a:solidFill>
                <a:srgbClr val="1E2328"/>
              </a:solidFill>
              <a:latin typeface="DM Serif Display"/>
              <a:ea typeface="DM Serif Display"/>
              <a:cs typeface="DM Serif Display"/>
              <a:sym typeface="DM Serif Display"/>
            </a:endParaRPr>
          </a:p>
        </p:txBody>
      </p:sp>
      <p:sp>
        <p:nvSpPr>
          <p:cNvPr id="1375" name="Google Shape;1375;g32cccfcfd00_0_174"/>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376" name="Google Shape;1376;g32cccfcfd00_0_174"/>
          <p:cNvGrpSpPr/>
          <p:nvPr/>
        </p:nvGrpSpPr>
        <p:grpSpPr>
          <a:xfrm>
            <a:off x="0" y="0"/>
            <a:ext cx="18288000" cy="10287000"/>
            <a:chOff x="0" y="0"/>
            <a:chExt cx="24384000" cy="13716000"/>
          </a:xfrm>
        </p:grpSpPr>
        <p:cxnSp>
          <p:nvCxnSpPr>
            <p:cNvPr id="1377" name="Google Shape;1377;g32cccfcfd00_0_17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378" name="Google Shape;1378;g32cccfcfd00_0_17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79" name="Google Shape;1379;g32cccfcfd00_0_17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380" name="Google Shape;1380;g32cccfcfd00_0_174"/>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1381" name="Google Shape;1381;g32cccfcfd00_0_17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382" name="Google Shape;1382;g32cccfcfd00_0_174"/>
          <p:cNvSpPr txBox="1"/>
          <p:nvPr/>
        </p:nvSpPr>
        <p:spPr>
          <a:xfrm>
            <a:off x="331350" y="2580175"/>
            <a:ext cx="7592700" cy="66168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199" b="1" dirty="0">
                <a:solidFill>
                  <a:srgbClr val="1E2328"/>
                </a:solidFill>
                <a:latin typeface="Montserrat"/>
                <a:ea typeface="Montserrat"/>
                <a:cs typeface="Montserrat"/>
                <a:sym typeface="Montserrat"/>
              </a:rPr>
              <a:t>Zbieranie kanałów</a:t>
            </a:r>
            <a:endParaRPr sz="2199" b="1" dirty="0">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endParaRPr sz="2199" b="1" dirty="0">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Clr>
                <a:schemeClr val="dk1"/>
              </a:buClr>
              <a:buSzPts val="1100"/>
              <a:buFont typeface="Arial"/>
              <a:buNone/>
            </a:pPr>
            <a:r>
              <a:rPr lang="pl" sz="2199" dirty="0">
                <a:solidFill>
                  <a:srgbClr val="1E2328"/>
                </a:solidFill>
                <a:latin typeface="Montserrat"/>
                <a:ea typeface="Montserrat"/>
                <a:cs typeface="Montserrat"/>
                <a:sym typeface="Montserrat"/>
              </a:rPr>
              <a:t>Najpopularniejszy rodzaj marszczenia kanałowego rozpoczyna się od osłony utworzonej przez obszycie krawędzi lub taśmę nałożoną w poprzek tkaniny. Otwory na końcach lub wewnętrzne szczeliny umożliwiają dostęp do kanału utworzonego między dwiema warstwami tkaniny. Tkanina wsuwa się w marszczenia na elemencie marszczącym – kawałku sznurka, taśmy, wstążki, gumki, liny, łańcucha, drutu, kołka lub pręta, przeciągając go przez obszycie lub taśmę. Aby ułatwić marszczenie, kanał osłonowy powinien luźno przylegać do elementu wewnątrz.</a:t>
            </a:r>
            <a:endParaRPr sz="2199" dirty="0">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endParaRPr sz="2199" dirty="0">
              <a:solidFill>
                <a:srgbClr val="1E2328"/>
              </a:solidFill>
              <a:latin typeface="Montserrat"/>
              <a:ea typeface="Montserrat"/>
              <a:cs typeface="Montserrat"/>
              <a:sym typeface="Montserrat"/>
            </a:endParaRPr>
          </a:p>
        </p:txBody>
      </p:sp>
      <p:pic>
        <p:nvPicPr>
          <p:cNvPr id="1383" name="Google Shape;1383;g32cccfcfd00_0_174"/>
          <p:cNvPicPr preferRelativeResize="0"/>
          <p:nvPr/>
        </p:nvPicPr>
        <p:blipFill>
          <a:blip r:embed="rId5">
            <a:alphaModFix/>
          </a:blip>
          <a:stretch>
            <a:fillRect/>
          </a:stretch>
        </p:blipFill>
        <p:spPr>
          <a:xfrm>
            <a:off x="8385375" y="2026075"/>
            <a:ext cx="6553200" cy="79057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387"/>
        <p:cNvGrpSpPr/>
        <p:nvPr/>
      </p:nvGrpSpPr>
      <p:grpSpPr>
        <a:xfrm>
          <a:off x="0" y="0"/>
          <a:ext cx="0" cy="0"/>
          <a:chOff x="0" y="0"/>
          <a:chExt cx="0" cy="0"/>
        </a:xfrm>
      </p:grpSpPr>
      <p:grpSp>
        <p:nvGrpSpPr>
          <p:cNvPr id="1388" name="Google Shape;1388;g32b8e289670_0_1370"/>
          <p:cNvGrpSpPr/>
          <p:nvPr/>
        </p:nvGrpSpPr>
        <p:grpSpPr>
          <a:xfrm>
            <a:off x="0" y="0"/>
            <a:ext cx="18288000" cy="10287000"/>
            <a:chOff x="0" y="0"/>
            <a:chExt cx="24384000" cy="13716000"/>
          </a:xfrm>
        </p:grpSpPr>
        <p:cxnSp>
          <p:nvCxnSpPr>
            <p:cNvPr id="1389" name="Google Shape;1389;g32b8e289670_0_137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390" name="Google Shape;1390;g32b8e289670_0_137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91" name="Google Shape;1391;g32b8e289670_0_137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392" name="Google Shape;1392;g32b8e289670_0_137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393" name="Google Shape;1393;g32b8e289670_0_1370"/>
          <p:cNvSpPr txBox="1"/>
          <p:nvPr/>
        </p:nvSpPr>
        <p:spPr>
          <a:xfrm>
            <a:off x="1031575" y="1155550"/>
            <a:ext cx="95664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800">
                <a:solidFill>
                  <a:srgbClr val="1E2328"/>
                </a:solidFill>
                <a:latin typeface="DM Serif Display"/>
                <a:ea typeface="DM Serif Display"/>
                <a:cs typeface="DM Serif Display"/>
                <a:sym typeface="DM Serif Display"/>
              </a:rPr>
              <a:t>Zmiana kształtu – </a:t>
            </a:r>
            <a:r>
              <a:rPr lang="pl" sz="3600">
                <a:solidFill>
                  <a:srgbClr val="1E2328"/>
                </a:solidFill>
                <a:latin typeface="DM Serif Display"/>
                <a:ea typeface="DM Serif Display"/>
                <a:cs typeface="DM Serif Display"/>
                <a:sym typeface="DM Serif Display"/>
              </a:rPr>
              <a:t>użycie lotek</a:t>
            </a:r>
            <a:endParaRPr sz="3600">
              <a:solidFill>
                <a:srgbClr val="1E2328"/>
              </a:solidFill>
              <a:latin typeface="DM Serif Display"/>
              <a:ea typeface="DM Serif Display"/>
              <a:cs typeface="DM Serif Display"/>
              <a:sym typeface="DM Serif Display"/>
            </a:endParaRPr>
          </a:p>
        </p:txBody>
      </p:sp>
      <p:sp>
        <p:nvSpPr>
          <p:cNvPr id="1394" name="Google Shape;1394;g32b8e289670_0_1370"/>
          <p:cNvSpPr txBox="1"/>
          <p:nvPr/>
        </p:nvSpPr>
        <p:spPr>
          <a:xfrm>
            <a:off x="1031563" y="2314300"/>
            <a:ext cx="4506600" cy="6432000"/>
          </a:xfrm>
          <a:prstGeom prst="rect">
            <a:avLst/>
          </a:prstGeom>
          <a:noFill/>
          <a:ln>
            <a:noFill/>
          </a:ln>
        </p:spPr>
        <p:txBody>
          <a:bodyPr spcFirstLastPara="1" wrap="square" lIns="0" tIns="0" rIns="0" bIns="0" anchor="t" anchorCtr="0">
            <a:spAutoFit/>
          </a:bodyPr>
          <a:lstStyle/>
          <a:p>
            <a:pPr marL="0" lvl="0" indent="0" algn="l" rtl="0">
              <a:lnSpc>
                <a:spcPct val="150022"/>
              </a:lnSpc>
              <a:spcBef>
                <a:spcPts val="0"/>
              </a:spcBef>
              <a:spcAft>
                <a:spcPts val="0"/>
              </a:spcAft>
              <a:buClr>
                <a:schemeClr val="dk1"/>
              </a:buClr>
              <a:buSzPts val="1100"/>
              <a:buFont typeface="Arial"/>
              <a:buNone/>
            </a:pPr>
            <a:r>
              <a:rPr lang="pl" sz="2199" b="1">
                <a:solidFill>
                  <a:srgbClr val="1E2328"/>
                </a:solidFill>
                <a:latin typeface="Montserrat"/>
                <a:ea typeface="Montserrat"/>
                <a:cs typeface="Montserrat"/>
                <a:sym typeface="Montserrat"/>
              </a:rPr>
              <a:t>Lotka jednoostrzowa</a:t>
            </a:r>
            <a:endParaRPr sz="2199" b="1">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Clr>
                <a:schemeClr val="dk1"/>
              </a:buClr>
              <a:buSzPts val="1100"/>
              <a:buFont typeface="Arial"/>
              <a:buNone/>
            </a:pPr>
            <a:r>
              <a:rPr lang="pl" sz="2199">
                <a:solidFill>
                  <a:srgbClr val="1E2328"/>
                </a:solidFill>
                <a:latin typeface="Montserrat"/>
                <a:ea typeface="Montserrat"/>
                <a:cs typeface="Montserrat"/>
                <a:sym typeface="Montserrat"/>
              </a:rPr>
              <a:t>fragment materiału oznaczony literą V, złożony na pół i zszyty od początku litery V, który zawsze znajduje się na krawędzi materiału, do punktu zbiegu litery V, w którym materiał się unosi lub opada.</a:t>
            </a:r>
            <a:endParaRPr sz="2199">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Clr>
                <a:schemeClr val="dk1"/>
              </a:buClr>
              <a:buSzPts val="1100"/>
              <a:buFont typeface="Arial"/>
              <a:buNone/>
            </a:pPr>
            <a:r>
              <a:rPr lang="pl" sz="2199" b="1">
                <a:solidFill>
                  <a:srgbClr val="1E2328"/>
                </a:solidFill>
                <a:latin typeface="Montserrat"/>
                <a:ea typeface="Montserrat"/>
                <a:cs typeface="Montserrat"/>
                <a:sym typeface="Montserrat"/>
              </a:rPr>
              <a:t>Funkcja: </a:t>
            </a:r>
            <a:r>
              <a:rPr lang="pl" sz="2199" i="1">
                <a:solidFill>
                  <a:srgbClr val="1E2328"/>
                </a:solidFill>
                <a:latin typeface="Montserrat"/>
                <a:ea typeface="Montserrat"/>
                <a:cs typeface="Montserrat"/>
                <a:sym typeface="Montserrat"/>
              </a:rPr>
              <a:t>stosowana w spódnicach i spodniach na linii talii, na bluzkach na linii biustu, na rękawach na linii łokci oraz spodniach na linii kolan i bioder</a:t>
            </a:r>
            <a:endParaRPr sz="2199" i="1">
              <a:solidFill>
                <a:srgbClr val="1E2328"/>
              </a:solidFill>
              <a:latin typeface="Montserrat"/>
              <a:ea typeface="Montserrat"/>
              <a:cs typeface="Montserrat"/>
              <a:sym typeface="Montserrat"/>
            </a:endParaRPr>
          </a:p>
        </p:txBody>
      </p:sp>
      <p:sp>
        <p:nvSpPr>
          <p:cNvPr id="1395" name="Google Shape;1395;g32b8e289670_0_1370"/>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396" name="Google Shape;1396;g32b8e289670_0_1370"/>
          <p:cNvGrpSpPr/>
          <p:nvPr/>
        </p:nvGrpSpPr>
        <p:grpSpPr>
          <a:xfrm>
            <a:off x="0" y="0"/>
            <a:ext cx="18288000" cy="10287000"/>
            <a:chOff x="0" y="0"/>
            <a:chExt cx="24384000" cy="13716000"/>
          </a:xfrm>
        </p:grpSpPr>
        <p:cxnSp>
          <p:nvCxnSpPr>
            <p:cNvPr id="1397" name="Google Shape;1397;g32b8e289670_0_137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398" name="Google Shape;1398;g32b8e289670_0_137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99" name="Google Shape;1399;g32b8e289670_0_137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400" name="Google Shape;1400;g32b8e289670_0_137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1401" name="Google Shape;1401;g32b8e289670_0_137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pic>
        <p:nvPicPr>
          <p:cNvPr id="1402" name="Google Shape;1402;g32b8e289670_0_1370"/>
          <p:cNvPicPr preferRelativeResize="0"/>
          <p:nvPr/>
        </p:nvPicPr>
        <p:blipFill rotWithShape="1">
          <a:blip r:embed="rId5">
            <a:alphaModFix/>
          </a:blip>
          <a:srcRect r="28785"/>
          <a:stretch/>
        </p:blipFill>
        <p:spPr>
          <a:xfrm>
            <a:off x="11556100" y="1274900"/>
            <a:ext cx="4789870" cy="3985200"/>
          </a:xfrm>
          <a:prstGeom prst="rect">
            <a:avLst/>
          </a:prstGeom>
          <a:noFill/>
          <a:ln>
            <a:noFill/>
          </a:ln>
        </p:spPr>
      </p:pic>
      <p:pic>
        <p:nvPicPr>
          <p:cNvPr id="1403" name="Google Shape;1403;g32b8e289670_0_1370"/>
          <p:cNvPicPr preferRelativeResize="0"/>
          <p:nvPr/>
        </p:nvPicPr>
        <p:blipFill>
          <a:blip r:embed="rId6">
            <a:alphaModFix/>
          </a:blip>
          <a:stretch>
            <a:fillRect/>
          </a:stretch>
        </p:blipFill>
        <p:spPr>
          <a:xfrm>
            <a:off x="5680088" y="2142125"/>
            <a:ext cx="5734084" cy="7637800"/>
          </a:xfrm>
          <a:prstGeom prst="rect">
            <a:avLst/>
          </a:prstGeom>
          <a:noFill/>
          <a:ln>
            <a:noFill/>
          </a:ln>
        </p:spPr>
      </p:pic>
      <p:sp>
        <p:nvSpPr>
          <p:cNvPr id="1404" name="Google Shape;1404;g32b8e289670_0_1370"/>
          <p:cNvSpPr txBox="1"/>
          <p:nvPr/>
        </p:nvSpPr>
        <p:spPr>
          <a:xfrm>
            <a:off x="11642200" y="5511075"/>
            <a:ext cx="4911600" cy="45855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Aby przekształcić płaski kształt w formę trójwymiarową, można użyć jednego lub kilku zaszewek o jednym ostrzu. Szerokość u wylotu zaszewki i kształt szwu zaszewki – prosty, zagięty do wewnątrz, zagięty na zewnątrz – wpływają na kontur strukturyzowanej formy.</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408"/>
        <p:cNvGrpSpPr/>
        <p:nvPr/>
      </p:nvGrpSpPr>
      <p:grpSpPr>
        <a:xfrm>
          <a:off x="0" y="0"/>
          <a:ext cx="0" cy="0"/>
          <a:chOff x="0" y="0"/>
          <a:chExt cx="0" cy="0"/>
        </a:xfrm>
      </p:grpSpPr>
      <p:grpSp>
        <p:nvGrpSpPr>
          <p:cNvPr id="1409" name="Google Shape;1409;g32f86e14c84_0_50"/>
          <p:cNvGrpSpPr/>
          <p:nvPr/>
        </p:nvGrpSpPr>
        <p:grpSpPr>
          <a:xfrm>
            <a:off x="0" y="0"/>
            <a:ext cx="18288000" cy="10287000"/>
            <a:chOff x="0" y="0"/>
            <a:chExt cx="24384000" cy="13716000"/>
          </a:xfrm>
        </p:grpSpPr>
        <p:cxnSp>
          <p:nvCxnSpPr>
            <p:cNvPr id="1410" name="Google Shape;1410;g32f86e14c84_0_5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411" name="Google Shape;1411;g32f86e14c84_0_5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412" name="Google Shape;1412;g32f86e14c84_0_5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413" name="Google Shape;1413;g32f86e14c84_0_5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414" name="Google Shape;1414;g32f86e14c84_0_50"/>
          <p:cNvSpPr txBox="1"/>
          <p:nvPr/>
        </p:nvSpPr>
        <p:spPr>
          <a:xfrm>
            <a:off x="1031575" y="1155550"/>
            <a:ext cx="95664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800">
                <a:solidFill>
                  <a:srgbClr val="1E2328"/>
                </a:solidFill>
                <a:latin typeface="DM Serif Display"/>
                <a:ea typeface="DM Serif Display"/>
                <a:cs typeface="DM Serif Display"/>
                <a:sym typeface="DM Serif Display"/>
              </a:rPr>
              <a:t>Zmiana kształtu – </a:t>
            </a:r>
            <a:r>
              <a:rPr lang="pl" sz="3600">
                <a:solidFill>
                  <a:srgbClr val="1E2328"/>
                </a:solidFill>
                <a:latin typeface="DM Serif Display"/>
                <a:ea typeface="DM Serif Display"/>
                <a:cs typeface="DM Serif Display"/>
                <a:sym typeface="DM Serif Display"/>
              </a:rPr>
              <a:t>użycie lotek</a:t>
            </a:r>
            <a:endParaRPr sz="3600">
              <a:solidFill>
                <a:srgbClr val="1E2328"/>
              </a:solidFill>
              <a:latin typeface="DM Serif Display"/>
              <a:ea typeface="DM Serif Display"/>
              <a:cs typeface="DM Serif Display"/>
              <a:sym typeface="DM Serif Display"/>
            </a:endParaRPr>
          </a:p>
        </p:txBody>
      </p:sp>
      <p:sp>
        <p:nvSpPr>
          <p:cNvPr id="1415" name="Google Shape;1415;g32f86e14c84_0_50"/>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416" name="Google Shape;1416;g32f86e14c84_0_50"/>
          <p:cNvGrpSpPr/>
          <p:nvPr/>
        </p:nvGrpSpPr>
        <p:grpSpPr>
          <a:xfrm>
            <a:off x="0" y="0"/>
            <a:ext cx="18288000" cy="10287000"/>
            <a:chOff x="0" y="0"/>
            <a:chExt cx="24384000" cy="13716000"/>
          </a:xfrm>
        </p:grpSpPr>
        <p:cxnSp>
          <p:nvCxnSpPr>
            <p:cNvPr id="1417" name="Google Shape;1417;g32f86e14c84_0_5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418" name="Google Shape;1418;g32f86e14c84_0_5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419" name="Google Shape;1419;g32f86e14c84_0_5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420" name="Google Shape;1420;g32f86e14c84_0_5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1421" name="Google Shape;1421;g32f86e14c84_0_5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422" name="Google Shape;1422;g32f86e14c84_0_50"/>
          <p:cNvSpPr txBox="1"/>
          <p:nvPr/>
        </p:nvSpPr>
        <p:spPr>
          <a:xfrm>
            <a:off x="6707650" y="2026075"/>
            <a:ext cx="9566400" cy="3062100"/>
          </a:xfrm>
          <a:prstGeom prst="rect">
            <a:avLst/>
          </a:prstGeom>
          <a:noFill/>
          <a:ln>
            <a:noFill/>
          </a:ln>
        </p:spPr>
        <p:txBody>
          <a:bodyPr spcFirstLastPara="1" wrap="square" lIns="91425" tIns="91425" rIns="91425" bIns="91425" anchor="t" anchorCtr="0">
            <a:spAutoFit/>
          </a:bodyPr>
          <a:lstStyle/>
          <a:p>
            <a:pPr marL="0" marR="0" lvl="0" indent="0" algn="l" rtl="0">
              <a:lnSpc>
                <a:spcPct val="150022"/>
              </a:lnSpc>
              <a:spcBef>
                <a:spcPts val="0"/>
              </a:spcBef>
              <a:spcAft>
                <a:spcPts val="0"/>
              </a:spcAft>
              <a:buNone/>
            </a:pPr>
            <a:r>
              <a:rPr lang="pl" sz="2199" b="1">
                <a:solidFill>
                  <a:srgbClr val="1E2328"/>
                </a:solidFill>
                <a:latin typeface="Montserrat"/>
                <a:ea typeface="Montserrat"/>
                <a:cs typeface="Montserrat"/>
                <a:sym typeface="Montserrat"/>
              </a:rPr>
              <a:t>Lotka dwuostrzowa</a:t>
            </a:r>
            <a:endParaRPr sz="2199" b="1">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Diamentowy fragment materiału złożony na pół wzdłuż i zszyty od końca do końca. Zaszewki z podwójnymi zaszewkami usztywniają materiał na obu końcach szwu.</a:t>
            </a:r>
            <a:endParaRPr sz="2199">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 sz="2199" b="1">
                <a:solidFill>
                  <a:srgbClr val="1E2328"/>
                </a:solidFill>
                <a:latin typeface="Montserrat"/>
                <a:ea typeface="Montserrat"/>
                <a:cs typeface="Montserrat"/>
                <a:sym typeface="Montserrat"/>
              </a:rPr>
              <a:t>Funkcja: </a:t>
            </a:r>
            <a:r>
              <a:rPr lang="pl" sz="2199">
                <a:solidFill>
                  <a:srgbClr val="1E2328"/>
                </a:solidFill>
                <a:latin typeface="Montserrat"/>
                <a:ea typeface="Montserrat"/>
                <a:cs typeface="Montserrat"/>
                <a:sym typeface="Montserrat"/>
              </a:rPr>
              <a:t>stosowana w sukienkach, koszulach, kurtkach i marynarkach, na linii talii z tyłu i/lub z przodu</a:t>
            </a:r>
            <a:endParaRPr sz="2199">
              <a:solidFill>
                <a:srgbClr val="1E2328"/>
              </a:solidFill>
              <a:latin typeface="Montserrat"/>
              <a:ea typeface="Montserrat"/>
              <a:cs typeface="Montserrat"/>
              <a:sym typeface="Montserrat"/>
            </a:endParaRPr>
          </a:p>
        </p:txBody>
      </p:sp>
      <p:pic>
        <p:nvPicPr>
          <p:cNvPr id="1423" name="Google Shape;1423;g32f86e14c84_0_50"/>
          <p:cNvPicPr preferRelativeResize="0"/>
          <p:nvPr/>
        </p:nvPicPr>
        <p:blipFill rotWithShape="1">
          <a:blip r:embed="rId5">
            <a:alphaModFix/>
          </a:blip>
          <a:srcRect r="35880" b="7978"/>
          <a:stretch/>
        </p:blipFill>
        <p:spPr>
          <a:xfrm>
            <a:off x="11066049" y="5091250"/>
            <a:ext cx="4863674" cy="4907200"/>
          </a:xfrm>
          <a:prstGeom prst="rect">
            <a:avLst/>
          </a:prstGeom>
          <a:noFill/>
          <a:ln>
            <a:noFill/>
          </a:ln>
        </p:spPr>
      </p:pic>
      <p:pic>
        <p:nvPicPr>
          <p:cNvPr id="1424" name="Google Shape;1424;g32f86e14c84_0_50"/>
          <p:cNvPicPr preferRelativeResize="0"/>
          <p:nvPr/>
        </p:nvPicPr>
        <p:blipFill>
          <a:blip r:embed="rId6">
            <a:alphaModFix/>
          </a:blip>
          <a:stretch>
            <a:fillRect/>
          </a:stretch>
        </p:blipFill>
        <p:spPr>
          <a:xfrm>
            <a:off x="1403563" y="2176724"/>
            <a:ext cx="4967775" cy="7442851"/>
          </a:xfrm>
          <a:prstGeom prst="rect">
            <a:avLst/>
          </a:prstGeom>
          <a:noFill/>
          <a:ln>
            <a:noFill/>
          </a:ln>
        </p:spPr>
      </p:pic>
      <p:sp>
        <p:nvSpPr>
          <p:cNvPr id="1425" name="Google Shape;1425;g32f86e14c84_0_50"/>
          <p:cNvSpPr txBox="1"/>
          <p:nvPr/>
        </p:nvSpPr>
        <p:spPr>
          <a:xfrm>
            <a:off x="6629575" y="5561000"/>
            <a:ext cx="4221300" cy="35694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pl" sz="2199">
                <a:solidFill>
                  <a:srgbClr val="1E2328"/>
                </a:solidFill>
                <a:latin typeface="Montserrat"/>
                <a:ea typeface="Montserrat"/>
                <a:cs typeface="Montserrat"/>
                <a:sym typeface="Montserrat"/>
              </a:rPr>
              <a:t>Zasada, która wiąże szerokość lotki w jej najszerszym przekroju z wysokością lub głębokością osiągniętą na końcu lotki, ma zastosowanie również do lotek dwuostrzowych.</a:t>
            </a:r>
            <a:endParaRPr sz="2199">
              <a:solidFill>
                <a:srgbClr val="1E2328"/>
              </a:solidFill>
              <a:latin typeface="Montserrat"/>
              <a:ea typeface="Montserrat"/>
              <a:cs typeface="Montserrat"/>
              <a:sym typeface="Montserra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429"/>
        <p:cNvGrpSpPr/>
        <p:nvPr/>
      </p:nvGrpSpPr>
      <p:grpSpPr>
        <a:xfrm>
          <a:off x="0" y="0"/>
          <a:ext cx="0" cy="0"/>
          <a:chOff x="0" y="0"/>
          <a:chExt cx="0" cy="0"/>
        </a:xfrm>
      </p:grpSpPr>
      <p:grpSp>
        <p:nvGrpSpPr>
          <p:cNvPr id="1430" name="Google Shape;1430;g32f86e14c84_0_24"/>
          <p:cNvGrpSpPr/>
          <p:nvPr/>
        </p:nvGrpSpPr>
        <p:grpSpPr>
          <a:xfrm>
            <a:off x="0" y="0"/>
            <a:ext cx="18288000" cy="10287000"/>
            <a:chOff x="0" y="0"/>
            <a:chExt cx="24384000" cy="13716000"/>
          </a:xfrm>
        </p:grpSpPr>
        <p:cxnSp>
          <p:nvCxnSpPr>
            <p:cNvPr id="1431" name="Google Shape;1431;g32f86e14c84_0_2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432" name="Google Shape;1432;g32f86e14c84_0_2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433" name="Google Shape;1433;g32f86e14c84_0_2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434" name="Google Shape;1434;g32f86e14c84_0_2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435" name="Google Shape;1435;g32f86e14c84_0_24"/>
          <p:cNvSpPr txBox="1"/>
          <p:nvPr/>
        </p:nvSpPr>
        <p:spPr>
          <a:xfrm>
            <a:off x="1031575" y="1155550"/>
            <a:ext cx="95664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800">
                <a:solidFill>
                  <a:srgbClr val="1E2328"/>
                </a:solidFill>
                <a:latin typeface="DM Serif Display"/>
                <a:ea typeface="DM Serif Display"/>
                <a:cs typeface="DM Serif Display"/>
                <a:sym typeface="DM Serif Display"/>
              </a:rPr>
              <a:t>Zmiana kształtu – </a:t>
            </a:r>
            <a:r>
              <a:rPr lang="pl" sz="3600">
                <a:solidFill>
                  <a:srgbClr val="1E2328"/>
                </a:solidFill>
                <a:latin typeface="DM Serif Display"/>
                <a:ea typeface="DM Serif Display"/>
                <a:cs typeface="DM Serif Display"/>
                <a:sym typeface="DM Serif Display"/>
              </a:rPr>
              <a:t>użycie lotek</a:t>
            </a:r>
            <a:endParaRPr sz="3600">
              <a:solidFill>
                <a:srgbClr val="1E2328"/>
              </a:solidFill>
              <a:latin typeface="DM Serif Display"/>
              <a:ea typeface="DM Serif Display"/>
              <a:cs typeface="DM Serif Display"/>
              <a:sym typeface="DM Serif Display"/>
            </a:endParaRPr>
          </a:p>
        </p:txBody>
      </p:sp>
      <p:sp>
        <p:nvSpPr>
          <p:cNvPr id="1436" name="Google Shape;1436;g32f86e14c84_0_24"/>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437" name="Google Shape;1437;g32f86e14c84_0_24"/>
          <p:cNvGrpSpPr/>
          <p:nvPr/>
        </p:nvGrpSpPr>
        <p:grpSpPr>
          <a:xfrm>
            <a:off x="0" y="0"/>
            <a:ext cx="18288000" cy="10287000"/>
            <a:chOff x="0" y="0"/>
            <a:chExt cx="24384000" cy="13716000"/>
          </a:xfrm>
        </p:grpSpPr>
        <p:cxnSp>
          <p:nvCxnSpPr>
            <p:cNvPr id="1438" name="Google Shape;1438;g32f86e14c84_0_2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439" name="Google Shape;1439;g32f86e14c84_0_2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440" name="Google Shape;1440;g32f86e14c84_0_2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441" name="Google Shape;1441;g32f86e14c84_0_24"/>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1442" name="Google Shape;1442;g32f86e14c84_0_2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443" name="Google Shape;1443;g32f86e14c84_0_24"/>
          <p:cNvSpPr txBox="1"/>
          <p:nvPr/>
        </p:nvSpPr>
        <p:spPr>
          <a:xfrm>
            <a:off x="8653425" y="5406899"/>
            <a:ext cx="7467600" cy="34170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pl" sz="2100" dirty="0">
                <a:latin typeface="Montserrat"/>
                <a:ea typeface="Montserrat"/>
                <a:cs typeface="Montserrat"/>
                <a:sym typeface="Montserrat"/>
              </a:rPr>
              <a:t>Jeśli punkty zbiegu dwóch zaszewek na przeciwległych lub sąsiednich krawędziach są połączone, zaszewki można przekształcić w szew. W przypadku zaszewek wymagających stopniowego, zakrzywionego zwężania, co staje się trudne do utrzymania, gdy szerokość zaszewki zwęża się do nitek splotu, przekształcenie zaszewek w szwy rozwiązuje problem szycia.</a:t>
            </a:r>
            <a:endParaRPr sz="2100" dirty="0">
              <a:latin typeface="Montserrat"/>
              <a:ea typeface="Montserrat"/>
              <a:cs typeface="Montserrat"/>
              <a:sym typeface="Montserrat"/>
            </a:endParaRPr>
          </a:p>
          <a:p>
            <a:pPr marL="0" lvl="0" indent="0" algn="l" rtl="0">
              <a:lnSpc>
                <a:spcPct val="150000"/>
              </a:lnSpc>
              <a:spcBef>
                <a:spcPts val="0"/>
              </a:spcBef>
              <a:spcAft>
                <a:spcPts val="0"/>
              </a:spcAft>
              <a:buNone/>
            </a:pPr>
            <a:r>
              <a:rPr lang="pl" sz="2100" dirty="0">
                <a:latin typeface="Montserrat"/>
                <a:ea typeface="Montserrat"/>
                <a:cs typeface="Montserrat"/>
                <a:sym typeface="Montserrat"/>
              </a:rPr>
              <a:t>Najbardziej powszechnym przykładem jest krój księżniczki.</a:t>
            </a:r>
            <a:endParaRPr sz="2100" dirty="0">
              <a:latin typeface="Montserrat"/>
              <a:ea typeface="Montserrat"/>
              <a:cs typeface="Montserrat"/>
              <a:sym typeface="Montserrat"/>
            </a:endParaRPr>
          </a:p>
        </p:txBody>
      </p:sp>
      <p:sp>
        <p:nvSpPr>
          <p:cNvPr id="1444" name="Google Shape;1444;g32f86e14c84_0_24"/>
          <p:cNvSpPr txBox="1"/>
          <p:nvPr/>
        </p:nvSpPr>
        <p:spPr>
          <a:xfrm>
            <a:off x="491625" y="3429000"/>
            <a:ext cx="3494100" cy="5841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pl" sz="2100">
                <a:latin typeface="Montserrat"/>
                <a:ea typeface="Montserrat"/>
                <a:cs typeface="Montserrat"/>
                <a:sym typeface="Montserrat"/>
              </a:rPr>
              <a:t>W celach rzeźbiarskich zaszewki dwustronne kształtują wewnętrzną stronę materiału, a zaszewki jednostronne kształtują pełnię materiału na krawędziach.</a:t>
            </a:r>
            <a:endParaRPr sz="2100">
              <a:latin typeface="Montserrat"/>
              <a:ea typeface="Montserrat"/>
              <a:cs typeface="Montserrat"/>
              <a:sym typeface="Montserrat"/>
            </a:endParaRPr>
          </a:p>
          <a:p>
            <a:pPr marL="0" lvl="0" indent="0" algn="l" rtl="0">
              <a:lnSpc>
                <a:spcPct val="150000"/>
              </a:lnSpc>
              <a:spcBef>
                <a:spcPts val="0"/>
              </a:spcBef>
              <a:spcAft>
                <a:spcPts val="0"/>
              </a:spcAft>
              <a:buNone/>
            </a:pPr>
            <a:r>
              <a:rPr lang="pl" sz="2100">
                <a:solidFill>
                  <a:schemeClr val="dk1"/>
                </a:solidFill>
                <a:latin typeface="Montserrat"/>
                <a:ea typeface="Montserrat"/>
                <a:cs typeface="Montserrat"/>
                <a:sym typeface="Montserrat"/>
              </a:rPr>
              <a:t>Używane razem lotki jedno- i dwustronne tworzą skomplikowane konfiguracje trójwymiarowe.</a:t>
            </a:r>
            <a:endParaRPr sz="2100">
              <a:latin typeface="Montserrat"/>
              <a:ea typeface="Montserrat"/>
              <a:cs typeface="Montserrat"/>
              <a:sym typeface="Montserrat"/>
            </a:endParaRPr>
          </a:p>
        </p:txBody>
      </p:sp>
      <p:pic>
        <p:nvPicPr>
          <p:cNvPr id="1445" name="Google Shape;1445;g32f86e14c84_0_24"/>
          <p:cNvPicPr preferRelativeResize="0"/>
          <p:nvPr/>
        </p:nvPicPr>
        <p:blipFill rotWithShape="1">
          <a:blip r:embed="rId5">
            <a:alphaModFix/>
          </a:blip>
          <a:srcRect b="12434"/>
          <a:stretch/>
        </p:blipFill>
        <p:spPr>
          <a:xfrm>
            <a:off x="3985725" y="3486075"/>
            <a:ext cx="4076700" cy="5337826"/>
          </a:xfrm>
          <a:prstGeom prst="rect">
            <a:avLst/>
          </a:prstGeom>
          <a:noFill/>
          <a:ln>
            <a:noFill/>
          </a:ln>
        </p:spPr>
      </p:pic>
      <p:sp>
        <p:nvSpPr>
          <p:cNvPr id="1446" name="Google Shape;1446;g32f86e14c84_0_24"/>
          <p:cNvSpPr txBox="1"/>
          <p:nvPr/>
        </p:nvSpPr>
        <p:spPr>
          <a:xfrm>
            <a:off x="3985725" y="8823900"/>
            <a:ext cx="4907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700">
                <a:solidFill>
                  <a:schemeClr val="dk1"/>
                </a:solidFill>
                <a:latin typeface="Montserrat"/>
                <a:ea typeface="Montserrat"/>
                <a:cs typeface="Montserrat"/>
                <a:sym typeface="Montserrat"/>
              </a:rPr>
              <a:t>Nyokitto z przodu, Pattern Magic 2</a:t>
            </a:r>
            <a:endParaRPr sz="1000"/>
          </a:p>
        </p:txBody>
      </p:sp>
      <p:pic>
        <p:nvPicPr>
          <p:cNvPr id="1447" name="Google Shape;1447;g32f86e14c84_0_24"/>
          <p:cNvPicPr preferRelativeResize="0"/>
          <p:nvPr/>
        </p:nvPicPr>
        <p:blipFill rotWithShape="1">
          <a:blip r:embed="rId6">
            <a:alphaModFix/>
          </a:blip>
          <a:srcRect l="21855" t="9098" r="29993" b="40211"/>
          <a:stretch/>
        </p:blipFill>
        <p:spPr>
          <a:xfrm>
            <a:off x="10713146" y="279326"/>
            <a:ext cx="4857497" cy="5127574"/>
          </a:xfrm>
          <a:prstGeom prst="rect">
            <a:avLst/>
          </a:prstGeom>
          <a:noFill/>
          <a:ln>
            <a:noFill/>
          </a:ln>
        </p:spPr>
      </p:pic>
      <p:sp>
        <p:nvSpPr>
          <p:cNvPr id="1448" name="Google Shape;1448;g32f86e14c84_0_24"/>
          <p:cNvSpPr txBox="1"/>
          <p:nvPr/>
        </p:nvSpPr>
        <p:spPr>
          <a:xfrm rot="-5400000">
            <a:off x="9368650" y="2112550"/>
            <a:ext cx="1813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700">
                <a:solidFill>
                  <a:schemeClr val="dk1"/>
                </a:solidFill>
                <a:latin typeface="Montserrat"/>
                <a:ea typeface="Montserrat"/>
                <a:cs typeface="Montserrat"/>
                <a:sym typeface="Montserrat"/>
              </a:rPr>
              <a:t>Modelistka</a:t>
            </a:r>
            <a:endParaRPr sz="10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452"/>
        <p:cNvGrpSpPr/>
        <p:nvPr/>
      </p:nvGrpSpPr>
      <p:grpSpPr>
        <a:xfrm>
          <a:off x="0" y="0"/>
          <a:ext cx="0" cy="0"/>
          <a:chOff x="0" y="0"/>
          <a:chExt cx="0" cy="0"/>
        </a:xfrm>
      </p:grpSpPr>
      <p:grpSp>
        <p:nvGrpSpPr>
          <p:cNvPr id="1453" name="Google Shape;1453;g32f86e14c84_0_0"/>
          <p:cNvGrpSpPr/>
          <p:nvPr/>
        </p:nvGrpSpPr>
        <p:grpSpPr>
          <a:xfrm>
            <a:off x="0" y="0"/>
            <a:ext cx="18288000" cy="10287000"/>
            <a:chOff x="0" y="0"/>
            <a:chExt cx="24384000" cy="13716000"/>
          </a:xfrm>
        </p:grpSpPr>
        <p:cxnSp>
          <p:nvCxnSpPr>
            <p:cNvPr id="1454" name="Google Shape;1454;g32f86e14c84_0_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455" name="Google Shape;1455;g32f86e14c84_0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456" name="Google Shape;1456;g32f86e14c84_0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457" name="Google Shape;1457;g32f86e14c84_0_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458" name="Google Shape;1458;g32f86e14c84_0_0"/>
          <p:cNvSpPr txBox="1"/>
          <p:nvPr/>
        </p:nvSpPr>
        <p:spPr>
          <a:xfrm>
            <a:off x="1031575" y="1155550"/>
            <a:ext cx="95664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800">
                <a:solidFill>
                  <a:srgbClr val="1E2328"/>
                </a:solidFill>
                <a:latin typeface="DM Serif Display"/>
                <a:ea typeface="DM Serif Display"/>
                <a:cs typeface="DM Serif Display"/>
                <a:sym typeface="DM Serif Display"/>
              </a:rPr>
              <a:t>Zmiana kształtu – </a:t>
            </a:r>
            <a:r>
              <a:rPr lang="pl" sz="3600">
                <a:solidFill>
                  <a:srgbClr val="1E2328"/>
                </a:solidFill>
                <a:latin typeface="DM Serif Display"/>
                <a:ea typeface="DM Serif Display"/>
                <a:cs typeface="DM Serif Display"/>
                <a:sym typeface="DM Serif Display"/>
              </a:rPr>
              <a:t>użycie lotek</a:t>
            </a:r>
            <a:endParaRPr sz="3600">
              <a:solidFill>
                <a:srgbClr val="1E2328"/>
              </a:solidFill>
              <a:latin typeface="DM Serif Display"/>
              <a:ea typeface="DM Serif Display"/>
              <a:cs typeface="DM Serif Display"/>
              <a:sym typeface="DM Serif Display"/>
            </a:endParaRPr>
          </a:p>
        </p:txBody>
      </p:sp>
      <p:sp>
        <p:nvSpPr>
          <p:cNvPr id="1459" name="Google Shape;1459;g32f86e14c84_0_0"/>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460" name="Google Shape;1460;g32f86e14c84_0_0"/>
          <p:cNvGrpSpPr/>
          <p:nvPr/>
        </p:nvGrpSpPr>
        <p:grpSpPr>
          <a:xfrm>
            <a:off x="0" y="0"/>
            <a:ext cx="18288000" cy="10287000"/>
            <a:chOff x="0" y="0"/>
            <a:chExt cx="24384000" cy="13716000"/>
          </a:xfrm>
        </p:grpSpPr>
        <p:cxnSp>
          <p:nvCxnSpPr>
            <p:cNvPr id="1461" name="Google Shape;1461;g32f86e14c84_0_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462" name="Google Shape;1462;g32f86e14c84_0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463" name="Google Shape;1463;g32f86e14c84_0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464" name="Google Shape;1464;g32f86e14c84_0_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1465" name="Google Shape;1465;g32f86e14c84_0_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466" name="Google Shape;1466;g32f86e14c84_0_0"/>
          <p:cNvSpPr txBox="1"/>
          <p:nvPr/>
        </p:nvSpPr>
        <p:spPr>
          <a:xfrm>
            <a:off x="842984" y="1676250"/>
            <a:ext cx="15453600" cy="831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2099" dirty="0">
                <a:solidFill>
                  <a:srgbClr val="1E2328"/>
                </a:solidFill>
                <a:latin typeface="Montserrat"/>
                <a:ea typeface="Montserrat"/>
                <a:cs typeface="Montserrat"/>
                <a:sym typeface="Montserrat"/>
              </a:rPr>
              <a:t>Ponieważ szwy zaszewkowe kończą się, a w przypadku zaszewek dwustronnych zaczynają się wewnątrz materiału, przecięta nić w miejscu zakończenia szwów musi być zabezpieczona, w przeciwnym razie ścieg może się rozpruć. Oto kilka wskazówek, jak to zrobić:</a:t>
            </a:r>
            <a:endParaRPr sz="2099"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endParaRPr sz="2099" dirty="0">
              <a:solidFill>
                <a:srgbClr val="1E2328"/>
              </a:solidFill>
              <a:latin typeface="Montserrat"/>
              <a:ea typeface="Montserrat"/>
              <a:cs typeface="Montserrat"/>
              <a:sym typeface="Montserrat"/>
            </a:endParaRPr>
          </a:p>
          <a:p>
            <a:pPr marL="457200" lvl="0" indent="-361886" algn="l" rtl="0">
              <a:lnSpc>
                <a:spcPct val="115000"/>
              </a:lnSpc>
              <a:spcBef>
                <a:spcPts val="0"/>
              </a:spcBef>
              <a:spcAft>
                <a:spcPts val="0"/>
              </a:spcAft>
              <a:buClr>
                <a:srgbClr val="1E2328"/>
              </a:buClr>
              <a:buSzPts val="2099"/>
              <a:buFont typeface="Montserrat"/>
              <a:buAutoNum type="arabicPeriod"/>
            </a:pPr>
            <a:r>
              <a:rPr lang="pl" sz="2099" b="1" dirty="0">
                <a:solidFill>
                  <a:srgbClr val="1E2328"/>
                </a:solidFill>
                <a:latin typeface="Montserrat"/>
                <a:ea typeface="Montserrat"/>
                <a:cs typeface="Montserrat"/>
                <a:sym typeface="Montserrat"/>
              </a:rPr>
              <a:t>Przywiąż igłę do nici szpulki za pomocą węzła kwadratowego:</a:t>
            </a:r>
            <a:endParaRPr sz="2099" b="1" dirty="0">
              <a:solidFill>
                <a:srgbClr val="1E2328"/>
              </a:solidFill>
              <a:latin typeface="Montserrat"/>
              <a:ea typeface="Montserrat"/>
              <a:cs typeface="Montserrat"/>
              <a:sym typeface="Montserrat"/>
            </a:endParaRPr>
          </a:p>
          <a:p>
            <a:pPr marL="457200" lvl="0" indent="-361886" algn="l" rtl="0">
              <a:lnSpc>
                <a:spcPct val="115000"/>
              </a:lnSpc>
              <a:spcBef>
                <a:spcPts val="0"/>
              </a:spcBef>
              <a:spcAft>
                <a:spcPts val="0"/>
              </a:spcAft>
              <a:buClr>
                <a:srgbClr val="1E2328"/>
              </a:buClr>
              <a:buSzPts val="2099"/>
              <a:buFont typeface="Montserrat"/>
              <a:buAutoNum type="alphaLcParenR"/>
            </a:pPr>
            <a:r>
              <a:rPr lang="pl" sz="2099" dirty="0">
                <a:solidFill>
                  <a:srgbClr val="1E2328"/>
                </a:solidFill>
                <a:latin typeface="Montserrat"/>
                <a:ea typeface="Montserrat"/>
                <a:cs typeface="Montserrat"/>
                <a:sym typeface="Montserrat"/>
              </a:rPr>
              <a:t>Po przyszyciu zaszewki na lewej stronie materiału, zawiąż nici w miejscu, w którym szew wychodzi poza materiał.</a:t>
            </a:r>
            <a:endParaRPr sz="2099" dirty="0">
              <a:solidFill>
                <a:srgbClr val="1E2328"/>
              </a:solidFill>
              <a:latin typeface="Montserrat"/>
              <a:ea typeface="Montserrat"/>
              <a:cs typeface="Montserrat"/>
              <a:sym typeface="Montserrat"/>
            </a:endParaRPr>
          </a:p>
          <a:p>
            <a:pPr marL="457200" lvl="0" indent="-361886" algn="l" rtl="0">
              <a:lnSpc>
                <a:spcPct val="115000"/>
              </a:lnSpc>
              <a:spcBef>
                <a:spcPts val="0"/>
              </a:spcBef>
              <a:spcAft>
                <a:spcPts val="0"/>
              </a:spcAft>
              <a:buClr>
                <a:srgbClr val="1E2328"/>
              </a:buClr>
              <a:buSzPts val="2099"/>
              <a:buFont typeface="Montserrat"/>
              <a:buAutoNum type="alphaLcParenR"/>
            </a:pPr>
            <a:r>
              <a:rPr lang="pl" sz="2099" dirty="0">
                <a:solidFill>
                  <a:srgbClr val="1E2328"/>
                </a:solidFill>
                <a:latin typeface="Montserrat"/>
                <a:ea typeface="Montserrat"/>
                <a:cs typeface="Montserrat"/>
                <a:sym typeface="Montserrat"/>
              </a:rPr>
              <a:t>Po przyszyciu zaszewki na prawej stronie materiału, odwróć go na drugą stronę. Złap obie nitki z ostatniego ściegu igłą i przeciągnij je na drugą stronę, aby zawiązać.</a:t>
            </a:r>
            <a:endParaRPr sz="2099" dirty="0">
              <a:solidFill>
                <a:srgbClr val="1E2328"/>
              </a:solidFill>
              <a:latin typeface="Montserrat"/>
              <a:ea typeface="Montserrat"/>
              <a:cs typeface="Montserrat"/>
              <a:sym typeface="Montserrat"/>
            </a:endParaRPr>
          </a:p>
          <a:p>
            <a:pPr marL="457200" lvl="0" indent="-361886" algn="l" rtl="0">
              <a:lnSpc>
                <a:spcPct val="115000"/>
              </a:lnSpc>
              <a:spcBef>
                <a:spcPts val="0"/>
              </a:spcBef>
              <a:spcAft>
                <a:spcPts val="0"/>
              </a:spcAft>
              <a:buClr>
                <a:srgbClr val="1E2328"/>
              </a:buClr>
              <a:buSzPts val="2099"/>
              <a:buFont typeface="Montserrat"/>
              <a:buAutoNum type="alphaLcParenR"/>
            </a:pPr>
            <a:r>
              <a:rPr lang="pl" sz="2099" dirty="0">
                <a:solidFill>
                  <a:srgbClr val="1E2328"/>
                </a:solidFill>
                <a:latin typeface="Montserrat"/>
                <a:ea typeface="Montserrat"/>
                <a:cs typeface="Montserrat"/>
                <a:sym typeface="Montserrat"/>
              </a:rPr>
              <a:t>Po przyszyciu zaszewki po prawej stronie materiału, zwiąż nitki z przodu. Włóż obie nitki w igłę, wbij igłę w ostatni otwór igły maszynowej, przeciągnij ją do tyłu i przeciągnij węzeł przez materiał.</a:t>
            </a:r>
            <a:endParaRPr sz="2099"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2099" dirty="0">
                <a:solidFill>
                  <a:srgbClr val="1E2328"/>
                </a:solidFill>
                <a:latin typeface="Montserrat"/>
                <a:ea typeface="Montserrat"/>
                <a:cs typeface="Montserrat"/>
                <a:sym typeface="Montserrat"/>
              </a:rPr>
              <a:t>Przytnij zawiązane nici co najmniej 1,5 cm od węzła.</a:t>
            </a:r>
            <a:endParaRPr sz="2099" dirty="0">
              <a:solidFill>
                <a:srgbClr val="1E2328"/>
              </a:solidFill>
              <a:latin typeface="Montserrat"/>
              <a:ea typeface="Montserrat"/>
              <a:cs typeface="Montserrat"/>
              <a:sym typeface="Montserrat"/>
            </a:endParaRPr>
          </a:p>
          <a:p>
            <a:pPr marL="457200" lvl="0" indent="-361886" algn="l" rtl="0">
              <a:lnSpc>
                <a:spcPct val="115000"/>
              </a:lnSpc>
              <a:spcBef>
                <a:spcPts val="0"/>
              </a:spcBef>
              <a:spcAft>
                <a:spcPts val="0"/>
              </a:spcAft>
              <a:buClr>
                <a:srgbClr val="1E2328"/>
              </a:buClr>
              <a:buSzPts val="2099"/>
              <a:buFont typeface="Montserrat"/>
              <a:buAutoNum type="arabicPeriod"/>
            </a:pPr>
            <a:r>
              <a:rPr lang="pl" sz="2099" b="1" dirty="0">
                <a:solidFill>
                  <a:srgbClr val="1E2328"/>
                </a:solidFill>
                <a:latin typeface="Montserrat"/>
                <a:ea typeface="Montserrat"/>
                <a:cs typeface="Montserrat"/>
                <a:sym typeface="Montserrat"/>
              </a:rPr>
              <a:t>Zmniejsz długość ściegu:</a:t>
            </a:r>
            <a:endParaRPr sz="2099" b="1" dirty="0">
              <a:solidFill>
                <a:srgbClr val="1E2328"/>
              </a:solidFill>
              <a:latin typeface="Montserrat"/>
              <a:ea typeface="Montserrat"/>
              <a:cs typeface="Montserrat"/>
              <a:sym typeface="Montserrat"/>
            </a:endParaRPr>
          </a:p>
          <a:p>
            <a:pPr marL="457200" lvl="0" indent="-361886" algn="l" rtl="0">
              <a:lnSpc>
                <a:spcPct val="115000"/>
              </a:lnSpc>
              <a:spcBef>
                <a:spcPts val="0"/>
              </a:spcBef>
              <a:spcAft>
                <a:spcPts val="0"/>
              </a:spcAft>
              <a:buClr>
                <a:srgbClr val="1E2328"/>
              </a:buClr>
              <a:buSzPts val="2099"/>
              <a:buFont typeface="Montserrat"/>
              <a:buAutoNum type="alphaLcParenR"/>
            </a:pPr>
            <a:r>
              <a:rPr lang="pl" sz="2099" dirty="0">
                <a:solidFill>
                  <a:srgbClr val="1E2328"/>
                </a:solidFill>
                <a:latin typeface="Montserrat"/>
                <a:ea typeface="Montserrat"/>
                <a:cs typeface="Montserrat"/>
                <a:sym typeface="Montserrat"/>
              </a:rPr>
              <a:t>Szyjąc zaszewkę po lewej stronie materiału, zacznij skracać ścieg przed dotarciem do końca szwu, aż osiągnie 0, gdy linia szwu się zwęża. Wykonaj trzy lub cztery ściegi w punkcie O przed przycięciem nici.</a:t>
            </a:r>
            <a:endParaRPr sz="2099" dirty="0">
              <a:solidFill>
                <a:srgbClr val="1E2328"/>
              </a:solidFill>
              <a:latin typeface="Montserrat"/>
              <a:ea typeface="Montserrat"/>
              <a:cs typeface="Montserrat"/>
              <a:sym typeface="Montserrat"/>
            </a:endParaRPr>
          </a:p>
          <a:p>
            <a:pPr marL="457200" lvl="0" indent="-361886" algn="l" rtl="0">
              <a:lnSpc>
                <a:spcPct val="115000"/>
              </a:lnSpc>
              <a:spcBef>
                <a:spcPts val="0"/>
              </a:spcBef>
              <a:spcAft>
                <a:spcPts val="0"/>
              </a:spcAft>
              <a:buClr>
                <a:srgbClr val="1E2328"/>
              </a:buClr>
              <a:buSzPts val="2099"/>
              <a:buFont typeface="Montserrat"/>
              <a:buAutoNum type="alphaLcParenR"/>
            </a:pPr>
            <a:r>
              <a:rPr lang="pl" sz="2099" dirty="0">
                <a:solidFill>
                  <a:srgbClr val="1E2328"/>
                </a:solidFill>
                <a:latin typeface="Montserrat"/>
                <a:ea typeface="Montserrat"/>
                <a:cs typeface="Montserrat"/>
                <a:sym typeface="Montserrat"/>
              </a:rPr>
              <a:t>Aby rozpocząć wykonywanie zaszewki dwustronnej, należy wykonać czynności w odwrotnej kolejności: rozpocząć od 0 i szybko zwiększać długość ściegu do standardowej długości.</a:t>
            </a:r>
            <a:endParaRPr sz="2099" dirty="0">
              <a:solidFill>
                <a:srgbClr val="1E2328"/>
              </a:solidFill>
              <a:latin typeface="Montserrat"/>
              <a:ea typeface="Montserrat"/>
              <a:cs typeface="Montserrat"/>
              <a:sym typeface="Montserrat"/>
            </a:endParaRPr>
          </a:p>
          <a:p>
            <a:pPr marL="457200" lvl="0" indent="-361886" algn="l" rtl="0">
              <a:lnSpc>
                <a:spcPct val="115000"/>
              </a:lnSpc>
              <a:spcBef>
                <a:spcPts val="0"/>
              </a:spcBef>
              <a:spcAft>
                <a:spcPts val="0"/>
              </a:spcAft>
              <a:buClr>
                <a:srgbClr val="1E2328"/>
              </a:buClr>
              <a:buSzPts val="2099"/>
              <a:buFont typeface="Montserrat"/>
              <a:buAutoNum type="arabicPeriod"/>
            </a:pPr>
            <a:r>
              <a:rPr lang="pl" sz="2099" b="1" dirty="0">
                <a:solidFill>
                  <a:srgbClr val="1E2328"/>
                </a:solidFill>
                <a:latin typeface="Montserrat"/>
                <a:ea typeface="Montserrat"/>
                <a:cs typeface="Montserrat"/>
                <a:sym typeface="Montserrat"/>
              </a:rPr>
              <a:t>Szyj pojedynczą nicią podczas szycia zaszewki jednopunktowej:</a:t>
            </a:r>
            <a:endParaRPr sz="2099" b="1" dirty="0">
              <a:solidFill>
                <a:srgbClr val="1E2328"/>
              </a:solidFill>
              <a:latin typeface="Montserrat"/>
              <a:ea typeface="Montserrat"/>
              <a:cs typeface="Montserrat"/>
              <a:sym typeface="Montserrat"/>
            </a:endParaRPr>
          </a:p>
          <a:p>
            <a:pPr marL="457200" lvl="0" indent="-361886" algn="l" rtl="0">
              <a:lnSpc>
                <a:spcPct val="115000"/>
              </a:lnSpc>
              <a:spcBef>
                <a:spcPts val="0"/>
              </a:spcBef>
              <a:spcAft>
                <a:spcPts val="0"/>
              </a:spcAft>
              <a:buClr>
                <a:srgbClr val="1E2328"/>
              </a:buClr>
              <a:buSzPts val="2099"/>
              <a:buFont typeface="Montserrat"/>
              <a:buAutoNum type="arabicParenBoth"/>
            </a:pPr>
            <a:r>
              <a:rPr lang="pl" sz="2099" dirty="0">
                <a:solidFill>
                  <a:srgbClr val="1E2328"/>
                </a:solidFill>
                <a:latin typeface="Montserrat"/>
                <a:ea typeface="Montserrat"/>
                <a:cs typeface="Montserrat"/>
                <a:sym typeface="Montserrat"/>
              </a:rPr>
              <a:t>Przywiąż koniec nici dolnej do końca nici igłowej bardzo ciasnym, kwadratowym węzłem.</a:t>
            </a:r>
            <a:endParaRPr sz="2099" dirty="0">
              <a:solidFill>
                <a:srgbClr val="1E2328"/>
              </a:solidFill>
              <a:latin typeface="Montserrat"/>
              <a:ea typeface="Montserrat"/>
              <a:cs typeface="Montserrat"/>
              <a:sym typeface="Montserrat"/>
            </a:endParaRPr>
          </a:p>
          <a:p>
            <a:pPr marL="457200" lvl="0" indent="-361886" algn="l" rtl="0">
              <a:lnSpc>
                <a:spcPct val="115000"/>
              </a:lnSpc>
              <a:spcBef>
                <a:spcPts val="0"/>
              </a:spcBef>
              <a:spcAft>
                <a:spcPts val="0"/>
              </a:spcAft>
              <a:buClr>
                <a:srgbClr val="1E2328"/>
              </a:buClr>
              <a:buSzPts val="2099"/>
              <a:buFont typeface="Montserrat"/>
              <a:buAutoNum type="arabicParenBoth"/>
            </a:pPr>
            <a:r>
              <a:rPr lang="pl" sz="2099" dirty="0">
                <a:solidFill>
                  <a:srgbClr val="1E2328"/>
                </a:solidFill>
                <a:latin typeface="Montserrat"/>
                <a:ea typeface="Montserrat"/>
                <a:cs typeface="Montserrat"/>
                <a:sym typeface="Montserrat"/>
              </a:rPr>
              <a:t>Pociągając za nić igłową, przeciągnij węzeł przez igłę. Nawiń nić igłową na szpulkę, przesuwając węzeł i nić szpulkową w górę przez prowadnice i naprężając, aż węzeł dotrze do szpulki.</a:t>
            </a:r>
            <a:endParaRPr sz="2099" dirty="0">
              <a:solidFill>
                <a:srgbClr val="1E2328"/>
              </a:solidFill>
              <a:latin typeface="Montserrat"/>
              <a:ea typeface="Montserrat"/>
              <a:cs typeface="Montserrat"/>
              <a:sym typeface="Montserrat"/>
            </a:endParaRPr>
          </a:p>
          <a:p>
            <a:pPr marL="457200" lvl="0" indent="-361886" algn="l" rtl="0">
              <a:lnSpc>
                <a:spcPct val="115000"/>
              </a:lnSpc>
              <a:spcBef>
                <a:spcPts val="0"/>
              </a:spcBef>
              <a:spcAft>
                <a:spcPts val="0"/>
              </a:spcAft>
              <a:buClr>
                <a:srgbClr val="1E2328"/>
              </a:buClr>
              <a:buSzPts val="2099"/>
              <a:buFont typeface="Montserrat"/>
              <a:buAutoNum type="arabicParenBoth"/>
            </a:pPr>
            <a:r>
              <a:rPr lang="pl" sz="2099" dirty="0">
                <a:solidFill>
                  <a:srgbClr val="1E2328"/>
                </a:solidFill>
                <a:latin typeface="Montserrat"/>
                <a:ea typeface="Montserrat"/>
                <a:cs typeface="Montserrat"/>
                <a:sym typeface="Montserrat"/>
              </a:rPr>
              <a:t>Rozpocznij szycie, umieszczając zakładkę na igle, która powinna być skierowana w dół. Przy pierwszym ściegu nić owinie się wokół zakładki, nie pozostawiając końcówek do zawiązania lub przycięcia.</a:t>
            </a:r>
            <a:endParaRPr sz="2099" dirty="0">
              <a:solidFill>
                <a:srgbClr val="1E2328"/>
              </a:solidFill>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470"/>
        <p:cNvGrpSpPr/>
        <p:nvPr/>
      </p:nvGrpSpPr>
      <p:grpSpPr>
        <a:xfrm>
          <a:off x="0" y="0"/>
          <a:ext cx="0" cy="0"/>
          <a:chOff x="0" y="0"/>
          <a:chExt cx="0" cy="0"/>
        </a:xfrm>
      </p:grpSpPr>
      <p:grpSp>
        <p:nvGrpSpPr>
          <p:cNvPr id="1471" name="Google Shape;1471;g32b8e289670_0_1424"/>
          <p:cNvGrpSpPr/>
          <p:nvPr/>
        </p:nvGrpSpPr>
        <p:grpSpPr>
          <a:xfrm>
            <a:off x="0" y="0"/>
            <a:ext cx="18288000" cy="10287000"/>
            <a:chOff x="0" y="0"/>
            <a:chExt cx="24384000" cy="13716000"/>
          </a:xfrm>
        </p:grpSpPr>
        <p:cxnSp>
          <p:nvCxnSpPr>
            <p:cNvPr id="1472" name="Google Shape;1472;g32b8e289670_0_142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473" name="Google Shape;1473;g32b8e289670_0_142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474" name="Google Shape;1474;g32b8e289670_0_142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475" name="Google Shape;1475;g32b8e289670_0_142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476" name="Google Shape;1476;g32b8e289670_0_1424"/>
          <p:cNvSpPr txBox="1"/>
          <p:nvPr/>
        </p:nvSpPr>
        <p:spPr>
          <a:xfrm>
            <a:off x="955375" y="1155550"/>
            <a:ext cx="9566400" cy="738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6000"/>
              <a:buFont typeface="Arial"/>
              <a:buNone/>
            </a:pPr>
            <a:r>
              <a:rPr lang="pl" sz="4800">
                <a:solidFill>
                  <a:srgbClr val="1E2328"/>
                </a:solidFill>
                <a:latin typeface="DM Serif Display"/>
                <a:ea typeface="DM Serif Display"/>
                <a:cs typeface="DM Serif Display"/>
                <a:sym typeface="DM Serif Display"/>
              </a:rPr>
              <a:t>Zmiana kształtu - </a:t>
            </a:r>
            <a:r>
              <a:rPr lang="pl" sz="3600">
                <a:solidFill>
                  <a:srgbClr val="1E2328"/>
                </a:solidFill>
                <a:latin typeface="DM Serif Display"/>
                <a:ea typeface="DM Serif Display"/>
                <a:cs typeface="DM Serif Display"/>
                <a:sym typeface="DM Serif Display"/>
              </a:rPr>
              <a:t>podwijanie</a:t>
            </a:r>
            <a:endParaRPr sz="4800">
              <a:solidFill>
                <a:srgbClr val="1E2328"/>
              </a:solidFill>
              <a:latin typeface="DM Serif Display"/>
              <a:ea typeface="DM Serif Display"/>
              <a:cs typeface="DM Serif Display"/>
              <a:sym typeface="DM Serif Display"/>
            </a:endParaRPr>
          </a:p>
        </p:txBody>
      </p:sp>
      <p:sp>
        <p:nvSpPr>
          <p:cNvPr id="1477" name="Google Shape;1477;g32b8e289670_0_1424"/>
          <p:cNvSpPr txBox="1"/>
          <p:nvPr/>
        </p:nvSpPr>
        <p:spPr>
          <a:xfrm>
            <a:off x="557226" y="2261375"/>
            <a:ext cx="12424200" cy="2369700"/>
          </a:xfrm>
          <a:prstGeom prst="rect">
            <a:avLst/>
          </a:prstGeom>
          <a:noFill/>
          <a:ln>
            <a:noFill/>
          </a:ln>
        </p:spPr>
        <p:txBody>
          <a:bodyPr spcFirstLastPara="1" wrap="square" lIns="0" tIns="0" rIns="0" bIns="0" anchor="t" anchorCtr="0">
            <a:spAutoFit/>
          </a:bodyPr>
          <a:lstStyle/>
          <a:p>
            <a:pPr marL="0" lvl="0" indent="0" algn="l" rtl="0">
              <a:lnSpc>
                <a:spcPct val="150022"/>
              </a:lnSpc>
              <a:spcBef>
                <a:spcPts val="0"/>
              </a:spcBef>
              <a:spcAft>
                <a:spcPts val="0"/>
              </a:spcAft>
              <a:buClr>
                <a:schemeClr val="dk1"/>
              </a:buClr>
              <a:buSzPts val="1100"/>
              <a:buFont typeface="Arial"/>
              <a:buNone/>
            </a:pPr>
            <a:r>
              <a:rPr lang="pl" sz="2199" b="1">
                <a:solidFill>
                  <a:srgbClr val="1E2328"/>
                </a:solidFill>
                <a:latin typeface="Montserrat"/>
                <a:ea typeface="Montserrat"/>
                <a:cs typeface="Montserrat"/>
                <a:sym typeface="Montserrat"/>
              </a:rPr>
              <a:t>STANDARDOWE ZAKŁADKI</a:t>
            </a:r>
            <a:endParaRPr sz="2199" b="1">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Clr>
                <a:schemeClr val="dk1"/>
              </a:buClr>
              <a:buSzPts val="1100"/>
              <a:buFont typeface="Arial"/>
              <a:buNone/>
            </a:pPr>
            <a:r>
              <a:rPr lang="pl" sz="2199">
                <a:solidFill>
                  <a:srgbClr val="1E2328"/>
                </a:solidFill>
                <a:latin typeface="Montserrat"/>
                <a:ea typeface="Montserrat"/>
                <a:cs typeface="Montserrat"/>
                <a:sym typeface="Montserrat"/>
              </a:rPr>
              <a:t>Standardowe zakładki to równoległe fałdy podciągnięte z powierzchni materiału i połączone ściegiem od jednego końca do drugiego. Standardowe szwy zakładki są proste i zszywane w równej lub ukośnej odległości od krawędzi zagięcia przez dwie warstwy materiału. Oto kilka najpopularniejszych rodzajów:</a:t>
            </a:r>
            <a:endParaRPr sz="2199">
              <a:solidFill>
                <a:srgbClr val="1E2328"/>
              </a:solidFill>
              <a:latin typeface="Montserrat"/>
              <a:ea typeface="Montserrat"/>
              <a:cs typeface="Montserrat"/>
              <a:sym typeface="Montserrat"/>
            </a:endParaRPr>
          </a:p>
        </p:txBody>
      </p:sp>
      <p:sp>
        <p:nvSpPr>
          <p:cNvPr id="1478" name="Google Shape;1478;g32b8e289670_0_1424"/>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479" name="Google Shape;1479;g32b8e289670_0_1424"/>
          <p:cNvGrpSpPr/>
          <p:nvPr/>
        </p:nvGrpSpPr>
        <p:grpSpPr>
          <a:xfrm>
            <a:off x="0" y="0"/>
            <a:ext cx="18288000" cy="10287000"/>
            <a:chOff x="0" y="0"/>
            <a:chExt cx="24384000" cy="13716000"/>
          </a:xfrm>
        </p:grpSpPr>
        <p:cxnSp>
          <p:nvCxnSpPr>
            <p:cNvPr id="1480" name="Google Shape;1480;g32b8e289670_0_142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481" name="Google Shape;1481;g32b8e289670_0_142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482" name="Google Shape;1482;g32b8e289670_0_142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483" name="Google Shape;1483;g32b8e289670_0_1424"/>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1484" name="Google Shape;1484;g32b8e289670_0_142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pic>
        <p:nvPicPr>
          <p:cNvPr id="1485" name="Google Shape;1485;g32b8e289670_0_1424"/>
          <p:cNvPicPr preferRelativeResize="0"/>
          <p:nvPr/>
        </p:nvPicPr>
        <p:blipFill rotWithShape="1">
          <a:blip r:embed="rId5">
            <a:alphaModFix/>
          </a:blip>
          <a:srcRect t="22287"/>
          <a:stretch/>
        </p:blipFill>
        <p:spPr>
          <a:xfrm>
            <a:off x="13069925" y="1389050"/>
            <a:ext cx="3200900" cy="3113925"/>
          </a:xfrm>
          <a:prstGeom prst="rect">
            <a:avLst/>
          </a:prstGeom>
          <a:noFill/>
          <a:ln>
            <a:noFill/>
          </a:ln>
        </p:spPr>
      </p:pic>
      <p:pic>
        <p:nvPicPr>
          <p:cNvPr id="1486" name="Google Shape;1486;g32b8e289670_0_1424"/>
          <p:cNvPicPr preferRelativeResize="0"/>
          <p:nvPr/>
        </p:nvPicPr>
        <p:blipFill>
          <a:blip r:embed="rId6">
            <a:alphaModFix/>
          </a:blip>
          <a:stretch>
            <a:fillRect/>
          </a:stretch>
        </p:blipFill>
        <p:spPr>
          <a:xfrm>
            <a:off x="696877" y="4998000"/>
            <a:ext cx="3508086" cy="2369700"/>
          </a:xfrm>
          <a:prstGeom prst="rect">
            <a:avLst/>
          </a:prstGeom>
          <a:noFill/>
          <a:ln>
            <a:noFill/>
          </a:ln>
        </p:spPr>
      </p:pic>
      <p:pic>
        <p:nvPicPr>
          <p:cNvPr id="1487" name="Google Shape;1487;g32b8e289670_0_1424"/>
          <p:cNvPicPr preferRelativeResize="0"/>
          <p:nvPr/>
        </p:nvPicPr>
        <p:blipFill>
          <a:blip r:embed="rId7">
            <a:alphaModFix/>
          </a:blip>
          <a:stretch>
            <a:fillRect/>
          </a:stretch>
        </p:blipFill>
        <p:spPr>
          <a:xfrm>
            <a:off x="6011650" y="5026292"/>
            <a:ext cx="3508100" cy="2446124"/>
          </a:xfrm>
          <a:prstGeom prst="rect">
            <a:avLst/>
          </a:prstGeom>
          <a:noFill/>
          <a:ln>
            <a:noFill/>
          </a:ln>
        </p:spPr>
      </p:pic>
      <p:pic>
        <p:nvPicPr>
          <p:cNvPr id="1488" name="Google Shape;1488;g32b8e289670_0_1424"/>
          <p:cNvPicPr preferRelativeResize="0"/>
          <p:nvPr/>
        </p:nvPicPr>
        <p:blipFill>
          <a:blip r:embed="rId8">
            <a:alphaModFix/>
          </a:blip>
          <a:stretch>
            <a:fillRect/>
          </a:stretch>
        </p:blipFill>
        <p:spPr>
          <a:xfrm>
            <a:off x="11563825" y="5064901"/>
            <a:ext cx="3200911" cy="2175375"/>
          </a:xfrm>
          <a:prstGeom prst="rect">
            <a:avLst/>
          </a:prstGeom>
          <a:noFill/>
          <a:ln>
            <a:noFill/>
          </a:ln>
        </p:spPr>
      </p:pic>
      <p:sp>
        <p:nvSpPr>
          <p:cNvPr id="1489" name="Google Shape;1489;g32b8e289670_0_1424"/>
          <p:cNvSpPr txBox="1"/>
          <p:nvPr/>
        </p:nvSpPr>
        <p:spPr>
          <a:xfrm>
            <a:off x="11563822" y="7434600"/>
            <a:ext cx="5322600" cy="25542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199" b="1">
                <a:solidFill>
                  <a:srgbClr val="1E2328"/>
                </a:solidFill>
                <a:latin typeface="Montserrat"/>
                <a:ea typeface="Montserrat"/>
                <a:cs typeface="Montserrat"/>
                <a:sym typeface="Montserrat"/>
              </a:rPr>
              <a:t>ŚLEPE ZAKRĘCENIA</a:t>
            </a:r>
            <a:endParaRPr sz="2199" b="1">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zakładki bez widocznych odstępów pomiędzy nimi, ponieważ fałdy dotykają lub nachodzą na linie szwów sąsiednich zakładek.</a:t>
            </a:r>
            <a:endParaRPr/>
          </a:p>
        </p:txBody>
      </p:sp>
      <p:sp>
        <p:nvSpPr>
          <p:cNvPr id="1490" name="Google Shape;1490;g32b8e289670_0_1424"/>
          <p:cNvSpPr txBox="1"/>
          <p:nvPr/>
        </p:nvSpPr>
        <p:spPr>
          <a:xfrm>
            <a:off x="696875" y="7613825"/>
            <a:ext cx="4859700" cy="25542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199" b="1">
                <a:solidFill>
                  <a:srgbClr val="1E2328"/>
                </a:solidFill>
                <a:latin typeface="Montserrat"/>
                <a:ea typeface="Montserrat"/>
                <a:cs typeface="Montserrat"/>
                <a:sym typeface="Montserrat"/>
              </a:rPr>
              <a:t>ZAKŁADKI SZPILKOWE</a:t>
            </a:r>
            <a:endParaRPr sz="2199" b="1">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wąskie zakładki, które czasami mają szerokość zaledwie szpilki, ale nigdy nie są przyszywane dalej niż 3 mm od zagięcia.</a:t>
            </a:r>
            <a:endParaRPr/>
          </a:p>
        </p:txBody>
      </p:sp>
      <p:sp>
        <p:nvSpPr>
          <p:cNvPr id="1491" name="Google Shape;1491;g32b8e289670_0_1424"/>
          <p:cNvSpPr txBox="1"/>
          <p:nvPr/>
        </p:nvSpPr>
        <p:spPr>
          <a:xfrm>
            <a:off x="5898900" y="7613825"/>
            <a:ext cx="5322600" cy="2046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199" b="1">
                <a:solidFill>
                  <a:srgbClr val="1E2328"/>
                </a:solidFill>
                <a:latin typeface="Montserrat"/>
                <a:ea typeface="Montserrat"/>
                <a:cs typeface="Montserrat"/>
                <a:sym typeface="Montserrat"/>
              </a:rPr>
              <a:t>ROZSTAWY ZAGINIONIONE</a:t>
            </a:r>
            <a:endParaRPr sz="2199" b="1">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zakładki o jednakowej szerokości i widocznie rozmieszczone w jednakowych odstępach.</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95"/>
        <p:cNvGrpSpPr/>
        <p:nvPr/>
      </p:nvGrpSpPr>
      <p:grpSpPr>
        <a:xfrm>
          <a:off x="0" y="0"/>
          <a:ext cx="0" cy="0"/>
          <a:chOff x="0" y="0"/>
          <a:chExt cx="0" cy="0"/>
        </a:xfrm>
      </p:grpSpPr>
      <p:grpSp>
        <p:nvGrpSpPr>
          <p:cNvPr id="196" name="Google Shape;196;p6"/>
          <p:cNvGrpSpPr/>
          <p:nvPr/>
        </p:nvGrpSpPr>
        <p:grpSpPr>
          <a:xfrm>
            <a:off x="0" y="0"/>
            <a:ext cx="18288000" cy="10287000"/>
            <a:chOff x="0" y="0"/>
            <a:chExt cx="24384000" cy="13716000"/>
          </a:xfrm>
        </p:grpSpPr>
        <p:cxnSp>
          <p:nvCxnSpPr>
            <p:cNvPr id="197" name="Google Shape;197;p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98" name="Google Shape;198;p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99" name="Google Shape;199;p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200" name="Google Shape;200;p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201" name="Google Shape;201;p6"/>
          <p:cNvGrpSpPr/>
          <p:nvPr/>
        </p:nvGrpSpPr>
        <p:grpSpPr>
          <a:xfrm>
            <a:off x="1035125" y="5652963"/>
            <a:ext cx="8282506" cy="4634040"/>
            <a:chOff x="0" y="0"/>
            <a:chExt cx="6574461" cy="3678393"/>
          </a:xfrm>
        </p:grpSpPr>
        <p:sp>
          <p:nvSpPr>
            <p:cNvPr id="202" name="Google Shape;202;p6"/>
            <p:cNvSpPr/>
            <p:nvPr/>
          </p:nvSpPr>
          <p:spPr>
            <a:xfrm>
              <a:off x="0" y="0"/>
              <a:ext cx="6574461" cy="3678393"/>
            </a:xfrm>
            <a:custGeom>
              <a:avLst/>
              <a:gdLst/>
              <a:ahLst/>
              <a:cxnLst/>
              <a:rect l="l" t="t" r="r" b="b"/>
              <a:pathLst>
                <a:path w="6574461" h="3678393" extrusionOk="0">
                  <a:moveTo>
                    <a:pt x="0" y="0"/>
                  </a:moveTo>
                  <a:lnTo>
                    <a:pt x="6574461" y="0"/>
                  </a:lnTo>
                  <a:lnTo>
                    <a:pt x="6574461" y="3678393"/>
                  </a:lnTo>
                  <a:lnTo>
                    <a:pt x="0" y="3678393"/>
                  </a:lnTo>
                  <a:close/>
                </a:path>
              </a:pathLst>
            </a:custGeom>
            <a:solidFill>
              <a:srgbClr val="1E2328"/>
            </a:solidFill>
            <a:ln>
              <a:noFill/>
            </a:ln>
          </p:spPr>
          <p:txBody>
            <a:bodyPr/>
            <a:lstStyle/>
            <a:p>
              <a:endParaRPr lang="pl-PL"/>
            </a:p>
          </p:txBody>
        </p:sp>
        <p:sp>
          <p:nvSpPr>
            <p:cNvPr id="203" name="Google Shape;203;p6"/>
            <p:cNvSpPr txBox="1"/>
            <p:nvPr/>
          </p:nvSpPr>
          <p:spPr>
            <a:xfrm>
              <a:off x="0" y="0"/>
              <a:ext cx="6574460" cy="3678393"/>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04" name="Google Shape;204;p6"/>
          <p:cNvSpPr txBox="1"/>
          <p:nvPr/>
        </p:nvSpPr>
        <p:spPr>
          <a:xfrm>
            <a:off x="2315212" y="6508174"/>
            <a:ext cx="4985240"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b="0" i="0" u="none" strike="noStrike" cap="none" dirty="0">
                <a:solidFill>
                  <a:srgbClr val="FFFFFF"/>
                </a:solidFill>
                <a:latin typeface="DM Serif Display"/>
                <a:ea typeface="DM Serif Display"/>
                <a:cs typeface="DM Serif Display"/>
                <a:sym typeface="DM Serif Display"/>
              </a:rPr>
              <a:t>Niezbędne wyposażenie</a:t>
            </a:r>
            <a:endParaRPr sz="1400" b="0" i="0" u="none" strike="noStrike" cap="none" dirty="0">
              <a:solidFill>
                <a:srgbClr val="000000"/>
              </a:solidFill>
              <a:latin typeface="Arial"/>
              <a:ea typeface="Arial"/>
              <a:cs typeface="Arial"/>
              <a:sym typeface="Arial"/>
            </a:endParaRPr>
          </a:p>
        </p:txBody>
      </p:sp>
      <p:cxnSp>
        <p:nvCxnSpPr>
          <p:cNvPr id="205" name="Google Shape;205;p6"/>
          <p:cNvCxnSpPr/>
          <p:nvPr/>
        </p:nvCxnSpPr>
        <p:spPr>
          <a:xfrm>
            <a:off x="2315244" y="8612231"/>
            <a:ext cx="719041" cy="4762"/>
          </a:xfrm>
          <a:prstGeom prst="straightConnector1">
            <a:avLst/>
          </a:prstGeom>
          <a:noFill/>
          <a:ln w="9525" cap="flat" cmpd="sng">
            <a:solidFill>
              <a:srgbClr val="FFFFFF"/>
            </a:solidFill>
            <a:prstDash val="solid"/>
            <a:round/>
            <a:headEnd type="none" w="sm" len="sm"/>
            <a:tailEnd type="none" w="sm" len="sm"/>
          </a:ln>
        </p:spPr>
      </p:cxnSp>
      <p:sp>
        <p:nvSpPr>
          <p:cNvPr id="206" name="Google Shape;206;p6"/>
          <p:cNvSpPr txBox="1"/>
          <p:nvPr/>
        </p:nvSpPr>
        <p:spPr>
          <a:xfrm>
            <a:off x="1035125" y="1929125"/>
            <a:ext cx="6413100" cy="33852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199" b="0" i="0" u="none" strike="noStrike" cap="none">
                <a:solidFill>
                  <a:srgbClr val="1E2328"/>
                </a:solidFill>
                <a:latin typeface="Montserrat"/>
                <a:ea typeface="Montserrat"/>
                <a:cs typeface="Montserrat"/>
                <a:sym typeface="Montserrat"/>
              </a:rPr>
              <a:t>Do części praktycznej tej jednostki potrzebna będzie maszyna do szycia, szpilki, kreda lub coś podobnego, nożyczki do tkanin, wykrój papierowy, miarka krawiecka, linijki do tworzenia wykrojów, zapasy tkanin i odzież używana,</a:t>
            </a:r>
            <a:r>
              <a:rPr lang="pl" sz="2199">
                <a:solidFill>
                  <a:srgbClr val="1E2328"/>
                </a:solidFill>
                <a:latin typeface="Montserrat"/>
                <a:ea typeface="Montserrat"/>
                <a:cs typeface="Montserrat"/>
                <a:sym typeface="Montserrat"/>
              </a:rPr>
              <a:t> </a:t>
            </a:r>
            <a:r>
              <a:rPr lang="pl" sz="2199" b="0" i="0" u="none" strike="noStrike" cap="none">
                <a:solidFill>
                  <a:srgbClr val="1E2328"/>
                </a:solidFill>
                <a:latin typeface="Montserrat"/>
                <a:ea typeface="Montserrat"/>
                <a:cs typeface="Montserrat"/>
                <a:sym typeface="Montserrat"/>
              </a:rPr>
              <a:t>bieżnik do igieł maszynowych i ręcznych</a:t>
            </a:r>
            <a:endParaRPr sz="2199" b="0" i="0" u="none" strike="noStrike" cap="none">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Clr>
                <a:srgbClr val="000000"/>
              </a:buClr>
              <a:buSzPts val="2199"/>
              <a:buFont typeface="Arial"/>
              <a:buNone/>
            </a:pPr>
            <a:endParaRPr sz="2199" b="0" i="0" u="none" strike="noStrike" cap="none">
              <a:solidFill>
                <a:srgbClr val="1E2328"/>
              </a:solidFill>
              <a:latin typeface="Montserrat"/>
              <a:ea typeface="Montserrat"/>
              <a:cs typeface="Montserrat"/>
              <a:sym typeface="Montserrat"/>
            </a:endParaRPr>
          </a:p>
        </p:txBody>
      </p:sp>
      <p:sp>
        <p:nvSpPr>
          <p:cNvPr id="207" name="Google Shape;207;p6"/>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208" name="Google Shape;208;p6"/>
          <p:cNvGrpSpPr/>
          <p:nvPr/>
        </p:nvGrpSpPr>
        <p:grpSpPr>
          <a:xfrm>
            <a:off x="0" y="0"/>
            <a:ext cx="18288000" cy="10287000"/>
            <a:chOff x="0" y="0"/>
            <a:chExt cx="24384000" cy="13716000"/>
          </a:xfrm>
        </p:grpSpPr>
        <p:cxnSp>
          <p:nvCxnSpPr>
            <p:cNvPr id="209" name="Google Shape;209;p6"/>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210" name="Google Shape;210;p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11" name="Google Shape;211;p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212" name="Google Shape;212;p6"/>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213" name="Google Shape;213;p6"/>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pic>
        <p:nvPicPr>
          <p:cNvPr id="214" name="Google Shape;214;p6"/>
          <p:cNvPicPr preferRelativeResize="0"/>
          <p:nvPr/>
        </p:nvPicPr>
        <p:blipFill rotWithShape="1">
          <a:blip r:embed="rId5">
            <a:alphaModFix/>
          </a:blip>
          <a:srcRect l="9926" t="19112" r="2767" b="24840"/>
          <a:stretch/>
        </p:blipFill>
        <p:spPr>
          <a:xfrm>
            <a:off x="7782375" y="1626100"/>
            <a:ext cx="8282501" cy="644417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495"/>
        <p:cNvGrpSpPr/>
        <p:nvPr/>
      </p:nvGrpSpPr>
      <p:grpSpPr>
        <a:xfrm>
          <a:off x="0" y="0"/>
          <a:ext cx="0" cy="0"/>
          <a:chOff x="0" y="0"/>
          <a:chExt cx="0" cy="0"/>
        </a:xfrm>
      </p:grpSpPr>
      <p:grpSp>
        <p:nvGrpSpPr>
          <p:cNvPr id="1496" name="Google Shape;1496;g32f86e14c84_0_183"/>
          <p:cNvGrpSpPr/>
          <p:nvPr/>
        </p:nvGrpSpPr>
        <p:grpSpPr>
          <a:xfrm>
            <a:off x="0" y="0"/>
            <a:ext cx="18288000" cy="10287000"/>
            <a:chOff x="0" y="0"/>
            <a:chExt cx="24384000" cy="13716000"/>
          </a:xfrm>
        </p:grpSpPr>
        <p:cxnSp>
          <p:nvCxnSpPr>
            <p:cNvPr id="1497" name="Google Shape;1497;g32f86e14c84_0_18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498" name="Google Shape;1498;g32f86e14c84_0_18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499" name="Google Shape;1499;g32f86e14c84_0_18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500" name="Google Shape;1500;g32f86e14c84_0_183"/>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501" name="Google Shape;1501;g32f86e14c84_0_183"/>
          <p:cNvSpPr txBox="1"/>
          <p:nvPr/>
        </p:nvSpPr>
        <p:spPr>
          <a:xfrm>
            <a:off x="955375" y="1155550"/>
            <a:ext cx="9566400" cy="738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6000"/>
              <a:buFont typeface="Arial"/>
              <a:buNone/>
            </a:pPr>
            <a:r>
              <a:rPr lang="pl" sz="4800">
                <a:solidFill>
                  <a:srgbClr val="1E2328"/>
                </a:solidFill>
                <a:latin typeface="DM Serif Display"/>
                <a:ea typeface="DM Serif Display"/>
                <a:cs typeface="DM Serif Display"/>
                <a:sym typeface="DM Serif Display"/>
              </a:rPr>
              <a:t>Zmiana kształtu - </a:t>
            </a:r>
            <a:r>
              <a:rPr lang="pl" sz="3600">
                <a:solidFill>
                  <a:srgbClr val="1E2328"/>
                </a:solidFill>
                <a:latin typeface="DM Serif Display"/>
                <a:ea typeface="DM Serif Display"/>
                <a:cs typeface="DM Serif Display"/>
                <a:sym typeface="DM Serif Display"/>
              </a:rPr>
              <a:t>podwijanie</a:t>
            </a:r>
            <a:endParaRPr sz="4800">
              <a:solidFill>
                <a:srgbClr val="1E2328"/>
              </a:solidFill>
              <a:latin typeface="DM Serif Display"/>
              <a:ea typeface="DM Serif Display"/>
              <a:cs typeface="DM Serif Display"/>
              <a:sym typeface="DM Serif Display"/>
            </a:endParaRPr>
          </a:p>
        </p:txBody>
      </p:sp>
      <p:sp>
        <p:nvSpPr>
          <p:cNvPr id="1502" name="Google Shape;1502;g32f86e14c84_0_183"/>
          <p:cNvSpPr txBox="1"/>
          <p:nvPr/>
        </p:nvSpPr>
        <p:spPr>
          <a:xfrm>
            <a:off x="0" y="2026075"/>
            <a:ext cx="10097575" cy="9188669"/>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Clr>
                <a:schemeClr val="dk1"/>
              </a:buClr>
              <a:buSzPts val="1100"/>
              <a:buFont typeface="Arial"/>
              <a:buNone/>
            </a:pPr>
            <a:r>
              <a:rPr lang="pl" sz="2199" b="1" dirty="0">
                <a:solidFill>
                  <a:srgbClr val="1E2328"/>
                </a:solidFill>
                <a:latin typeface="Montserrat"/>
                <a:ea typeface="Montserrat"/>
                <a:cs typeface="Montserrat"/>
                <a:sym typeface="Montserrat"/>
              </a:rPr>
              <a:t>Oto kilka WSKAZÓWEK, które pomogą Ci uzyskać dobry wynik:</a:t>
            </a:r>
            <a:endParaRPr sz="2199" b="1" dirty="0">
              <a:solidFill>
                <a:srgbClr val="1E2328"/>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2199" dirty="0">
              <a:solidFill>
                <a:srgbClr val="1E2328"/>
              </a:solidFill>
              <a:latin typeface="Montserrat"/>
              <a:ea typeface="Montserrat"/>
              <a:cs typeface="Montserrat"/>
              <a:sym typeface="Montserrat"/>
            </a:endParaRPr>
          </a:p>
          <a:p>
            <a:pPr marL="457200" lvl="0" indent="-368236" algn="l" rtl="0">
              <a:lnSpc>
                <a:spcPct val="115000"/>
              </a:lnSpc>
              <a:spcBef>
                <a:spcPts val="0"/>
              </a:spcBef>
              <a:spcAft>
                <a:spcPts val="0"/>
              </a:spcAft>
              <a:buClr>
                <a:srgbClr val="1E2328"/>
              </a:buClr>
              <a:buSzPts val="2199"/>
              <a:buFont typeface="Montserrat"/>
              <a:buAutoNum type="arabicPeriod"/>
            </a:pPr>
            <a:r>
              <a:rPr lang="pl" sz="2199" dirty="0">
                <a:solidFill>
                  <a:srgbClr val="1E2328"/>
                </a:solidFill>
                <a:latin typeface="Montserrat"/>
                <a:ea typeface="Montserrat"/>
                <a:cs typeface="Montserrat"/>
                <a:sym typeface="Montserrat"/>
              </a:rPr>
              <a:t>Przed znakowaniem należy wyrównać strukturę tkaniny i zaprasować ją parą.</a:t>
            </a:r>
            <a:br>
              <a:rPr lang="en-US" sz="2199" dirty="0">
                <a:solidFill>
                  <a:srgbClr val="1E2328"/>
                </a:solidFill>
                <a:latin typeface="Montserrat"/>
                <a:ea typeface="Montserrat"/>
                <a:cs typeface="Montserrat"/>
                <a:sym typeface="Montserrat"/>
              </a:rPr>
            </a:br>
            <a:endParaRPr sz="2199" dirty="0">
              <a:solidFill>
                <a:srgbClr val="1E2328"/>
              </a:solidFill>
              <a:latin typeface="Montserrat"/>
              <a:ea typeface="Montserrat"/>
              <a:cs typeface="Montserrat"/>
              <a:sym typeface="Montserrat"/>
            </a:endParaRPr>
          </a:p>
          <a:p>
            <a:pPr marL="457200" lvl="0" indent="-368236" algn="l" rtl="0">
              <a:lnSpc>
                <a:spcPct val="115000"/>
              </a:lnSpc>
              <a:spcBef>
                <a:spcPts val="0"/>
              </a:spcBef>
              <a:spcAft>
                <a:spcPts val="0"/>
              </a:spcAft>
              <a:buClr>
                <a:srgbClr val="1E2328"/>
              </a:buClr>
              <a:buSzPts val="2199"/>
              <a:buFont typeface="Montserrat"/>
              <a:buAutoNum type="arabicPeriod"/>
            </a:pPr>
            <a:r>
              <a:rPr lang="pl" sz="2199" dirty="0">
                <a:solidFill>
                  <a:srgbClr val="1E2328"/>
                </a:solidFill>
                <a:latin typeface="Montserrat"/>
                <a:ea typeface="Montserrat"/>
                <a:cs typeface="Montserrat"/>
                <a:sym typeface="Montserrat"/>
              </a:rPr>
              <a:t>Rozłóż tkaninę na powierzchni większej niż jej długość i szerokość i naciągnij ją podczas znakowania. Użyj deski do krojenia z kratką, aby sprawdzić prostoliniowość. Opcjonalne metody znakowania linii zagięcia mogą być dostępne.</a:t>
            </a:r>
            <a:br>
              <a:rPr lang="en-US" sz="2199" dirty="0">
                <a:solidFill>
                  <a:srgbClr val="1E2328"/>
                </a:solidFill>
                <a:latin typeface="Montserrat"/>
                <a:ea typeface="Montserrat"/>
                <a:cs typeface="Montserrat"/>
                <a:sym typeface="Montserrat"/>
              </a:rPr>
            </a:br>
            <a:endParaRPr sz="2199" dirty="0">
              <a:solidFill>
                <a:srgbClr val="1E2328"/>
              </a:solidFill>
              <a:latin typeface="Montserrat"/>
              <a:ea typeface="Montserrat"/>
              <a:cs typeface="Montserrat"/>
              <a:sym typeface="Montserrat"/>
            </a:endParaRPr>
          </a:p>
          <a:p>
            <a:pPr marL="457200" lvl="0" indent="-368236" algn="l" rtl="0">
              <a:lnSpc>
                <a:spcPct val="115000"/>
              </a:lnSpc>
              <a:spcBef>
                <a:spcPts val="0"/>
              </a:spcBef>
              <a:spcAft>
                <a:spcPts val="0"/>
              </a:spcAft>
              <a:buClr>
                <a:srgbClr val="1E2328"/>
              </a:buClr>
              <a:buSzPts val="2199"/>
              <a:buFont typeface="Montserrat"/>
              <a:buAutoNum type="arabicPeriod"/>
            </a:pPr>
            <a:r>
              <a:rPr lang="pl" sz="2199" dirty="0">
                <a:solidFill>
                  <a:srgbClr val="1E2328"/>
                </a:solidFill>
                <a:latin typeface="Montserrat"/>
                <a:ea typeface="Montserrat"/>
                <a:cs typeface="Montserrat"/>
                <a:sym typeface="Montserrat"/>
              </a:rPr>
              <a:t>W niektórych przypadkach właściwe: Wyciągnij nić ze splotu tkaniny. Odwróć tkaninę na drugą stronę i zgniot tępą igłą gobelinową. Zrób rzędy pinezek krawieckich.</a:t>
            </a:r>
            <a:br>
              <a:rPr lang="en-US" sz="2199" dirty="0">
                <a:solidFill>
                  <a:srgbClr val="1E2328"/>
                </a:solidFill>
                <a:latin typeface="Montserrat"/>
                <a:ea typeface="Montserrat"/>
                <a:cs typeface="Montserrat"/>
                <a:sym typeface="Montserrat"/>
              </a:rPr>
            </a:br>
            <a:endParaRPr sz="2199" dirty="0">
              <a:solidFill>
                <a:srgbClr val="1E2328"/>
              </a:solidFill>
              <a:latin typeface="Montserrat"/>
              <a:ea typeface="Montserrat"/>
              <a:cs typeface="Montserrat"/>
              <a:sym typeface="Montserrat"/>
            </a:endParaRPr>
          </a:p>
          <a:p>
            <a:pPr marL="457200" lvl="0" indent="-368236" algn="l" rtl="0">
              <a:lnSpc>
                <a:spcPct val="115000"/>
              </a:lnSpc>
              <a:spcBef>
                <a:spcPts val="0"/>
              </a:spcBef>
              <a:spcAft>
                <a:spcPts val="0"/>
              </a:spcAft>
              <a:buClr>
                <a:srgbClr val="1E2328"/>
              </a:buClr>
              <a:buSzPts val="2199"/>
              <a:buFont typeface="Montserrat"/>
              <a:buAutoNum type="arabicPeriod"/>
            </a:pPr>
            <a:r>
              <a:rPr lang="pl" sz="2199" dirty="0">
                <a:solidFill>
                  <a:srgbClr val="1E2328"/>
                </a:solidFill>
                <a:latin typeface="Montserrat"/>
                <a:ea typeface="Montserrat"/>
                <a:cs typeface="Montserrat"/>
                <a:sym typeface="Montserrat"/>
              </a:rPr>
              <a:t>Podczas zaginania fałd przed zszyciem, złóż i dociśnij prostą krawędź paska grubego papieru, wyrównanego z prostym włóknem, pomiędzy przeciwległymi znacznikami pozycji. Zachowaj odstępy między liniami szwów sąsiednich zaszewek co najmniej na szerokość stopki, mierząc od igły w lewo. Podczas końcowego prasowania unikaj nadmiernego użycia pary, która może spowodować marszczenie się materiału.</a:t>
            </a:r>
            <a:endParaRPr sz="2199" dirty="0">
              <a:solidFill>
                <a:srgbClr val="1E2328"/>
              </a:solidFill>
              <a:latin typeface="Montserrat"/>
              <a:ea typeface="Montserrat"/>
              <a:cs typeface="Montserrat"/>
              <a:sym typeface="Montserrat"/>
            </a:endParaRPr>
          </a:p>
          <a:p>
            <a:pPr marL="457200" lvl="0" indent="0" algn="l" rtl="0">
              <a:lnSpc>
                <a:spcPct val="150022"/>
              </a:lnSpc>
              <a:spcBef>
                <a:spcPts val="0"/>
              </a:spcBef>
              <a:spcAft>
                <a:spcPts val="0"/>
              </a:spcAft>
              <a:buNone/>
            </a:pPr>
            <a:endParaRPr sz="2199" dirty="0">
              <a:solidFill>
                <a:srgbClr val="1E2328"/>
              </a:solidFill>
              <a:latin typeface="Montserrat"/>
              <a:ea typeface="Montserrat"/>
              <a:cs typeface="Montserrat"/>
              <a:sym typeface="Montserrat"/>
            </a:endParaRPr>
          </a:p>
          <a:p>
            <a:pPr marL="457200" lvl="0" indent="0" algn="l" rtl="0">
              <a:lnSpc>
                <a:spcPct val="150022"/>
              </a:lnSpc>
              <a:spcBef>
                <a:spcPts val="0"/>
              </a:spcBef>
              <a:spcAft>
                <a:spcPts val="0"/>
              </a:spcAft>
              <a:buNone/>
            </a:pPr>
            <a:endParaRPr sz="2199" dirty="0">
              <a:solidFill>
                <a:srgbClr val="1E2328"/>
              </a:solidFill>
              <a:latin typeface="Montserrat"/>
              <a:ea typeface="Montserrat"/>
              <a:cs typeface="Montserrat"/>
              <a:sym typeface="Montserrat"/>
            </a:endParaRPr>
          </a:p>
        </p:txBody>
      </p:sp>
      <p:sp>
        <p:nvSpPr>
          <p:cNvPr id="1503" name="Google Shape;1503;g32f86e14c84_0_183"/>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504" name="Google Shape;1504;g32f86e14c84_0_183"/>
          <p:cNvGrpSpPr/>
          <p:nvPr/>
        </p:nvGrpSpPr>
        <p:grpSpPr>
          <a:xfrm>
            <a:off x="0" y="0"/>
            <a:ext cx="18288000" cy="10287000"/>
            <a:chOff x="0" y="0"/>
            <a:chExt cx="24384000" cy="13716000"/>
          </a:xfrm>
        </p:grpSpPr>
        <p:cxnSp>
          <p:nvCxnSpPr>
            <p:cNvPr id="1505" name="Google Shape;1505;g32f86e14c84_0_183"/>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506" name="Google Shape;1506;g32f86e14c84_0_18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07" name="Google Shape;1507;g32f86e14c84_0_18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508" name="Google Shape;1508;g32f86e14c84_0_183"/>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1509" name="Google Shape;1509;g32f86e14c84_0_18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pic>
        <p:nvPicPr>
          <p:cNvPr id="1510" name="Google Shape;1510;g32f86e14c84_0_183"/>
          <p:cNvPicPr preferRelativeResize="0"/>
          <p:nvPr/>
        </p:nvPicPr>
        <p:blipFill rotWithShape="1">
          <a:blip r:embed="rId5">
            <a:alphaModFix/>
          </a:blip>
          <a:srcRect b="-1419"/>
          <a:stretch/>
        </p:blipFill>
        <p:spPr>
          <a:xfrm>
            <a:off x="10364500" y="2452225"/>
            <a:ext cx="6048374" cy="7559276"/>
          </a:xfrm>
          <a:prstGeom prst="rect">
            <a:avLst/>
          </a:prstGeom>
          <a:noFill/>
          <a:ln>
            <a:noFill/>
          </a:ln>
        </p:spPr>
      </p:pic>
      <p:sp>
        <p:nvSpPr>
          <p:cNvPr id="1511" name="Google Shape;1511;g32f86e14c84_0_183"/>
          <p:cNvSpPr txBox="1"/>
          <p:nvPr/>
        </p:nvSpPr>
        <p:spPr>
          <a:xfrm>
            <a:off x="9551853" y="984867"/>
            <a:ext cx="7245000" cy="1353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pl" sz="1899" dirty="0">
                <a:solidFill>
                  <a:srgbClr val="1E2328"/>
                </a:solidFill>
                <a:latin typeface="Montserrat"/>
                <a:ea typeface="Montserrat"/>
                <a:cs typeface="Montserrat"/>
                <a:sym typeface="Montserrat"/>
              </a:rPr>
              <a:t>Gładka symetria, która charakteryzuje standardowe składanie, wymaga dokładnego mierzenia i znakowania, precyzyjnego składania oraz szwów szytych prostopadle do zagięcia.</a:t>
            </a:r>
            <a:endParaRPr sz="1899" dirty="0">
              <a:solidFill>
                <a:srgbClr val="1E2328"/>
              </a:solidFill>
              <a:latin typeface="Montserrat"/>
              <a:ea typeface="Montserrat"/>
              <a:cs typeface="Montserrat"/>
              <a:sym typeface="Montserra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grpSp>
        <p:nvGrpSpPr>
          <p:cNvPr id="1516" name="Google Shape;1516;g32b8e289670_0_34"/>
          <p:cNvGrpSpPr/>
          <p:nvPr/>
        </p:nvGrpSpPr>
        <p:grpSpPr>
          <a:xfrm>
            <a:off x="0" y="0"/>
            <a:ext cx="18288000" cy="10287000"/>
            <a:chOff x="0" y="0"/>
            <a:chExt cx="24384000" cy="13716000"/>
          </a:xfrm>
        </p:grpSpPr>
        <p:cxnSp>
          <p:nvCxnSpPr>
            <p:cNvPr id="1517" name="Google Shape;1517;g32b8e289670_0_3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518" name="Google Shape;1518;g32b8e289670_0_3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19" name="Google Shape;1519;g32b8e289670_0_3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520" name="Google Shape;1520;g32b8e289670_0_3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521" name="Google Shape;1521;g32b8e289670_0_34"/>
          <p:cNvGrpSpPr/>
          <p:nvPr/>
        </p:nvGrpSpPr>
        <p:grpSpPr>
          <a:xfrm>
            <a:off x="0" y="5541539"/>
            <a:ext cx="16220948" cy="4745423"/>
            <a:chOff x="0" y="0"/>
            <a:chExt cx="3508294" cy="1026348"/>
          </a:xfrm>
        </p:grpSpPr>
        <p:sp>
          <p:nvSpPr>
            <p:cNvPr id="1522" name="Google Shape;1522;g32b8e289670_0_34"/>
            <p:cNvSpPr/>
            <p:nvPr/>
          </p:nvSpPr>
          <p:spPr>
            <a:xfrm>
              <a:off x="0" y="0"/>
              <a:ext cx="3508294" cy="1026348"/>
            </a:xfrm>
            <a:custGeom>
              <a:avLst/>
              <a:gdLst/>
              <a:ahLst/>
              <a:cxnLst/>
              <a:rect l="l" t="t" r="r" b="b"/>
              <a:pathLst>
                <a:path w="3508294" h="1026348" extrusionOk="0">
                  <a:moveTo>
                    <a:pt x="0" y="0"/>
                  </a:moveTo>
                  <a:lnTo>
                    <a:pt x="3508294" y="0"/>
                  </a:lnTo>
                  <a:lnTo>
                    <a:pt x="3508294" y="1026348"/>
                  </a:lnTo>
                  <a:lnTo>
                    <a:pt x="0" y="1026348"/>
                  </a:lnTo>
                  <a:close/>
                </a:path>
              </a:pathLst>
            </a:custGeom>
            <a:solidFill>
              <a:srgbClr val="CFCF5A"/>
            </a:solidFill>
            <a:ln>
              <a:noFill/>
            </a:ln>
          </p:spPr>
          <p:txBody>
            <a:bodyPr/>
            <a:lstStyle/>
            <a:p>
              <a:endParaRPr lang="pl-PL"/>
            </a:p>
          </p:txBody>
        </p:sp>
        <p:sp>
          <p:nvSpPr>
            <p:cNvPr id="1523" name="Google Shape;1523;g32b8e289670_0_34"/>
            <p:cNvSpPr txBox="1"/>
            <p:nvPr/>
          </p:nvSpPr>
          <p:spPr>
            <a:xfrm>
              <a:off x="0" y="0"/>
              <a:ext cx="3508200" cy="10263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524" name="Google Shape;1524;g32b8e289670_0_34"/>
          <p:cNvPicPr preferRelativeResize="0"/>
          <p:nvPr/>
        </p:nvPicPr>
        <p:blipFill rotWithShape="1">
          <a:blip r:embed="rId4">
            <a:alphaModFix/>
          </a:blip>
          <a:srcRect t="12962" b="12962"/>
          <a:stretch/>
        </p:blipFill>
        <p:spPr>
          <a:xfrm>
            <a:off x="1031566" y="2047875"/>
            <a:ext cx="7078973" cy="3493665"/>
          </a:xfrm>
          <a:prstGeom prst="rect">
            <a:avLst/>
          </a:prstGeom>
          <a:noFill/>
          <a:ln>
            <a:noFill/>
          </a:ln>
        </p:spPr>
      </p:pic>
      <p:pic>
        <p:nvPicPr>
          <p:cNvPr id="1525" name="Google Shape;1525;g32b8e289670_0_34"/>
          <p:cNvPicPr preferRelativeResize="0"/>
          <p:nvPr/>
        </p:nvPicPr>
        <p:blipFill rotWithShape="1">
          <a:blip r:embed="rId5">
            <a:alphaModFix/>
          </a:blip>
          <a:srcRect t="40579" b="3463"/>
          <a:stretch/>
        </p:blipFill>
        <p:spPr>
          <a:xfrm>
            <a:off x="8427725" y="3583025"/>
            <a:ext cx="6764650" cy="5675275"/>
          </a:xfrm>
          <a:prstGeom prst="rect">
            <a:avLst/>
          </a:prstGeom>
          <a:noFill/>
          <a:ln>
            <a:noFill/>
          </a:ln>
        </p:spPr>
      </p:pic>
      <p:sp>
        <p:nvSpPr>
          <p:cNvPr id="1526" name="Google Shape;1526;g32b8e289670_0_34"/>
          <p:cNvSpPr txBox="1"/>
          <p:nvPr/>
        </p:nvSpPr>
        <p:spPr>
          <a:xfrm>
            <a:off x="1656302" y="5635710"/>
            <a:ext cx="5831400" cy="1847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pl" sz="6000" b="0" i="0" u="none" strike="noStrike" cap="none">
                <a:solidFill>
                  <a:srgbClr val="FFFFFF"/>
                </a:solidFill>
                <a:latin typeface="DM Serif Display"/>
                <a:ea typeface="DM Serif Display"/>
                <a:cs typeface="DM Serif Display"/>
                <a:sym typeface="DM Serif Display"/>
              </a:rPr>
              <a:t>Praktyczne zastosowanie</a:t>
            </a:r>
            <a:endParaRPr/>
          </a:p>
        </p:txBody>
      </p:sp>
      <p:cxnSp>
        <p:nvCxnSpPr>
          <p:cNvPr id="1527" name="Google Shape;1527;g32b8e289670_0_34"/>
          <p:cNvCxnSpPr/>
          <p:nvPr/>
        </p:nvCxnSpPr>
        <p:spPr>
          <a:xfrm rot="22947">
            <a:off x="1713823" y="7579361"/>
            <a:ext cx="719116" cy="0"/>
          </a:xfrm>
          <a:prstGeom prst="straightConnector1">
            <a:avLst/>
          </a:prstGeom>
          <a:noFill/>
          <a:ln w="9525" cap="flat" cmpd="sng">
            <a:solidFill>
              <a:srgbClr val="FFFFFF"/>
            </a:solidFill>
            <a:prstDash val="solid"/>
            <a:round/>
            <a:headEnd type="none" w="sm" len="sm"/>
            <a:tailEnd type="none" w="sm" len="sm"/>
          </a:ln>
        </p:spPr>
      </p:cxnSp>
      <p:sp>
        <p:nvSpPr>
          <p:cNvPr id="1528" name="Google Shape;1528;g32b8e289670_0_34"/>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grpSp>
        <p:nvGrpSpPr>
          <p:cNvPr id="1529" name="Google Shape;1529;g32b8e289670_0_34"/>
          <p:cNvGrpSpPr/>
          <p:nvPr/>
        </p:nvGrpSpPr>
        <p:grpSpPr>
          <a:xfrm>
            <a:off x="0" y="0"/>
            <a:ext cx="18288000" cy="10287000"/>
            <a:chOff x="0" y="0"/>
            <a:chExt cx="24384000" cy="13716000"/>
          </a:xfrm>
        </p:grpSpPr>
        <p:cxnSp>
          <p:nvCxnSpPr>
            <p:cNvPr id="1530" name="Google Shape;1530;g32b8e289670_0_3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531" name="Google Shape;1531;g32b8e289670_0_3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32" name="Google Shape;1532;g32b8e289670_0_3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533" name="Google Shape;1533;g32b8e289670_0_3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www.fashionupproject.com</a:t>
            </a:r>
            <a:endParaRPr/>
          </a:p>
        </p:txBody>
      </p:sp>
      <p:sp>
        <p:nvSpPr>
          <p:cNvPr id="1534" name="Google Shape;1534;g32b8e289670_0_34"/>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1535" name="Google Shape;1535;g32b8e289670_0_34"/>
          <p:cNvSpPr txBox="1"/>
          <p:nvPr/>
        </p:nvSpPr>
        <p:spPr>
          <a:xfrm>
            <a:off x="566750" y="7919100"/>
            <a:ext cx="7543800" cy="18618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a:solidFill>
                  <a:srgbClr val="FFFFFF"/>
                </a:solidFill>
                <a:latin typeface="Montserrat"/>
                <a:ea typeface="Montserrat"/>
                <a:cs typeface="Montserrat"/>
                <a:sym typeface="Montserrat"/>
              </a:rPr>
              <a:t>Ta aktywność polega na współpracy uczestników (każda para będzie dla siebie klientem i twórcą) nad stworzeniem ubrania przy użyciu technik, których się uczyliście.</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39"/>
        <p:cNvGrpSpPr/>
        <p:nvPr/>
      </p:nvGrpSpPr>
      <p:grpSpPr>
        <a:xfrm>
          <a:off x="0" y="0"/>
          <a:ext cx="0" cy="0"/>
          <a:chOff x="0" y="0"/>
          <a:chExt cx="0" cy="0"/>
        </a:xfrm>
      </p:grpSpPr>
      <p:grpSp>
        <p:nvGrpSpPr>
          <p:cNvPr id="1540" name="Google Shape;1540;g32b8e289670_0_57"/>
          <p:cNvGrpSpPr/>
          <p:nvPr/>
        </p:nvGrpSpPr>
        <p:grpSpPr>
          <a:xfrm>
            <a:off x="1179360" y="3915360"/>
            <a:ext cx="3459000" cy="5369700"/>
            <a:chOff x="1179360" y="3915360"/>
            <a:chExt cx="3459000" cy="5369700"/>
          </a:xfrm>
        </p:grpSpPr>
        <p:sp>
          <p:nvSpPr>
            <p:cNvPr id="1541" name="Google Shape;1541;g32b8e289670_0_57"/>
            <p:cNvSpPr/>
            <p:nvPr/>
          </p:nvSpPr>
          <p:spPr>
            <a:xfrm>
              <a:off x="1179360" y="3915360"/>
              <a:ext cx="3456354" cy="536587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542" name="Google Shape;1542;g32b8e289670_0_57"/>
            <p:cNvSpPr txBox="1"/>
            <p:nvPr/>
          </p:nvSpPr>
          <p:spPr>
            <a:xfrm>
              <a:off x="1179360" y="3915360"/>
              <a:ext cx="3459000" cy="536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3" name="Google Shape;1543;g32b8e289670_0_57"/>
          <p:cNvGrpSpPr/>
          <p:nvPr/>
        </p:nvGrpSpPr>
        <p:grpSpPr>
          <a:xfrm>
            <a:off x="4840560" y="3915360"/>
            <a:ext cx="8195809" cy="5369700"/>
            <a:chOff x="4840560" y="3915360"/>
            <a:chExt cx="8195809" cy="5369700"/>
          </a:xfrm>
        </p:grpSpPr>
        <p:sp>
          <p:nvSpPr>
            <p:cNvPr id="1544" name="Google Shape;1544;g32b8e289670_0_57"/>
            <p:cNvSpPr/>
            <p:nvPr/>
          </p:nvSpPr>
          <p:spPr>
            <a:xfrm>
              <a:off x="4840560" y="3915360"/>
              <a:ext cx="8195809" cy="536587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CFCF5A"/>
            </a:solidFill>
            <a:ln>
              <a:noFill/>
            </a:ln>
          </p:spPr>
          <p:txBody>
            <a:bodyPr/>
            <a:lstStyle/>
            <a:p>
              <a:endParaRPr lang="pl-PL"/>
            </a:p>
          </p:txBody>
        </p:sp>
        <p:sp>
          <p:nvSpPr>
            <p:cNvPr id="1545" name="Google Shape;1545;g32b8e289670_0_57"/>
            <p:cNvSpPr txBox="1"/>
            <p:nvPr/>
          </p:nvSpPr>
          <p:spPr>
            <a:xfrm>
              <a:off x="4840560" y="3915360"/>
              <a:ext cx="8194800" cy="536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g32b8e289670_0_57"/>
          <p:cNvGrpSpPr/>
          <p:nvPr/>
        </p:nvGrpSpPr>
        <p:grpSpPr>
          <a:xfrm>
            <a:off x="2470680" y="3477240"/>
            <a:ext cx="876300" cy="876300"/>
            <a:chOff x="2470680" y="3477240"/>
            <a:chExt cx="876300" cy="876300"/>
          </a:xfrm>
        </p:grpSpPr>
        <p:sp>
          <p:nvSpPr>
            <p:cNvPr id="1547" name="Google Shape;1547;g32b8e289670_0_57"/>
            <p:cNvSpPr/>
            <p:nvPr/>
          </p:nvSpPr>
          <p:spPr>
            <a:xfrm>
              <a:off x="2470680" y="3477240"/>
              <a:ext cx="875792"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548" name="Google Shape;1548;g32b8e289670_0_57"/>
            <p:cNvSpPr txBox="1"/>
            <p:nvPr/>
          </p:nvSpPr>
          <p:spPr>
            <a:xfrm>
              <a:off x="2470680" y="3477240"/>
              <a:ext cx="8763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g32b8e289670_0_57"/>
          <p:cNvGrpSpPr/>
          <p:nvPr/>
        </p:nvGrpSpPr>
        <p:grpSpPr>
          <a:xfrm>
            <a:off x="6131520" y="3477240"/>
            <a:ext cx="876300" cy="876300"/>
            <a:chOff x="6131520" y="3477240"/>
            <a:chExt cx="876300" cy="876300"/>
          </a:xfrm>
        </p:grpSpPr>
        <p:sp>
          <p:nvSpPr>
            <p:cNvPr id="1550" name="Google Shape;1550;g32b8e289670_0_57"/>
            <p:cNvSpPr/>
            <p:nvPr/>
          </p:nvSpPr>
          <p:spPr>
            <a:xfrm>
              <a:off x="6131520" y="3477240"/>
              <a:ext cx="875792"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1E2328"/>
            </a:solidFill>
            <a:ln>
              <a:noFill/>
            </a:ln>
          </p:spPr>
          <p:txBody>
            <a:bodyPr/>
            <a:lstStyle/>
            <a:p>
              <a:endParaRPr lang="pl-PL"/>
            </a:p>
          </p:txBody>
        </p:sp>
        <p:sp>
          <p:nvSpPr>
            <p:cNvPr id="1551" name="Google Shape;1551;g32b8e289670_0_57"/>
            <p:cNvSpPr txBox="1"/>
            <p:nvPr/>
          </p:nvSpPr>
          <p:spPr>
            <a:xfrm>
              <a:off x="6131520" y="3477240"/>
              <a:ext cx="8763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2" name="Google Shape;1552;g32b8e289670_0_57"/>
          <p:cNvSpPr txBox="1"/>
          <p:nvPr/>
        </p:nvSpPr>
        <p:spPr>
          <a:xfrm>
            <a:off x="1290240" y="4561560"/>
            <a:ext cx="32502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Potrzebne materiały</a:t>
            </a:r>
            <a:endParaRPr sz="2500" b="0" i="0" u="none" strike="noStrike" cap="none">
              <a:latin typeface="Arial"/>
              <a:ea typeface="Arial"/>
              <a:cs typeface="Arial"/>
              <a:sym typeface="Arial"/>
            </a:endParaRPr>
          </a:p>
        </p:txBody>
      </p:sp>
      <p:sp>
        <p:nvSpPr>
          <p:cNvPr id="1553" name="Google Shape;1553;g32b8e289670_0_57"/>
          <p:cNvSpPr txBox="1"/>
          <p:nvPr/>
        </p:nvSpPr>
        <p:spPr>
          <a:xfrm>
            <a:off x="2470680" y="3670920"/>
            <a:ext cx="8763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01</a:t>
            </a:r>
            <a:endParaRPr sz="2500" b="0" i="0" u="none" strike="noStrike" cap="none">
              <a:latin typeface="Arial"/>
              <a:ea typeface="Arial"/>
              <a:cs typeface="Arial"/>
              <a:sym typeface="Arial"/>
            </a:endParaRPr>
          </a:p>
        </p:txBody>
      </p:sp>
      <p:sp>
        <p:nvSpPr>
          <p:cNvPr id="1554" name="Google Shape;1554;g32b8e289670_0_57"/>
          <p:cNvSpPr txBox="1"/>
          <p:nvPr/>
        </p:nvSpPr>
        <p:spPr>
          <a:xfrm>
            <a:off x="6131520" y="3670920"/>
            <a:ext cx="8763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02</a:t>
            </a:r>
            <a:endParaRPr sz="2500" b="0" i="0" u="none" strike="noStrike" cap="none">
              <a:latin typeface="Arial"/>
              <a:ea typeface="Arial"/>
              <a:cs typeface="Arial"/>
              <a:sym typeface="Arial"/>
            </a:endParaRPr>
          </a:p>
        </p:txBody>
      </p:sp>
      <p:sp>
        <p:nvSpPr>
          <p:cNvPr id="1555" name="Google Shape;1555;g32b8e289670_0_57"/>
          <p:cNvSpPr txBox="1"/>
          <p:nvPr/>
        </p:nvSpPr>
        <p:spPr>
          <a:xfrm>
            <a:off x="4950360" y="4597920"/>
            <a:ext cx="32502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Cele</a:t>
            </a:r>
            <a:endParaRPr sz="2500" b="0" i="0" u="none" strike="noStrike" cap="none">
              <a:latin typeface="Arial"/>
              <a:ea typeface="Arial"/>
              <a:cs typeface="Arial"/>
              <a:sym typeface="Arial"/>
            </a:endParaRPr>
          </a:p>
        </p:txBody>
      </p:sp>
      <p:sp>
        <p:nvSpPr>
          <p:cNvPr id="1556" name="Google Shape;1556;g32b8e289670_0_57"/>
          <p:cNvSpPr txBox="1"/>
          <p:nvPr/>
        </p:nvSpPr>
        <p:spPr>
          <a:xfrm>
            <a:off x="1712160" y="5238720"/>
            <a:ext cx="2574300" cy="3086700"/>
          </a:xfrm>
          <a:prstGeom prst="rect">
            <a:avLst/>
          </a:prstGeom>
          <a:noFill/>
          <a:ln>
            <a:noFill/>
          </a:ln>
        </p:spPr>
        <p:txBody>
          <a:bodyPr spcFirstLastPara="1" wrap="square" lIns="0" tIns="0" rIns="0" bIns="0" anchor="t" anchorCtr="0">
            <a:noAutofit/>
          </a:bodyPr>
          <a:lstStyle/>
          <a:p>
            <a:pPr marL="343080" marR="0" lvl="0" indent="-343080" algn="l" rtl="0">
              <a:lnSpc>
                <a:spcPct val="194500"/>
              </a:lnSpc>
              <a:spcBef>
                <a:spcPts val="0"/>
              </a:spcBef>
              <a:spcAft>
                <a:spcPts val="0"/>
              </a:spcAft>
              <a:buClr>
                <a:srgbClr val="000000"/>
              </a:buClr>
              <a:buSzPts val="1800"/>
              <a:buFont typeface="Arial"/>
              <a:buChar char="•"/>
            </a:pPr>
            <a:endParaRPr sz="1800" b="0" i="0" u="none" strike="noStrike" cap="none">
              <a:latin typeface="Arial"/>
              <a:ea typeface="Arial"/>
              <a:cs typeface="Arial"/>
              <a:sym typeface="Arial"/>
            </a:endParaRPr>
          </a:p>
        </p:txBody>
      </p:sp>
      <p:sp>
        <p:nvSpPr>
          <p:cNvPr id="1557" name="Google Shape;1557;g32b8e289670_0_57"/>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sp>
        <p:nvSpPr>
          <p:cNvPr id="1558" name="Google Shape;1558;g32b8e289670_0_57"/>
          <p:cNvSpPr txBox="1"/>
          <p:nvPr/>
        </p:nvSpPr>
        <p:spPr>
          <a:xfrm>
            <a:off x="221229" y="1334140"/>
            <a:ext cx="16010928" cy="802800"/>
          </a:xfrm>
          <a:prstGeom prst="rect">
            <a:avLst/>
          </a:prstGeom>
          <a:noFill/>
          <a:ln>
            <a:noFill/>
          </a:ln>
        </p:spPr>
        <p:txBody>
          <a:bodyPr spcFirstLastPara="1" wrap="square" lIns="0" tIns="0" rIns="0" bIns="0" anchor="t" anchorCtr="1">
            <a:noAutofit/>
          </a:bodyPr>
          <a:lstStyle/>
          <a:p>
            <a:pPr marL="0" marR="0" lvl="0" indent="0" algn="ctr" rtl="0">
              <a:lnSpc>
                <a:spcPct val="100016"/>
              </a:lnSpc>
              <a:spcBef>
                <a:spcPts val="0"/>
              </a:spcBef>
              <a:spcAft>
                <a:spcPts val="0"/>
              </a:spcAft>
              <a:buNone/>
            </a:pPr>
            <a:r>
              <a:rPr lang="pl" sz="6000" b="0" i="0" u="none" strike="noStrike" cap="none" dirty="0">
                <a:solidFill>
                  <a:srgbClr val="1E2328"/>
                </a:solidFill>
                <a:latin typeface="DM Serif Display"/>
                <a:ea typeface="DM Serif Display"/>
                <a:cs typeface="DM Serif Display"/>
                <a:sym typeface="DM Serif Display"/>
              </a:rPr>
              <a:t>Aktywność dotycząca </a:t>
            </a:r>
            <a:r>
              <a:rPr lang="pl" sz="6000" dirty="0">
                <a:solidFill>
                  <a:srgbClr val="1E2328"/>
                </a:solidFill>
                <a:latin typeface="DM Serif Display"/>
                <a:ea typeface="DM Serif Display"/>
                <a:cs typeface="DM Serif Display"/>
                <a:sym typeface="DM Serif Display"/>
              </a:rPr>
              <a:t>konstruowania odzieży</a:t>
            </a:r>
            <a:endParaRPr sz="6000" dirty="0">
              <a:solidFill>
                <a:srgbClr val="1E2328"/>
              </a:solidFill>
              <a:latin typeface="DM Serif Display"/>
              <a:ea typeface="DM Serif Display"/>
              <a:cs typeface="DM Serif Display"/>
              <a:sym typeface="DM Serif Display"/>
            </a:endParaRPr>
          </a:p>
        </p:txBody>
      </p:sp>
      <p:sp>
        <p:nvSpPr>
          <p:cNvPr id="1559" name="Google Shape;1559;g32b8e289670_0_57"/>
          <p:cNvSpPr txBox="1"/>
          <p:nvPr/>
        </p:nvSpPr>
        <p:spPr>
          <a:xfrm>
            <a:off x="1071360" y="2278800"/>
            <a:ext cx="15258600" cy="8385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pl" sz="2200">
                <a:solidFill>
                  <a:srgbClr val="1E2328"/>
                </a:solidFill>
                <a:latin typeface="Montserrat"/>
                <a:ea typeface="Montserrat"/>
                <a:cs typeface="Montserrat"/>
                <a:sym typeface="Montserrat"/>
              </a:rPr>
              <a:t>Korzystając z wykroju krawieckiego o łatwym do dopasowania kształcie, uczestnicy zastosują wiedzę i techniki omówione w tym module do skonstruowania ubrania.</a:t>
            </a:r>
            <a:endParaRPr sz="2200">
              <a:solidFill>
                <a:srgbClr val="1E2328"/>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2200">
              <a:solidFill>
                <a:srgbClr val="1E2328"/>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2200">
              <a:solidFill>
                <a:srgbClr val="1E2328"/>
              </a:solidFill>
              <a:latin typeface="Montserrat"/>
              <a:ea typeface="Montserrat"/>
              <a:cs typeface="Montserrat"/>
              <a:sym typeface="Montserrat"/>
            </a:endParaRPr>
          </a:p>
        </p:txBody>
      </p:sp>
      <p:grpSp>
        <p:nvGrpSpPr>
          <p:cNvPr id="1560" name="Google Shape;1560;g32b8e289670_0_57"/>
          <p:cNvGrpSpPr/>
          <p:nvPr/>
        </p:nvGrpSpPr>
        <p:grpSpPr>
          <a:xfrm>
            <a:off x="0" y="0"/>
            <a:ext cx="18288000" cy="10287000"/>
            <a:chOff x="0" y="0"/>
            <a:chExt cx="24384000" cy="13716000"/>
          </a:xfrm>
        </p:grpSpPr>
        <p:cxnSp>
          <p:nvCxnSpPr>
            <p:cNvPr id="1561" name="Google Shape;1561;g32b8e289670_0_5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562" name="Google Shape;1562;g32b8e289670_0_5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63" name="Google Shape;1563;g32b8e289670_0_5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564" name="Google Shape;1564;g32b8e289670_0_5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565" name="Google Shape;1565;g32b8e289670_0_57"/>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grpSp>
        <p:nvGrpSpPr>
          <p:cNvPr id="1566" name="Google Shape;1566;g32b8e289670_0_57"/>
          <p:cNvGrpSpPr/>
          <p:nvPr/>
        </p:nvGrpSpPr>
        <p:grpSpPr>
          <a:xfrm>
            <a:off x="12871080" y="3962880"/>
            <a:ext cx="3459000" cy="5369700"/>
            <a:chOff x="12871080" y="3962880"/>
            <a:chExt cx="3459000" cy="5369700"/>
          </a:xfrm>
        </p:grpSpPr>
        <p:sp>
          <p:nvSpPr>
            <p:cNvPr id="1567" name="Google Shape;1567;g32b8e289670_0_57"/>
            <p:cNvSpPr/>
            <p:nvPr/>
          </p:nvSpPr>
          <p:spPr>
            <a:xfrm>
              <a:off x="12871080" y="3962880"/>
              <a:ext cx="3456354" cy="536587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568" name="Google Shape;1568;g32b8e289670_0_57"/>
            <p:cNvSpPr txBox="1"/>
            <p:nvPr/>
          </p:nvSpPr>
          <p:spPr>
            <a:xfrm>
              <a:off x="12871080" y="3962880"/>
              <a:ext cx="3459000" cy="536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9" name="Google Shape;1569;g32b8e289670_0_57"/>
          <p:cNvGrpSpPr/>
          <p:nvPr/>
        </p:nvGrpSpPr>
        <p:grpSpPr>
          <a:xfrm>
            <a:off x="14162400" y="3524760"/>
            <a:ext cx="876300" cy="876300"/>
            <a:chOff x="14162400" y="3524760"/>
            <a:chExt cx="876300" cy="876300"/>
          </a:xfrm>
        </p:grpSpPr>
        <p:sp>
          <p:nvSpPr>
            <p:cNvPr id="1570" name="Google Shape;1570;g32b8e289670_0_57"/>
            <p:cNvSpPr/>
            <p:nvPr/>
          </p:nvSpPr>
          <p:spPr>
            <a:xfrm>
              <a:off x="14162400" y="3524760"/>
              <a:ext cx="875792"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571" name="Google Shape;1571;g32b8e289670_0_57"/>
            <p:cNvSpPr txBox="1"/>
            <p:nvPr/>
          </p:nvSpPr>
          <p:spPr>
            <a:xfrm>
              <a:off x="14162400" y="3524760"/>
              <a:ext cx="8763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2" name="Google Shape;1572;g32b8e289670_0_57"/>
          <p:cNvSpPr txBox="1"/>
          <p:nvPr/>
        </p:nvSpPr>
        <p:spPr>
          <a:xfrm>
            <a:off x="12981960" y="4608720"/>
            <a:ext cx="32502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Czas trwania</a:t>
            </a:r>
            <a:endParaRPr sz="2500" b="0" i="0" u="none" strike="noStrike" cap="none">
              <a:latin typeface="Arial"/>
              <a:ea typeface="Arial"/>
              <a:cs typeface="Arial"/>
              <a:sym typeface="Arial"/>
            </a:endParaRPr>
          </a:p>
        </p:txBody>
      </p:sp>
      <p:sp>
        <p:nvSpPr>
          <p:cNvPr id="1573" name="Google Shape;1573;g32b8e289670_0_57"/>
          <p:cNvSpPr txBox="1"/>
          <p:nvPr/>
        </p:nvSpPr>
        <p:spPr>
          <a:xfrm>
            <a:off x="14162400" y="3718440"/>
            <a:ext cx="8763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0 </a:t>
            </a:r>
            <a:r>
              <a:rPr lang="pl" sz="2500">
                <a:solidFill>
                  <a:srgbClr val="FFFFFF"/>
                </a:solidFill>
                <a:latin typeface="DM Serif Display"/>
                <a:ea typeface="DM Serif Display"/>
                <a:cs typeface="DM Serif Display"/>
                <a:sym typeface="DM Serif Display"/>
              </a:rPr>
              <a:t>3</a:t>
            </a:r>
            <a:endParaRPr sz="2500" b="0" i="0" u="none" strike="noStrike" cap="none">
              <a:latin typeface="Arial"/>
              <a:ea typeface="Arial"/>
              <a:cs typeface="Arial"/>
              <a:sym typeface="Arial"/>
            </a:endParaRPr>
          </a:p>
        </p:txBody>
      </p:sp>
      <p:sp>
        <p:nvSpPr>
          <p:cNvPr id="1574" name="Google Shape;1574;g32b8e289670_0_57"/>
          <p:cNvSpPr txBox="1"/>
          <p:nvPr/>
        </p:nvSpPr>
        <p:spPr>
          <a:xfrm>
            <a:off x="13056801" y="5543645"/>
            <a:ext cx="32502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dirty="0">
                <a:solidFill>
                  <a:srgbClr val="FFFFFF"/>
                </a:solidFill>
                <a:latin typeface="DM Serif Display"/>
                <a:ea typeface="DM Serif Display"/>
                <a:cs typeface="DM Serif Display"/>
                <a:sym typeface="DM Serif Display"/>
              </a:rPr>
              <a:t>Ustawienie</a:t>
            </a:r>
            <a:endParaRPr sz="2500" b="0" i="0" u="none" strike="noStrike" cap="none" dirty="0">
              <a:latin typeface="Arial"/>
              <a:ea typeface="Arial"/>
              <a:cs typeface="Arial"/>
              <a:sym typeface="Arial"/>
            </a:endParaRPr>
          </a:p>
        </p:txBody>
      </p:sp>
      <p:sp>
        <p:nvSpPr>
          <p:cNvPr id="1575" name="Google Shape;1575;g32b8e289670_0_57"/>
          <p:cNvSpPr txBox="1"/>
          <p:nvPr/>
        </p:nvSpPr>
        <p:spPr>
          <a:xfrm>
            <a:off x="5020763" y="5184923"/>
            <a:ext cx="7835400" cy="29256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None/>
            </a:pPr>
            <a:endParaRPr sz="1800" dirty="0">
              <a:solidFill>
                <a:srgbClr val="000000"/>
              </a:solidFill>
              <a:latin typeface="Montserrat"/>
              <a:ea typeface="Montserrat"/>
              <a:cs typeface="Montserrat"/>
              <a:sym typeface="Montserrat"/>
            </a:endParaRPr>
          </a:p>
          <a:p>
            <a:pPr marL="457200" lvl="0" indent="-342900" algn="l" rtl="0">
              <a:lnSpc>
                <a:spcPct val="150000"/>
              </a:lnSpc>
              <a:spcBef>
                <a:spcPts val="1001"/>
              </a:spcBef>
              <a:spcAft>
                <a:spcPts val="0"/>
              </a:spcAft>
              <a:buClr>
                <a:srgbClr val="FFFFFF"/>
              </a:buClr>
              <a:buSzPts val="1800"/>
              <a:buFont typeface="Montserrat"/>
              <a:buChar char="●"/>
            </a:pPr>
            <a:r>
              <a:rPr lang="pl" sz="1800" dirty="0">
                <a:solidFill>
                  <a:srgbClr val="FFFFFF"/>
                </a:solidFill>
                <a:latin typeface="Montserrat"/>
                <a:ea typeface="Montserrat"/>
                <a:cs typeface="Montserrat"/>
                <a:sym typeface="Montserrat"/>
              </a:rPr>
              <a:t>Aby zrozumieć, jak dokonywać pomiarów ciała</a:t>
            </a:r>
            <a:endParaRPr sz="1800" dirty="0">
              <a:solidFill>
                <a:srgbClr val="FFFFFF"/>
              </a:solidFill>
              <a:latin typeface="Montserrat"/>
              <a:ea typeface="Montserrat"/>
              <a:cs typeface="Montserrat"/>
              <a:sym typeface="Montserrat"/>
            </a:endParaRPr>
          </a:p>
          <a:p>
            <a:pPr marL="457200" lvl="0" indent="-342900" algn="l" rtl="0">
              <a:lnSpc>
                <a:spcPct val="150000"/>
              </a:lnSpc>
              <a:spcBef>
                <a:spcPts val="0"/>
              </a:spcBef>
              <a:spcAft>
                <a:spcPts val="0"/>
              </a:spcAft>
              <a:buClr>
                <a:srgbClr val="FFFFFF"/>
              </a:buClr>
              <a:buSzPts val="1800"/>
              <a:buFont typeface="Montserrat"/>
              <a:buChar char="●"/>
            </a:pPr>
            <a:r>
              <a:rPr lang="pl" sz="1800" dirty="0">
                <a:solidFill>
                  <a:srgbClr val="FFFFFF"/>
                </a:solidFill>
                <a:latin typeface="Montserrat"/>
                <a:ea typeface="Montserrat"/>
                <a:cs typeface="Montserrat"/>
                <a:sym typeface="Montserrat"/>
              </a:rPr>
              <a:t>Możliwość wykonania stroju kostiumowego poprzez modyfikację istniejącego wzoru</a:t>
            </a:r>
            <a:endParaRPr sz="1800" dirty="0">
              <a:solidFill>
                <a:srgbClr val="FFFFFF"/>
              </a:solidFill>
              <a:latin typeface="Montserrat"/>
              <a:ea typeface="Montserrat"/>
              <a:cs typeface="Montserrat"/>
              <a:sym typeface="Montserrat"/>
            </a:endParaRPr>
          </a:p>
          <a:p>
            <a:pPr marL="457200" lvl="0" indent="-342900" algn="l" rtl="0">
              <a:lnSpc>
                <a:spcPct val="150000"/>
              </a:lnSpc>
              <a:spcBef>
                <a:spcPts val="0"/>
              </a:spcBef>
              <a:spcAft>
                <a:spcPts val="0"/>
              </a:spcAft>
              <a:buClr>
                <a:schemeClr val="lt1"/>
              </a:buClr>
              <a:buSzPts val="1800"/>
              <a:buFont typeface="Montserrat"/>
              <a:buChar char="●"/>
            </a:pPr>
            <a:r>
              <a:rPr lang="pl" sz="1800" dirty="0">
                <a:solidFill>
                  <a:schemeClr val="lt1"/>
                </a:solidFill>
                <a:latin typeface="Montserrat"/>
                <a:ea typeface="Montserrat"/>
                <a:cs typeface="Montserrat"/>
                <a:sym typeface="Montserrat"/>
              </a:rPr>
              <a:t>Zrozumieć, jak wykonać przymiarkę odzieży i jak dokonać niezbędnych poprawek</a:t>
            </a:r>
            <a:endParaRPr sz="1800" dirty="0">
              <a:solidFill>
                <a:srgbClr val="FFFFFF"/>
              </a:solidFill>
              <a:latin typeface="Montserrat"/>
              <a:ea typeface="Montserrat"/>
              <a:cs typeface="Montserrat"/>
              <a:sym typeface="Montserrat"/>
            </a:endParaRPr>
          </a:p>
          <a:p>
            <a:pPr marL="457200" lvl="0" indent="-342900" algn="l" rtl="0">
              <a:lnSpc>
                <a:spcPct val="150000"/>
              </a:lnSpc>
              <a:spcBef>
                <a:spcPts val="0"/>
              </a:spcBef>
              <a:spcAft>
                <a:spcPts val="0"/>
              </a:spcAft>
              <a:buClr>
                <a:srgbClr val="FFFFFF"/>
              </a:buClr>
              <a:buSzPts val="1800"/>
              <a:buFont typeface="Montserrat"/>
              <a:buChar char="●"/>
            </a:pPr>
            <a:r>
              <a:rPr lang="pl" sz="1800" dirty="0">
                <a:solidFill>
                  <a:srgbClr val="FFFFFF"/>
                </a:solidFill>
                <a:latin typeface="Montserrat"/>
                <a:ea typeface="Montserrat"/>
                <a:cs typeface="Montserrat"/>
                <a:sym typeface="Montserrat"/>
              </a:rPr>
              <a:t>Możliwość wykorzystania drapowania w celu nadania objętości i kształtu ubraniu</a:t>
            </a:r>
            <a:endParaRPr sz="1800" dirty="0">
              <a:latin typeface="Montserrat"/>
              <a:ea typeface="Montserrat"/>
              <a:cs typeface="Montserrat"/>
              <a:sym typeface="Montserrat"/>
            </a:endParaRPr>
          </a:p>
        </p:txBody>
      </p:sp>
      <p:sp>
        <p:nvSpPr>
          <p:cNvPr id="1576" name="Google Shape;1576;g32b8e289670_0_57"/>
          <p:cNvSpPr txBox="1"/>
          <p:nvPr/>
        </p:nvSpPr>
        <p:spPr>
          <a:xfrm>
            <a:off x="13095450" y="5105525"/>
            <a:ext cx="3010200" cy="444900"/>
          </a:xfrm>
          <a:prstGeom prst="rect">
            <a:avLst/>
          </a:prstGeom>
          <a:noFill/>
          <a:ln>
            <a:noFill/>
          </a:ln>
        </p:spPr>
        <p:txBody>
          <a:bodyPr spcFirstLastPara="1" wrap="square" lIns="0" tIns="0" rIns="0" bIns="0" anchor="t" anchorCtr="1">
            <a:noAutofit/>
          </a:bodyPr>
          <a:lstStyle/>
          <a:p>
            <a:pPr marL="0" marR="0" lvl="0" indent="0" algn="ctr" rtl="0">
              <a:lnSpc>
                <a:spcPct val="194500"/>
              </a:lnSpc>
              <a:spcBef>
                <a:spcPts val="0"/>
              </a:spcBef>
              <a:spcAft>
                <a:spcPts val="0"/>
              </a:spcAft>
              <a:buNone/>
            </a:pPr>
            <a:r>
              <a:rPr lang="pl" sz="1800">
                <a:solidFill>
                  <a:srgbClr val="FFFFFF"/>
                </a:solidFill>
                <a:latin typeface="Montserrat"/>
                <a:ea typeface="Montserrat"/>
                <a:cs typeface="Montserrat"/>
                <a:sym typeface="Montserrat"/>
              </a:rPr>
              <a:t>6 </a:t>
            </a:r>
            <a:r>
              <a:rPr lang="pl" sz="1800" b="0" i="0" u="none" strike="noStrike" cap="none">
                <a:solidFill>
                  <a:srgbClr val="FFFFFF"/>
                </a:solidFill>
                <a:latin typeface="Montserrat"/>
                <a:ea typeface="Montserrat"/>
                <a:cs typeface="Montserrat"/>
                <a:sym typeface="Montserrat"/>
              </a:rPr>
              <a:t>godzin</a:t>
            </a:r>
            <a:endParaRPr sz="1800" b="0" i="0" u="none" strike="noStrike" cap="none">
              <a:latin typeface="Arial"/>
              <a:ea typeface="Arial"/>
              <a:cs typeface="Arial"/>
              <a:sym typeface="Arial"/>
            </a:endParaRPr>
          </a:p>
        </p:txBody>
      </p:sp>
      <p:sp>
        <p:nvSpPr>
          <p:cNvPr id="1577" name="Google Shape;1577;g32b8e289670_0_57"/>
          <p:cNvSpPr txBox="1"/>
          <p:nvPr/>
        </p:nvSpPr>
        <p:spPr>
          <a:xfrm>
            <a:off x="13094157" y="6065285"/>
            <a:ext cx="3010200" cy="1740300"/>
          </a:xfrm>
          <a:prstGeom prst="rect">
            <a:avLst/>
          </a:prstGeom>
          <a:noFill/>
          <a:ln>
            <a:noFill/>
          </a:ln>
        </p:spPr>
        <p:txBody>
          <a:bodyPr spcFirstLastPara="1" wrap="square" lIns="0" tIns="0" rIns="0" bIns="0" anchor="t" anchorCtr="1">
            <a:noAutofit/>
          </a:bodyPr>
          <a:lstStyle/>
          <a:p>
            <a:pPr marL="0" lvl="0" indent="0" algn="ctr" rtl="0">
              <a:lnSpc>
                <a:spcPct val="194500"/>
              </a:lnSpc>
              <a:spcBef>
                <a:spcPts val="0"/>
              </a:spcBef>
              <a:spcAft>
                <a:spcPts val="0"/>
              </a:spcAft>
              <a:buNone/>
            </a:pPr>
            <a:r>
              <a:rPr lang="pl" sz="1800" dirty="0">
                <a:solidFill>
                  <a:srgbClr val="FFFFFF"/>
                </a:solidFill>
                <a:latin typeface="Montserrat"/>
                <a:ea typeface="Montserrat"/>
                <a:cs typeface="Montserrat"/>
                <a:sym typeface="Montserrat"/>
              </a:rPr>
              <a:t>pokój, w którym można umieścić uczestników przy oddzielnych stołach, każdy z maszyną do szycia i sukienką od</a:t>
            </a:r>
            <a:endParaRPr sz="1800" dirty="0">
              <a:solidFill>
                <a:srgbClr val="FFFFFF"/>
              </a:solidFill>
              <a:latin typeface="Montserrat"/>
              <a:ea typeface="Montserrat"/>
              <a:cs typeface="Montserrat"/>
              <a:sym typeface="Montserrat"/>
            </a:endParaRPr>
          </a:p>
          <a:p>
            <a:pPr marL="0" marR="0" lvl="0" indent="0" algn="ctr" rtl="0">
              <a:lnSpc>
                <a:spcPct val="194500"/>
              </a:lnSpc>
              <a:spcBef>
                <a:spcPts val="0"/>
              </a:spcBef>
              <a:spcAft>
                <a:spcPts val="0"/>
              </a:spcAft>
              <a:buNone/>
            </a:pPr>
            <a:endParaRPr sz="1800" dirty="0">
              <a:solidFill>
                <a:srgbClr val="FFFFFF"/>
              </a:solidFill>
              <a:latin typeface="Montserrat"/>
              <a:ea typeface="Montserrat"/>
              <a:cs typeface="Montserrat"/>
              <a:sym typeface="Montserrat"/>
            </a:endParaRPr>
          </a:p>
        </p:txBody>
      </p:sp>
      <p:sp>
        <p:nvSpPr>
          <p:cNvPr id="1578" name="Google Shape;1578;g32b8e289670_0_57"/>
          <p:cNvSpPr txBox="1"/>
          <p:nvPr/>
        </p:nvSpPr>
        <p:spPr>
          <a:xfrm>
            <a:off x="1179350" y="5104375"/>
            <a:ext cx="3459000" cy="3086700"/>
          </a:xfrm>
          <a:prstGeom prst="rect">
            <a:avLst/>
          </a:prstGeom>
          <a:noFill/>
          <a:ln>
            <a:noFill/>
          </a:ln>
        </p:spPr>
        <p:txBody>
          <a:bodyPr spcFirstLastPara="1" wrap="square" lIns="0" tIns="0" rIns="0" bIns="0" anchor="t" anchorCtr="0">
            <a:noAutofit/>
          </a:bodyPr>
          <a:lstStyle/>
          <a:p>
            <a:pPr marL="343080" marR="0" lvl="0" indent="-343080" algn="l" rtl="0">
              <a:lnSpc>
                <a:spcPct val="194500"/>
              </a:lnSpc>
              <a:spcBef>
                <a:spcPts val="0"/>
              </a:spcBef>
              <a:spcAft>
                <a:spcPts val="0"/>
              </a:spcAft>
              <a:buClr>
                <a:schemeClr val="lt1"/>
              </a:buClr>
              <a:buSzPts val="1800"/>
              <a:buFont typeface="Montserrat"/>
              <a:buChar char="•"/>
            </a:pPr>
            <a:r>
              <a:rPr lang="pl" sz="1800">
                <a:solidFill>
                  <a:schemeClr val="lt1"/>
                </a:solidFill>
                <a:latin typeface="Montserrat"/>
                <a:ea typeface="Montserrat"/>
                <a:cs typeface="Montserrat"/>
                <a:sym typeface="Montserrat"/>
              </a:rPr>
              <a:t>Maszyna do szycia</a:t>
            </a:r>
            <a:endParaRPr sz="1800" i="0" u="none" strike="noStrike" cap="none">
              <a:solidFill>
                <a:schemeClr val="lt1"/>
              </a:solidFill>
              <a:latin typeface="Montserrat"/>
              <a:ea typeface="Montserrat"/>
              <a:cs typeface="Montserrat"/>
              <a:sym typeface="Montserrat"/>
            </a:endParaRPr>
          </a:p>
          <a:p>
            <a:pPr marL="343080" marR="0" lvl="0" indent="-343080" algn="l" rtl="0">
              <a:lnSpc>
                <a:spcPct val="194500"/>
              </a:lnSpc>
              <a:spcBef>
                <a:spcPts val="0"/>
              </a:spcBef>
              <a:spcAft>
                <a:spcPts val="0"/>
              </a:spcAft>
              <a:buClr>
                <a:schemeClr val="lt1"/>
              </a:buClr>
              <a:buSzPts val="1800"/>
              <a:buFont typeface="Montserrat"/>
              <a:buChar char="•"/>
            </a:pPr>
            <a:r>
              <a:rPr lang="pl" sz="1800">
                <a:solidFill>
                  <a:schemeClr val="lt1"/>
                </a:solidFill>
                <a:latin typeface="Montserrat"/>
                <a:ea typeface="Montserrat"/>
                <a:cs typeface="Montserrat"/>
                <a:sym typeface="Montserrat"/>
              </a:rPr>
              <a:t>Manekin</a:t>
            </a:r>
            <a:endParaRPr sz="1800">
              <a:solidFill>
                <a:schemeClr val="lt1"/>
              </a:solidFill>
              <a:latin typeface="Montserrat"/>
              <a:ea typeface="Montserrat"/>
              <a:cs typeface="Montserrat"/>
              <a:sym typeface="Montserrat"/>
            </a:endParaRPr>
          </a:p>
          <a:p>
            <a:pPr marL="343080" marR="0" lvl="0" indent="-343080" algn="l" rtl="0">
              <a:lnSpc>
                <a:spcPct val="194500"/>
              </a:lnSpc>
              <a:spcBef>
                <a:spcPts val="0"/>
              </a:spcBef>
              <a:spcAft>
                <a:spcPts val="0"/>
              </a:spcAft>
              <a:buClr>
                <a:schemeClr val="lt1"/>
              </a:buClr>
              <a:buSzPts val="1800"/>
              <a:buFont typeface="Montserrat"/>
              <a:buChar char="•"/>
            </a:pPr>
            <a:r>
              <a:rPr lang="pl" sz="1800">
                <a:solidFill>
                  <a:schemeClr val="lt1"/>
                </a:solidFill>
                <a:latin typeface="Montserrat"/>
                <a:ea typeface="Montserrat"/>
                <a:cs typeface="Montserrat"/>
                <a:sym typeface="Montserrat"/>
              </a:rPr>
              <a:t>Materiał do cięcia wzorów</a:t>
            </a:r>
            <a:endParaRPr sz="1800">
              <a:solidFill>
                <a:schemeClr val="lt1"/>
              </a:solidFill>
              <a:latin typeface="Montserrat"/>
              <a:ea typeface="Montserrat"/>
              <a:cs typeface="Montserrat"/>
              <a:sym typeface="Montserrat"/>
            </a:endParaRPr>
          </a:p>
          <a:p>
            <a:pPr marL="343080" marR="0" lvl="0" indent="-343080" algn="l" rtl="0">
              <a:lnSpc>
                <a:spcPct val="194500"/>
              </a:lnSpc>
              <a:spcBef>
                <a:spcPts val="0"/>
              </a:spcBef>
              <a:spcAft>
                <a:spcPts val="0"/>
              </a:spcAft>
              <a:buClr>
                <a:schemeClr val="lt1"/>
              </a:buClr>
              <a:buSzPts val="1800"/>
              <a:buFont typeface="Montserrat"/>
              <a:buChar char="•"/>
            </a:pPr>
            <a:r>
              <a:rPr lang="pl" sz="1800">
                <a:solidFill>
                  <a:schemeClr val="lt1"/>
                </a:solidFill>
                <a:latin typeface="Montserrat"/>
                <a:ea typeface="Montserrat"/>
                <a:cs typeface="Montserrat"/>
                <a:sym typeface="Montserrat"/>
              </a:rPr>
              <a:t>Zestaw do szycia</a:t>
            </a:r>
            <a:endParaRPr sz="1800">
              <a:solidFill>
                <a:schemeClr val="lt1"/>
              </a:solidFill>
              <a:latin typeface="Montserrat"/>
              <a:ea typeface="Montserrat"/>
              <a:cs typeface="Montserrat"/>
              <a:sym typeface="Montserrat"/>
            </a:endParaRPr>
          </a:p>
          <a:p>
            <a:pPr marL="343080" marR="0" lvl="0" indent="-343080" algn="l" rtl="0">
              <a:lnSpc>
                <a:spcPct val="194500"/>
              </a:lnSpc>
              <a:spcBef>
                <a:spcPts val="0"/>
              </a:spcBef>
              <a:spcAft>
                <a:spcPts val="0"/>
              </a:spcAft>
              <a:buClr>
                <a:schemeClr val="lt1"/>
              </a:buClr>
              <a:buSzPts val="1800"/>
              <a:buFont typeface="Montserrat"/>
              <a:buChar char="•"/>
            </a:pPr>
            <a:r>
              <a:rPr lang="pl" sz="1800">
                <a:solidFill>
                  <a:schemeClr val="lt1"/>
                </a:solidFill>
                <a:latin typeface="Montserrat"/>
                <a:ea typeface="Montserrat"/>
                <a:cs typeface="Montserrat"/>
                <a:sym typeface="Montserrat"/>
              </a:rPr>
              <a:t>Ubrania do recyklingu</a:t>
            </a:r>
            <a:endParaRPr sz="1800" i="0" u="none" strike="noStrike" cap="none">
              <a:solidFill>
                <a:schemeClr val="lt1"/>
              </a:solidFill>
              <a:latin typeface="Montserrat"/>
              <a:ea typeface="Montserrat"/>
              <a:cs typeface="Montserrat"/>
              <a:sym typeface="Montserrat"/>
            </a:endParaRPr>
          </a:p>
          <a:p>
            <a:pPr marL="343080" marR="0" lvl="0" indent="-343080" algn="l" rtl="0">
              <a:lnSpc>
                <a:spcPct val="194500"/>
              </a:lnSpc>
              <a:spcBef>
                <a:spcPts val="0"/>
              </a:spcBef>
              <a:spcAft>
                <a:spcPts val="0"/>
              </a:spcAft>
              <a:buClr>
                <a:schemeClr val="lt1"/>
              </a:buClr>
              <a:buSzPts val="1800"/>
              <a:buFont typeface="Montserrat"/>
              <a:buChar char="•"/>
            </a:pPr>
            <a:r>
              <a:rPr lang="pl" sz="1800">
                <a:solidFill>
                  <a:schemeClr val="lt1"/>
                </a:solidFill>
                <a:latin typeface="Montserrat"/>
                <a:ea typeface="Montserrat"/>
                <a:cs typeface="Montserrat"/>
                <a:sym typeface="Montserrat"/>
              </a:rPr>
              <a:t>Skrawki tkanin</a:t>
            </a:r>
            <a:endParaRPr sz="1800">
              <a:solidFill>
                <a:schemeClr val="lt1"/>
              </a:solidFill>
              <a:latin typeface="Montserrat"/>
              <a:ea typeface="Montserrat"/>
              <a:cs typeface="Montserrat"/>
              <a:sym typeface="Montserrat"/>
            </a:endParaRPr>
          </a:p>
          <a:p>
            <a:pPr marL="343080" marR="0" lvl="0" indent="-343080" algn="l" rtl="0">
              <a:lnSpc>
                <a:spcPct val="194500"/>
              </a:lnSpc>
              <a:spcBef>
                <a:spcPts val="0"/>
              </a:spcBef>
              <a:spcAft>
                <a:spcPts val="0"/>
              </a:spcAft>
              <a:buClr>
                <a:schemeClr val="lt1"/>
              </a:buClr>
              <a:buSzPts val="1800"/>
              <a:buFont typeface="Montserrat"/>
              <a:buChar char="•"/>
            </a:pPr>
            <a:r>
              <a:rPr lang="pl" sz="1800">
                <a:solidFill>
                  <a:schemeClr val="lt1"/>
                </a:solidFill>
                <a:latin typeface="Montserrat"/>
                <a:ea typeface="Montserrat"/>
                <a:cs typeface="Montserrat"/>
                <a:sym typeface="Montserrat"/>
              </a:rPr>
              <a:t>Wzór krawiecki</a:t>
            </a:r>
            <a:endParaRPr sz="1800">
              <a:solidFill>
                <a:schemeClr val="lt1"/>
              </a:solidFill>
              <a:latin typeface="Montserrat"/>
              <a:ea typeface="Montserrat"/>
              <a:cs typeface="Montserrat"/>
              <a:sym typeface="Montserrat"/>
            </a:endParaRPr>
          </a:p>
          <a:p>
            <a:pPr marL="0" marR="0" lvl="0" indent="0" algn="l" rtl="0">
              <a:lnSpc>
                <a:spcPct val="194500"/>
              </a:lnSpc>
              <a:spcBef>
                <a:spcPts val="0"/>
              </a:spcBef>
              <a:spcAft>
                <a:spcPts val="0"/>
              </a:spcAft>
              <a:buNone/>
            </a:pPr>
            <a:endParaRPr sz="1800">
              <a:solidFill>
                <a:schemeClr val="lt1"/>
              </a:solidFill>
              <a:latin typeface="Montserrat"/>
              <a:ea typeface="Montserrat"/>
              <a:cs typeface="Montserrat"/>
              <a:sym typeface="Montserra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82"/>
        <p:cNvGrpSpPr/>
        <p:nvPr/>
      </p:nvGrpSpPr>
      <p:grpSpPr>
        <a:xfrm>
          <a:off x="0" y="0"/>
          <a:ext cx="0" cy="0"/>
          <a:chOff x="0" y="0"/>
          <a:chExt cx="0" cy="0"/>
        </a:xfrm>
      </p:grpSpPr>
      <p:grpSp>
        <p:nvGrpSpPr>
          <p:cNvPr id="1583" name="Google Shape;1583;g32b8e289670_0_98"/>
          <p:cNvGrpSpPr/>
          <p:nvPr/>
        </p:nvGrpSpPr>
        <p:grpSpPr>
          <a:xfrm>
            <a:off x="2870700" y="3828716"/>
            <a:ext cx="12192000" cy="5586636"/>
            <a:chOff x="2590920" y="3934080"/>
            <a:chExt cx="12192000" cy="5369700"/>
          </a:xfrm>
        </p:grpSpPr>
        <p:sp>
          <p:nvSpPr>
            <p:cNvPr id="1584" name="Google Shape;1584;g32b8e289670_0_98"/>
            <p:cNvSpPr/>
            <p:nvPr/>
          </p:nvSpPr>
          <p:spPr>
            <a:xfrm>
              <a:off x="2590920" y="3934080"/>
              <a:ext cx="12189461" cy="536587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585" name="Google Shape;1585;g32b8e289670_0_98"/>
            <p:cNvSpPr txBox="1"/>
            <p:nvPr/>
          </p:nvSpPr>
          <p:spPr>
            <a:xfrm>
              <a:off x="2590920" y="3934080"/>
              <a:ext cx="12192000" cy="536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g32b8e289670_0_98"/>
          <p:cNvGrpSpPr/>
          <p:nvPr/>
        </p:nvGrpSpPr>
        <p:grpSpPr>
          <a:xfrm>
            <a:off x="3505320" y="3495960"/>
            <a:ext cx="876300" cy="876300"/>
            <a:chOff x="3505320" y="3495960"/>
            <a:chExt cx="876300" cy="876300"/>
          </a:xfrm>
        </p:grpSpPr>
        <p:sp>
          <p:nvSpPr>
            <p:cNvPr id="1587" name="Google Shape;1587;g32b8e289670_0_98"/>
            <p:cNvSpPr/>
            <p:nvPr/>
          </p:nvSpPr>
          <p:spPr>
            <a:xfrm>
              <a:off x="3505320" y="3495960"/>
              <a:ext cx="875792"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588" name="Google Shape;1588;g32b8e289670_0_98"/>
            <p:cNvSpPr txBox="1"/>
            <p:nvPr/>
          </p:nvSpPr>
          <p:spPr>
            <a:xfrm>
              <a:off x="3505320" y="3495960"/>
              <a:ext cx="8763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9" name="Google Shape;1589;g32b8e289670_0_98"/>
          <p:cNvSpPr txBox="1"/>
          <p:nvPr/>
        </p:nvSpPr>
        <p:spPr>
          <a:xfrm>
            <a:off x="3505320" y="3689640"/>
            <a:ext cx="8763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Plan</a:t>
            </a:r>
            <a:endParaRPr sz="2500" b="0" i="0" u="none" strike="noStrike" cap="none">
              <a:latin typeface="Arial"/>
              <a:ea typeface="Arial"/>
              <a:cs typeface="Arial"/>
              <a:sym typeface="Arial"/>
            </a:endParaRPr>
          </a:p>
        </p:txBody>
      </p:sp>
      <p:sp>
        <p:nvSpPr>
          <p:cNvPr id="1590" name="Google Shape;1590;g32b8e289670_0_98"/>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sp>
        <p:nvSpPr>
          <p:cNvPr id="1591" name="Google Shape;1591;g32b8e289670_0_98"/>
          <p:cNvSpPr txBox="1"/>
          <p:nvPr/>
        </p:nvSpPr>
        <p:spPr>
          <a:xfrm>
            <a:off x="3093380" y="4134540"/>
            <a:ext cx="11744100" cy="4936500"/>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r>
              <a:rPr lang="pl" sz="1800" b="1" i="0" u="none" strike="noStrike" cap="none" dirty="0">
                <a:solidFill>
                  <a:srgbClr val="FFFFFF"/>
                </a:solidFill>
                <a:latin typeface="Montserrat"/>
                <a:ea typeface="Montserrat"/>
                <a:cs typeface="Montserrat"/>
                <a:sym typeface="Montserrat"/>
              </a:rPr>
              <a:t>Czas</a:t>
            </a:r>
            <a:r>
              <a:rPr lang="pl" sz="1800" b="0" i="0" u="none" strike="noStrike" cap="none" dirty="0">
                <a:solidFill>
                  <a:srgbClr val="FFFFFF"/>
                </a:solidFill>
                <a:latin typeface="Montserrat"/>
                <a:ea typeface="Montserrat"/>
                <a:cs typeface="Montserrat"/>
                <a:sym typeface="Montserrat"/>
              </a:rPr>
              <a:t>                </a:t>
            </a:r>
            <a:r>
              <a:rPr lang="pl" sz="1800" b="1" i="0" u="none" strike="noStrike" cap="none" dirty="0">
                <a:solidFill>
                  <a:srgbClr val="FFFFFF"/>
                </a:solidFill>
                <a:latin typeface="Montserrat"/>
                <a:ea typeface="Montserrat"/>
                <a:cs typeface="Montserrat"/>
                <a:sym typeface="Montserrat"/>
              </a:rPr>
              <a:t>Działalność</a:t>
            </a:r>
            <a:endParaRPr sz="1800" b="0" i="0" u="none" strike="noStrike" cap="none" dirty="0">
              <a:latin typeface="Arial"/>
              <a:ea typeface="Arial"/>
              <a:cs typeface="Arial"/>
              <a:sym typeface="Arial"/>
            </a:endParaRPr>
          </a:p>
          <a:p>
            <a:pPr marL="0" marR="0" lvl="0" indent="0" algn="l" rtl="0">
              <a:lnSpc>
                <a:spcPct val="200000"/>
              </a:lnSpc>
              <a:spcBef>
                <a:spcPts val="0"/>
              </a:spcBef>
              <a:spcAft>
                <a:spcPts val="0"/>
              </a:spcAft>
              <a:buNone/>
            </a:pPr>
            <a:r>
              <a:rPr lang="pl" sz="1800" b="0" i="0" u="none" strike="noStrike" cap="none" dirty="0">
                <a:solidFill>
                  <a:srgbClr val="FFFFFF"/>
                </a:solidFill>
                <a:latin typeface="Montserrat"/>
                <a:ea typeface="Montserrat"/>
                <a:cs typeface="Montserrat"/>
                <a:sym typeface="Montserrat"/>
              </a:rPr>
              <a:t>00:00 – </a:t>
            </a:r>
            <a:r>
              <a:rPr lang="pl" sz="1800" dirty="0">
                <a:solidFill>
                  <a:srgbClr val="FFFFFF"/>
                </a:solidFill>
                <a:latin typeface="Montserrat"/>
                <a:ea typeface="Montserrat"/>
                <a:cs typeface="Montserrat"/>
                <a:sym typeface="Montserrat"/>
              </a:rPr>
              <a:t>00:20</a:t>
            </a:r>
            <a:r>
              <a:rPr lang="pl" sz="1800" b="0" i="0" u="none" strike="noStrike" cap="none" dirty="0">
                <a:solidFill>
                  <a:srgbClr val="FFFFFF"/>
                </a:solidFill>
                <a:latin typeface="Montserrat"/>
                <a:ea typeface="Montserrat"/>
                <a:cs typeface="Montserrat"/>
                <a:sym typeface="Montserrat"/>
              </a:rPr>
              <a:t> </a:t>
            </a:r>
            <a:r>
              <a:rPr lang="pl" sz="1800" dirty="0">
                <a:solidFill>
                  <a:srgbClr val="FFFFFF"/>
                </a:solidFill>
                <a:latin typeface="Montserrat"/>
                <a:ea typeface="Montserrat"/>
                <a:cs typeface="Montserrat"/>
                <a:sym typeface="Montserrat"/>
              </a:rPr>
              <a:t>Dokonywanie pomiarów i porównywanie ich z tabelą rozmiarów</a:t>
            </a:r>
            <a:endParaRPr sz="1800" dirty="0">
              <a:solidFill>
                <a:srgbClr val="FFFFFF"/>
              </a:solidFill>
              <a:latin typeface="Montserrat"/>
              <a:ea typeface="Montserrat"/>
              <a:cs typeface="Montserrat"/>
              <a:sym typeface="Montserrat"/>
            </a:endParaRPr>
          </a:p>
          <a:p>
            <a:pPr marL="0" marR="0" lvl="0" indent="0" algn="l" rtl="0">
              <a:lnSpc>
                <a:spcPct val="200000"/>
              </a:lnSpc>
              <a:spcBef>
                <a:spcPts val="0"/>
              </a:spcBef>
              <a:spcAft>
                <a:spcPts val="0"/>
              </a:spcAft>
              <a:buNone/>
            </a:pPr>
            <a:r>
              <a:rPr lang="pl" sz="1800" b="0" i="0" u="none" strike="noStrike" cap="none" dirty="0">
                <a:solidFill>
                  <a:srgbClr val="FFFFFF"/>
                </a:solidFill>
                <a:latin typeface="Montserrat"/>
                <a:ea typeface="Montserrat"/>
                <a:cs typeface="Montserrat"/>
                <a:sym typeface="Montserrat"/>
              </a:rPr>
              <a:t>00:20 – </a:t>
            </a:r>
            <a:r>
              <a:rPr lang="pl" sz="1800" dirty="0">
                <a:solidFill>
                  <a:schemeClr val="lt1"/>
                </a:solidFill>
                <a:latin typeface="Montserrat"/>
                <a:ea typeface="Montserrat"/>
                <a:cs typeface="Montserrat"/>
                <a:sym typeface="Montserrat"/>
              </a:rPr>
              <a:t>01:00</a:t>
            </a:r>
            <a:r>
              <a:rPr lang="pl" sz="1800" dirty="0">
                <a:solidFill>
                  <a:srgbClr val="FFFFFF"/>
                </a:solidFill>
                <a:latin typeface="Montserrat"/>
                <a:ea typeface="Montserrat"/>
                <a:cs typeface="Montserrat"/>
                <a:sym typeface="Montserrat"/>
              </a:rPr>
              <a:t>​</a:t>
            </a:r>
            <a:r>
              <a:rPr lang="pl" sz="1800" b="0" i="0" u="none" strike="noStrike" cap="none" dirty="0">
                <a:solidFill>
                  <a:srgbClr val="FFFFFF"/>
                </a:solidFill>
                <a:latin typeface="Montserrat"/>
                <a:ea typeface="Montserrat"/>
                <a:cs typeface="Montserrat"/>
                <a:sym typeface="Montserrat"/>
              </a:rPr>
              <a:t> </a:t>
            </a:r>
            <a:r>
              <a:rPr lang="pl" sz="1800" dirty="0">
                <a:solidFill>
                  <a:schemeClr val="lt1"/>
                </a:solidFill>
                <a:latin typeface="Montserrat"/>
                <a:ea typeface="Montserrat"/>
                <a:cs typeface="Montserrat"/>
                <a:sym typeface="Montserrat"/>
              </a:rPr>
              <a:t>Przenieś wzór na papier, dodając zapas na szwy i wytnij wzór</a:t>
            </a:r>
            <a:endParaRPr sz="1800" dirty="0">
              <a:solidFill>
                <a:schemeClr val="lt1"/>
              </a:solidFill>
              <a:latin typeface="Montserrat"/>
              <a:ea typeface="Montserrat"/>
              <a:cs typeface="Montserrat"/>
              <a:sym typeface="Montserrat"/>
            </a:endParaRPr>
          </a:p>
          <a:p>
            <a:pPr marL="0" marR="0" lvl="0" indent="0" algn="l" rtl="0">
              <a:lnSpc>
                <a:spcPct val="200000"/>
              </a:lnSpc>
              <a:spcBef>
                <a:spcPts val="0"/>
              </a:spcBef>
              <a:spcAft>
                <a:spcPts val="0"/>
              </a:spcAft>
              <a:buNone/>
            </a:pPr>
            <a:r>
              <a:rPr lang="pl" sz="1800" b="0" i="0" u="none" strike="noStrike" cap="none" dirty="0">
                <a:solidFill>
                  <a:srgbClr val="FFFFFF"/>
                </a:solidFill>
                <a:latin typeface="Montserrat"/>
                <a:ea typeface="Montserrat"/>
                <a:cs typeface="Montserrat"/>
                <a:sym typeface="Montserrat"/>
              </a:rPr>
              <a:t>01:00 – </a:t>
            </a:r>
            <a:r>
              <a:rPr lang="pl" sz="1800" dirty="0">
                <a:solidFill>
                  <a:srgbClr val="FFFFFF"/>
                </a:solidFill>
                <a:latin typeface="Montserrat"/>
                <a:ea typeface="Montserrat"/>
                <a:cs typeface="Montserrat"/>
                <a:sym typeface="Montserrat"/>
              </a:rPr>
              <a:t>01:20</a:t>
            </a:r>
            <a:r>
              <a:rPr lang="pl" sz="1800" b="0" i="0" u="none" strike="noStrike" cap="none" dirty="0">
                <a:solidFill>
                  <a:srgbClr val="FFFFFF"/>
                </a:solidFill>
                <a:latin typeface="Montserrat"/>
                <a:ea typeface="Montserrat"/>
                <a:cs typeface="Montserrat"/>
                <a:sym typeface="Montserrat"/>
              </a:rPr>
              <a:t> </a:t>
            </a:r>
            <a:r>
              <a:rPr lang="pl" sz="1800" dirty="0">
                <a:solidFill>
                  <a:srgbClr val="FFFFFF"/>
                </a:solidFill>
                <a:latin typeface="Montserrat"/>
                <a:ea typeface="Montserrat"/>
                <a:cs typeface="Montserrat"/>
                <a:sym typeface="Montserrat"/>
              </a:rPr>
              <a:t>Wybór materiału, w razie potrzeby demontaż, test ułożenia</a:t>
            </a:r>
            <a:endParaRPr sz="1800" dirty="0">
              <a:solidFill>
                <a:srgbClr val="FFFFFF"/>
              </a:solidFill>
              <a:latin typeface="Montserrat"/>
              <a:ea typeface="Montserrat"/>
              <a:cs typeface="Montserrat"/>
              <a:sym typeface="Montserrat"/>
            </a:endParaRPr>
          </a:p>
          <a:p>
            <a:pPr marL="0" marR="0" lvl="0" indent="0" algn="l" rtl="0">
              <a:lnSpc>
                <a:spcPct val="200000"/>
              </a:lnSpc>
              <a:spcBef>
                <a:spcPts val="0"/>
              </a:spcBef>
              <a:spcAft>
                <a:spcPts val="0"/>
              </a:spcAft>
              <a:buNone/>
            </a:pPr>
            <a:r>
              <a:rPr lang="pl" sz="1800" b="0" i="0" u="none" strike="noStrike" cap="none" dirty="0">
                <a:solidFill>
                  <a:srgbClr val="FFFFFF"/>
                </a:solidFill>
                <a:latin typeface="Montserrat"/>
                <a:ea typeface="Montserrat"/>
                <a:cs typeface="Montserrat"/>
                <a:sym typeface="Montserrat"/>
              </a:rPr>
              <a:t>01: </a:t>
            </a:r>
            <a:r>
              <a:rPr lang="pl" sz="1800" dirty="0">
                <a:solidFill>
                  <a:srgbClr val="FFFFFF"/>
                </a:solidFill>
                <a:latin typeface="Montserrat"/>
                <a:ea typeface="Montserrat"/>
                <a:cs typeface="Montserrat"/>
                <a:sym typeface="Montserrat"/>
              </a:rPr>
              <a:t>20 </a:t>
            </a:r>
            <a:r>
              <a:rPr lang="pl" sz="1800" b="0" i="0" u="none" strike="noStrike" cap="none" dirty="0">
                <a:solidFill>
                  <a:srgbClr val="FFFFFF"/>
                </a:solidFill>
                <a:latin typeface="Montserrat"/>
                <a:ea typeface="Montserrat"/>
                <a:cs typeface="Montserrat"/>
                <a:sym typeface="Montserrat"/>
              </a:rPr>
              <a:t>– 01: </a:t>
            </a:r>
            <a:r>
              <a:rPr lang="pl" sz="1800" dirty="0">
                <a:solidFill>
                  <a:srgbClr val="FFFFFF"/>
                </a:solidFill>
                <a:latin typeface="Montserrat"/>
                <a:ea typeface="Montserrat"/>
                <a:cs typeface="Montserrat"/>
                <a:sym typeface="Montserrat"/>
              </a:rPr>
              <a:t>50 </a:t>
            </a:r>
            <a:r>
              <a:rPr lang="pl" sz="1800" dirty="0">
                <a:solidFill>
                  <a:schemeClr val="lt1"/>
                </a:solidFill>
                <a:latin typeface="Montserrat"/>
                <a:ea typeface="Montserrat"/>
                <a:cs typeface="Montserrat"/>
                <a:sym typeface="Montserrat"/>
              </a:rPr>
              <a:t>Wytnij wykrój z materiału i/lub rozłożonych ubrań</a:t>
            </a:r>
            <a:endParaRPr sz="1800" dirty="0">
              <a:solidFill>
                <a:schemeClr val="lt1"/>
              </a:solidFill>
              <a:latin typeface="Montserrat"/>
              <a:ea typeface="Montserrat"/>
              <a:cs typeface="Montserrat"/>
              <a:sym typeface="Montserrat"/>
            </a:endParaRPr>
          </a:p>
          <a:p>
            <a:pPr marL="0" lvl="0" indent="0" algn="l" rtl="0">
              <a:lnSpc>
                <a:spcPct val="200000"/>
              </a:lnSpc>
              <a:spcBef>
                <a:spcPts val="0"/>
              </a:spcBef>
              <a:spcAft>
                <a:spcPts val="0"/>
              </a:spcAft>
              <a:buClr>
                <a:schemeClr val="dk1"/>
              </a:buClr>
              <a:buFont typeface="Arial"/>
              <a:buNone/>
            </a:pPr>
            <a:r>
              <a:rPr lang="pl" sz="1800" dirty="0">
                <a:solidFill>
                  <a:schemeClr val="lt1"/>
                </a:solidFill>
                <a:latin typeface="Montserrat"/>
                <a:ea typeface="Montserrat"/>
                <a:cs typeface="Montserrat"/>
                <a:sym typeface="Montserrat"/>
              </a:rPr>
              <a:t>01:50 – 02:50 Przymiarka odzieży</a:t>
            </a:r>
            <a:endParaRPr sz="1800" dirty="0">
              <a:solidFill>
                <a:schemeClr val="lt1"/>
              </a:solidFill>
              <a:latin typeface="Montserrat"/>
              <a:ea typeface="Montserrat"/>
              <a:cs typeface="Montserrat"/>
              <a:sym typeface="Montserrat"/>
            </a:endParaRPr>
          </a:p>
          <a:p>
            <a:pPr marL="0" lvl="0" indent="0" algn="l" rtl="0">
              <a:lnSpc>
                <a:spcPct val="200000"/>
              </a:lnSpc>
              <a:spcBef>
                <a:spcPts val="0"/>
              </a:spcBef>
              <a:spcAft>
                <a:spcPts val="0"/>
              </a:spcAft>
              <a:buNone/>
            </a:pPr>
            <a:r>
              <a:rPr lang="pl" sz="1800" dirty="0">
                <a:solidFill>
                  <a:schemeClr val="lt1"/>
                </a:solidFill>
                <a:latin typeface="Montserrat"/>
                <a:ea typeface="Montserrat"/>
                <a:cs typeface="Montserrat"/>
                <a:sym typeface="Montserrat"/>
              </a:rPr>
              <a:t>02:50 – 03:20 Przymiarka odzieży</a:t>
            </a:r>
            <a:endParaRPr sz="1800" dirty="0">
              <a:solidFill>
                <a:schemeClr val="lt1"/>
              </a:solidFill>
              <a:latin typeface="Montserrat"/>
              <a:ea typeface="Montserrat"/>
              <a:cs typeface="Montserrat"/>
              <a:sym typeface="Montserrat"/>
            </a:endParaRPr>
          </a:p>
          <a:p>
            <a:pPr marL="0" lvl="0" indent="0" algn="l" rtl="0">
              <a:lnSpc>
                <a:spcPct val="200000"/>
              </a:lnSpc>
              <a:spcBef>
                <a:spcPts val="0"/>
              </a:spcBef>
              <a:spcAft>
                <a:spcPts val="0"/>
              </a:spcAft>
              <a:buClr>
                <a:schemeClr val="dk1"/>
              </a:buClr>
              <a:buFont typeface="Arial"/>
              <a:buNone/>
            </a:pPr>
            <a:r>
              <a:rPr lang="pl" sz="1800" dirty="0">
                <a:solidFill>
                  <a:schemeClr val="lt1"/>
                </a:solidFill>
                <a:latin typeface="Montserrat"/>
                <a:ea typeface="Montserrat"/>
                <a:cs typeface="Montserrat"/>
                <a:sym typeface="Montserrat"/>
              </a:rPr>
              <a:t>03:20 – 04:30 Drapowanie odzieży – dodawanie objętości</a:t>
            </a:r>
            <a:endParaRPr sz="1800" dirty="0">
              <a:solidFill>
                <a:schemeClr val="lt1"/>
              </a:solidFill>
              <a:latin typeface="Montserrat"/>
              <a:ea typeface="Montserrat"/>
              <a:cs typeface="Montserrat"/>
              <a:sym typeface="Montserrat"/>
            </a:endParaRPr>
          </a:p>
          <a:p>
            <a:pPr marL="0" lvl="0" indent="0" algn="l" rtl="0">
              <a:lnSpc>
                <a:spcPct val="200000"/>
              </a:lnSpc>
              <a:spcBef>
                <a:spcPts val="0"/>
              </a:spcBef>
              <a:spcAft>
                <a:spcPts val="0"/>
              </a:spcAft>
              <a:buClr>
                <a:schemeClr val="dk1"/>
              </a:buClr>
              <a:buFont typeface="Arial"/>
              <a:buNone/>
            </a:pPr>
            <a:r>
              <a:rPr lang="pl" sz="1800" dirty="0">
                <a:solidFill>
                  <a:schemeClr val="lt1"/>
                </a:solidFill>
                <a:latin typeface="Montserrat"/>
                <a:ea typeface="Montserrat"/>
                <a:cs typeface="Montserrat"/>
                <a:sym typeface="Montserrat"/>
              </a:rPr>
              <a:t>04:30 – 18:00 Szycie odzieży i wykończenia.</a:t>
            </a:r>
            <a:endParaRPr sz="1800" dirty="0">
              <a:solidFill>
                <a:schemeClr val="dk1"/>
              </a:solidFill>
            </a:endParaRPr>
          </a:p>
          <a:p>
            <a:pPr marL="0" marR="0" lvl="0" indent="0" algn="l" rtl="0">
              <a:lnSpc>
                <a:spcPct val="200000"/>
              </a:lnSpc>
              <a:spcBef>
                <a:spcPts val="0"/>
              </a:spcBef>
              <a:spcAft>
                <a:spcPts val="0"/>
              </a:spcAft>
              <a:buNone/>
            </a:pPr>
            <a:endParaRPr sz="1800" dirty="0">
              <a:solidFill>
                <a:schemeClr val="lt1"/>
              </a:solidFill>
              <a:latin typeface="Montserrat"/>
              <a:ea typeface="Montserrat"/>
              <a:cs typeface="Montserrat"/>
              <a:sym typeface="Montserrat"/>
            </a:endParaRPr>
          </a:p>
        </p:txBody>
      </p:sp>
      <p:grpSp>
        <p:nvGrpSpPr>
          <p:cNvPr id="1592" name="Google Shape;1592;g32b8e289670_0_98"/>
          <p:cNvGrpSpPr/>
          <p:nvPr/>
        </p:nvGrpSpPr>
        <p:grpSpPr>
          <a:xfrm>
            <a:off x="0" y="0"/>
            <a:ext cx="18288000" cy="10287000"/>
            <a:chOff x="0" y="0"/>
            <a:chExt cx="24384000" cy="13716000"/>
          </a:xfrm>
        </p:grpSpPr>
        <p:cxnSp>
          <p:nvCxnSpPr>
            <p:cNvPr id="1593" name="Google Shape;1593;g32b8e289670_0_98"/>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594" name="Google Shape;1594;g32b8e289670_0_9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95" name="Google Shape;1595;g32b8e289670_0_9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596" name="Google Shape;1596;g32b8e289670_0_9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597" name="Google Shape;1597;g32b8e289670_0_98"/>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1598" name="Google Shape;1598;g32b8e289670_0_98"/>
          <p:cNvSpPr txBox="1"/>
          <p:nvPr/>
        </p:nvSpPr>
        <p:spPr>
          <a:xfrm>
            <a:off x="191729" y="1412640"/>
            <a:ext cx="16193727" cy="802800"/>
          </a:xfrm>
          <a:prstGeom prst="rect">
            <a:avLst/>
          </a:prstGeom>
          <a:noFill/>
          <a:ln>
            <a:noFill/>
          </a:ln>
        </p:spPr>
        <p:txBody>
          <a:bodyPr spcFirstLastPara="1" wrap="square" lIns="0" tIns="0" rIns="0" bIns="0" anchor="t" anchorCtr="1">
            <a:noAutofit/>
          </a:bodyPr>
          <a:lstStyle/>
          <a:p>
            <a:pPr marL="0" marR="0" lvl="0" indent="0" algn="ctr" rtl="0">
              <a:lnSpc>
                <a:spcPct val="100016"/>
              </a:lnSpc>
              <a:spcBef>
                <a:spcPts val="0"/>
              </a:spcBef>
              <a:spcAft>
                <a:spcPts val="0"/>
              </a:spcAft>
              <a:buNone/>
            </a:pPr>
            <a:r>
              <a:rPr lang="pl" sz="6000" b="0" i="0" u="none" strike="noStrike" cap="none" dirty="0">
                <a:solidFill>
                  <a:srgbClr val="1E2328"/>
                </a:solidFill>
                <a:latin typeface="DM Serif Display"/>
                <a:ea typeface="DM Serif Display"/>
                <a:cs typeface="DM Serif Display"/>
                <a:sym typeface="DM Serif Display"/>
              </a:rPr>
              <a:t>Aktywność </a:t>
            </a:r>
            <a:r>
              <a:rPr lang="pl" sz="6000" dirty="0">
                <a:solidFill>
                  <a:srgbClr val="1E2328"/>
                </a:solidFill>
                <a:latin typeface="DM Serif Display"/>
                <a:ea typeface="DM Serif Display"/>
                <a:cs typeface="DM Serif Display"/>
                <a:sym typeface="DM Serif Display"/>
              </a:rPr>
              <a:t>dotycząca konstruowania odzieży</a:t>
            </a:r>
            <a:endParaRPr sz="6000" dirty="0">
              <a:solidFill>
                <a:srgbClr val="1E2328"/>
              </a:solidFill>
              <a:latin typeface="DM Serif Display"/>
              <a:ea typeface="DM Serif Display"/>
              <a:cs typeface="DM Serif Display"/>
              <a:sym typeface="DM Serif Display"/>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02"/>
        <p:cNvGrpSpPr/>
        <p:nvPr/>
      </p:nvGrpSpPr>
      <p:grpSpPr>
        <a:xfrm>
          <a:off x="0" y="0"/>
          <a:ext cx="0" cy="0"/>
          <a:chOff x="0" y="0"/>
          <a:chExt cx="0" cy="0"/>
        </a:xfrm>
      </p:grpSpPr>
      <p:grpSp>
        <p:nvGrpSpPr>
          <p:cNvPr id="1603" name="Google Shape;1603;g32b8e289670_0_117"/>
          <p:cNvGrpSpPr/>
          <p:nvPr/>
        </p:nvGrpSpPr>
        <p:grpSpPr>
          <a:xfrm>
            <a:off x="457200" y="3285000"/>
            <a:ext cx="16022726" cy="6000551"/>
            <a:chOff x="457200" y="3285000"/>
            <a:chExt cx="16022726" cy="6000551"/>
          </a:xfrm>
        </p:grpSpPr>
        <p:sp>
          <p:nvSpPr>
            <p:cNvPr id="1604" name="Google Shape;1604;g32b8e289670_0_117"/>
            <p:cNvSpPr/>
            <p:nvPr/>
          </p:nvSpPr>
          <p:spPr>
            <a:xfrm>
              <a:off x="457200" y="3285000"/>
              <a:ext cx="16022726" cy="6000551"/>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605" name="Google Shape;1605;g32b8e289670_0_117"/>
            <p:cNvSpPr txBox="1"/>
            <p:nvPr/>
          </p:nvSpPr>
          <p:spPr>
            <a:xfrm>
              <a:off x="457200" y="3285000"/>
              <a:ext cx="16019700" cy="599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6" name="Google Shape;1606;g32b8e289670_0_117"/>
          <p:cNvGrpSpPr/>
          <p:nvPr/>
        </p:nvGrpSpPr>
        <p:grpSpPr>
          <a:xfrm>
            <a:off x="2229840" y="2846880"/>
            <a:ext cx="2519680" cy="876300"/>
            <a:chOff x="2229840" y="2846880"/>
            <a:chExt cx="2519680" cy="876300"/>
          </a:xfrm>
        </p:grpSpPr>
        <p:sp>
          <p:nvSpPr>
            <p:cNvPr id="1607" name="Google Shape;1607;g32b8e289670_0_117"/>
            <p:cNvSpPr/>
            <p:nvPr/>
          </p:nvSpPr>
          <p:spPr>
            <a:xfrm>
              <a:off x="2229840" y="2846880"/>
              <a:ext cx="2519680"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608" name="Google Shape;1608;g32b8e289670_0_117"/>
            <p:cNvSpPr txBox="1"/>
            <p:nvPr/>
          </p:nvSpPr>
          <p:spPr>
            <a:xfrm>
              <a:off x="2229840" y="2846880"/>
              <a:ext cx="25194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9" name="Google Shape;1609;g32b8e289670_0_117"/>
          <p:cNvSpPr txBox="1"/>
          <p:nvPr/>
        </p:nvSpPr>
        <p:spPr>
          <a:xfrm>
            <a:off x="2229840" y="3040560"/>
            <a:ext cx="25194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Realizacja</a:t>
            </a:r>
            <a:endParaRPr sz="2500" b="0" i="0" u="none" strike="noStrike" cap="none">
              <a:latin typeface="Arial"/>
              <a:ea typeface="Arial"/>
              <a:cs typeface="Arial"/>
              <a:sym typeface="Arial"/>
            </a:endParaRPr>
          </a:p>
        </p:txBody>
      </p:sp>
      <p:sp>
        <p:nvSpPr>
          <p:cNvPr id="1610" name="Google Shape;1610;g32b8e289670_0_117"/>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sp>
        <p:nvSpPr>
          <p:cNvPr id="1611" name="Google Shape;1611;g32b8e289670_0_117"/>
          <p:cNvSpPr txBox="1"/>
          <p:nvPr/>
        </p:nvSpPr>
        <p:spPr>
          <a:xfrm>
            <a:off x="1808074" y="3679140"/>
            <a:ext cx="12496200" cy="5031300"/>
          </a:xfrm>
          <a:prstGeom prst="rect">
            <a:avLst/>
          </a:prstGeom>
          <a:noFill/>
          <a:ln>
            <a:noFill/>
          </a:ln>
        </p:spPr>
        <p:txBody>
          <a:bodyPr spcFirstLastPara="1" wrap="square" lIns="91425" tIns="45700" rIns="91425" bIns="45700" anchor="t" anchorCtr="0">
            <a:noAutofit/>
          </a:bodyPr>
          <a:lstStyle/>
          <a:p>
            <a:pPr marL="457200" lvl="0" indent="-342900" algn="l" rtl="0">
              <a:lnSpc>
                <a:spcPct val="200000"/>
              </a:lnSpc>
              <a:spcBef>
                <a:spcPts val="0"/>
              </a:spcBef>
              <a:spcAft>
                <a:spcPts val="0"/>
              </a:spcAft>
              <a:buClr>
                <a:srgbClr val="FFFFFF"/>
              </a:buClr>
              <a:buSzPts val="1800"/>
              <a:buFont typeface="Montserrat"/>
              <a:buAutoNum type="arabicPeriod"/>
            </a:pPr>
            <a:r>
              <a:rPr lang="pl" sz="1800" dirty="0">
                <a:solidFill>
                  <a:schemeClr val="lt1"/>
                </a:solidFill>
                <a:latin typeface="Montserrat"/>
                <a:ea typeface="Montserrat"/>
                <a:cs typeface="Montserrat"/>
                <a:sym typeface="Montserrat"/>
              </a:rPr>
              <a:t>Zmierz wymiary „klienta” i porównaj je z tabelą rozmiarów łatwego w dopasowaniu wzoru, z którym pracujesz</a:t>
            </a:r>
            <a:endParaRPr sz="1800" dirty="0">
              <a:solidFill>
                <a:schemeClr val="lt1"/>
              </a:solidFill>
              <a:latin typeface="Montserrat"/>
              <a:ea typeface="Montserrat"/>
              <a:cs typeface="Montserrat"/>
              <a:sym typeface="Montserrat"/>
            </a:endParaRPr>
          </a:p>
          <a:p>
            <a:pPr marL="457200" lvl="0" indent="-342900" algn="l" rtl="0">
              <a:lnSpc>
                <a:spcPct val="200000"/>
              </a:lnSpc>
              <a:spcBef>
                <a:spcPts val="0"/>
              </a:spcBef>
              <a:spcAft>
                <a:spcPts val="0"/>
              </a:spcAft>
              <a:buClr>
                <a:srgbClr val="FFFFFF"/>
              </a:buClr>
              <a:buSzPts val="1800"/>
              <a:buFont typeface="Montserrat"/>
              <a:buAutoNum type="arabicPeriod"/>
            </a:pPr>
            <a:r>
              <a:rPr lang="pl" sz="1800" dirty="0">
                <a:solidFill>
                  <a:schemeClr val="lt1"/>
                </a:solidFill>
                <a:latin typeface="Montserrat"/>
                <a:ea typeface="Montserrat"/>
                <a:cs typeface="Montserrat"/>
                <a:sym typeface="Montserrat"/>
              </a:rPr>
              <a:t>Wybierz rozmiar, który lepiej pasuje do wymiarów i przenieś wykrój na papier, pisząc instrukcje dotyczące wykroju – pamiętaj o pozostawieniu miejsca na dodanie zapasu na szwy</a:t>
            </a:r>
            <a:endParaRPr sz="1800" dirty="0">
              <a:solidFill>
                <a:schemeClr val="lt1"/>
              </a:solidFill>
              <a:latin typeface="Montserrat"/>
              <a:ea typeface="Montserrat"/>
              <a:cs typeface="Montserrat"/>
              <a:sym typeface="Montserrat"/>
            </a:endParaRPr>
          </a:p>
          <a:p>
            <a:pPr marL="457200" lvl="0" indent="-342900" algn="l" rtl="0">
              <a:lnSpc>
                <a:spcPct val="200000"/>
              </a:lnSpc>
              <a:spcBef>
                <a:spcPts val="0"/>
              </a:spcBef>
              <a:spcAft>
                <a:spcPts val="0"/>
              </a:spcAft>
              <a:buClr>
                <a:srgbClr val="FFFFFF"/>
              </a:buClr>
              <a:buSzPts val="1800"/>
              <a:buFont typeface="Montserrat"/>
              <a:buAutoNum type="arabicPeriod"/>
            </a:pPr>
            <a:r>
              <a:rPr lang="pl" sz="1800" dirty="0">
                <a:solidFill>
                  <a:schemeClr val="lt1"/>
                </a:solidFill>
                <a:latin typeface="Montserrat"/>
                <a:ea typeface="Montserrat"/>
                <a:cs typeface="Montserrat"/>
                <a:sym typeface="Montserrat"/>
              </a:rPr>
              <a:t>Dodaj niezbędny zapas na szwy i wytnij wzór</a:t>
            </a:r>
            <a:endParaRPr sz="1800" dirty="0">
              <a:solidFill>
                <a:schemeClr val="lt1"/>
              </a:solidFill>
              <a:latin typeface="Montserrat"/>
              <a:ea typeface="Montserrat"/>
              <a:cs typeface="Montserrat"/>
              <a:sym typeface="Montserrat"/>
            </a:endParaRPr>
          </a:p>
          <a:p>
            <a:pPr marL="457200" lvl="0" indent="-342900" algn="l" rtl="0">
              <a:lnSpc>
                <a:spcPct val="200000"/>
              </a:lnSpc>
              <a:spcBef>
                <a:spcPts val="0"/>
              </a:spcBef>
              <a:spcAft>
                <a:spcPts val="0"/>
              </a:spcAft>
              <a:buClr>
                <a:srgbClr val="FFFFFF"/>
              </a:buClr>
              <a:buSzPts val="1800"/>
              <a:buFont typeface="Montserrat"/>
              <a:buAutoNum type="arabicPeriod"/>
            </a:pPr>
            <a:r>
              <a:rPr lang="pl" sz="1800" dirty="0">
                <a:solidFill>
                  <a:schemeClr val="lt1"/>
                </a:solidFill>
                <a:latin typeface="Montserrat"/>
                <a:ea typeface="Montserrat"/>
                <a:cs typeface="Montserrat"/>
                <a:sym typeface="Montserrat"/>
              </a:rPr>
              <a:t>Wybierz skrawki materiału i/lub ubrania z drugiej ręki, z których zamierzasz uszyć ubranie; rozmontuj wszystko, co jest potrzebne; przeprowadź próbę rozłożenia, aby upewnić się, czy masz odpowiednią ilość materiału</a:t>
            </a:r>
            <a:endParaRPr sz="1800" dirty="0">
              <a:solidFill>
                <a:schemeClr val="lt1"/>
              </a:solidFill>
              <a:latin typeface="Montserrat"/>
              <a:ea typeface="Montserrat"/>
              <a:cs typeface="Montserrat"/>
              <a:sym typeface="Montserrat"/>
            </a:endParaRPr>
          </a:p>
          <a:p>
            <a:pPr marL="457200" lvl="0" indent="-342900" algn="l" rtl="0">
              <a:lnSpc>
                <a:spcPct val="200000"/>
              </a:lnSpc>
              <a:spcBef>
                <a:spcPts val="0"/>
              </a:spcBef>
              <a:spcAft>
                <a:spcPts val="0"/>
              </a:spcAft>
              <a:buClr>
                <a:srgbClr val="FFFFFF"/>
              </a:buClr>
              <a:buSzPts val="1800"/>
              <a:buFont typeface="Montserrat"/>
              <a:buAutoNum type="arabicPeriod"/>
            </a:pPr>
            <a:r>
              <a:rPr lang="pl" sz="1800" dirty="0">
                <a:solidFill>
                  <a:schemeClr val="lt1"/>
                </a:solidFill>
                <a:latin typeface="Montserrat"/>
                <a:ea typeface="Montserrat"/>
                <a:cs typeface="Montserrat"/>
                <a:sym typeface="Montserrat"/>
              </a:rPr>
              <a:t>Zszyj elementy razem, używając ściegu fastrygowego lub maszyny do szycia ze ściegiem fastrygowym, aby złożyć ubranie.</a:t>
            </a:r>
            <a:endParaRPr sz="1800" dirty="0">
              <a:solidFill>
                <a:schemeClr val="lt1"/>
              </a:solidFill>
              <a:latin typeface="Montserrat"/>
              <a:ea typeface="Montserrat"/>
              <a:cs typeface="Montserrat"/>
              <a:sym typeface="Montserrat"/>
            </a:endParaRPr>
          </a:p>
          <a:p>
            <a:pPr marL="0" lvl="0" indent="0" algn="l" rtl="0">
              <a:lnSpc>
                <a:spcPct val="200000"/>
              </a:lnSpc>
              <a:spcBef>
                <a:spcPts val="0"/>
              </a:spcBef>
              <a:spcAft>
                <a:spcPts val="0"/>
              </a:spcAft>
              <a:buNone/>
            </a:pPr>
            <a:endParaRPr sz="1800" dirty="0">
              <a:solidFill>
                <a:srgbClr val="FFFFFF"/>
              </a:solidFill>
              <a:latin typeface="Montserrat"/>
              <a:ea typeface="Montserrat"/>
              <a:cs typeface="Montserrat"/>
              <a:sym typeface="Montserrat"/>
            </a:endParaRPr>
          </a:p>
        </p:txBody>
      </p:sp>
      <p:grpSp>
        <p:nvGrpSpPr>
          <p:cNvPr id="1612" name="Google Shape;1612;g32b8e289670_0_117"/>
          <p:cNvGrpSpPr/>
          <p:nvPr/>
        </p:nvGrpSpPr>
        <p:grpSpPr>
          <a:xfrm>
            <a:off x="0" y="0"/>
            <a:ext cx="18288000" cy="10287000"/>
            <a:chOff x="0" y="0"/>
            <a:chExt cx="24384000" cy="13716000"/>
          </a:xfrm>
        </p:grpSpPr>
        <p:cxnSp>
          <p:nvCxnSpPr>
            <p:cNvPr id="1613" name="Google Shape;1613;g32b8e289670_0_11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614" name="Google Shape;1614;g32b8e289670_0_11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615" name="Google Shape;1615;g32b8e289670_0_11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616" name="Google Shape;1616;g32b8e289670_0_11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617" name="Google Shape;1617;g32b8e289670_0_117"/>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1618" name="Google Shape;1618;g32b8e289670_0_117"/>
          <p:cNvSpPr txBox="1"/>
          <p:nvPr/>
        </p:nvSpPr>
        <p:spPr>
          <a:xfrm>
            <a:off x="-1" y="1412640"/>
            <a:ext cx="16267467" cy="802800"/>
          </a:xfrm>
          <a:prstGeom prst="rect">
            <a:avLst/>
          </a:prstGeom>
          <a:noFill/>
          <a:ln>
            <a:noFill/>
          </a:ln>
        </p:spPr>
        <p:txBody>
          <a:bodyPr spcFirstLastPara="1" wrap="square" lIns="0" tIns="0" rIns="0" bIns="0" anchor="t" anchorCtr="1">
            <a:noAutofit/>
          </a:bodyPr>
          <a:lstStyle/>
          <a:p>
            <a:pPr marL="0" marR="0" lvl="0" indent="0" algn="ctr" rtl="0">
              <a:lnSpc>
                <a:spcPct val="100016"/>
              </a:lnSpc>
              <a:spcBef>
                <a:spcPts val="0"/>
              </a:spcBef>
              <a:spcAft>
                <a:spcPts val="0"/>
              </a:spcAft>
              <a:buNone/>
            </a:pPr>
            <a:r>
              <a:rPr lang="pl" sz="6000" b="0" i="0" u="none" strike="noStrike" cap="none" dirty="0">
                <a:solidFill>
                  <a:srgbClr val="1E2328"/>
                </a:solidFill>
                <a:latin typeface="DM Serif Display"/>
                <a:ea typeface="DM Serif Display"/>
                <a:cs typeface="DM Serif Display"/>
                <a:sym typeface="DM Serif Display"/>
              </a:rPr>
              <a:t>Aktywność </a:t>
            </a:r>
            <a:r>
              <a:rPr lang="pl" sz="6000" dirty="0">
                <a:solidFill>
                  <a:srgbClr val="1E2328"/>
                </a:solidFill>
                <a:latin typeface="DM Serif Display"/>
                <a:ea typeface="DM Serif Display"/>
                <a:cs typeface="DM Serif Display"/>
                <a:sym typeface="DM Serif Display"/>
              </a:rPr>
              <a:t>dotycząca konstruowania odzieży</a:t>
            </a:r>
            <a:endParaRPr sz="6000" dirty="0">
              <a:solidFill>
                <a:srgbClr val="1E2328"/>
              </a:solidFill>
              <a:latin typeface="DM Serif Display"/>
              <a:ea typeface="DM Serif Display"/>
              <a:cs typeface="DM Serif Display"/>
              <a:sym typeface="DM Serif Display"/>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22"/>
        <p:cNvGrpSpPr/>
        <p:nvPr/>
      </p:nvGrpSpPr>
      <p:grpSpPr>
        <a:xfrm>
          <a:off x="0" y="0"/>
          <a:ext cx="0" cy="0"/>
          <a:chOff x="0" y="0"/>
          <a:chExt cx="0" cy="0"/>
        </a:xfrm>
      </p:grpSpPr>
      <p:grpSp>
        <p:nvGrpSpPr>
          <p:cNvPr id="1623" name="Google Shape;1623;g3350f0411d0_0_217"/>
          <p:cNvGrpSpPr/>
          <p:nvPr/>
        </p:nvGrpSpPr>
        <p:grpSpPr>
          <a:xfrm>
            <a:off x="457200" y="3285000"/>
            <a:ext cx="16022726" cy="6000551"/>
            <a:chOff x="457200" y="3285000"/>
            <a:chExt cx="16022726" cy="6000551"/>
          </a:xfrm>
        </p:grpSpPr>
        <p:sp>
          <p:nvSpPr>
            <p:cNvPr id="1624" name="Google Shape;1624;g3350f0411d0_0_217"/>
            <p:cNvSpPr/>
            <p:nvPr/>
          </p:nvSpPr>
          <p:spPr>
            <a:xfrm>
              <a:off x="457200" y="3285000"/>
              <a:ext cx="16022726" cy="6000551"/>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625" name="Google Shape;1625;g3350f0411d0_0_217"/>
            <p:cNvSpPr txBox="1"/>
            <p:nvPr/>
          </p:nvSpPr>
          <p:spPr>
            <a:xfrm>
              <a:off x="457200" y="3285000"/>
              <a:ext cx="16019700" cy="599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6" name="Google Shape;1626;g3350f0411d0_0_217"/>
          <p:cNvGrpSpPr/>
          <p:nvPr/>
        </p:nvGrpSpPr>
        <p:grpSpPr>
          <a:xfrm>
            <a:off x="2229840" y="2846880"/>
            <a:ext cx="2519680" cy="876300"/>
            <a:chOff x="2229840" y="2846880"/>
            <a:chExt cx="2519680" cy="876300"/>
          </a:xfrm>
        </p:grpSpPr>
        <p:sp>
          <p:nvSpPr>
            <p:cNvPr id="1627" name="Google Shape;1627;g3350f0411d0_0_217"/>
            <p:cNvSpPr/>
            <p:nvPr/>
          </p:nvSpPr>
          <p:spPr>
            <a:xfrm>
              <a:off x="2229840" y="2846880"/>
              <a:ext cx="2519680"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628" name="Google Shape;1628;g3350f0411d0_0_217"/>
            <p:cNvSpPr txBox="1"/>
            <p:nvPr/>
          </p:nvSpPr>
          <p:spPr>
            <a:xfrm>
              <a:off x="2229840" y="2846880"/>
              <a:ext cx="25194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9" name="Google Shape;1629;g3350f0411d0_0_217"/>
          <p:cNvSpPr txBox="1"/>
          <p:nvPr/>
        </p:nvSpPr>
        <p:spPr>
          <a:xfrm>
            <a:off x="2229840" y="3040560"/>
            <a:ext cx="25194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Realizacja</a:t>
            </a:r>
            <a:endParaRPr sz="2500" b="0" i="0" u="none" strike="noStrike" cap="none">
              <a:latin typeface="Arial"/>
              <a:ea typeface="Arial"/>
              <a:cs typeface="Arial"/>
              <a:sym typeface="Arial"/>
            </a:endParaRPr>
          </a:p>
        </p:txBody>
      </p:sp>
      <p:sp>
        <p:nvSpPr>
          <p:cNvPr id="1630" name="Google Shape;1630;g3350f0411d0_0_217"/>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sp>
        <p:nvSpPr>
          <p:cNvPr id="1631" name="Google Shape;1631;g3350f0411d0_0_217"/>
          <p:cNvSpPr txBox="1"/>
          <p:nvPr/>
        </p:nvSpPr>
        <p:spPr>
          <a:xfrm>
            <a:off x="2229850" y="4517000"/>
            <a:ext cx="12094200" cy="3171900"/>
          </a:xfrm>
          <a:prstGeom prst="rect">
            <a:avLst/>
          </a:prstGeom>
          <a:noFill/>
          <a:ln>
            <a:noFill/>
          </a:ln>
        </p:spPr>
        <p:txBody>
          <a:bodyPr spcFirstLastPara="1" wrap="square" lIns="91425" tIns="45700" rIns="91425" bIns="45700" anchor="t" anchorCtr="0">
            <a:noAutofit/>
          </a:bodyPr>
          <a:lstStyle/>
          <a:p>
            <a:pPr marL="457200" lvl="0" indent="-342900" algn="l" rtl="0">
              <a:lnSpc>
                <a:spcPct val="200000"/>
              </a:lnSpc>
              <a:spcBef>
                <a:spcPts val="0"/>
              </a:spcBef>
              <a:spcAft>
                <a:spcPts val="0"/>
              </a:spcAft>
              <a:buClr>
                <a:schemeClr val="lt1"/>
              </a:buClr>
              <a:buSzPts val="1800"/>
              <a:buFont typeface="Montserrat"/>
              <a:buAutoNum type="arabicPeriod" startAt="6"/>
            </a:pPr>
            <a:r>
              <a:rPr lang="pl" sz="1800">
                <a:solidFill>
                  <a:schemeClr val="lt1"/>
                </a:solidFill>
                <a:latin typeface="Montserrat"/>
                <a:ea typeface="Montserrat"/>
                <a:cs typeface="Montserrat"/>
                <a:sym typeface="Montserrat"/>
              </a:rPr>
              <a:t>Przymierz ubranie u swojego „klienta”, zaznaczając obszary, które wymagają dopasowania, aby lepiej dopasować, stosując zaszewki, plisy, zaszewki lub marszczenia, i pozostaw je przygotowane do szycia</a:t>
            </a:r>
            <a:endParaRPr sz="1800">
              <a:solidFill>
                <a:schemeClr val="lt1"/>
              </a:solidFill>
              <a:latin typeface="Montserrat"/>
              <a:ea typeface="Montserrat"/>
              <a:cs typeface="Montserrat"/>
              <a:sym typeface="Montserrat"/>
            </a:endParaRPr>
          </a:p>
          <a:p>
            <a:pPr marL="457200" lvl="0" indent="-342900" algn="l" rtl="0">
              <a:lnSpc>
                <a:spcPct val="200000"/>
              </a:lnSpc>
              <a:spcBef>
                <a:spcPts val="0"/>
              </a:spcBef>
              <a:spcAft>
                <a:spcPts val="0"/>
              </a:spcAft>
              <a:buClr>
                <a:schemeClr val="lt1"/>
              </a:buClr>
              <a:buSzPts val="1800"/>
              <a:buFont typeface="Montserrat"/>
              <a:buAutoNum type="arabicPeriod" startAt="6"/>
            </a:pPr>
            <a:r>
              <a:rPr lang="pl" sz="1800">
                <a:solidFill>
                  <a:schemeClr val="lt1"/>
                </a:solidFill>
                <a:latin typeface="Montserrat"/>
                <a:ea typeface="Montserrat"/>
                <a:cs typeface="Montserrat"/>
                <a:sym typeface="Montserrat"/>
              </a:rPr>
              <a:t>Używając manekina krawieckiego, zaplanuj drapowaną część swojego ubioru, dodając dodatkowe elementy, takie jak rękawy, kołnierze i/lub dodając objętości poprzez dodanie marszczek lub falbanek</a:t>
            </a:r>
            <a:endParaRPr sz="1800">
              <a:solidFill>
                <a:schemeClr val="lt1"/>
              </a:solidFill>
              <a:latin typeface="Montserrat"/>
              <a:ea typeface="Montserrat"/>
              <a:cs typeface="Montserrat"/>
              <a:sym typeface="Montserrat"/>
            </a:endParaRPr>
          </a:p>
          <a:p>
            <a:pPr marL="457200" lvl="0" indent="-342900" algn="l" rtl="0">
              <a:lnSpc>
                <a:spcPct val="200000"/>
              </a:lnSpc>
              <a:spcBef>
                <a:spcPts val="0"/>
              </a:spcBef>
              <a:spcAft>
                <a:spcPts val="0"/>
              </a:spcAft>
              <a:buClr>
                <a:schemeClr val="lt1"/>
              </a:buClr>
              <a:buSzPts val="1800"/>
              <a:buFont typeface="Montserrat"/>
              <a:buAutoNum type="arabicPeriod" startAt="6"/>
            </a:pPr>
            <a:r>
              <a:rPr lang="pl" sz="1800">
                <a:solidFill>
                  <a:schemeClr val="lt1"/>
                </a:solidFill>
                <a:latin typeface="Montserrat"/>
                <a:ea typeface="Montserrat"/>
                <a:cs typeface="Montserrat"/>
                <a:sym typeface="Montserrat"/>
              </a:rPr>
              <a:t>Zszyj każdy element zgodnie z planem i poprawkami, używając odpowiednich wykończeń.</a:t>
            </a:r>
            <a:endParaRPr sz="1800">
              <a:solidFill>
                <a:schemeClr val="dk1"/>
              </a:solidFill>
            </a:endParaRPr>
          </a:p>
          <a:p>
            <a:pPr marL="0" lvl="0" indent="0" algn="l" rtl="0">
              <a:lnSpc>
                <a:spcPct val="150000"/>
              </a:lnSpc>
              <a:spcBef>
                <a:spcPts val="0"/>
              </a:spcBef>
              <a:spcAft>
                <a:spcPts val="0"/>
              </a:spcAft>
              <a:buNone/>
            </a:pPr>
            <a:endParaRPr sz="1800">
              <a:solidFill>
                <a:schemeClr val="lt1"/>
              </a:solidFill>
              <a:latin typeface="Montserrat"/>
              <a:ea typeface="Montserrat"/>
              <a:cs typeface="Montserrat"/>
              <a:sym typeface="Montserrat"/>
            </a:endParaRPr>
          </a:p>
        </p:txBody>
      </p:sp>
      <p:grpSp>
        <p:nvGrpSpPr>
          <p:cNvPr id="1632" name="Google Shape;1632;g3350f0411d0_0_217"/>
          <p:cNvGrpSpPr/>
          <p:nvPr/>
        </p:nvGrpSpPr>
        <p:grpSpPr>
          <a:xfrm>
            <a:off x="0" y="0"/>
            <a:ext cx="18288000" cy="10287000"/>
            <a:chOff x="0" y="0"/>
            <a:chExt cx="24384000" cy="13716000"/>
          </a:xfrm>
        </p:grpSpPr>
        <p:cxnSp>
          <p:nvCxnSpPr>
            <p:cNvPr id="1633" name="Google Shape;1633;g3350f0411d0_0_21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634" name="Google Shape;1634;g3350f0411d0_0_21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635" name="Google Shape;1635;g3350f0411d0_0_21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636" name="Google Shape;1636;g3350f0411d0_0_21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637" name="Google Shape;1637;g3350f0411d0_0_217"/>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dirty="0"/>
          </a:p>
        </p:txBody>
      </p:sp>
      <p:sp>
        <p:nvSpPr>
          <p:cNvPr id="1638" name="Google Shape;1638;g3350f0411d0_0_217"/>
          <p:cNvSpPr txBox="1"/>
          <p:nvPr/>
        </p:nvSpPr>
        <p:spPr>
          <a:xfrm>
            <a:off x="235977" y="1412640"/>
            <a:ext cx="16240923" cy="802800"/>
          </a:xfrm>
          <a:prstGeom prst="rect">
            <a:avLst/>
          </a:prstGeom>
          <a:noFill/>
          <a:ln>
            <a:noFill/>
          </a:ln>
        </p:spPr>
        <p:txBody>
          <a:bodyPr spcFirstLastPara="1" wrap="square" lIns="0" tIns="0" rIns="0" bIns="0" anchor="t" anchorCtr="1">
            <a:noAutofit/>
          </a:bodyPr>
          <a:lstStyle/>
          <a:p>
            <a:pPr marL="0" marR="0" lvl="0" indent="0" algn="ctr" rtl="0">
              <a:lnSpc>
                <a:spcPct val="100016"/>
              </a:lnSpc>
              <a:spcBef>
                <a:spcPts val="0"/>
              </a:spcBef>
              <a:spcAft>
                <a:spcPts val="0"/>
              </a:spcAft>
              <a:buNone/>
            </a:pPr>
            <a:r>
              <a:rPr lang="pl" sz="6000" b="0" i="0" u="none" strike="noStrike" cap="none" dirty="0">
                <a:solidFill>
                  <a:srgbClr val="1E2328"/>
                </a:solidFill>
                <a:latin typeface="DM Serif Display"/>
                <a:ea typeface="DM Serif Display"/>
                <a:cs typeface="DM Serif Display"/>
                <a:sym typeface="DM Serif Display"/>
              </a:rPr>
              <a:t>Aktywność </a:t>
            </a:r>
            <a:r>
              <a:rPr lang="pl" sz="6000" dirty="0">
                <a:solidFill>
                  <a:srgbClr val="1E2328"/>
                </a:solidFill>
                <a:latin typeface="DM Serif Display"/>
                <a:ea typeface="DM Serif Display"/>
                <a:cs typeface="DM Serif Display"/>
                <a:sym typeface="DM Serif Display"/>
              </a:rPr>
              <a:t>dotycząca konstruowania odzieży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grpSp>
        <p:nvGrpSpPr>
          <p:cNvPr id="1643" name="Google Shape;1643;p14"/>
          <p:cNvGrpSpPr/>
          <p:nvPr/>
        </p:nvGrpSpPr>
        <p:grpSpPr>
          <a:xfrm>
            <a:off x="0" y="0"/>
            <a:ext cx="18288000" cy="10287000"/>
            <a:chOff x="0" y="0"/>
            <a:chExt cx="24384000" cy="13716000"/>
          </a:xfrm>
        </p:grpSpPr>
        <p:cxnSp>
          <p:nvCxnSpPr>
            <p:cNvPr id="1644" name="Google Shape;1644;p1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645" name="Google Shape;1645;p1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646" name="Google Shape;1646;p1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grpSp>
        <p:nvGrpSpPr>
          <p:cNvPr id="1647" name="Google Shape;1647;p14"/>
          <p:cNvGrpSpPr/>
          <p:nvPr/>
        </p:nvGrpSpPr>
        <p:grpSpPr>
          <a:xfrm>
            <a:off x="0" y="5674870"/>
            <a:ext cx="2839729" cy="4612130"/>
            <a:chOff x="0" y="0"/>
            <a:chExt cx="2254172" cy="3661101"/>
          </a:xfrm>
        </p:grpSpPr>
        <p:sp>
          <p:nvSpPr>
            <p:cNvPr id="1648" name="Google Shape;1648;p14"/>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000000"/>
            </a:solidFill>
            <a:ln>
              <a:noFill/>
            </a:ln>
          </p:spPr>
          <p:txBody>
            <a:bodyPr/>
            <a:lstStyle/>
            <a:p>
              <a:endParaRPr lang="pl-PL"/>
            </a:p>
          </p:txBody>
        </p:sp>
        <p:sp>
          <p:nvSpPr>
            <p:cNvPr id="1649" name="Google Shape;1649;p14"/>
            <p:cNvSpPr txBox="1"/>
            <p:nvPr/>
          </p:nvSpPr>
          <p:spPr>
            <a:xfrm>
              <a:off x="0" y="0"/>
              <a:ext cx="2254171" cy="3661101"/>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50" name="Google Shape;1650;p14"/>
          <p:cNvGrpSpPr/>
          <p:nvPr/>
        </p:nvGrpSpPr>
        <p:grpSpPr>
          <a:xfrm>
            <a:off x="0" y="1033462"/>
            <a:ext cx="16672328" cy="4745461"/>
            <a:chOff x="0" y="0"/>
            <a:chExt cx="3605891" cy="1026348"/>
          </a:xfrm>
        </p:grpSpPr>
        <p:sp>
          <p:nvSpPr>
            <p:cNvPr id="1651" name="Google Shape;1651;p14"/>
            <p:cNvSpPr/>
            <p:nvPr/>
          </p:nvSpPr>
          <p:spPr>
            <a:xfrm>
              <a:off x="0" y="0"/>
              <a:ext cx="3605891" cy="1026348"/>
            </a:xfrm>
            <a:custGeom>
              <a:avLst/>
              <a:gdLst/>
              <a:ahLst/>
              <a:cxnLst/>
              <a:rect l="l" t="t" r="r" b="b"/>
              <a:pathLst>
                <a:path w="3605891" h="1026348" extrusionOk="0">
                  <a:moveTo>
                    <a:pt x="0" y="0"/>
                  </a:moveTo>
                  <a:lnTo>
                    <a:pt x="3605891" y="0"/>
                  </a:lnTo>
                  <a:lnTo>
                    <a:pt x="3605891" y="1026348"/>
                  </a:lnTo>
                  <a:lnTo>
                    <a:pt x="0" y="1026348"/>
                  </a:lnTo>
                  <a:close/>
                </a:path>
              </a:pathLst>
            </a:custGeom>
            <a:solidFill>
              <a:srgbClr val="CFCF5A"/>
            </a:solidFill>
            <a:ln>
              <a:noFill/>
            </a:ln>
          </p:spPr>
          <p:txBody>
            <a:bodyPr/>
            <a:lstStyle/>
            <a:p>
              <a:endParaRPr lang="pl-PL"/>
            </a:p>
          </p:txBody>
        </p:sp>
        <p:sp>
          <p:nvSpPr>
            <p:cNvPr id="1652" name="Google Shape;1652;p14"/>
            <p:cNvSpPr txBox="1"/>
            <p:nvPr/>
          </p:nvSpPr>
          <p:spPr>
            <a:xfrm>
              <a:off x="0" y="0"/>
              <a:ext cx="3605891" cy="1026348"/>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1653" name="Google Shape;1653;p1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654" name="Google Shape;1654;p14"/>
          <p:cNvSpPr txBox="1"/>
          <p:nvPr/>
        </p:nvSpPr>
        <p:spPr>
          <a:xfrm>
            <a:off x="6228287" y="2683797"/>
            <a:ext cx="5831426"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PL" sz="6000" b="0" i="0" u="none" strike="noStrike" cap="none" dirty="0">
                <a:solidFill>
                  <a:srgbClr val="000000"/>
                </a:solidFill>
                <a:latin typeface="DM Serif Display"/>
                <a:ea typeface="DM Serif Display"/>
                <a:cs typeface="DM Serif Display"/>
                <a:sym typeface="DM Serif Display"/>
              </a:rPr>
              <a:t>Podsumowanie Unitu</a:t>
            </a:r>
            <a:endParaRPr sz="1400" b="0" i="0" u="none" strike="noStrike" cap="none" dirty="0">
              <a:solidFill>
                <a:srgbClr val="000000"/>
              </a:solidFill>
              <a:latin typeface="Arial"/>
              <a:ea typeface="Arial"/>
              <a:cs typeface="Arial"/>
              <a:sym typeface="Arial"/>
            </a:endParaRPr>
          </a:p>
        </p:txBody>
      </p:sp>
      <p:cxnSp>
        <p:nvCxnSpPr>
          <p:cNvPr id="1655" name="Google Shape;1655;p14"/>
          <p:cNvCxnSpPr/>
          <p:nvPr/>
        </p:nvCxnSpPr>
        <p:spPr>
          <a:xfrm>
            <a:off x="6286779" y="4691633"/>
            <a:ext cx="719041" cy="4762"/>
          </a:xfrm>
          <a:prstGeom prst="straightConnector1">
            <a:avLst/>
          </a:prstGeom>
          <a:noFill/>
          <a:ln w="9525" cap="flat" cmpd="sng">
            <a:solidFill>
              <a:srgbClr val="000000"/>
            </a:solidFill>
            <a:prstDash val="solid"/>
            <a:round/>
            <a:headEnd type="none" w="sm" len="sm"/>
            <a:tailEnd type="none" w="sm" len="sm"/>
          </a:ln>
        </p:spPr>
      </p:cxnSp>
      <p:sp>
        <p:nvSpPr>
          <p:cNvPr id="1656" name="Google Shape;1656;p14"/>
          <p:cNvSpPr txBox="1"/>
          <p:nvPr/>
        </p:nvSpPr>
        <p:spPr>
          <a:xfrm>
            <a:off x="5860925" y="6146125"/>
            <a:ext cx="10359900" cy="3553665"/>
          </a:xfrm>
          <a:prstGeom prst="rect">
            <a:avLst/>
          </a:prstGeom>
          <a:noFill/>
          <a:ln>
            <a:noFill/>
          </a:ln>
        </p:spPr>
        <p:txBody>
          <a:bodyPr spcFirstLastPara="1" wrap="square" lIns="0" tIns="0" rIns="0" bIns="0" anchor="t" anchorCtr="0">
            <a:spAutoFit/>
          </a:bodyPr>
          <a:lstStyle/>
          <a:p>
            <a:pPr marL="0" lvl="0" indent="0" algn="l" rtl="0">
              <a:lnSpc>
                <a:spcPct val="150022"/>
              </a:lnSpc>
              <a:spcBef>
                <a:spcPts val="0"/>
              </a:spcBef>
              <a:spcAft>
                <a:spcPts val="0"/>
              </a:spcAft>
              <a:buNone/>
            </a:pPr>
            <a:r>
              <a:rPr lang="pl" sz="2199" dirty="0">
                <a:solidFill>
                  <a:srgbClr val="1E2328"/>
                </a:solidFill>
                <a:latin typeface="Montserrat"/>
                <a:ea typeface="Montserrat"/>
                <a:cs typeface="Montserrat"/>
                <a:sym typeface="Montserrat"/>
              </a:rPr>
              <a:t>W tym module zapoznałeś się z technikami </a:t>
            </a:r>
            <a:r>
              <a:rPr lang="pl" sz="2199" dirty="0" err="1">
                <a:solidFill>
                  <a:srgbClr val="1E2328"/>
                </a:solidFill>
                <a:latin typeface="Montserrat"/>
                <a:ea typeface="Montserrat"/>
                <a:cs typeface="Montserrat"/>
                <a:sym typeface="Montserrat"/>
              </a:rPr>
              <a:t>krojenia </a:t>
            </a:r>
            <a:r>
              <a:rPr lang="pl" sz="2199" dirty="0">
                <a:solidFill>
                  <a:srgbClr val="1E2328"/>
                </a:solidFill>
                <a:latin typeface="Montserrat"/>
                <a:ea typeface="Montserrat"/>
                <a:cs typeface="Montserrat"/>
                <a:sym typeface="Montserrat"/>
              </a:rPr>
              <a:t>i drapowania, poznając ich zastosowanie w procesie upcyklingu. Nauczyłeś się również, jak prawidłowo mierzyć sylwetkę i na co zwracać uwagę, dopasowując ubranie do każdego typu sylwetki, a także poznałeś praktyczne zastosowanie różnych technik, które można zastosować w procesie upcyklingu, aby nadać ubraniu kształt lub objętość: </a:t>
            </a:r>
            <a:r>
              <a:rPr lang="pl" sz="2200" dirty="0">
                <a:latin typeface="Montserrat"/>
                <a:ea typeface="Montserrat"/>
                <a:cs typeface="Montserrat"/>
                <a:sym typeface="Montserrat"/>
              </a:rPr>
              <a:t>falban, plis, marszczenia, zaszewki, marszczenia i wpuszczania.</a:t>
            </a:r>
            <a:endParaRPr sz="2199" dirty="0">
              <a:solidFill>
                <a:srgbClr val="1E2328"/>
              </a:solidFill>
              <a:latin typeface="Montserrat"/>
              <a:ea typeface="Montserrat"/>
              <a:cs typeface="Montserrat"/>
              <a:sym typeface="Montserrat"/>
            </a:endParaRPr>
          </a:p>
        </p:txBody>
      </p:sp>
      <p:grpSp>
        <p:nvGrpSpPr>
          <p:cNvPr id="1657" name="Google Shape;1657;p14"/>
          <p:cNvGrpSpPr/>
          <p:nvPr/>
        </p:nvGrpSpPr>
        <p:grpSpPr>
          <a:xfrm>
            <a:off x="872748" y="2091441"/>
            <a:ext cx="3622055" cy="7165103"/>
            <a:chOff x="0" y="0"/>
            <a:chExt cx="2620010" cy="5182870"/>
          </a:xfrm>
        </p:grpSpPr>
        <p:sp>
          <p:nvSpPr>
            <p:cNvPr id="1658" name="Google Shape;1658;p14"/>
            <p:cNvSpPr/>
            <p:nvPr/>
          </p:nvSpPr>
          <p:spPr>
            <a:xfrm>
              <a:off x="53340" y="25400"/>
              <a:ext cx="2513330" cy="5132070"/>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9" name="Google Shape;1659;p14"/>
            <p:cNvSpPr/>
            <p:nvPr/>
          </p:nvSpPr>
          <p:spPr>
            <a:xfrm>
              <a:off x="185420" y="156210"/>
              <a:ext cx="2251710" cy="4876800"/>
            </a:xfrm>
            <a:custGeom>
              <a:avLst/>
              <a:gdLst/>
              <a:ahLst/>
              <a:cxnLst/>
              <a:rect l="l" t="t" r="r" b="b"/>
              <a:pathLst>
                <a:path w="2251710" h="4876800" extrusionOk="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rotWithShape="1">
              <a:blip r:embed="rId4">
                <a:alphaModFix/>
              </a:blip>
              <a:stretch>
                <a:fillRect l="-22185" r="-22183"/>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0" name="Google Shape;1660;p14"/>
            <p:cNvSpPr/>
            <p:nvPr/>
          </p:nvSpPr>
          <p:spPr>
            <a:xfrm>
              <a:off x="1121410" y="198120"/>
              <a:ext cx="347980" cy="43180"/>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1" name="Google Shape;1661;p14"/>
            <p:cNvSpPr/>
            <p:nvPr/>
          </p:nvSpPr>
          <p:spPr>
            <a:xfrm>
              <a:off x="1578312" y="187909"/>
              <a:ext cx="66636" cy="63602"/>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2" name="Google Shape;1662;p14"/>
            <p:cNvSpPr/>
            <p:nvPr/>
          </p:nvSpPr>
          <p:spPr>
            <a:xfrm>
              <a:off x="0" y="685800"/>
              <a:ext cx="27940" cy="21336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3" name="Google Shape;1663;p14"/>
            <p:cNvSpPr/>
            <p:nvPr/>
          </p:nvSpPr>
          <p:spPr>
            <a:xfrm>
              <a:off x="0" y="1057910"/>
              <a:ext cx="27940" cy="38481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4" name="Google Shape;1664;p14"/>
            <p:cNvSpPr/>
            <p:nvPr/>
          </p:nvSpPr>
          <p:spPr>
            <a:xfrm>
              <a:off x="0" y="1526540"/>
              <a:ext cx="27940" cy="386080"/>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5" name="Google Shape;1665;p14"/>
            <p:cNvSpPr/>
            <p:nvPr/>
          </p:nvSpPr>
          <p:spPr>
            <a:xfrm>
              <a:off x="2592070" y="1184910"/>
              <a:ext cx="27940" cy="618490"/>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6" name="Google Shape;1666;p14"/>
            <p:cNvSpPr/>
            <p:nvPr/>
          </p:nvSpPr>
          <p:spPr>
            <a:xfrm>
              <a:off x="27940" y="0"/>
              <a:ext cx="2564130" cy="5182870"/>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67" name="Google Shape;1667;p14"/>
          <p:cNvSpPr/>
          <p:nvPr/>
        </p:nvSpPr>
        <p:spPr>
          <a:xfrm>
            <a:off x="5011788" y="6300121"/>
            <a:ext cx="699514" cy="699514"/>
          </a:xfrm>
          <a:custGeom>
            <a:avLst/>
            <a:gdLst/>
            <a:ahLst/>
            <a:cxnLst/>
            <a:rect l="l" t="t" r="r" b="b"/>
            <a:pathLst>
              <a:path w="699514" h="699514" extrusionOk="0">
                <a:moveTo>
                  <a:pt x="0" y="0"/>
                </a:moveTo>
                <a:lnTo>
                  <a:pt x="699515" y="0"/>
                </a:lnTo>
                <a:lnTo>
                  <a:pt x="699515" y="699515"/>
                </a:lnTo>
                <a:lnTo>
                  <a:pt x="0" y="699515"/>
                </a:lnTo>
                <a:lnTo>
                  <a:pt x="0" y="0"/>
                </a:lnTo>
                <a:close/>
              </a:path>
            </a:pathLst>
          </a:custGeom>
          <a:blipFill rotWithShape="1">
            <a:blip r:embed="rId5">
              <a:alphaModFix/>
            </a:blip>
            <a:stretch>
              <a:fillRect/>
            </a:stretch>
          </a:blipFill>
          <a:ln>
            <a:noFill/>
          </a:ln>
        </p:spPr>
        <p:txBody>
          <a:bodyPr/>
          <a:lstStyle/>
          <a:p>
            <a:endParaRPr lang="pl-PL"/>
          </a:p>
        </p:txBody>
      </p:sp>
      <p:sp>
        <p:nvSpPr>
          <p:cNvPr id="1668" name="Google Shape;1668;p14"/>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669" name="Google Shape;1669;p14"/>
          <p:cNvGrpSpPr/>
          <p:nvPr/>
        </p:nvGrpSpPr>
        <p:grpSpPr>
          <a:xfrm>
            <a:off x="0" y="0"/>
            <a:ext cx="18288000" cy="10287000"/>
            <a:chOff x="0" y="0"/>
            <a:chExt cx="24384000" cy="13716000"/>
          </a:xfrm>
        </p:grpSpPr>
        <p:cxnSp>
          <p:nvCxnSpPr>
            <p:cNvPr id="1670" name="Google Shape;1670;p1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671" name="Google Shape;1671;p1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672" name="Google Shape;1672;p1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673" name="Google Shape;1673;p14"/>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1674" name="Google Shape;1674;p1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grpSp>
        <p:nvGrpSpPr>
          <p:cNvPr id="1679" name="Google Shape;1679;p15"/>
          <p:cNvGrpSpPr/>
          <p:nvPr/>
        </p:nvGrpSpPr>
        <p:grpSpPr>
          <a:xfrm>
            <a:off x="0" y="1033462"/>
            <a:ext cx="1028700" cy="9253538"/>
            <a:chOff x="0" y="0"/>
            <a:chExt cx="222487" cy="2001355"/>
          </a:xfrm>
        </p:grpSpPr>
        <p:sp>
          <p:nvSpPr>
            <p:cNvPr id="1680" name="Google Shape;1680;p15"/>
            <p:cNvSpPr/>
            <p:nvPr/>
          </p:nvSpPr>
          <p:spPr>
            <a:xfrm>
              <a:off x="0" y="0"/>
              <a:ext cx="222487" cy="2001355"/>
            </a:xfrm>
            <a:custGeom>
              <a:avLst/>
              <a:gdLst/>
              <a:ahLst/>
              <a:cxnLst/>
              <a:rect l="l" t="t" r="r" b="b"/>
              <a:pathLst>
                <a:path w="222487" h="2001355" extrusionOk="0">
                  <a:moveTo>
                    <a:pt x="0" y="0"/>
                  </a:moveTo>
                  <a:lnTo>
                    <a:pt x="222487" y="0"/>
                  </a:lnTo>
                  <a:lnTo>
                    <a:pt x="222487" y="2001355"/>
                  </a:lnTo>
                  <a:lnTo>
                    <a:pt x="0" y="2001355"/>
                  </a:lnTo>
                  <a:close/>
                </a:path>
              </a:pathLst>
            </a:custGeom>
            <a:solidFill>
              <a:srgbClr val="CFCF5A"/>
            </a:solidFill>
            <a:ln>
              <a:noFill/>
            </a:ln>
          </p:spPr>
          <p:txBody>
            <a:bodyPr/>
            <a:lstStyle/>
            <a:p>
              <a:endParaRPr lang="pl-PL"/>
            </a:p>
          </p:txBody>
        </p:sp>
        <p:sp>
          <p:nvSpPr>
            <p:cNvPr id="1681" name="Google Shape;1681;p15"/>
            <p:cNvSpPr txBox="1"/>
            <p:nvPr/>
          </p:nvSpPr>
          <p:spPr>
            <a:xfrm>
              <a:off x="0" y="0"/>
              <a:ext cx="222487" cy="2001355"/>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82" name="Google Shape;1682;p15"/>
          <p:cNvGrpSpPr/>
          <p:nvPr/>
        </p:nvGrpSpPr>
        <p:grpSpPr>
          <a:xfrm>
            <a:off x="0" y="0"/>
            <a:ext cx="18288000" cy="10287000"/>
            <a:chOff x="0" y="0"/>
            <a:chExt cx="24384000" cy="13716000"/>
          </a:xfrm>
        </p:grpSpPr>
        <p:cxnSp>
          <p:nvCxnSpPr>
            <p:cNvPr id="1683" name="Google Shape;1683;p1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684" name="Google Shape;1684;p1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685" name="Google Shape;1685;p1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686" name="Google Shape;1686;p1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687" name="Google Shape;1687;p15"/>
          <p:cNvGrpSpPr/>
          <p:nvPr/>
        </p:nvGrpSpPr>
        <p:grpSpPr>
          <a:xfrm>
            <a:off x="0" y="4067054"/>
            <a:ext cx="3933182" cy="2152892"/>
            <a:chOff x="0" y="0"/>
            <a:chExt cx="5244242" cy="2870523"/>
          </a:xfrm>
        </p:grpSpPr>
        <p:grpSp>
          <p:nvGrpSpPr>
            <p:cNvPr id="1688" name="Google Shape;1688;p15"/>
            <p:cNvGrpSpPr/>
            <p:nvPr/>
          </p:nvGrpSpPr>
          <p:grpSpPr>
            <a:xfrm>
              <a:off x="0" y="0"/>
              <a:ext cx="5244242" cy="2870523"/>
              <a:chOff x="0" y="0"/>
              <a:chExt cx="1980673" cy="1084155"/>
            </a:xfrm>
          </p:grpSpPr>
          <p:sp>
            <p:nvSpPr>
              <p:cNvPr id="1689" name="Google Shape;1689;p15"/>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1690" name="Google Shape;1690;p15"/>
              <p:cNvSpPr txBox="1"/>
              <p:nvPr/>
            </p:nvSpPr>
            <p:spPr>
              <a:xfrm>
                <a:off x="0" y="0"/>
                <a:ext cx="1980673" cy="1084155"/>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691" name="Google Shape;1691;p15"/>
            <p:cNvSpPr txBox="1"/>
            <p:nvPr/>
          </p:nvSpPr>
          <p:spPr>
            <a:xfrm>
              <a:off x="594936" y="1078965"/>
              <a:ext cx="3453894" cy="867417"/>
            </a:xfrm>
            <a:prstGeom prst="rect">
              <a:avLst/>
            </a:prstGeom>
            <a:noFill/>
            <a:ln>
              <a:noFill/>
            </a:ln>
          </p:spPr>
          <p:txBody>
            <a:bodyPr spcFirstLastPara="1" wrap="square" lIns="0" tIns="0" rIns="0" bIns="0" anchor="t" anchorCtr="0">
              <a:spAutoFit/>
            </a:bodyPr>
            <a:lstStyle/>
            <a:p>
              <a:pPr marL="0" marR="0" lvl="0" indent="0" algn="l" rtl="0">
                <a:lnSpc>
                  <a:spcPct val="121991"/>
                </a:lnSpc>
                <a:spcBef>
                  <a:spcPts val="0"/>
                </a:spcBef>
                <a:spcAft>
                  <a:spcPts val="0"/>
                </a:spcAft>
                <a:buClr>
                  <a:srgbClr val="000000"/>
                </a:buClr>
                <a:buSzPts val="3465"/>
                <a:buFont typeface="Arial"/>
                <a:buNone/>
              </a:pPr>
              <a:r>
                <a:rPr lang="pl" sz="3465" b="0" i="0" u="none" strike="noStrike" cap="none" dirty="0">
                  <a:solidFill>
                    <a:srgbClr val="FFFFFF"/>
                  </a:solidFill>
                  <a:latin typeface="DM Serif Display"/>
                  <a:ea typeface="DM Serif Display"/>
                  <a:cs typeface="DM Serif Display"/>
                  <a:sym typeface="DM Serif Display"/>
                </a:rPr>
                <a:t>Źródła</a:t>
              </a:r>
              <a:endParaRPr sz="1400" b="0" i="0" u="none" strike="noStrike" cap="none" dirty="0">
                <a:solidFill>
                  <a:srgbClr val="000000"/>
                </a:solidFill>
                <a:latin typeface="Arial"/>
                <a:ea typeface="Arial"/>
                <a:cs typeface="Arial"/>
                <a:sym typeface="Arial"/>
              </a:endParaRPr>
            </a:p>
          </p:txBody>
        </p:sp>
      </p:grpSp>
      <p:cxnSp>
        <p:nvCxnSpPr>
          <p:cNvPr id="1692" name="Google Shape;1692;p15"/>
          <p:cNvCxnSpPr/>
          <p:nvPr/>
        </p:nvCxnSpPr>
        <p:spPr>
          <a:xfrm rot="22947">
            <a:off x="10152055" y="1908313"/>
            <a:ext cx="719116" cy="0"/>
          </a:xfrm>
          <a:prstGeom prst="straightConnector1">
            <a:avLst/>
          </a:prstGeom>
          <a:noFill/>
          <a:ln w="9525" cap="flat" cmpd="sng">
            <a:solidFill>
              <a:srgbClr val="CFCF5A"/>
            </a:solidFill>
            <a:prstDash val="solid"/>
            <a:round/>
            <a:headEnd type="none" w="sm" len="sm"/>
            <a:tailEnd type="none" w="sm" len="sm"/>
          </a:ln>
        </p:spPr>
      </p:cxnSp>
      <p:sp>
        <p:nvSpPr>
          <p:cNvPr id="1693" name="Google Shape;1693;p15"/>
          <p:cNvSpPr txBox="1"/>
          <p:nvPr/>
        </p:nvSpPr>
        <p:spPr>
          <a:xfrm>
            <a:off x="4434573" y="2888085"/>
            <a:ext cx="11951400" cy="5486117"/>
          </a:xfrm>
          <a:prstGeom prst="rect">
            <a:avLst/>
          </a:prstGeom>
          <a:noFill/>
          <a:ln>
            <a:noFill/>
          </a:ln>
        </p:spPr>
        <p:txBody>
          <a:bodyPr spcFirstLastPara="1" wrap="square" lIns="0" tIns="0" rIns="0" bIns="0" anchor="t" anchorCtr="0">
            <a:spAutoFit/>
          </a:bodyPr>
          <a:lstStyle/>
          <a:p>
            <a:pPr marL="914400" marR="0" lvl="1" indent="-361950" algn="l" rtl="0">
              <a:lnSpc>
                <a:spcPct val="150000"/>
              </a:lnSpc>
              <a:spcBef>
                <a:spcPts val="1200"/>
              </a:spcBef>
              <a:spcAft>
                <a:spcPts val="0"/>
              </a:spcAft>
              <a:buClr>
                <a:schemeClr val="dk1"/>
              </a:buClr>
              <a:buSzPts val="2100"/>
              <a:buFont typeface="Montserrat"/>
              <a:buChar char="•"/>
            </a:pPr>
            <a:r>
              <a:rPr lang="pl" sz="2100" b="0" i="0" u="none" strike="noStrike" cap="none" dirty="0">
                <a:solidFill>
                  <a:schemeClr val="dk1"/>
                </a:solidFill>
                <a:latin typeface="Montserrat"/>
                <a:ea typeface="Montserrat"/>
                <a:cs typeface="Montserrat"/>
                <a:sym typeface="Montserrat"/>
              </a:rPr>
              <a:t>Aldrich, W. (2008) </a:t>
            </a:r>
            <a:r>
              <a:rPr lang="pl" sz="2100" b="0" i="1" u="none" strike="noStrike" cap="none" dirty="0">
                <a:solidFill>
                  <a:schemeClr val="dk1"/>
                </a:solidFill>
                <a:latin typeface="Montserrat"/>
                <a:ea typeface="Montserrat"/>
                <a:cs typeface="Montserrat"/>
                <a:sym typeface="Montserrat"/>
              </a:rPr>
              <a:t>Metryczne krojenie odzieży damskiej </a:t>
            </a:r>
            <a:r>
              <a:rPr lang="pl" sz="2100" b="0" i="0" u="none" strike="noStrike" cap="none" dirty="0">
                <a:solidFill>
                  <a:schemeClr val="dk1"/>
                </a:solidFill>
                <a:latin typeface="Montserrat"/>
                <a:ea typeface="Montserrat"/>
                <a:cs typeface="Montserrat"/>
                <a:sym typeface="Montserrat"/>
              </a:rPr>
              <a:t>. Oxford: Blackwell Publishing.</a:t>
            </a:r>
            <a:endParaRPr sz="2100" b="0" i="0" u="none" strike="noStrike" cap="none" dirty="0">
              <a:solidFill>
                <a:schemeClr val="dk1"/>
              </a:solidFill>
              <a:latin typeface="Montserrat"/>
              <a:ea typeface="Montserrat"/>
              <a:cs typeface="Montserrat"/>
              <a:sym typeface="Montserrat"/>
            </a:endParaRPr>
          </a:p>
          <a:p>
            <a:pPr marL="914400" marR="0" lvl="1" indent="-361950" algn="l" rtl="0">
              <a:lnSpc>
                <a:spcPct val="150000"/>
              </a:lnSpc>
              <a:spcBef>
                <a:spcPts val="0"/>
              </a:spcBef>
              <a:spcAft>
                <a:spcPts val="0"/>
              </a:spcAft>
              <a:buClr>
                <a:schemeClr val="dk1"/>
              </a:buClr>
              <a:buSzPts val="2100"/>
              <a:buFont typeface="Montserrat"/>
              <a:buChar char="•"/>
            </a:pPr>
            <a:r>
              <a:rPr lang="pl" sz="2100" b="0" i="0" u="none" strike="noStrike" cap="none" dirty="0">
                <a:solidFill>
                  <a:schemeClr val="dk1"/>
                </a:solidFill>
                <a:latin typeface="Montserrat"/>
                <a:ea typeface="Montserrat"/>
                <a:cs typeface="Montserrat"/>
                <a:sym typeface="Montserrat"/>
              </a:rPr>
              <a:t>Thompson, H. i Whittington, N. (2012) </a:t>
            </a:r>
            <a:r>
              <a:rPr lang="pl" sz="2100" b="0" i="1" u="none" strike="noStrike" cap="none" dirty="0">
                <a:solidFill>
                  <a:schemeClr val="dk1"/>
                </a:solidFill>
                <a:latin typeface="Montserrat"/>
                <a:ea typeface="Montserrat"/>
                <a:cs typeface="Montserrat"/>
                <a:sym typeface="Montserrat"/>
              </a:rPr>
              <a:t>Przerób ubrania: Niezbędny przewodnik po pomysłowej modzie: Ponad 500 trików, wskazówek i inspirujących projektów </a:t>
            </a:r>
            <a:r>
              <a:rPr lang="pl" sz="2100" b="0" i="0" u="none" strike="noStrike" cap="none" dirty="0">
                <a:solidFill>
                  <a:schemeClr val="dk1"/>
                </a:solidFill>
                <a:latin typeface="Montserrat"/>
                <a:ea typeface="Montserrat"/>
                <a:cs typeface="Montserrat"/>
                <a:sym typeface="Montserrat"/>
              </a:rPr>
              <a:t>. Londyn: Thames &amp; Hudson.</a:t>
            </a:r>
            <a:endParaRPr sz="2100" b="0" i="0" u="none" strike="noStrike" cap="none" dirty="0">
              <a:solidFill>
                <a:schemeClr val="dk1"/>
              </a:solidFill>
              <a:latin typeface="Montserrat"/>
              <a:ea typeface="Montserrat"/>
              <a:cs typeface="Montserrat"/>
              <a:sym typeface="Montserrat"/>
            </a:endParaRPr>
          </a:p>
          <a:p>
            <a:pPr marL="914400" marR="0" lvl="1" indent="-361950" algn="l" rtl="0">
              <a:lnSpc>
                <a:spcPct val="150000"/>
              </a:lnSpc>
              <a:spcBef>
                <a:spcPts val="0"/>
              </a:spcBef>
              <a:spcAft>
                <a:spcPts val="0"/>
              </a:spcAft>
              <a:buClr>
                <a:schemeClr val="dk1"/>
              </a:buClr>
              <a:buSzPts val="2100"/>
              <a:buFont typeface="Montserrat"/>
              <a:buChar char="•"/>
            </a:pPr>
            <a:r>
              <a:rPr lang="pl" sz="2100" dirty="0" err="1">
                <a:solidFill>
                  <a:schemeClr val="dk1"/>
                </a:solidFill>
                <a:latin typeface="Montserrat"/>
                <a:ea typeface="Montserrat"/>
                <a:cs typeface="Montserrat"/>
                <a:sym typeface="Montserrat"/>
              </a:rPr>
              <a:t>Kiisel </a:t>
            </a:r>
            <a:r>
              <a:rPr lang="pl" sz="2100" dirty="0">
                <a:solidFill>
                  <a:schemeClr val="dk1"/>
                </a:solidFill>
                <a:latin typeface="Montserrat"/>
                <a:ea typeface="Montserrat"/>
                <a:cs typeface="Montserrat"/>
                <a:sym typeface="Montserrat"/>
              </a:rPr>
              <a:t>, K. (2013). Draping: kurs kompletny. Laurence King Publishing.</a:t>
            </a:r>
            <a:endParaRPr sz="2100" dirty="0">
              <a:solidFill>
                <a:schemeClr val="dk1"/>
              </a:solidFill>
              <a:latin typeface="Montserrat"/>
              <a:ea typeface="Montserrat"/>
              <a:cs typeface="Montserrat"/>
              <a:sym typeface="Montserrat"/>
            </a:endParaRPr>
          </a:p>
          <a:p>
            <a:pPr marL="914400" lvl="1" indent="-361950" algn="l" rtl="0">
              <a:lnSpc>
                <a:spcPct val="150000"/>
              </a:lnSpc>
              <a:spcBef>
                <a:spcPts val="0"/>
              </a:spcBef>
              <a:spcAft>
                <a:spcPts val="0"/>
              </a:spcAft>
              <a:buClr>
                <a:schemeClr val="dk1"/>
              </a:buClr>
              <a:buSzPts val="2100"/>
              <a:buFont typeface="Montserrat"/>
              <a:buChar char="•"/>
            </a:pPr>
            <a:r>
              <a:rPr lang="pl" sz="2100" dirty="0">
                <a:solidFill>
                  <a:schemeClr val="dk1"/>
                </a:solidFill>
                <a:latin typeface="Montserrat"/>
                <a:ea typeface="Montserrat"/>
                <a:cs typeface="Montserrat"/>
                <a:sym typeface="Montserrat"/>
              </a:rPr>
              <a:t>Wolff, C. (1996). Sztuka manipulowania tkaniną. Krause, [20]14.</a:t>
            </a:r>
            <a:endParaRPr sz="2100" dirty="0">
              <a:solidFill>
                <a:schemeClr val="dk1"/>
              </a:solidFill>
              <a:latin typeface="Montserrat"/>
              <a:ea typeface="Montserrat"/>
              <a:cs typeface="Montserrat"/>
              <a:sym typeface="Montserrat"/>
            </a:endParaRPr>
          </a:p>
          <a:p>
            <a:pPr marL="914400" lvl="1" indent="-361950" algn="l" rtl="0">
              <a:lnSpc>
                <a:spcPct val="150000"/>
              </a:lnSpc>
              <a:spcBef>
                <a:spcPts val="0"/>
              </a:spcBef>
              <a:spcAft>
                <a:spcPts val="0"/>
              </a:spcAft>
              <a:buClr>
                <a:schemeClr val="dk1"/>
              </a:buClr>
              <a:buSzPts val="2100"/>
              <a:buFont typeface="Montserrat"/>
              <a:buChar char="•"/>
            </a:pPr>
            <a:r>
              <a:rPr lang="pl" sz="2100" dirty="0">
                <a:solidFill>
                  <a:schemeClr val="dk1"/>
                </a:solidFill>
                <a:latin typeface="Montserrat"/>
                <a:ea typeface="Montserrat"/>
                <a:cs typeface="Montserrat"/>
                <a:sym typeface="Montserrat"/>
              </a:rPr>
              <a:t>Sass Brown. (2013). Przerobione: awangardowa odzież z materiałów poddanych recyklingowi. Laurence King.</a:t>
            </a:r>
            <a:endParaRPr sz="2100" dirty="0">
              <a:solidFill>
                <a:schemeClr val="dk1"/>
              </a:solidFill>
              <a:latin typeface="Montserrat"/>
              <a:ea typeface="Montserrat"/>
              <a:cs typeface="Montserrat"/>
              <a:sym typeface="Montserrat"/>
            </a:endParaRPr>
          </a:p>
          <a:p>
            <a:pPr marL="914400" marR="0" lvl="1" indent="-361950" algn="l" rtl="0">
              <a:lnSpc>
                <a:spcPct val="150000"/>
              </a:lnSpc>
              <a:spcBef>
                <a:spcPts val="0"/>
              </a:spcBef>
              <a:spcAft>
                <a:spcPts val="0"/>
              </a:spcAft>
              <a:buClr>
                <a:schemeClr val="dk1"/>
              </a:buClr>
              <a:buSzPts val="2100"/>
              <a:buFont typeface="Montserrat"/>
              <a:buChar char="•"/>
            </a:pPr>
            <a:r>
              <a:rPr lang="pl" sz="2100" dirty="0">
                <a:solidFill>
                  <a:schemeClr val="dk1"/>
                </a:solidFill>
                <a:latin typeface="Montserrat"/>
                <a:ea typeface="Montserrat"/>
                <a:cs typeface="Montserrat"/>
                <a:sym typeface="Montserrat"/>
              </a:rPr>
              <a:t>(2025). Ubrania od </a:t>
            </a:r>
            <a:r>
              <a:rPr lang="pl" sz="2100" dirty="0" err="1">
                <a:solidFill>
                  <a:schemeClr val="dk1"/>
                </a:solidFill>
                <a:latin typeface="Montserrat"/>
                <a:ea typeface="Montserrat"/>
                <a:cs typeface="Montserrat"/>
                <a:sym typeface="Montserrat"/>
              </a:rPr>
              <a:t>Yoshiki</a:t>
            </a:r>
            <a:r>
              <a:rPr lang="pl" sz="2100" dirty="0">
                <a:solidFill>
                  <a:schemeClr val="dk1"/>
                </a:solidFill>
                <a:latin typeface="Montserrat"/>
                <a:ea typeface="Montserrat"/>
                <a:cs typeface="Montserrat"/>
                <a:sym typeface="Montserrat"/>
              </a:rPr>
              <a:t> </a:t>
            </a:r>
            <a:r>
              <a:rPr lang="pl" sz="2100" dirty="0" err="1">
                <a:solidFill>
                  <a:schemeClr val="dk1"/>
                </a:solidFill>
                <a:latin typeface="Montserrat"/>
                <a:ea typeface="Montserrat"/>
                <a:cs typeface="Montserrat"/>
                <a:sym typeface="Montserrat"/>
              </a:rPr>
              <a:t>hishinuma </a:t>
            </a:r>
            <a:r>
              <a:rPr lang="pl" sz="2100" dirty="0">
                <a:solidFill>
                  <a:schemeClr val="dk1"/>
                </a:solidFill>
                <a:latin typeface="Montserrat"/>
                <a:ea typeface="Montserrat"/>
                <a:cs typeface="Montserrat"/>
                <a:sym typeface="Montserrat"/>
              </a:rPr>
              <a:t>. Pojedyncza powieka. </a:t>
            </a:r>
            <a:r>
              <a:rPr lang="pl" sz="2100" dirty="0">
                <a:solidFill>
                  <a:schemeClr val="dk1"/>
                </a:solidFill>
                <a:latin typeface="Montserrat"/>
                <a:ea typeface="Montserrat"/>
                <a:cs typeface="Montserrat"/>
                <a:sym typeface="Montserrat"/>
                <a:hlinkClick r:id="rId4"/>
              </a:rPr>
              <a:t>https://single-eyelid.com/products/clothes-by-yoshiki-hishinuma</a:t>
            </a:r>
            <a:r>
              <a:rPr lang="pl" sz="2100" dirty="0">
                <a:solidFill>
                  <a:schemeClr val="dk1"/>
                </a:solidFill>
                <a:latin typeface="Montserrat"/>
                <a:ea typeface="Montserrat"/>
                <a:cs typeface="Montserrat"/>
                <a:sym typeface="Montserrat"/>
              </a:rPr>
              <a:t> </a:t>
            </a:r>
            <a:endParaRPr sz="2100" dirty="0">
              <a:solidFill>
                <a:schemeClr val="dk1"/>
              </a:solidFill>
              <a:latin typeface="Montserrat"/>
              <a:ea typeface="Montserrat"/>
              <a:cs typeface="Montserrat"/>
              <a:sym typeface="Montserrat"/>
            </a:endParaRPr>
          </a:p>
        </p:txBody>
      </p:sp>
      <p:sp>
        <p:nvSpPr>
          <p:cNvPr id="1694" name="Google Shape;1694;p15"/>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695" name="Google Shape;1695;p15"/>
          <p:cNvGrpSpPr/>
          <p:nvPr/>
        </p:nvGrpSpPr>
        <p:grpSpPr>
          <a:xfrm>
            <a:off x="0" y="0"/>
            <a:ext cx="18288000" cy="10287000"/>
            <a:chOff x="0" y="0"/>
            <a:chExt cx="24384000" cy="13716000"/>
          </a:xfrm>
        </p:grpSpPr>
        <p:cxnSp>
          <p:nvCxnSpPr>
            <p:cNvPr id="1696" name="Google Shape;1696;p15"/>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697" name="Google Shape;1697;p1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698" name="Google Shape;1698;p1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699" name="Google Shape;1699;p15"/>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1700" name="Google Shape;1700;p1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grpSp>
        <p:nvGrpSpPr>
          <p:cNvPr id="219" name="Google Shape;219;p7"/>
          <p:cNvGrpSpPr/>
          <p:nvPr/>
        </p:nvGrpSpPr>
        <p:grpSpPr>
          <a:xfrm>
            <a:off x="0" y="0"/>
            <a:ext cx="18288000" cy="10287000"/>
            <a:chOff x="0" y="0"/>
            <a:chExt cx="24384000" cy="13716000"/>
          </a:xfrm>
        </p:grpSpPr>
        <p:cxnSp>
          <p:nvCxnSpPr>
            <p:cNvPr id="220" name="Google Shape;220;p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221" name="Google Shape;221;p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22" name="Google Shape;222;p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223" name="Google Shape;223;p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224" name="Google Shape;224;p7"/>
          <p:cNvGrpSpPr/>
          <p:nvPr/>
        </p:nvGrpSpPr>
        <p:grpSpPr>
          <a:xfrm>
            <a:off x="1747975" y="2458201"/>
            <a:ext cx="5601653" cy="4510029"/>
            <a:chOff x="0" y="0"/>
            <a:chExt cx="5195375" cy="3846507"/>
          </a:xfrm>
        </p:grpSpPr>
        <p:sp>
          <p:nvSpPr>
            <p:cNvPr id="225" name="Google Shape;225;p7"/>
            <p:cNvSpPr/>
            <p:nvPr/>
          </p:nvSpPr>
          <p:spPr>
            <a:xfrm>
              <a:off x="0" y="0"/>
              <a:ext cx="5195375" cy="3846507"/>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226" name="Google Shape;226;p7"/>
            <p:cNvSpPr txBox="1"/>
            <p:nvPr/>
          </p:nvSpPr>
          <p:spPr>
            <a:xfrm>
              <a:off x="0" y="0"/>
              <a:ext cx="5195375" cy="3846507"/>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27" name="Google Shape;227;p7"/>
          <p:cNvGrpSpPr/>
          <p:nvPr/>
        </p:nvGrpSpPr>
        <p:grpSpPr>
          <a:xfrm>
            <a:off x="3039151" y="2019992"/>
            <a:ext cx="876394" cy="876394"/>
            <a:chOff x="0" y="0"/>
            <a:chExt cx="812800" cy="812800"/>
          </a:xfrm>
        </p:grpSpPr>
        <p:sp>
          <p:nvSpPr>
            <p:cNvPr id="228" name="Google Shape;228;p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229" name="Google Shape;229;p7"/>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230" name="Google Shape;230;p7"/>
          <p:cNvCxnSpPr/>
          <p:nvPr/>
        </p:nvCxnSpPr>
        <p:spPr>
          <a:xfrm>
            <a:off x="4189285" y="4106509"/>
            <a:ext cx="719100" cy="4800"/>
          </a:xfrm>
          <a:prstGeom prst="straightConnector1">
            <a:avLst/>
          </a:prstGeom>
          <a:noFill/>
          <a:ln w="9525" cap="flat" cmpd="sng">
            <a:solidFill>
              <a:srgbClr val="FFFFFF"/>
            </a:solidFill>
            <a:prstDash val="solid"/>
            <a:round/>
            <a:headEnd type="none" w="sm" len="sm"/>
            <a:tailEnd type="none" w="sm" len="sm"/>
          </a:ln>
        </p:spPr>
      </p:cxnSp>
      <p:sp>
        <p:nvSpPr>
          <p:cNvPr id="231" name="Google Shape;231;p7"/>
          <p:cNvSpPr txBox="1"/>
          <p:nvPr/>
        </p:nvSpPr>
        <p:spPr>
          <a:xfrm>
            <a:off x="1852264" y="3404944"/>
            <a:ext cx="5360333" cy="431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b="0" i="0" u="none" strike="noStrike" cap="none">
                <a:solidFill>
                  <a:srgbClr val="FFFFFF"/>
                </a:solidFill>
                <a:latin typeface="DM Serif Display"/>
                <a:ea typeface="DM Serif Display"/>
                <a:cs typeface="DM Serif Display"/>
                <a:sym typeface="DM Serif Display"/>
              </a:rPr>
              <a:t>Profil nauczyciela</a:t>
            </a:r>
            <a:endParaRPr sz="1400" b="0" i="0" u="none" strike="noStrike" cap="none">
              <a:solidFill>
                <a:srgbClr val="000000"/>
              </a:solidFill>
              <a:latin typeface="Arial"/>
              <a:ea typeface="Arial"/>
              <a:cs typeface="Arial"/>
              <a:sym typeface="Arial"/>
            </a:endParaRPr>
          </a:p>
        </p:txBody>
      </p:sp>
      <p:sp>
        <p:nvSpPr>
          <p:cNvPr id="232" name="Google Shape;232;p7"/>
          <p:cNvSpPr txBox="1"/>
          <p:nvPr/>
        </p:nvSpPr>
        <p:spPr>
          <a:xfrm>
            <a:off x="3039151" y="2213763"/>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b="0" i="0" u="none" strike="noStrike" cap="none">
                <a:solidFill>
                  <a:srgbClr val="FFFFFF"/>
                </a:solidFill>
                <a:latin typeface="DM Serif Display"/>
                <a:ea typeface="DM Serif Display"/>
                <a:cs typeface="DM Serif Display"/>
                <a:sym typeface="DM Serif Display"/>
              </a:rPr>
              <a:t>0 </a:t>
            </a:r>
            <a:r>
              <a:rPr lang="pl" sz="2500">
                <a:solidFill>
                  <a:srgbClr val="FFFFFF"/>
                </a:solidFill>
                <a:latin typeface="DM Serif Display"/>
                <a:ea typeface="DM Serif Display"/>
                <a:cs typeface="DM Serif Display"/>
                <a:sym typeface="DM Serif Display"/>
              </a:rPr>
              <a:t>3</a:t>
            </a:r>
            <a:endParaRPr sz="1400" b="0" i="0" u="none" strike="noStrike" cap="none">
              <a:solidFill>
                <a:srgbClr val="000000"/>
              </a:solidFill>
              <a:latin typeface="Arial"/>
              <a:ea typeface="Arial"/>
              <a:cs typeface="Arial"/>
              <a:sym typeface="Arial"/>
            </a:endParaRPr>
          </a:p>
        </p:txBody>
      </p:sp>
      <p:sp>
        <p:nvSpPr>
          <p:cNvPr id="233" name="Google Shape;233;p7"/>
          <p:cNvSpPr txBox="1"/>
          <p:nvPr/>
        </p:nvSpPr>
        <p:spPr>
          <a:xfrm>
            <a:off x="2198289" y="4381041"/>
            <a:ext cx="4701000" cy="2877300"/>
          </a:xfrm>
          <a:prstGeom prst="rect">
            <a:avLst/>
          </a:prstGeom>
          <a:noFill/>
          <a:ln>
            <a:noFill/>
          </a:ln>
        </p:spPr>
        <p:txBody>
          <a:bodyPr spcFirstLastPara="1" wrap="square" lIns="0" tIns="0" rIns="0" bIns="0" anchor="t" anchorCtr="0">
            <a:spAutoFit/>
          </a:bodyPr>
          <a:lstStyle/>
          <a:p>
            <a:pPr marL="0" marR="0" lvl="0" indent="0" algn="ctr" rtl="0">
              <a:lnSpc>
                <a:spcPct val="150022"/>
              </a:lnSpc>
              <a:spcBef>
                <a:spcPts val="0"/>
              </a:spcBef>
              <a:spcAft>
                <a:spcPts val="0"/>
              </a:spcAft>
              <a:buClr>
                <a:srgbClr val="000000"/>
              </a:buClr>
              <a:buSzPts val="2199"/>
              <a:buFont typeface="Arial"/>
              <a:buNone/>
            </a:pPr>
            <a:r>
              <a:rPr lang="pl" sz="2199">
                <a:solidFill>
                  <a:srgbClr val="FFFFFF"/>
                </a:solidFill>
                <a:latin typeface="Montserrat"/>
                <a:ea typeface="Montserrat"/>
                <a:cs typeface="Montserrat"/>
                <a:sym typeface="Montserrat"/>
              </a:rPr>
              <a:t>Ekspertyza w zakresie zaawansowanych technik krawieckich oraz specjalistyczne umiejętności pracy z różnymi rodzajami tkanin</a:t>
            </a:r>
            <a:endParaRPr sz="2199">
              <a:solidFill>
                <a:srgbClr val="FFFFFF"/>
              </a:solidFill>
              <a:latin typeface="Montserrat"/>
              <a:ea typeface="Montserrat"/>
              <a:cs typeface="Montserrat"/>
              <a:sym typeface="Montserrat"/>
            </a:endParaRPr>
          </a:p>
          <a:p>
            <a:pPr marL="0" marR="0" lvl="0" indent="0" algn="ctr" rtl="0">
              <a:lnSpc>
                <a:spcPct val="150022"/>
              </a:lnSpc>
              <a:spcBef>
                <a:spcPts val="0"/>
              </a:spcBef>
              <a:spcAft>
                <a:spcPts val="0"/>
              </a:spcAft>
              <a:buClr>
                <a:srgbClr val="000000"/>
              </a:buClr>
              <a:buSzPts val="2199"/>
              <a:buFont typeface="Arial"/>
              <a:buNone/>
            </a:pPr>
            <a:endParaRPr sz="2199">
              <a:solidFill>
                <a:srgbClr val="FFFFFF"/>
              </a:solidFill>
              <a:latin typeface="Montserrat"/>
              <a:ea typeface="Montserrat"/>
              <a:cs typeface="Montserrat"/>
              <a:sym typeface="Montserrat"/>
            </a:endParaRPr>
          </a:p>
          <a:p>
            <a:pPr marL="0" marR="0" lvl="0" indent="0" algn="ctr" rtl="0">
              <a:lnSpc>
                <a:spcPct val="150022"/>
              </a:lnSpc>
              <a:spcBef>
                <a:spcPts val="0"/>
              </a:spcBef>
              <a:spcAft>
                <a:spcPts val="0"/>
              </a:spcAft>
              <a:buClr>
                <a:srgbClr val="000000"/>
              </a:buClr>
              <a:buSzPts val="2199"/>
              <a:buFont typeface="Arial"/>
              <a:buNone/>
            </a:pPr>
            <a:endParaRPr sz="2199" b="0" i="0" u="none" strike="noStrike" cap="none">
              <a:solidFill>
                <a:srgbClr val="FFFFFF"/>
              </a:solidFill>
              <a:latin typeface="Montserrat"/>
              <a:ea typeface="Montserrat"/>
              <a:cs typeface="Montserrat"/>
              <a:sym typeface="Montserrat"/>
            </a:endParaRPr>
          </a:p>
        </p:txBody>
      </p:sp>
      <p:grpSp>
        <p:nvGrpSpPr>
          <p:cNvPr id="234" name="Google Shape;234;p7"/>
          <p:cNvGrpSpPr/>
          <p:nvPr/>
        </p:nvGrpSpPr>
        <p:grpSpPr>
          <a:xfrm>
            <a:off x="9269475" y="4706275"/>
            <a:ext cx="5601653" cy="4688892"/>
            <a:chOff x="0" y="0"/>
            <a:chExt cx="5195375" cy="3846507"/>
          </a:xfrm>
        </p:grpSpPr>
        <p:sp>
          <p:nvSpPr>
            <p:cNvPr id="235" name="Google Shape;235;p7"/>
            <p:cNvSpPr/>
            <p:nvPr/>
          </p:nvSpPr>
          <p:spPr>
            <a:xfrm>
              <a:off x="0" y="0"/>
              <a:ext cx="5195375" cy="3846507"/>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CFCF5A"/>
            </a:solidFill>
            <a:ln>
              <a:noFill/>
            </a:ln>
          </p:spPr>
          <p:txBody>
            <a:bodyPr/>
            <a:lstStyle/>
            <a:p>
              <a:endParaRPr lang="pl-PL"/>
            </a:p>
          </p:txBody>
        </p:sp>
        <p:sp>
          <p:nvSpPr>
            <p:cNvPr id="236" name="Google Shape;236;p7"/>
            <p:cNvSpPr txBox="1"/>
            <p:nvPr/>
          </p:nvSpPr>
          <p:spPr>
            <a:xfrm>
              <a:off x="0" y="0"/>
              <a:ext cx="5195375" cy="3846507"/>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37" name="Google Shape;237;p7"/>
          <p:cNvGrpSpPr/>
          <p:nvPr/>
        </p:nvGrpSpPr>
        <p:grpSpPr>
          <a:xfrm>
            <a:off x="12885116" y="4377408"/>
            <a:ext cx="876394" cy="876394"/>
            <a:chOff x="0" y="0"/>
            <a:chExt cx="812800" cy="812800"/>
          </a:xfrm>
        </p:grpSpPr>
        <p:sp>
          <p:nvSpPr>
            <p:cNvPr id="238" name="Google Shape;238;p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000000"/>
            </a:solidFill>
            <a:ln>
              <a:noFill/>
            </a:ln>
          </p:spPr>
          <p:txBody>
            <a:bodyPr/>
            <a:lstStyle/>
            <a:p>
              <a:endParaRPr lang="pl-PL"/>
            </a:p>
          </p:txBody>
        </p:sp>
        <p:sp>
          <p:nvSpPr>
            <p:cNvPr id="239" name="Google Shape;239;p7"/>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40" name="Google Shape;240;p7"/>
          <p:cNvSpPr txBox="1"/>
          <p:nvPr/>
        </p:nvSpPr>
        <p:spPr>
          <a:xfrm>
            <a:off x="12885116" y="4571180"/>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b="0" i="0" u="none" strike="noStrike" cap="none">
                <a:solidFill>
                  <a:srgbClr val="FFFFFF"/>
                </a:solidFill>
                <a:latin typeface="DM Serif Display"/>
                <a:ea typeface="DM Serif Display"/>
                <a:cs typeface="DM Serif Display"/>
                <a:sym typeface="DM Serif Display"/>
              </a:rPr>
              <a:t>0 </a:t>
            </a:r>
            <a:r>
              <a:rPr lang="pl" sz="2500">
                <a:solidFill>
                  <a:srgbClr val="FFFFFF"/>
                </a:solidFill>
                <a:latin typeface="DM Serif Display"/>
                <a:ea typeface="DM Serif Display"/>
                <a:cs typeface="DM Serif Display"/>
                <a:sym typeface="DM Serif Display"/>
              </a:rPr>
              <a:t>3</a:t>
            </a:r>
            <a:endParaRPr sz="1400" b="0" i="0" u="none" strike="noStrike" cap="none">
              <a:solidFill>
                <a:srgbClr val="000000"/>
              </a:solidFill>
              <a:latin typeface="Arial"/>
              <a:ea typeface="Arial"/>
              <a:cs typeface="Arial"/>
              <a:sym typeface="Arial"/>
            </a:endParaRPr>
          </a:p>
        </p:txBody>
      </p:sp>
      <p:cxnSp>
        <p:nvCxnSpPr>
          <p:cNvPr id="241" name="Google Shape;241;p7"/>
          <p:cNvCxnSpPr/>
          <p:nvPr/>
        </p:nvCxnSpPr>
        <p:spPr>
          <a:xfrm>
            <a:off x="11763033" y="6049311"/>
            <a:ext cx="719100" cy="4800"/>
          </a:xfrm>
          <a:prstGeom prst="straightConnector1">
            <a:avLst/>
          </a:prstGeom>
          <a:noFill/>
          <a:ln w="9525" cap="flat" cmpd="sng">
            <a:solidFill>
              <a:srgbClr val="FFFFFF"/>
            </a:solidFill>
            <a:prstDash val="solid"/>
            <a:round/>
            <a:headEnd type="none" w="sm" len="sm"/>
            <a:tailEnd type="none" w="sm" len="sm"/>
          </a:ln>
        </p:spPr>
      </p:cxnSp>
      <p:sp>
        <p:nvSpPr>
          <p:cNvPr id="242" name="Google Shape;242;p7"/>
          <p:cNvSpPr txBox="1"/>
          <p:nvPr/>
        </p:nvSpPr>
        <p:spPr>
          <a:xfrm>
            <a:off x="9442412" y="5462759"/>
            <a:ext cx="53604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b="0" i="0" u="none" strike="noStrike" cap="none">
                <a:solidFill>
                  <a:srgbClr val="FFFFFF"/>
                </a:solidFill>
                <a:latin typeface="DM Serif Display"/>
                <a:ea typeface="DM Serif Display"/>
                <a:cs typeface="DM Serif Display"/>
                <a:sym typeface="DM Serif Display"/>
              </a:rPr>
              <a:t>Metodologia</a:t>
            </a:r>
            <a:endParaRPr sz="1400" b="0" i="0" u="none" strike="noStrike" cap="none">
              <a:solidFill>
                <a:srgbClr val="000000"/>
              </a:solidFill>
              <a:latin typeface="Arial"/>
              <a:ea typeface="Arial"/>
              <a:cs typeface="Arial"/>
              <a:sym typeface="Arial"/>
            </a:endParaRPr>
          </a:p>
        </p:txBody>
      </p:sp>
      <p:sp>
        <p:nvSpPr>
          <p:cNvPr id="243" name="Google Shape;243;p7"/>
          <p:cNvSpPr txBox="1"/>
          <p:nvPr/>
        </p:nvSpPr>
        <p:spPr>
          <a:xfrm>
            <a:off x="9772087" y="6380993"/>
            <a:ext cx="4701000" cy="2877300"/>
          </a:xfrm>
          <a:prstGeom prst="rect">
            <a:avLst/>
          </a:prstGeom>
          <a:noFill/>
          <a:ln>
            <a:noFill/>
          </a:ln>
        </p:spPr>
        <p:txBody>
          <a:bodyPr spcFirstLastPara="1" wrap="square" lIns="0" tIns="0" rIns="0" bIns="0" anchor="t" anchorCtr="0">
            <a:spAutoFit/>
          </a:bodyPr>
          <a:lstStyle/>
          <a:p>
            <a:pPr marL="0" marR="0" lvl="0" indent="0" algn="ctr" rtl="0">
              <a:lnSpc>
                <a:spcPct val="150022"/>
              </a:lnSpc>
              <a:spcBef>
                <a:spcPts val="0"/>
              </a:spcBef>
              <a:spcAft>
                <a:spcPts val="0"/>
              </a:spcAft>
              <a:buClr>
                <a:schemeClr val="dk1"/>
              </a:buClr>
              <a:buSzPts val="2199"/>
              <a:buFont typeface="Arial"/>
              <a:buNone/>
            </a:pPr>
            <a:r>
              <a:rPr lang="pl" sz="2199" b="0" i="0" u="none" strike="noStrike" cap="none">
                <a:solidFill>
                  <a:schemeClr val="lt1"/>
                </a:solidFill>
                <a:latin typeface="Montserrat"/>
                <a:ea typeface="Montserrat"/>
                <a:cs typeface="Montserrat"/>
                <a:sym typeface="Montserrat"/>
              </a:rPr>
              <a:t>Krótkie wyjaśnienia teoretyczne połączone z demonstracją ręcznego </a:t>
            </a:r>
            <a:r>
              <a:rPr lang="pl" sz="2199">
                <a:solidFill>
                  <a:schemeClr val="lt1"/>
                </a:solidFill>
                <a:latin typeface="Montserrat"/>
                <a:ea typeface="Montserrat"/>
                <a:cs typeface="Montserrat"/>
                <a:sym typeface="Montserrat"/>
              </a:rPr>
              <a:t>krojenia, drapowania i dopasowywania </a:t>
            </a:r>
            <a:r>
              <a:rPr lang="pl" sz="2199" b="0" i="0" u="none" strike="noStrike" cap="none">
                <a:solidFill>
                  <a:schemeClr val="lt1"/>
                </a:solidFill>
                <a:latin typeface="Montserrat"/>
                <a:ea typeface="Montserrat"/>
                <a:cs typeface="Montserrat"/>
                <a:sym typeface="Montserrat"/>
              </a:rPr>
              <a:t>wykrojów, a także zaawansowanych przeróbek odzieży, po których następują ćwiczenia praktyczne.</a:t>
            </a:r>
            <a:endParaRPr sz="1400" b="0" i="0" u="none" strike="noStrike" cap="none">
              <a:solidFill>
                <a:srgbClr val="000000"/>
              </a:solidFill>
              <a:latin typeface="Arial"/>
              <a:ea typeface="Arial"/>
              <a:cs typeface="Arial"/>
              <a:sym typeface="Arial"/>
            </a:endParaRPr>
          </a:p>
        </p:txBody>
      </p:sp>
      <p:sp>
        <p:nvSpPr>
          <p:cNvPr id="244" name="Google Shape;244;p7"/>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245" name="Google Shape;245;p7"/>
          <p:cNvGrpSpPr/>
          <p:nvPr/>
        </p:nvGrpSpPr>
        <p:grpSpPr>
          <a:xfrm>
            <a:off x="0" y="0"/>
            <a:ext cx="18288000" cy="10287000"/>
            <a:chOff x="0" y="0"/>
            <a:chExt cx="24384000" cy="13716000"/>
          </a:xfrm>
        </p:grpSpPr>
        <p:cxnSp>
          <p:nvCxnSpPr>
            <p:cNvPr id="246" name="Google Shape;246;p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247" name="Google Shape;247;p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48" name="Google Shape;248;p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249" name="Google Shape;249;p7"/>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250" name="Google Shape;250;p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grpSp>
        <p:nvGrpSpPr>
          <p:cNvPr id="255" name="Google Shape;255;p8"/>
          <p:cNvGrpSpPr/>
          <p:nvPr/>
        </p:nvGrpSpPr>
        <p:grpSpPr>
          <a:xfrm>
            <a:off x="0" y="0"/>
            <a:ext cx="18288000" cy="10287000"/>
            <a:chOff x="0" y="0"/>
            <a:chExt cx="24384000" cy="13716000"/>
          </a:xfrm>
        </p:grpSpPr>
        <p:cxnSp>
          <p:nvCxnSpPr>
            <p:cNvPr id="256" name="Google Shape;256;p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257" name="Google Shape;257;p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58" name="Google Shape;258;p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259" name="Google Shape;259;p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cxnSp>
        <p:nvCxnSpPr>
          <p:cNvPr id="260" name="Google Shape;260;p8"/>
          <p:cNvCxnSpPr/>
          <p:nvPr/>
        </p:nvCxnSpPr>
        <p:spPr>
          <a:xfrm rot="22947">
            <a:off x="3852940" y="9705663"/>
            <a:ext cx="719116" cy="0"/>
          </a:xfrm>
          <a:prstGeom prst="straightConnector1">
            <a:avLst/>
          </a:prstGeom>
          <a:noFill/>
          <a:ln w="9525" cap="flat" cmpd="sng">
            <a:solidFill>
              <a:srgbClr val="CFCF5A"/>
            </a:solidFill>
            <a:prstDash val="solid"/>
            <a:round/>
            <a:headEnd type="none" w="sm" len="sm"/>
            <a:tailEnd type="none" w="sm" len="sm"/>
          </a:ln>
        </p:spPr>
      </p:cxnSp>
      <p:sp>
        <p:nvSpPr>
          <p:cNvPr id="261" name="Google Shape;261;p8"/>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262" name="Google Shape;262;p8"/>
          <p:cNvGrpSpPr/>
          <p:nvPr/>
        </p:nvGrpSpPr>
        <p:grpSpPr>
          <a:xfrm>
            <a:off x="0" y="0"/>
            <a:ext cx="18288000" cy="10287000"/>
            <a:chOff x="0" y="0"/>
            <a:chExt cx="24384000" cy="13716000"/>
          </a:xfrm>
        </p:grpSpPr>
        <p:cxnSp>
          <p:nvCxnSpPr>
            <p:cNvPr id="263" name="Google Shape;263;p8"/>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264" name="Google Shape;264;p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65" name="Google Shape;265;p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266" name="Google Shape;266;p8"/>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267" name="Google Shape;267;p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grpSp>
        <p:nvGrpSpPr>
          <p:cNvPr id="268" name="Google Shape;268;p8"/>
          <p:cNvGrpSpPr/>
          <p:nvPr/>
        </p:nvGrpSpPr>
        <p:grpSpPr>
          <a:xfrm>
            <a:off x="11814819" y="2052637"/>
            <a:ext cx="4415901" cy="7209961"/>
            <a:chOff x="0" y="0"/>
            <a:chExt cx="3505240" cy="5723100"/>
          </a:xfrm>
        </p:grpSpPr>
        <p:sp>
          <p:nvSpPr>
            <p:cNvPr id="269" name="Google Shape;269;p8"/>
            <p:cNvSpPr/>
            <p:nvPr/>
          </p:nvSpPr>
          <p:spPr>
            <a:xfrm>
              <a:off x="0" y="0"/>
              <a:ext cx="3505240" cy="5723058"/>
            </a:xfrm>
            <a:custGeom>
              <a:avLst/>
              <a:gdLst/>
              <a:ahLst/>
              <a:cxnLst/>
              <a:rect l="l" t="t" r="r" b="b"/>
              <a:pathLst>
                <a:path w="3505240" h="5723058" extrusionOk="0">
                  <a:moveTo>
                    <a:pt x="0" y="0"/>
                  </a:moveTo>
                  <a:lnTo>
                    <a:pt x="3505240" y="0"/>
                  </a:lnTo>
                  <a:lnTo>
                    <a:pt x="3505240" y="5723058"/>
                  </a:lnTo>
                  <a:lnTo>
                    <a:pt x="0" y="5723058"/>
                  </a:lnTo>
                  <a:close/>
                </a:path>
              </a:pathLst>
            </a:custGeom>
            <a:solidFill>
              <a:srgbClr val="CFCF5A"/>
            </a:solidFill>
            <a:ln>
              <a:noFill/>
            </a:ln>
          </p:spPr>
          <p:txBody>
            <a:bodyPr/>
            <a:lstStyle/>
            <a:p>
              <a:endParaRPr lang="pl-PL"/>
            </a:p>
          </p:txBody>
        </p:sp>
        <p:sp>
          <p:nvSpPr>
            <p:cNvPr id="270" name="Google Shape;270;p8"/>
            <p:cNvSpPr txBox="1"/>
            <p:nvPr/>
          </p:nvSpPr>
          <p:spPr>
            <a:xfrm>
              <a:off x="0" y="0"/>
              <a:ext cx="3505200" cy="57231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72" name="Google Shape;272;p8"/>
          <p:cNvSpPr txBox="1"/>
          <p:nvPr/>
        </p:nvSpPr>
        <p:spPr>
          <a:xfrm>
            <a:off x="655429" y="1910600"/>
            <a:ext cx="15944100" cy="2461500"/>
          </a:xfrm>
          <a:prstGeom prst="rect">
            <a:avLst/>
          </a:prstGeom>
          <a:noFill/>
          <a:ln>
            <a:noFill/>
          </a:ln>
        </p:spPr>
        <p:txBody>
          <a:bodyPr spcFirstLastPara="1" wrap="square" lIns="0" tIns="0" rIns="0" bIns="0" anchor="t" anchorCtr="0">
            <a:spAutoFit/>
          </a:bodyPr>
          <a:lstStyle/>
          <a:p>
            <a:pPr marL="0" marR="0" lvl="0" indent="0" algn="l" rtl="0">
              <a:lnSpc>
                <a:spcPct val="111001"/>
              </a:lnSpc>
              <a:spcBef>
                <a:spcPts val="0"/>
              </a:spcBef>
              <a:spcAft>
                <a:spcPts val="0"/>
              </a:spcAft>
              <a:buClr>
                <a:srgbClr val="000000"/>
              </a:buClr>
              <a:buSzPts val="5399"/>
              <a:buFont typeface="Arial"/>
              <a:buNone/>
            </a:pPr>
            <a:r>
              <a:rPr lang="pl" sz="5399" b="0" i="0" u="none" strike="noStrike" cap="none">
                <a:solidFill>
                  <a:srgbClr val="1E2328"/>
                </a:solidFill>
                <a:latin typeface="DM Serif Display"/>
                <a:ea typeface="DM Serif Display"/>
                <a:cs typeface="DM Serif Display"/>
                <a:sym typeface="DM Serif Display"/>
              </a:rPr>
              <a:t>Przegląd</a:t>
            </a:r>
            <a:endParaRPr sz="5399" b="0" i="0" u="none" strike="noStrike" cap="none">
              <a:solidFill>
                <a:srgbClr val="1E2328"/>
              </a:solidFill>
              <a:latin typeface="DM Serif Display"/>
              <a:ea typeface="DM Serif Display"/>
              <a:cs typeface="DM Serif Display"/>
              <a:sym typeface="DM Serif Display"/>
            </a:endParaRPr>
          </a:p>
          <a:p>
            <a:pPr marL="0" marR="0" lvl="0" indent="0" algn="l" rtl="0">
              <a:lnSpc>
                <a:spcPct val="111001"/>
              </a:lnSpc>
              <a:spcBef>
                <a:spcPts val="0"/>
              </a:spcBef>
              <a:spcAft>
                <a:spcPts val="0"/>
              </a:spcAft>
              <a:buClr>
                <a:srgbClr val="000000"/>
              </a:buClr>
              <a:buSzPts val="9999"/>
              <a:buFont typeface="Arial"/>
              <a:buNone/>
            </a:pPr>
            <a:endParaRPr sz="9999" b="0" i="0" u="none" strike="noStrike" cap="none">
              <a:solidFill>
                <a:srgbClr val="1E2328"/>
              </a:solidFill>
              <a:latin typeface="DM Serif Display"/>
              <a:ea typeface="DM Serif Display"/>
              <a:cs typeface="DM Serif Display"/>
              <a:sym typeface="DM Serif Display"/>
            </a:endParaRPr>
          </a:p>
        </p:txBody>
      </p:sp>
      <p:sp>
        <p:nvSpPr>
          <p:cNvPr id="273" name="Google Shape;273;p8"/>
          <p:cNvSpPr txBox="1"/>
          <p:nvPr/>
        </p:nvSpPr>
        <p:spPr>
          <a:xfrm>
            <a:off x="472950" y="3076575"/>
            <a:ext cx="7552500" cy="59256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pl" sz="2200" b="1">
                <a:latin typeface="Montserrat"/>
                <a:ea typeface="Montserrat"/>
                <a:cs typeface="Montserrat"/>
                <a:sym typeface="Montserrat"/>
              </a:rPr>
              <a:t>Pomiary ciała</a:t>
            </a:r>
            <a:endParaRPr sz="2200" b="1">
              <a:latin typeface="Montserrat"/>
              <a:ea typeface="Montserrat"/>
              <a:cs typeface="Montserrat"/>
              <a:sym typeface="Montserrat"/>
            </a:endParaRPr>
          </a:p>
          <a:p>
            <a:pPr marL="457200" lvl="0" indent="-368300" algn="l" rtl="0">
              <a:lnSpc>
                <a:spcPct val="150000"/>
              </a:lnSpc>
              <a:spcBef>
                <a:spcPts val="0"/>
              </a:spcBef>
              <a:spcAft>
                <a:spcPts val="0"/>
              </a:spcAft>
              <a:buClr>
                <a:schemeClr val="dk1"/>
              </a:buClr>
              <a:buSzPts val="2200"/>
              <a:buFont typeface="Montserrat"/>
              <a:buChar char="-"/>
            </a:pPr>
            <a:r>
              <a:rPr lang="pl" sz="2200">
                <a:solidFill>
                  <a:schemeClr val="dk1"/>
                </a:solidFill>
                <a:latin typeface="Montserrat"/>
                <a:ea typeface="Montserrat"/>
                <a:cs typeface="Montserrat"/>
                <a:sym typeface="Montserrat"/>
              </a:rPr>
              <a:t>Pomiary standardowe i szczegółowe</a:t>
            </a:r>
            <a:endParaRPr sz="2200">
              <a:solidFill>
                <a:schemeClr val="dk1"/>
              </a:solidFill>
              <a:latin typeface="Montserrat"/>
              <a:ea typeface="Montserrat"/>
              <a:cs typeface="Montserrat"/>
              <a:sym typeface="Montserrat"/>
            </a:endParaRPr>
          </a:p>
          <a:p>
            <a:pPr marL="457200" lvl="0" indent="-368300" algn="l" rtl="0">
              <a:lnSpc>
                <a:spcPct val="150000"/>
              </a:lnSpc>
              <a:spcBef>
                <a:spcPts val="0"/>
              </a:spcBef>
              <a:spcAft>
                <a:spcPts val="0"/>
              </a:spcAft>
              <a:buClr>
                <a:schemeClr val="dk1"/>
              </a:buClr>
              <a:buSzPts val="2200"/>
              <a:buFont typeface="Montserrat"/>
              <a:buChar char="-"/>
            </a:pPr>
            <a:r>
              <a:rPr lang="pl" sz="2200">
                <a:solidFill>
                  <a:schemeClr val="dk1"/>
                </a:solidFill>
                <a:latin typeface="Montserrat"/>
                <a:ea typeface="Montserrat"/>
                <a:cs typeface="Montserrat"/>
                <a:sym typeface="Montserrat"/>
              </a:rPr>
              <a:t>Dokonywanie dokładnych pomiarów ciała</a:t>
            </a:r>
            <a:endParaRPr sz="2200">
              <a:solidFill>
                <a:schemeClr val="dk1"/>
              </a:solidFill>
              <a:latin typeface="Montserrat"/>
              <a:ea typeface="Montserrat"/>
              <a:cs typeface="Montserrat"/>
              <a:sym typeface="Montserrat"/>
            </a:endParaRPr>
          </a:p>
          <a:p>
            <a:pPr marL="457200" lvl="0" indent="-368300" algn="l" rtl="0">
              <a:lnSpc>
                <a:spcPct val="150000"/>
              </a:lnSpc>
              <a:spcBef>
                <a:spcPts val="0"/>
              </a:spcBef>
              <a:spcAft>
                <a:spcPts val="0"/>
              </a:spcAft>
              <a:buClr>
                <a:schemeClr val="dk1"/>
              </a:buClr>
              <a:buSzPts val="2200"/>
              <a:buFont typeface="Montserrat"/>
              <a:buChar char="-"/>
            </a:pPr>
            <a:r>
              <a:rPr lang="pl" sz="2200">
                <a:solidFill>
                  <a:schemeClr val="dk1"/>
                </a:solidFill>
                <a:latin typeface="Montserrat"/>
                <a:ea typeface="Montserrat"/>
                <a:cs typeface="Montserrat"/>
                <a:sym typeface="Montserrat"/>
              </a:rPr>
              <a:t>Dopasowanie do różnych typów sylwetki</a:t>
            </a:r>
            <a:endParaRPr sz="2200">
              <a:solidFill>
                <a:schemeClr val="dk1"/>
              </a:solidFill>
              <a:latin typeface="Montserrat"/>
              <a:ea typeface="Montserrat"/>
              <a:cs typeface="Montserrat"/>
              <a:sym typeface="Montserrat"/>
            </a:endParaRPr>
          </a:p>
          <a:p>
            <a:pPr marL="457200" lvl="0" indent="0" algn="l" rtl="0">
              <a:lnSpc>
                <a:spcPct val="150000"/>
              </a:lnSpc>
              <a:spcBef>
                <a:spcPts val="0"/>
              </a:spcBef>
              <a:spcAft>
                <a:spcPts val="0"/>
              </a:spcAft>
              <a:buNone/>
            </a:pPr>
            <a:endParaRPr sz="2200">
              <a:solidFill>
                <a:schemeClr val="dk1"/>
              </a:solidFill>
              <a:latin typeface="Montserrat"/>
              <a:ea typeface="Montserrat"/>
              <a:cs typeface="Montserrat"/>
              <a:sym typeface="Montserrat"/>
            </a:endParaRPr>
          </a:p>
          <a:p>
            <a:pPr marL="0" marR="0" lvl="0" indent="0" algn="l" rtl="0">
              <a:lnSpc>
                <a:spcPct val="150000"/>
              </a:lnSpc>
              <a:spcBef>
                <a:spcPts val="0"/>
              </a:spcBef>
              <a:spcAft>
                <a:spcPts val="0"/>
              </a:spcAft>
              <a:buNone/>
            </a:pPr>
            <a:r>
              <a:rPr lang="pl" sz="2200" b="1">
                <a:solidFill>
                  <a:schemeClr val="dk1"/>
                </a:solidFill>
                <a:latin typeface="Montserrat"/>
                <a:ea typeface="Montserrat"/>
                <a:cs typeface="Montserrat"/>
                <a:sym typeface="Montserrat"/>
              </a:rPr>
              <a:t>Cięcie i drapowanie wzorów</a:t>
            </a:r>
            <a:endParaRPr sz="2200" b="1">
              <a:solidFill>
                <a:schemeClr val="dk1"/>
              </a:solidFill>
              <a:latin typeface="Montserrat"/>
              <a:ea typeface="Montserrat"/>
              <a:cs typeface="Montserrat"/>
              <a:sym typeface="Montserrat"/>
            </a:endParaRPr>
          </a:p>
          <a:p>
            <a:pPr marL="457200" lvl="0" indent="-368300" algn="l" rtl="0">
              <a:lnSpc>
                <a:spcPct val="150000"/>
              </a:lnSpc>
              <a:spcBef>
                <a:spcPts val="0"/>
              </a:spcBef>
              <a:spcAft>
                <a:spcPts val="0"/>
              </a:spcAft>
              <a:buClr>
                <a:schemeClr val="dk1"/>
              </a:buClr>
              <a:buSzPts val="2200"/>
              <a:buFont typeface="Montserrat"/>
              <a:buChar char="-"/>
            </a:pPr>
            <a:r>
              <a:rPr lang="pl" sz="2200">
                <a:solidFill>
                  <a:schemeClr val="dk1"/>
                </a:solidFill>
                <a:latin typeface="Montserrat"/>
                <a:ea typeface="Montserrat"/>
                <a:cs typeface="Montserrat"/>
                <a:sym typeface="Montserrat"/>
              </a:rPr>
              <a:t>Twórz i modyfikuj wzory do recyklingu</a:t>
            </a:r>
            <a:endParaRPr sz="2200">
              <a:solidFill>
                <a:schemeClr val="dk1"/>
              </a:solidFill>
              <a:latin typeface="Montserrat"/>
              <a:ea typeface="Montserrat"/>
              <a:cs typeface="Montserrat"/>
              <a:sym typeface="Montserrat"/>
            </a:endParaRPr>
          </a:p>
          <a:p>
            <a:pPr marL="457200" lvl="0" indent="-368300" algn="l" rtl="0">
              <a:lnSpc>
                <a:spcPct val="150000"/>
              </a:lnSpc>
              <a:spcBef>
                <a:spcPts val="0"/>
              </a:spcBef>
              <a:spcAft>
                <a:spcPts val="0"/>
              </a:spcAft>
              <a:buClr>
                <a:schemeClr val="dk1"/>
              </a:buClr>
              <a:buSzPts val="2200"/>
              <a:buFont typeface="Montserrat"/>
              <a:buChar char="-"/>
            </a:pPr>
            <a:r>
              <a:rPr lang="pl" sz="2200">
                <a:solidFill>
                  <a:schemeClr val="dk1"/>
                </a:solidFill>
                <a:latin typeface="Montserrat"/>
                <a:ea typeface="Montserrat"/>
                <a:cs typeface="Montserrat"/>
                <a:sym typeface="Montserrat"/>
              </a:rPr>
              <a:t>Techniki drapowania do upcyklingu</a:t>
            </a:r>
            <a:endParaRPr sz="2200">
              <a:solidFill>
                <a:schemeClr val="dk1"/>
              </a:solidFill>
              <a:latin typeface="Montserrat"/>
              <a:ea typeface="Montserrat"/>
              <a:cs typeface="Montserrat"/>
              <a:sym typeface="Montserrat"/>
            </a:endParaRPr>
          </a:p>
          <a:p>
            <a:pPr marL="1371600" lvl="0" indent="0" algn="l" rtl="0">
              <a:lnSpc>
                <a:spcPct val="150000"/>
              </a:lnSpc>
              <a:spcBef>
                <a:spcPts val="0"/>
              </a:spcBef>
              <a:spcAft>
                <a:spcPts val="0"/>
              </a:spcAft>
              <a:buNone/>
            </a:pPr>
            <a:endParaRPr sz="2200">
              <a:solidFill>
                <a:schemeClr val="dk1"/>
              </a:solidFill>
              <a:latin typeface="Montserrat"/>
              <a:ea typeface="Montserrat"/>
              <a:cs typeface="Montserrat"/>
              <a:sym typeface="Montserrat"/>
            </a:endParaRPr>
          </a:p>
          <a:p>
            <a:pPr marL="0" marR="0" lvl="0" indent="0" algn="l" rtl="0">
              <a:lnSpc>
                <a:spcPct val="150000"/>
              </a:lnSpc>
              <a:spcBef>
                <a:spcPts val="0"/>
              </a:spcBef>
              <a:spcAft>
                <a:spcPts val="0"/>
              </a:spcAft>
              <a:buNone/>
            </a:pPr>
            <a:r>
              <a:rPr lang="pl" sz="2200" b="1">
                <a:solidFill>
                  <a:schemeClr val="dk1"/>
                </a:solidFill>
                <a:latin typeface="Montserrat"/>
                <a:ea typeface="Montserrat"/>
                <a:cs typeface="Montserrat"/>
                <a:sym typeface="Montserrat"/>
              </a:rPr>
              <a:t>Manipulacja tkaninami – </a:t>
            </a:r>
            <a:r>
              <a:rPr lang="pl" sz="1800" b="1">
                <a:solidFill>
                  <a:schemeClr val="dk1"/>
                </a:solidFill>
                <a:latin typeface="Montserrat"/>
                <a:ea typeface="Montserrat"/>
                <a:cs typeface="Montserrat"/>
                <a:sym typeface="Montserrat"/>
              </a:rPr>
              <a:t>zaawansowane przeróbki odzieży</a:t>
            </a:r>
            <a:endParaRPr sz="1800" b="1">
              <a:solidFill>
                <a:schemeClr val="dk1"/>
              </a:solidFill>
              <a:latin typeface="Montserrat"/>
              <a:ea typeface="Montserrat"/>
              <a:cs typeface="Montserrat"/>
              <a:sym typeface="Montserrat"/>
            </a:endParaRPr>
          </a:p>
          <a:p>
            <a:pPr marL="457200" lvl="0" indent="-368236" algn="l" rtl="0">
              <a:lnSpc>
                <a:spcPct val="150000"/>
              </a:lnSpc>
              <a:spcBef>
                <a:spcPts val="0"/>
              </a:spcBef>
              <a:spcAft>
                <a:spcPts val="0"/>
              </a:spcAft>
              <a:buClr>
                <a:srgbClr val="1E2328"/>
              </a:buClr>
              <a:buSzPts val="2199"/>
              <a:buFont typeface="Montserrat"/>
              <a:buChar char="-"/>
            </a:pPr>
            <a:r>
              <a:rPr lang="pl" sz="2199">
                <a:solidFill>
                  <a:srgbClr val="1E2328"/>
                </a:solidFill>
                <a:latin typeface="Montserrat"/>
                <a:ea typeface="Montserrat"/>
                <a:cs typeface="Montserrat"/>
                <a:sym typeface="Montserrat"/>
              </a:rPr>
              <a:t>Zmiana struktury, objętości i sylwetki odzieży poprzez manipulację tkaniną</a:t>
            </a:r>
            <a:endParaRPr sz="2200">
              <a:solidFill>
                <a:schemeClr val="dk1"/>
              </a:solidFill>
              <a:latin typeface="Montserrat"/>
              <a:ea typeface="Montserrat"/>
              <a:cs typeface="Montserrat"/>
              <a:sym typeface="Montserrat"/>
            </a:endParaRPr>
          </a:p>
        </p:txBody>
      </p:sp>
      <p:pic>
        <p:nvPicPr>
          <p:cNvPr id="3" name="Obraz 2">
            <a:extLst>
              <a:ext uri="{FF2B5EF4-FFF2-40B4-BE49-F238E27FC236}">
                <a16:creationId xmlns:a16="http://schemas.microsoft.com/office/drawing/2014/main" id="{CAB153CA-506E-4F30-EF0B-7AA2861F0D7B}"/>
              </a:ext>
            </a:extLst>
          </p:cNvPr>
          <p:cNvPicPr>
            <a:picLocks noChangeAspect="1"/>
          </p:cNvPicPr>
          <p:nvPr/>
        </p:nvPicPr>
        <p:blipFill>
          <a:blip r:embed="rId5"/>
          <a:stretch>
            <a:fillRect/>
          </a:stretch>
        </p:blipFill>
        <p:spPr>
          <a:xfrm>
            <a:off x="7983771" y="1536700"/>
            <a:ext cx="6769100" cy="7213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78" name="Google Shape;278;p10"/>
          <p:cNvGrpSpPr/>
          <p:nvPr/>
        </p:nvGrpSpPr>
        <p:grpSpPr>
          <a:xfrm>
            <a:off x="0" y="0"/>
            <a:ext cx="18288000" cy="10287000"/>
            <a:chOff x="0" y="0"/>
            <a:chExt cx="24384000" cy="13716000"/>
          </a:xfrm>
        </p:grpSpPr>
        <p:cxnSp>
          <p:nvCxnSpPr>
            <p:cNvPr id="279" name="Google Shape;279;p1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280" name="Google Shape;280;p1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81" name="Google Shape;281;p1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282" name="Google Shape;282;p1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cxnSp>
        <p:nvCxnSpPr>
          <p:cNvPr id="283" name="Google Shape;283;p10"/>
          <p:cNvCxnSpPr/>
          <p:nvPr/>
        </p:nvCxnSpPr>
        <p:spPr>
          <a:xfrm rot="22947">
            <a:off x="8048521" y="3429017"/>
            <a:ext cx="719116" cy="0"/>
          </a:xfrm>
          <a:prstGeom prst="straightConnector1">
            <a:avLst/>
          </a:prstGeom>
          <a:noFill/>
          <a:ln w="9525" cap="flat" cmpd="sng">
            <a:solidFill>
              <a:srgbClr val="CFCF5A"/>
            </a:solidFill>
            <a:prstDash val="solid"/>
            <a:round/>
            <a:headEnd type="none" w="sm" len="sm"/>
            <a:tailEnd type="none" w="sm" len="sm"/>
          </a:ln>
        </p:spPr>
      </p:cxnSp>
      <p:grpSp>
        <p:nvGrpSpPr>
          <p:cNvPr id="284" name="Google Shape;284;p10"/>
          <p:cNvGrpSpPr/>
          <p:nvPr/>
        </p:nvGrpSpPr>
        <p:grpSpPr>
          <a:xfrm>
            <a:off x="8783729" y="4890568"/>
            <a:ext cx="7015997" cy="5308564"/>
            <a:chOff x="0" y="0"/>
            <a:chExt cx="3207753" cy="3846507"/>
          </a:xfrm>
        </p:grpSpPr>
        <p:sp>
          <p:nvSpPr>
            <p:cNvPr id="285" name="Google Shape;285;p10"/>
            <p:cNvSpPr/>
            <p:nvPr/>
          </p:nvSpPr>
          <p:spPr>
            <a:xfrm>
              <a:off x="0" y="0"/>
              <a:ext cx="3207753" cy="384650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CFCF5A"/>
            </a:solidFill>
            <a:ln>
              <a:noFill/>
            </a:ln>
          </p:spPr>
          <p:txBody>
            <a:bodyPr/>
            <a:lstStyle/>
            <a:p>
              <a:endParaRPr lang="pl-PL"/>
            </a:p>
          </p:txBody>
        </p:sp>
        <p:sp>
          <p:nvSpPr>
            <p:cNvPr id="286" name="Google Shape;286;p10"/>
            <p:cNvSpPr txBox="1"/>
            <p:nvPr/>
          </p:nvSpPr>
          <p:spPr>
            <a:xfrm>
              <a:off x="0" y="0"/>
              <a:ext cx="3207753" cy="3846507"/>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87" name="Google Shape;287;p10"/>
          <p:cNvSpPr/>
          <p:nvPr/>
        </p:nvSpPr>
        <p:spPr>
          <a:xfrm>
            <a:off x="1079248" y="5084599"/>
            <a:ext cx="7016960" cy="5202401"/>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grpSp>
        <p:nvGrpSpPr>
          <p:cNvPr id="288" name="Google Shape;288;p10"/>
          <p:cNvGrpSpPr/>
          <p:nvPr/>
        </p:nvGrpSpPr>
        <p:grpSpPr>
          <a:xfrm>
            <a:off x="2322693" y="4033020"/>
            <a:ext cx="876361" cy="876361"/>
            <a:chOff x="0" y="0"/>
            <a:chExt cx="812800" cy="812800"/>
          </a:xfrm>
        </p:grpSpPr>
        <p:sp>
          <p:nvSpPr>
            <p:cNvPr id="289" name="Google Shape;289;p1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290" name="Google Shape;290;p10"/>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91" name="Google Shape;291;p10"/>
          <p:cNvGrpSpPr/>
          <p:nvPr/>
        </p:nvGrpSpPr>
        <p:grpSpPr>
          <a:xfrm>
            <a:off x="13632933" y="3903070"/>
            <a:ext cx="876361" cy="876361"/>
            <a:chOff x="0" y="0"/>
            <a:chExt cx="812800" cy="812800"/>
          </a:xfrm>
        </p:grpSpPr>
        <p:sp>
          <p:nvSpPr>
            <p:cNvPr id="292" name="Google Shape;292;p10"/>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1E2328"/>
            </a:solidFill>
            <a:ln>
              <a:noFill/>
            </a:ln>
          </p:spPr>
          <p:txBody>
            <a:bodyPr/>
            <a:lstStyle/>
            <a:p>
              <a:endParaRPr lang="pl-PL"/>
            </a:p>
          </p:txBody>
        </p:sp>
        <p:sp>
          <p:nvSpPr>
            <p:cNvPr id="293" name="Google Shape;293;p10"/>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294" name="Google Shape;294;p10"/>
          <p:cNvCxnSpPr/>
          <p:nvPr/>
        </p:nvCxnSpPr>
        <p:spPr>
          <a:xfrm rot="22947">
            <a:off x="3945337" y="6242115"/>
            <a:ext cx="719116" cy="0"/>
          </a:xfrm>
          <a:prstGeom prst="straightConnector1">
            <a:avLst/>
          </a:prstGeom>
          <a:noFill/>
          <a:ln w="9525" cap="flat" cmpd="sng">
            <a:solidFill>
              <a:srgbClr val="FFFFFF"/>
            </a:solidFill>
            <a:prstDash val="solid"/>
            <a:round/>
            <a:headEnd type="none" w="sm" len="sm"/>
            <a:tailEnd type="none" w="sm" len="sm"/>
          </a:ln>
        </p:spPr>
      </p:cxnSp>
      <p:cxnSp>
        <p:nvCxnSpPr>
          <p:cNvPr id="295" name="Google Shape;295;p10"/>
          <p:cNvCxnSpPr/>
          <p:nvPr/>
        </p:nvCxnSpPr>
        <p:spPr>
          <a:xfrm rot="22947">
            <a:off x="11760702" y="6050665"/>
            <a:ext cx="719116" cy="0"/>
          </a:xfrm>
          <a:prstGeom prst="straightConnector1">
            <a:avLst/>
          </a:prstGeom>
          <a:noFill/>
          <a:ln w="9525" cap="flat" cmpd="sng">
            <a:solidFill>
              <a:srgbClr val="FFFFFF"/>
            </a:solidFill>
            <a:prstDash val="solid"/>
            <a:round/>
            <a:headEnd type="none" w="sm" len="sm"/>
            <a:tailEnd type="none" w="sm" len="sm"/>
          </a:ln>
        </p:spPr>
      </p:cxnSp>
      <p:sp>
        <p:nvSpPr>
          <p:cNvPr id="296" name="Google Shape;296;p10"/>
          <p:cNvSpPr txBox="1"/>
          <p:nvPr/>
        </p:nvSpPr>
        <p:spPr>
          <a:xfrm>
            <a:off x="3199003" y="2001789"/>
            <a:ext cx="10599000" cy="923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pl" sz="6000">
                <a:solidFill>
                  <a:srgbClr val="1E2328"/>
                </a:solidFill>
                <a:latin typeface="DM Serif Display"/>
                <a:ea typeface="DM Serif Display"/>
                <a:cs typeface="DM Serif Display"/>
                <a:sym typeface="DM Serif Display"/>
              </a:rPr>
              <a:t>Pomiary ciała</a:t>
            </a:r>
            <a:endParaRPr sz="1400" b="0" i="0" u="none" strike="noStrike" cap="none">
              <a:solidFill>
                <a:srgbClr val="000000"/>
              </a:solidFill>
              <a:latin typeface="Arial"/>
              <a:ea typeface="Arial"/>
              <a:cs typeface="Arial"/>
              <a:sym typeface="Arial"/>
            </a:endParaRPr>
          </a:p>
        </p:txBody>
      </p:sp>
      <p:sp>
        <p:nvSpPr>
          <p:cNvPr id="297" name="Google Shape;297;p10"/>
          <p:cNvSpPr txBox="1"/>
          <p:nvPr/>
        </p:nvSpPr>
        <p:spPr>
          <a:xfrm>
            <a:off x="1135796" y="5417975"/>
            <a:ext cx="5432400" cy="507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3300" dirty="0">
                <a:solidFill>
                  <a:srgbClr val="FFFFFF"/>
                </a:solidFill>
                <a:latin typeface="DM Serif Display"/>
                <a:ea typeface="DM Serif Display"/>
                <a:cs typeface="DM Serif Display"/>
                <a:sym typeface="DM Serif Display"/>
              </a:rPr>
              <a:t>Pomiary standardowe</a:t>
            </a:r>
            <a:endParaRPr sz="3300" dirty="0">
              <a:solidFill>
                <a:srgbClr val="FFFFFF"/>
              </a:solidFill>
              <a:latin typeface="DM Serif Display"/>
              <a:ea typeface="DM Serif Display"/>
              <a:cs typeface="DM Serif Display"/>
              <a:sym typeface="DM Serif Display"/>
            </a:endParaRPr>
          </a:p>
        </p:txBody>
      </p:sp>
      <p:sp>
        <p:nvSpPr>
          <p:cNvPr id="298" name="Google Shape;298;p10"/>
          <p:cNvSpPr txBox="1"/>
          <p:nvPr/>
        </p:nvSpPr>
        <p:spPr>
          <a:xfrm>
            <a:off x="2322693" y="4226791"/>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b="0" i="0" u="none" strike="noStrike" cap="none">
                <a:solidFill>
                  <a:srgbClr val="FFFFFF"/>
                </a:solidFill>
                <a:latin typeface="DM Serif Display"/>
                <a:ea typeface="DM Serif Display"/>
                <a:cs typeface="DM Serif Display"/>
                <a:sym typeface="DM Serif Display"/>
              </a:rPr>
              <a:t>01</a:t>
            </a:r>
            <a:endParaRPr sz="1400" b="0" i="0" u="none" strike="noStrike" cap="none">
              <a:solidFill>
                <a:srgbClr val="000000"/>
              </a:solidFill>
              <a:latin typeface="Arial"/>
              <a:ea typeface="Arial"/>
              <a:cs typeface="Arial"/>
              <a:sym typeface="Arial"/>
            </a:endParaRPr>
          </a:p>
        </p:txBody>
      </p:sp>
      <p:sp>
        <p:nvSpPr>
          <p:cNvPr id="299" name="Google Shape;299;p10"/>
          <p:cNvSpPr txBox="1"/>
          <p:nvPr/>
        </p:nvSpPr>
        <p:spPr>
          <a:xfrm>
            <a:off x="13632933" y="4096841"/>
            <a:ext cx="876300" cy="384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b="0" i="0" u="none" strike="noStrike" cap="none">
                <a:solidFill>
                  <a:srgbClr val="FFFFFF"/>
                </a:solidFill>
                <a:latin typeface="DM Serif Display"/>
                <a:ea typeface="DM Serif Display"/>
                <a:cs typeface="DM Serif Display"/>
                <a:sym typeface="DM Serif Display"/>
              </a:rPr>
              <a:t>02</a:t>
            </a:r>
            <a:endParaRPr sz="1400" b="0" i="0" u="none" strike="noStrike" cap="none">
              <a:solidFill>
                <a:srgbClr val="000000"/>
              </a:solidFill>
              <a:latin typeface="Arial"/>
              <a:ea typeface="Arial"/>
              <a:cs typeface="Arial"/>
              <a:sym typeface="Arial"/>
            </a:endParaRPr>
          </a:p>
        </p:txBody>
      </p:sp>
      <p:sp>
        <p:nvSpPr>
          <p:cNvPr id="300" name="Google Shape;300;p10"/>
          <p:cNvSpPr txBox="1"/>
          <p:nvPr/>
        </p:nvSpPr>
        <p:spPr>
          <a:xfrm>
            <a:off x="9708878" y="5349975"/>
            <a:ext cx="5340300" cy="5079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3300">
                <a:solidFill>
                  <a:srgbClr val="FFFFFF"/>
                </a:solidFill>
                <a:latin typeface="DM Serif Display"/>
                <a:ea typeface="DM Serif Display"/>
                <a:cs typeface="DM Serif Display"/>
                <a:sym typeface="DM Serif Display"/>
              </a:rPr>
              <a:t>Pomiary szczegółowe</a:t>
            </a:r>
            <a:endParaRPr sz="3300">
              <a:solidFill>
                <a:srgbClr val="FFFFFF"/>
              </a:solidFill>
              <a:latin typeface="DM Serif Display"/>
              <a:ea typeface="DM Serif Display"/>
              <a:cs typeface="DM Serif Display"/>
              <a:sym typeface="DM Serif Display"/>
            </a:endParaRPr>
          </a:p>
        </p:txBody>
      </p:sp>
      <p:sp>
        <p:nvSpPr>
          <p:cNvPr id="301" name="Google Shape;301;p10"/>
          <p:cNvSpPr txBox="1"/>
          <p:nvPr/>
        </p:nvSpPr>
        <p:spPr>
          <a:xfrm>
            <a:off x="1672941" y="6365479"/>
            <a:ext cx="6256500" cy="3201600"/>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Clr>
                <a:schemeClr val="dk1"/>
              </a:buClr>
              <a:buSzPts val="1100"/>
              <a:buFont typeface="Arial"/>
              <a:buNone/>
            </a:pPr>
            <a:r>
              <a:rPr lang="pl" sz="1600">
                <a:solidFill>
                  <a:schemeClr val="lt1"/>
                </a:solidFill>
                <a:latin typeface="Montserrat"/>
                <a:ea typeface="Montserrat"/>
                <a:cs typeface="Montserrat"/>
                <a:sym typeface="Montserrat"/>
              </a:rPr>
              <a:t>Każdy wzór płaski tworzony jest w oparciu o standardową tabelę pomiarów.</a:t>
            </a:r>
            <a:endParaRPr sz="1600">
              <a:solidFill>
                <a:schemeClr val="lt1"/>
              </a:solidFill>
              <a:latin typeface="Montserrat"/>
              <a:ea typeface="Montserrat"/>
              <a:cs typeface="Montserrat"/>
              <a:sym typeface="Montserrat"/>
            </a:endParaRPr>
          </a:p>
          <a:p>
            <a:pPr marL="0" lvl="0" indent="0" algn="l" rtl="0">
              <a:lnSpc>
                <a:spcPct val="150000"/>
              </a:lnSpc>
              <a:spcBef>
                <a:spcPts val="0"/>
              </a:spcBef>
              <a:spcAft>
                <a:spcPts val="0"/>
              </a:spcAft>
              <a:buClr>
                <a:schemeClr val="dk1"/>
              </a:buClr>
              <a:buSzPts val="1100"/>
              <a:buFont typeface="Arial"/>
              <a:buNone/>
            </a:pPr>
            <a:r>
              <a:rPr lang="pl" sz="1600">
                <a:solidFill>
                  <a:schemeClr val="lt1"/>
                </a:solidFill>
                <a:latin typeface="Montserrat"/>
                <a:ea typeface="Montserrat"/>
                <a:cs typeface="Montserrat"/>
                <a:sym typeface="Montserrat"/>
              </a:rPr>
              <a:t>Korzystając ze standardowych pomiarów, można zmniejszyć niepewność klientów co do rozmiaru. Choć pomagają nam one precyzyjnie dobrać rozmiar, który będzie pasował na klienta, nie są one ani idealnym, ani wyczerpującym narzędziem w procesie szycia odzieży.</a:t>
            </a:r>
            <a:endParaRPr sz="1600">
              <a:solidFill>
                <a:schemeClr val="lt1"/>
              </a:solidFill>
              <a:latin typeface="Montserrat"/>
              <a:ea typeface="Montserrat"/>
              <a:cs typeface="Montserrat"/>
              <a:sym typeface="Montserrat"/>
            </a:endParaRPr>
          </a:p>
          <a:p>
            <a:pPr marL="0" lvl="0" indent="0" algn="l" rtl="0">
              <a:lnSpc>
                <a:spcPct val="150000"/>
              </a:lnSpc>
              <a:spcBef>
                <a:spcPts val="0"/>
              </a:spcBef>
              <a:spcAft>
                <a:spcPts val="0"/>
              </a:spcAft>
              <a:buClr>
                <a:schemeClr val="dk1"/>
              </a:buClr>
              <a:buSzPts val="1100"/>
              <a:buFont typeface="Arial"/>
              <a:buNone/>
            </a:pPr>
            <a:r>
              <a:rPr lang="pl" sz="1600">
                <a:solidFill>
                  <a:schemeClr val="lt1"/>
                </a:solidFill>
                <a:latin typeface="Montserrat"/>
                <a:ea typeface="Montserrat"/>
                <a:cs typeface="Montserrat"/>
                <a:sym typeface="Montserrat"/>
              </a:rPr>
              <a:t>Pomiary te nie uwzględniają indywidualnych preferencji dotyczących dopasowania (luźne lub obcisłe) ani różnic w materiale (rozciągliwy lub sztywny).</a:t>
            </a:r>
            <a:endParaRPr sz="1300">
              <a:solidFill>
                <a:schemeClr val="lt1"/>
              </a:solidFill>
              <a:latin typeface="Montserrat"/>
              <a:ea typeface="Montserrat"/>
              <a:cs typeface="Montserrat"/>
              <a:sym typeface="Montserrat"/>
            </a:endParaRPr>
          </a:p>
        </p:txBody>
      </p:sp>
      <p:sp>
        <p:nvSpPr>
          <p:cNvPr id="302" name="Google Shape;302;p10"/>
          <p:cNvSpPr txBox="1"/>
          <p:nvPr/>
        </p:nvSpPr>
        <p:spPr>
          <a:xfrm>
            <a:off x="9101831" y="6428431"/>
            <a:ext cx="6256500" cy="2154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10"/>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304" name="Google Shape;304;p10"/>
          <p:cNvGrpSpPr/>
          <p:nvPr/>
        </p:nvGrpSpPr>
        <p:grpSpPr>
          <a:xfrm>
            <a:off x="0" y="0"/>
            <a:ext cx="18288000" cy="10287000"/>
            <a:chOff x="0" y="0"/>
            <a:chExt cx="24384000" cy="13716000"/>
          </a:xfrm>
        </p:grpSpPr>
        <p:cxnSp>
          <p:nvCxnSpPr>
            <p:cNvPr id="305" name="Google Shape;305;p1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306" name="Google Shape;306;p1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07" name="Google Shape;307;p1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308" name="Google Shape;308;p10"/>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3</a:t>
              </a:r>
              <a:endParaRPr sz="1400" b="0" i="0" u="none" strike="noStrike" cap="none" dirty="0">
                <a:solidFill>
                  <a:srgbClr val="000000"/>
                </a:solidFill>
                <a:latin typeface="Arial"/>
                <a:ea typeface="Arial"/>
                <a:cs typeface="Arial"/>
                <a:sym typeface="Arial"/>
              </a:endParaRPr>
            </a:p>
          </p:txBody>
        </p:sp>
      </p:grpSp>
      <p:sp>
        <p:nvSpPr>
          <p:cNvPr id="309" name="Google Shape;309;p1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310" name="Google Shape;310;p10"/>
          <p:cNvSpPr txBox="1"/>
          <p:nvPr/>
        </p:nvSpPr>
        <p:spPr>
          <a:xfrm>
            <a:off x="9101816" y="6428429"/>
            <a:ext cx="6256500" cy="2832300"/>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Clr>
                <a:schemeClr val="dk1"/>
              </a:buClr>
              <a:buSzPts val="1100"/>
              <a:buFont typeface="Arial"/>
              <a:buNone/>
            </a:pPr>
            <a:r>
              <a:rPr lang="pl" sz="1600">
                <a:solidFill>
                  <a:schemeClr val="lt1"/>
                </a:solidFill>
                <a:latin typeface="Montserrat"/>
                <a:ea typeface="Montserrat"/>
                <a:cs typeface="Montserrat"/>
                <a:sym typeface="Montserrat"/>
              </a:rPr>
              <a:t>Podczas tworzenia odzieży na podstawie wykrojów, czasami konieczne może być zastosowanie konkretnych wymiarów, aby uszyć odzież na miarę. W takim przypadku należy wziąć wymiary klienta, ale należy również skorzystać ze standardowej tabeli rozmiarów i połączyć najbardziej zbliżony rozmiar standardowy z jego własnymi wymiarami.</a:t>
            </a:r>
            <a:endParaRPr sz="1600">
              <a:solidFill>
                <a:schemeClr val="lt1"/>
              </a:solidFill>
              <a:latin typeface="Montserrat"/>
              <a:ea typeface="Montserrat"/>
              <a:cs typeface="Montserrat"/>
              <a:sym typeface="Montserrat"/>
            </a:endParaRPr>
          </a:p>
          <a:p>
            <a:pPr marL="0" lvl="0" indent="0" algn="l" rtl="0">
              <a:lnSpc>
                <a:spcPct val="150000"/>
              </a:lnSpc>
              <a:spcBef>
                <a:spcPts val="0"/>
              </a:spcBef>
              <a:spcAft>
                <a:spcPts val="0"/>
              </a:spcAft>
              <a:buClr>
                <a:schemeClr val="dk1"/>
              </a:buClr>
              <a:buSzPts val="1100"/>
              <a:buFont typeface="Arial"/>
              <a:buNone/>
            </a:pPr>
            <a:r>
              <a:rPr lang="pl" sz="1600">
                <a:solidFill>
                  <a:schemeClr val="lt1"/>
                </a:solidFill>
                <a:latin typeface="Montserrat"/>
                <a:ea typeface="Montserrat"/>
                <a:cs typeface="Montserrat"/>
                <a:sym typeface="Montserrat"/>
              </a:rPr>
              <a:t>W ten sposób możesz pracować ze standardowymi wykrojami i dopasować standardowy rozmiar do konkretnej sylwetki.</a:t>
            </a:r>
            <a:endParaRPr sz="1600">
              <a:solidFill>
                <a:schemeClr val="lt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8348</Words>
  <Application>Microsoft Office PowerPoint</Application>
  <PresentationFormat>Personalizzato</PresentationFormat>
  <Paragraphs>787</Paragraphs>
  <Slides>67</Slides>
  <Notes>67</Notes>
  <HiddenSlides>0</HiddenSlides>
  <MMClips>0</MMClips>
  <ScaleCrop>false</ScaleCrop>
  <HeadingPairs>
    <vt:vector size="4" baseType="variant">
      <vt:variant>
        <vt:lpstr>Tema</vt:lpstr>
      </vt:variant>
      <vt:variant>
        <vt:i4>1</vt:i4>
      </vt:variant>
      <vt:variant>
        <vt:lpstr>Titoli diapositive</vt:lpstr>
      </vt:variant>
      <vt:variant>
        <vt:i4>67</vt:i4>
      </vt:variant>
    </vt:vector>
  </HeadingPairs>
  <TitlesOfParts>
    <vt:vector size="68" baseType="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Bartłomiej Nowak</cp:lastModifiedBy>
  <cp:revision>31</cp:revision>
  <dcterms:created xsi:type="dcterms:W3CDTF">2006-08-16T00:00:00Z</dcterms:created>
  <dcterms:modified xsi:type="dcterms:W3CDTF">2026-03-19T11:01:10Z</dcterms:modified>
</cp:coreProperties>
</file>