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68" r:id="rId4"/>
    <p:sldId id="269" r:id="rId5"/>
    <p:sldId id="271" r:id="rId6"/>
    <p:sldId id="260" r:id="rId7"/>
    <p:sldId id="274" r:id="rId8"/>
    <p:sldId id="261" r:id="rId9"/>
    <p:sldId id="275" r:id="rId10"/>
    <p:sldId id="272" r:id="rId11"/>
    <p:sldId id="276" r:id="rId12"/>
    <p:sldId id="270" r:id="rId13"/>
  </p:sldIdLst>
  <p:sldSz cx="18288000" cy="10287000"/>
  <p:notesSz cx="6858000" cy="9144000"/>
  <p:embeddedFontLst>
    <p:embeddedFont>
      <p:font typeface="DM Serif Display" pitchFamily="2" charset="0"/>
      <p:regular r:id="rId15"/>
      <p: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DF9FD-3D1F-0794-5F7D-0329D4F80052}" v="23" dt="2025-11-03T09:31:32.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zador Convidado" userId="S::urn:spo:tenantanon#5642ced8-81b4-445c-a61c-3744f378dea5::" providerId="AD" clId="Web-{AEE8F12E-B819-A64E-BC69-837A98E3E8C8}"/>
    <pc:docChg chg="modSld">
      <pc:chgData name="Utilizador Convidado" userId="S::urn:spo:tenantanon#5642ced8-81b4-445c-a61c-3744f378dea5::" providerId="AD" clId="Web-{AEE8F12E-B819-A64E-BC69-837A98E3E8C8}" dt="2025-10-31T10:58:23.821" v="1"/>
      <pc:docMkLst>
        <pc:docMk/>
      </pc:docMkLst>
      <pc:sldChg chg="addSp delSp">
        <pc:chgData name="Utilizador Convidado" userId="S::urn:spo:tenantanon#5642ced8-81b4-445c-a61c-3744f378dea5::" providerId="AD" clId="Web-{AEE8F12E-B819-A64E-BC69-837A98E3E8C8}" dt="2025-10-31T10:58:23.821" v="1"/>
        <pc:sldMkLst>
          <pc:docMk/>
          <pc:sldMk cId="0" sldId="270"/>
        </pc:sldMkLst>
        <pc:spChg chg="add">
          <ac:chgData name="Utilizador Convidado" userId="S::urn:spo:tenantanon#5642ced8-81b4-445c-a61c-3744f378dea5::" providerId="AD" clId="Web-{AEE8F12E-B819-A64E-BC69-837A98E3E8C8}" dt="2025-10-31T10:58:23.821" v="1"/>
          <ac:spMkLst>
            <pc:docMk/>
            <pc:sldMk cId="0" sldId="270"/>
            <ac:spMk id="21" creationId="{D4A17D47-66D5-5CBB-7ABC-83C483D5D7E5}"/>
          </ac:spMkLst>
        </pc:spChg>
      </pc:sldChg>
    </pc:docChg>
  </pc:docChgLst>
  <pc:docChgLst>
    <pc:chgData name="Antoniucci Martina" userId="S::martina.antoniucci@osservatoriomestieridarte.it::32541252-b29c-4a7f-8763-04ccd7aaa38b" providerId="AD" clId="Web-{DAEDF9FD-3D1F-0794-5F7D-0329D4F80052}"/>
    <pc:docChg chg="modSld">
      <pc:chgData name="Antoniucci Martina" userId="S::martina.antoniucci@osservatoriomestieridarte.it::32541252-b29c-4a7f-8763-04ccd7aaa38b" providerId="AD" clId="Web-{DAEDF9FD-3D1F-0794-5F7D-0329D4F80052}" dt="2025-11-03T09:26:01.157" v="17" actId="20577"/>
      <pc:docMkLst>
        <pc:docMk/>
      </pc:docMkLst>
      <pc:sldChg chg="modSp">
        <pc:chgData name="Antoniucci Martina" userId="S::martina.antoniucci@osservatoriomestieridarte.it::32541252-b29c-4a7f-8763-04ccd7aaa38b" providerId="AD" clId="Web-{DAEDF9FD-3D1F-0794-5F7D-0329D4F80052}" dt="2025-11-03T09:18:51.318" v="3" actId="14100"/>
        <pc:sldMkLst>
          <pc:docMk/>
          <pc:sldMk cId="0" sldId="256"/>
        </pc:sldMkLst>
        <pc:spChg chg="mod">
          <ac:chgData name="Antoniucci Martina" userId="S::martina.antoniucci@osservatoriomestieridarte.it::32541252-b29c-4a7f-8763-04ccd7aaa38b" providerId="AD" clId="Web-{DAEDF9FD-3D1F-0794-5F7D-0329D4F80052}" dt="2025-11-03T09:18:51.318" v="3" actId="14100"/>
          <ac:spMkLst>
            <pc:docMk/>
            <pc:sldMk cId="0" sldId="256"/>
            <ac:spMk id="12" creationId="{882B26D0-4631-DD77-D0D0-412C3E5DEAC6}"/>
          </ac:spMkLst>
        </pc:spChg>
      </pc:sldChg>
      <pc:sldChg chg="modSp">
        <pc:chgData name="Antoniucci Martina" userId="S::martina.antoniucci@osservatoriomestieridarte.it::32541252-b29c-4a7f-8763-04ccd7aaa38b" providerId="AD" clId="Web-{DAEDF9FD-3D1F-0794-5F7D-0329D4F80052}" dt="2025-11-03T09:18:55.911" v="4" actId="14100"/>
        <pc:sldMkLst>
          <pc:docMk/>
          <pc:sldMk cId="0" sldId="257"/>
        </pc:sldMkLst>
        <pc:spChg chg="mod">
          <ac:chgData name="Antoniucci Martina" userId="S::martina.antoniucci@osservatoriomestieridarte.it::32541252-b29c-4a7f-8763-04ccd7aaa38b" providerId="AD" clId="Web-{DAEDF9FD-3D1F-0794-5F7D-0329D4F80052}" dt="2025-11-03T09:18:55.911" v="4" actId="14100"/>
          <ac:spMkLst>
            <pc:docMk/>
            <pc:sldMk cId="0" sldId="257"/>
            <ac:spMk id="11" creationId="{57EB17B4-0037-06D9-7664-711A7EDC20E9}"/>
          </ac:spMkLst>
        </pc:spChg>
      </pc:sldChg>
      <pc:sldChg chg="modSp">
        <pc:chgData name="Antoniucci Martina" userId="S::martina.antoniucci@osservatoriomestieridarte.it::32541252-b29c-4a7f-8763-04ccd7aaa38b" providerId="AD" clId="Web-{DAEDF9FD-3D1F-0794-5F7D-0329D4F80052}" dt="2025-11-03T09:26:01.157" v="17" actId="20577"/>
        <pc:sldMkLst>
          <pc:docMk/>
          <pc:sldMk cId="0" sldId="260"/>
        </pc:sldMkLst>
        <pc:spChg chg="mod">
          <ac:chgData name="Antoniucci Martina" userId="S::martina.antoniucci@osservatoriomestieridarte.it::32541252-b29c-4a7f-8763-04ccd7aaa38b" providerId="AD" clId="Web-{DAEDF9FD-3D1F-0794-5F7D-0329D4F80052}" dt="2025-11-03T09:19:21.943" v="8" actId="14100"/>
          <ac:spMkLst>
            <pc:docMk/>
            <pc:sldMk cId="0" sldId="260"/>
            <ac:spMk id="6" creationId="{5483C3BA-65A9-C7AF-D47B-110A47F0E3FD}"/>
          </ac:spMkLst>
        </pc:spChg>
        <pc:spChg chg="mod">
          <ac:chgData name="Antoniucci Martina" userId="S::martina.antoniucci@osservatoriomestieridarte.it::32541252-b29c-4a7f-8763-04ccd7aaa38b" providerId="AD" clId="Web-{DAEDF9FD-3D1F-0794-5F7D-0329D4F80052}" dt="2025-11-03T09:26:01.157" v="17" actId="20577"/>
          <ac:spMkLst>
            <pc:docMk/>
            <pc:sldMk cId="0" sldId="260"/>
            <ac:spMk id="14" creationId="{00000000-0000-0000-0000-000000000000}"/>
          </ac:spMkLst>
        </pc:spChg>
      </pc:sldChg>
      <pc:sldChg chg="modSp">
        <pc:chgData name="Antoniucci Martina" userId="S::martina.antoniucci@osservatoriomestieridarte.it::32541252-b29c-4a7f-8763-04ccd7aaa38b" providerId="AD" clId="Web-{DAEDF9FD-3D1F-0794-5F7D-0329D4F80052}" dt="2025-11-03T09:19:39.522" v="11" actId="14100"/>
        <pc:sldMkLst>
          <pc:docMk/>
          <pc:sldMk cId="0" sldId="261"/>
        </pc:sldMkLst>
        <pc:spChg chg="mod">
          <ac:chgData name="Antoniucci Martina" userId="S::martina.antoniucci@osservatoriomestieridarte.it::32541252-b29c-4a7f-8763-04ccd7aaa38b" providerId="AD" clId="Web-{DAEDF9FD-3D1F-0794-5F7D-0329D4F80052}" dt="2025-11-03T09:19:39.522" v="11" actId="14100"/>
          <ac:spMkLst>
            <pc:docMk/>
            <pc:sldMk cId="0" sldId="261"/>
            <ac:spMk id="6" creationId="{52D94B6E-A742-9917-68C1-CAB4B53A3113}"/>
          </ac:spMkLst>
        </pc:spChg>
      </pc:sldChg>
      <pc:sldChg chg="modSp">
        <pc:chgData name="Antoniucci Martina" userId="S::martina.antoniucci@osservatoriomestieridarte.it::32541252-b29c-4a7f-8763-04ccd7aaa38b" providerId="AD" clId="Web-{DAEDF9FD-3D1F-0794-5F7D-0329D4F80052}" dt="2025-11-03T09:19:00.693" v="5" actId="14100"/>
        <pc:sldMkLst>
          <pc:docMk/>
          <pc:sldMk cId="0" sldId="268"/>
        </pc:sldMkLst>
        <pc:spChg chg="mod">
          <ac:chgData name="Antoniucci Martina" userId="S::martina.antoniucci@osservatoriomestieridarte.it::32541252-b29c-4a7f-8763-04ccd7aaa38b" providerId="AD" clId="Web-{DAEDF9FD-3D1F-0794-5F7D-0329D4F80052}" dt="2025-11-03T09:19:00.693" v="5" actId="14100"/>
          <ac:spMkLst>
            <pc:docMk/>
            <pc:sldMk cId="0" sldId="268"/>
            <ac:spMk id="6" creationId="{4AE433BD-1572-A54B-99F3-9B74218E884A}"/>
          </ac:spMkLst>
        </pc:spChg>
      </pc:sldChg>
      <pc:sldChg chg="modSp">
        <pc:chgData name="Antoniucci Martina" userId="S::martina.antoniucci@osservatoriomestieridarte.it::32541252-b29c-4a7f-8763-04ccd7aaa38b" providerId="AD" clId="Web-{DAEDF9FD-3D1F-0794-5F7D-0329D4F80052}" dt="2025-11-03T09:19:07.599" v="6" actId="14100"/>
        <pc:sldMkLst>
          <pc:docMk/>
          <pc:sldMk cId="0" sldId="269"/>
        </pc:sldMkLst>
        <pc:spChg chg="mod">
          <ac:chgData name="Antoniucci Martina" userId="S::martina.antoniucci@osservatoriomestieridarte.it::32541252-b29c-4a7f-8763-04ccd7aaa38b" providerId="AD" clId="Web-{DAEDF9FD-3D1F-0794-5F7D-0329D4F80052}" dt="2025-11-03T09:19:07.599" v="6" actId="14100"/>
          <ac:spMkLst>
            <pc:docMk/>
            <pc:sldMk cId="0" sldId="269"/>
            <ac:spMk id="13" creationId="{81904D3E-0E59-88B9-CF52-5399C0A630CE}"/>
          </ac:spMkLst>
        </pc:spChg>
      </pc:sldChg>
      <pc:sldChg chg="modSp">
        <pc:chgData name="Antoniucci Martina" userId="S::martina.antoniucci@osservatoriomestieridarte.it::32541252-b29c-4a7f-8763-04ccd7aaa38b" providerId="AD" clId="Web-{DAEDF9FD-3D1F-0794-5F7D-0329D4F80052}" dt="2025-11-03T09:20:03.491" v="14" actId="14100"/>
        <pc:sldMkLst>
          <pc:docMk/>
          <pc:sldMk cId="0" sldId="270"/>
        </pc:sldMkLst>
        <pc:spChg chg="mod">
          <ac:chgData name="Antoniucci Martina" userId="S::martina.antoniucci@osservatoriomestieridarte.it::32541252-b29c-4a7f-8763-04ccd7aaa38b" providerId="AD" clId="Web-{DAEDF9FD-3D1F-0794-5F7D-0329D4F80052}" dt="2025-11-03T09:20:03.491" v="14" actId="14100"/>
          <ac:spMkLst>
            <pc:docMk/>
            <pc:sldMk cId="0" sldId="270"/>
            <ac:spMk id="18" creationId="{A030D4A2-B84F-6469-0738-F6C43833D359}"/>
          </ac:spMkLst>
        </pc:spChg>
      </pc:sldChg>
      <pc:sldChg chg="modSp">
        <pc:chgData name="Antoniucci Martina" userId="S::martina.antoniucci@osservatoriomestieridarte.it::32541252-b29c-4a7f-8763-04ccd7aaa38b" providerId="AD" clId="Web-{DAEDF9FD-3D1F-0794-5F7D-0329D4F80052}" dt="2025-11-03T09:19:13.990" v="7" actId="14100"/>
        <pc:sldMkLst>
          <pc:docMk/>
          <pc:sldMk cId="1990524738" sldId="271"/>
        </pc:sldMkLst>
        <pc:spChg chg="mod">
          <ac:chgData name="Antoniucci Martina" userId="S::martina.antoniucci@osservatoriomestieridarte.it::32541252-b29c-4a7f-8763-04ccd7aaa38b" providerId="AD" clId="Web-{DAEDF9FD-3D1F-0794-5F7D-0329D4F80052}" dt="2025-11-03T09:19:13.990" v="7" actId="14100"/>
          <ac:spMkLst>
            <pc:docMk/>
            <pc:sldMk cId="1990524738" sldId="271"/>
            <ac:spMk id="13" creationId="{1480F843-64C0-5356-1242-931B4D12FA41}"/>
          </ac:spMkLst>
        </pc:spChg>
      </pc:sldChg>
      <pc:sldChg chg="modSp">
        <pc:chgData name="Antoniucci Martina" userId="S::martina.antoniucci@osservatoriomestieridarte.it::32541252-b29c-4a7f-8763-04ccd7aaa38b" providerId="AD" clId="Web-{DAEDF9FD-3D1F-0794-5F7D-0329D4F80052}" dt="2025-11-03T09:18:46.536" v="2"/>
        <pc:sldMkLst>
          <pc:docMk/>
          <pc:sldMk cId="3520203851" sldId="272"/>
        </pc:sldMkLst>
        <pc:spChg chg="mod">
          <ac:chgData name="Antoniucci Martina" userId="S::martina.antoniucci@osservatoriomestieridarte.it::32541252-b29c-4a7f-8763-04ccd7aaa38b" providerId="AD" clId="Web-{DAEDF9FD-3D1F-0794-5F7D-0329D4F80052}" dt="2025-11-03T09:18:46.536" v="2"/>
          <ac:spMkLst>
            <pc:docMk/>
            <pc:sldMk cId="3520203851" sldId="272"/>
            <ac:spMk id="7" creationId="{418232A5-D085-27BC-96D2-F8559FE0DE09}"/>
          </ac:spMkLst>
        </pc:spChg>
      </pc:sldChg>
      <pc:sldChg chg="modSp">
        <pc:chgData name="Antoniucci Martina" userId="S::martina.antoniucci@osservatoriomestieridarte.it::32541252-b29c-4a7f-8763-04ccd7aaa38b" providerId="AD" clId="Web-{DAEDF9FD-3D1F-0794-5F7D-0329D4F80052}" dt="2025-11-03T09:19:33.443" v="10" actId="14100"/>
        <pc:sldMkLst>
          <pc:docMk/>
          <pc:sldMk cId="3892664367" sldId="274"/>
        </pc:sldMkLst>
        <pc:spChg chg="mod">
          <ac:chgData name="Antoniucci Martina" userId="S::martina.antoniucci@osservatoriomestieridarte.it::32541252-b29c-4a7f-8763-04ccd7aaa38b" providerId="AD" clId="Web-{DAEDF9FD-3D1F-0794-5F7D-0329D4F80052}" dt="2025-11-03T09:19:33.443" v="10" actId="14100"/>
          <ac:spMkLst>
            <pc:docMk/>
            <pc:sldMk cId="3892664367" sldId="274"/>
            <ac:spMk id="13" creationId="{3865E87A-C857-AA64-813E-4C6B1038D5A9}"/>
          </ac:spMkLst>
        </pc:spChg>
      </pc:sldChg>
      <pc:sldChg chg="modSp">
        <pc:chgData name="Antoniucci Martina" userId="S::martina.antoniucci@osservatoriomestieridarte.it::32541252-b29c-4a7f-8763-04ccd7aaa38b" providerId="AD" clId="Web-{DAEDF9FD-3D1F-0794-5F7D-0329D4F80052}" dt="2025-11-03T09:19:54.741" v="12" actId="14100"/>
        <pc:sldMkLst>
          <pc:docMk/>
          <pc:sldMk cId="0" sldId="275"/>
        </pc:sldMkLst>
        <pc:spChg chg="mod">
          <ac:chgData name="Antoniucci Martina" userId="S::martina.antoniucci@osservatoriomestieridarte.it::32541252-b29c-4a7f-8763-04ccd7aaa38b" providerId="AD" clId="Web-{DAEDF9FD-3D1F-0794-5F7D-0329D4F80052}" dt="2025-11-03T09:19:54.741" v="12" actId="14100"/>
          <ac:spMkLst>
            <pc:docMk/>
            <pc:sldMk cId="0" sldId="275"/>
            <ac:spMk id="6" creationId="{26D66C98-5ECF-4F06-4301-0CC839D5BEC3}"/>
          </ac:spMkLst>
        </pc:spChg>
      </pc:sldChg>
      <pc:sldChg chg="modSp">
        <pc:chgData name="Antoniucci Martina" userId="S::martina.antoniucci@osservatoriomestieridarte.it::32541252-b29c-4a7f-8763-04ccd7aaa38b" providerId="AD" clId="Web-{DAEDF9FD-3D1F-0794-5F7D-0329D4F80052}" dt="2025-11-03T09:19:58.678" v="13" actId="14100"/>
        <pc:sldMkLst>
          <pc:docMk/>
          <pc:sldMk cId="2416923683" sldId="276"/>
        </pc:sldMkLst>
        <pc:spChg chg="mod">
          <ac:chgData name="Antoniucci Martina" userId="S::martina.antoniucci@osservatoriomestieridarte.it::32541252-b29c-4a7f-8763-04ccd7aaa38b" providerId="AD" clId="Web-{DAEDF9FD-3D1F-0794-5F7D-0329D4F80052}" dt="2025-11-03T09:19:58.678" v="13" actId="14100"/>
          <ac:spMkLst>
            <pc:docMk/>
            <pc:sldMk cId="2416923683" sldId="276"/>
            <ac:spMk id="9" creationId="{63A6C841-AC27-6F1B-4D8B-92E73C010D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2AC65-2C11-4697-A8B8-B934884A2882}" type="datetimeFigureOut">
              <a:rPr lang="pl-PL" smtClean="0"/>
              <a:t>03.11.2025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B0D1F-523D-4813-AFA5-4C6F8F8CAEE9}" type="slidenum">
              <a:rPr lang="pl-PL" smtClean="0"/>
              <a:t>‹N›</a:t>
            </a:fld>
            <a:endParaRPr lang="pl-PL"/>
          </a:p>
        </p:txBody>
      </p:sp>
    </p:spTree>
    <p:extLst>
      <p:ext uri="{BB962C8B-B14F-4D97-AF65-F5344CB8AC3E}">
        <p14:creationId xmlns:p14="http://schemas.microsoft.com/office/powerpoint/2010/main" val="71944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4B0D1F-523D-4813-AFA5-4C6F8F8CAEE9}" type="slidenum">
              <a:rPr lang="pl-PL" smtClean="0"/>
              <a:t>8</a:t>
            </a:fld>
            <a:endParaRPr lang="pl-PL"/>
          </a:p>
        </p:txBody>
      </p:sp>
    </p:spTree>
    <p:extLst>
      <p:ext uri="{BB962C8B-B14F-4D97-AF65-F5344CB8AC3E}">
        <p14:creationId xmlns:p14="http://schemas.microsoft.com/office/powerpoint/2010/main" val="54572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theupcyclemovement.com/" TargetMode="External"/><Relationship Id="rId3" Type="http://schemas.openxmlformats.org/officeDocument/2006/relationships/hyperlink" Target="https://www.fashionrevolution.org" TargetMode="External"/><Relationship Id="rId7" Type="http://schemas.openxmlformats.org/officeDocument/2006/relationships/hyperlink" Target="https://www.apparelcoalition.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extileexchange.org" TargetMode="External"/><Relationship Id="rId5" Type="http://schemas.openxmlformats.org/officeDocument/2006/relationships/hyperlink" Target="https://www.greenpeace.org" TargetMode="External"/><Relationship Id="rId10" Type="http://schemas.openxmlformats.org/officeDocument/2006/relationships/hyperlink" Target="https://www.eco-age.com" TargetMode="External"/><Relationship Id="rId4" Type="http://schemas.openxmlformats.org/officeDocument/2006/relationships/hyperlink" Target="https://www.ellenmacarthurfoundation.org" TargetMode="External"/><Relationship Id="rId9" Type="http://schemas.openxmlformats.org/officeDocument/2006/relationships/hyperlink" Target="https://www.britishfashioncouncil.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it-IT"/>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it-IT"/>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Freeform 11"/>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it-IT"/>
          </a:p>
        </p:txBody>
      </p:sp>
      <p:sp>
        <p:nvSpPr>
          <p:cNvPr id="14" name="TextBox 14"/>
          <p:cNvSpPr txBox="1"/>
          <p:nvPr/>
        </p:nvSpPr>
        <p:spPr>
          <a:xfrm>
            <a:off x="1028700" y="2659586"/>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1</a:t>
            </a:r>
          </a:p>
        </p:txBody>
      </p:sp>
      <p:sp>
        <p:nvSpPr>
          <p:cNvPr id="16" name="AutoShape 16"/>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it-IT"/>
          </a:p>
        </p:txBody>
      </p:sp>
      <p:sp>
        <p:nvSpPr>
          <p:cNvPr id="19" name="CasellaDiTesto 18">
            <a:extLst>
              <a:ext uri="{FF2B5EF4-FFF2-40B4-BE49-F238E27FC236}">
                <a16:creationId xmlns:a16="http://schemas.microsoft.com/office/drawing/2014/main" id="{177D14D2-B4D3-93E3-6E5D-5DECE9630BD5}"/>
              </a:ext>
            </a:extLst>
          </p:cNvPr>
          <p:cNvSpPr txBox="1"/>
          <p:nvPr/>
        </p:nvSpPr>
        <p:spPr>
          <a:xfrm>
            <a:off x="930973" y="4377896"/>
            <a:ext cx="7070025" cy="1569660"/>
          </a:xfrm>
          <a:prstGeom prst="rect">
            <a:avLst/>
          </a:prstGeom>
          <a:noFill/>
        </p:spPr>
        <p:txBody>
          <a:bodyPr wrap="square">
            <a:spAutoFit/>
          </a:bodyPr>
          <a:lstStyle/>
          <a:p>
            <a:r>
              <a:rPr lang="it-IT" sz="4800" dirty="0">
                <a:solidFill>
                  <a:srgbClr val="000000"/>
                </a:solidFill>
                <a:latin typeface="DM Serif Display" pitchFamily="2" charset="0"/>
              </a:rPr>
              <a:t>Introduction to Upcycling</a:t>
            </a:r>
            <a:endParaRPr lang="it-IT" sz="4800" dirty="0"/>
          </a:p>
        </p:txBody>
      </p:sp>
      <p:sp>
        <p:nvSpPr>
          <p:cNvPr id="13" name="TextBox 13">
            <a:extLst>
              <a:ext uri="{FF2B5EF4-FFF2-40B4-BE49-F238E27FC236}">
                <a16:creationId xmlns:a16="http://schemas.microsoft.com/office/drawing/2014/main" id="{E3DB0C82-7E85-C1EE-1691-A5661534FB71}"/>
              </a:ext>
            </a:extLst>
          </p:cNvPr>
          <p:cNvSpPr txBox="1"/>
          <p:nvPr/>
        </p:nvSpPr>
        <p:spPr>
          <a:xfrm>
            <a:off x="1031711" y="6127876"/>
            <a:ext cx="6261735" cy="1137171"/>
          </a:xfrm>
          <a:prstGeom prst="rect">
            <a:avLst/>
          </a:prstGeom>
        </p:spPr>
        <p:txBody>
          <a:bodyPr wrap="square" lIns="0" tIns="0" rIns="0" bIns="0" rtlCol="0" anchor="t">
            <a:spAutoFit/>
          </a:bodyPr>
          <a:lstStyle/>
          <a:p>
            <a:pPr>
              <a:lnSpc>
                <a:spcPts val="3049"/>
              </a:lnSpc>
            </a:pPr>
            <a:r>
              <a:rPr lang="en-US" sz="2499" dirty="0">
                <a:solidFill>
                  <a:srgbClr val="1E2328"/>
                </a:solidFill>
                <a:latin typeface="Montserrat"/>
                <a:ea typeface="Montserrat"/>
                <a:cs typeface="Montserrat"/>
                <a:sym typeface="Montserrat"/>
              </a:rPr>
              <a:t>A NEW SUSTAINABLE BUSINESS MODEL IN SARTORIAL CRAFTSMANSHIP</a:t>
            </a:r>
            <a:endParaRPr lang="en-US" sz="2499" dirty="0">
              <a:solidFill>
                <a:srgbClr val="1E2328"/>
              </a:solidFill>
              <a:latin typeface="Montserrat"/>
              <a:sym typeface="Montserrat"/>
            </a:endParaRPr>
          </a:p>
        </p:txBody>
      </p:sp>
      <p:sp>
        <p:nvSpPr>
          <p:cNvPr id="15" name="TextBox 51">
            <a:extLst>
              <a:ext uri="{FF2B5EF4-FFF2-40B4-BE49-F238E27FC236}">
                <a16:creationId xmlns:a16="http://schemas.microsoft.com/office/drawing/2014/main" id="{37F54158-514D-C89C-4311-FBB90CFB3CB3}"/>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12" name="TextBox 17">
            <a:extLst>
              <a:ext uri="{FF2B5EF4-FFF2-40B4-BE49-F238E27FC236}">
                <a16:creationId xmlns:a16="http://schemas.microsoft.com/office/drawing/2014/main" id="{882B26D0-4631-DD77-D0D0-412C3E5DEAC6}"/>
              </a:ext>
            </a:extLst>
          </p:cNvPr>
          <p:cNvSpPr txBox="1"/>
          <p:nvPr/>
        </p:nvSpPr>
        <p:spPr>
          <a:xfrm rot="16200000">
            <a:off x="15869100" y="7557124"/>
            <a:ext cx="32860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22" name="AutoShape 22"/>
          <p:cNvSpPr/>
          <p:nvPr/>
        </p:nvSpPr>
        <p:spPr>
          <a:xfrm rot="22765">
            <a:off x="329313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3" name="AutoShape 23"/>
          <p:cNvSpPr/>
          <p:nvPr/>
        </p:nvSpPr>
        <p:spPr>
          <a:xfrm rot="22765">
            <a:off x="695402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7" name="AutoShape 37"/>
          <p:cNvSpPr/>
          <p:nvPr/>
        </p:nvSpPr>
        <p:spPr>
          <a:xfrm rot="22765">
            <a:off x="12956906" y="7669024"/>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8" name="TextBox 38"/>
          <p:cNvSpPr txBox="1"/>
          <p:nvPr/>
        </p:nvSpPr>
        <p:spPr>
          <a:xfrm>
            <a:off x="2490483" y="1567598"/>
            <a:ext cx="10598943" cy="8001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Module 1 Training Units</a:t>
            </a:r>
          </a:p>
        </p:txBody>
      </p:sp>
      <p:sp>
        <p:nvSpPr>
          <p:cNvPr id="40" name="TextBox 40"/>
          <p:cNvSpPr txBox="1"/>
          <p:nvPr/>
        </p:nvSpPr>
        <p:spPr>
          <a:xfrm>
            <a:off x="1098978" y="41681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p>
        </p:txBody>
      </p:sp>
      <p:sp>
        <p:nvSpPr>
          <p:cNvPr id="41" name="TextBox 41"/>
          <p:cNvSpPr txBox="1"/>
          <p:nvPr/>
        </p:nvSpPr>
        <p:spPr>
          <a:xfrm>
            <a:off x="12834802" y="4388462"/>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11895545" y="7487013"/>
            <a:ext cx="3250169" cy="4318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content</a:t>
            </a:r>
          </a:p>
        </p:txBody>
      </p:sp>
      <p:sp>
        <p:nvSpPr>
          <p:cNvPr id="47" name="TextBox 47"/>
          <p:cNvSpPr txBox="1"/>
          <p:nvPr/>
        </p:nvSpPr>
        <p:spPr>
          <a:xfrm>
            <a:off x="11812493" y="4988943"/>
            <a:ext cx="3250169" cy="441916"/>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TITLE</a:t>
            </a:r>
          </a:p>
        </p:txBody>
      </p:sp>
      <p:sp>
        <p:nvSpPr>
          <p:cNvPr id="48" name="TextBox 48"/>
          <p:cNvSpPr txBox="1"/>
          <p:nvPr/>
        </p:nvSpPr>
        <p:spPr>
          <a:xfrm>
            <a:off x="12061116" y="8039516"/>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a:t>
            </a:r>
          </a:p>
        </p:txBody>
      </p:sp>
      <p:grpSp>
        <p:nvGrpSpPr>
          <p:cNvPr id="53" name="Group 24">
            <a:extLst>
              <a:ext uri="{FF2B5EF4-FFF2-40B4-BE49-F238E27FC236}">
                <a16:creationId xmlns:a16="http://schemas.microsoft.com/office/drawing/2014/main" id="{D758BD3C-C7BE-291F-4AB8-0CAA08C83C08}"/>
              </a:ext>
            </a:extLst>
          </p:cNvPr>
          <p:cNvGrpSpPr/>
          <p:nvPr/>
        </p:nvGrpSpPr>
        <p:grpSpPr>
          <a:xfrm>
            <a:off x="8618730" y="3025772"/>
            <a:ext cx="7252245" cy="6971962"/>
            <a:chOff x="0" y="0"/>
            <a:chExt cx="3207753" cy="3846507"/>
          </a:xfrm>
        </p:grpSpPr>
        <p:sp>
          <p:nvSpPr>
            <p:cNvPr id="54" name="Freeform 25">
              <a:extLst>
                <a:ext uri="{FF2B5EF4-FFF2-40B4-BE49-F238E27FC236}">
                  <a16:creationId xmlns:a16="http://schemas.microsoft.com/office/drawing/2014/main" id="{C3DF4C6B-A56D-1283-F6D9-03A9FFE45B67}"/>
                </a:ext>
              </a:extLst>
            </p:cNvPr>
            <p:cNvSpPr/>
            <p:nvPr/>
          </p:nvSpPr>
          <p:spPr>
            <a:xfrm>
              <a:off x="0" y="0"/>
              <a:ext cx="3207753" cy="3846506"/>
            </a:xfrm>
            <a:custGeom>
              <a:avLst/>
              <a:gdLst/>
              <a:ahLst/>
              <a:cxnLst/>
              <a:rect l="l" t="t" r="r" b="b"/>
              <a:pathLst>
                <a:path w="3207753" h="3846507">
                  <a:moveTo>
                    <a:pt x="0" y="0"/>
                  </a:moveTo>
                  <a:lnTo>
                    <a:pt x="3207753" y="0"/>
                  </a:lnTo>
                  <a:lnTo>
                    <a:pt x="3207753" y="3846507"/>
                  </a:lnTo>
                  <a:lnTo>
                    <a:pt x="0" y="3846507"/>
                  </a:lnTo>
                  <a:close/>
                </a:path>
              </a:pathLst>
            </a:custGeom>
            <a:solidFill>
              <a:srgbClr val="1E2328"/>
            </a:solidFill>
          </p:spPr>
          <p:txBody>
            <a:bodyPr/>
            <a:lstStyle/>
            <a:p>
              <a:endParaRPr lang="it-IT"/>
            </a:p>
          </p:txBody>
        </p:sp>
        <p:sp>
          <p:nvSpPr>
            <p:cNvPr id="55" name="TextBox 26">
              <a:extLst>
                <a:ext uri="{FF2B5EF4-FFF2-40B4-BE49-F238E27FC236}">
                  <a16:creationId xmlns:a16="http://schemas.microsoft.com/office/drawing/2014/main" id="{A4292438-BECE-2DBF-EF47-270621AEAC21}"/>
                </a:ext>
              </a:extLst>
            </p:cNvPr>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sp>
        <p:nvSpPr>
          <p:cNvPr id="56" name="TextBox 47">
            <a:extLst>
              <a:ext uri="{FF2B5EF4-FFF2-40B4-BE49-F238E27FC236}">
                <a16:creationId xmlns:a16="http://schemas.microsoft.com/office/drawing/2014/main" id="{F6A4069E-8BFD-5087-3AFE-043BE6BC089E}"/>
              </a:ext>
            </a:extLst>
          </p:cNvPr>
          <p:cNvSpPr txBox="1"/>
          <p:nvPr/>
        </p:nvSpPr>
        <p:spPr>
          <a:xfrm>
            <a:off x="9179667" y="3850778"/>
            <a:ext cx="6593732" cy="441916"/>
          </a:xfrm>
          <a:prstGeom prst="rect">
            <a:avLst/>
          </a:prstGeom>
        </p:spPr>
        <p:txBody>
          <a:bodyPr wrap="square" lIns="0" tIns="0" rIns="0" bIns="0" rtlCol="0" anchor="t">
            <a:spAutoFit/>
          </a:bodyPr>
          <a:lstStyle/>
          <a:p>
            <a:pPr algn="ctr">
              <a:lnSpc>
                <a:spcPts val="3500"/>
              </a:lnSpc>
            </a:pPr>
            <a:r>
              <a:rPr lang="en-US" sz="2800" dirty="0">
                <a:solidFill>
                  <a:schemeClr val="bg1"/>
                </a:solidFill>
                <a:latin typeface="DM Serif Display"/>
                <a:ea typeface="DM Serif Display"/>
                <a:cs typeface="DM Serif Display"/>
                <a:sym typeface="DM Serif Display"/>
              </a:rPr>
              <a:t>Sourcing and Selecting Materials</a:t>
            </a:r>
          </a:p>
        </p:txBody>
      </p:sp>
      <p:sp>
        <p:nvSpPr>
          <p:cNvPr id="57" name="AutoShape 37">
            <a:extLst>
              <a:ext uri="{FF2B5EF4-FFF2-40B4-BE49-F238E27FC236}">
                <a16:creationId xmlns:a16="http://schemas.microsoft.com/office/drawing/2014/main" id="{78AF9D35-3F1F-E1FA-06AE-B448820766D6}"/>
              </a:ext>
            </a:extLst>
          </p:cNvPr>
          <p:cNvSpPr/>
          <p:nvPr/>
        </p:nvSpPr>
        <p:spPr>
          <a:xfrm rot="22765">
            <a:off x="7590590" y="765130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58" name="TextBox 48">
            <a:extLst>
              <a:ext uri="{FF2B5EF4-FFF2-40B4-BE49-F238E27FC236}">
                <a16:creationId xmlns:a16="http://schemas.microsoft.com/office/drawing/2014/main" id="{F9424CBE-B9AE-926B-3332-E5240BB8FF26}"/>
              </a:ext>
            </a:extLst>
          </p:cNvPr>
          <p:cNvSpPr txBox="1"/>
          <p:nvPr/>
        </p:nvSpPr>
        <p:spPr>
          <a:xfrm>
            <a:off x="10957743" y="9086370"/>
            <a:ext cx="2574218" cy="694677"/>
          </a:xfrm>
          <a:prstGeom prst="rect">
            <a:avLst/>
          </a:prstGeom>
        </p:spPr>
        <p:txBody>
          <a:bodyPr lIns="0" tIns="0" rIns="0" bIns="0" rtlCol="0" anchor="t">
            <a:spAutoFit/>
          </a:bodyPr>
          <a:lstStyle/>
          <a:p>
            <a:pPr algn="ctr">
              <a:lnSpc>
                <a:spcPts val="2700"/>
              </a:lnSpc>
            </a:pPr>
            <a:r>
              <a:rPr lang="en-US" sz="2800" dirty="0">
                <a:solidFill>
                  <a:schemeClr val="bg1"/>
                </a:solidFill>
                <a:latin typeface="Montserrat"/>
                <a:ea typeface="Montserrat"/>
                <a:cs typeface="Montserrat"/>
                <a:sym typeface="Montserrat"/>
              </a:rPr>
              <a:t>Duration</a:t>
            </a:r>
          </a:p>
          <a:p>
            <a:pPr algn="ctr">
              <a:lnSpc>
                <a:spcPts val="2700"/>
              </a:lnSpc>
            </a:pPr>
            <a:r>
              <a:rPr lang="pl-PL" sz="2800" b="1" dirty="0">
                <a:solidFill>
                  <a:schemeClr val="bg1"/>
                </a:solidFill>
                <a:latin typeface="Montserrat"/>
                <a:ea typeface="Montserrat"/>
                <a:cs typeface="Montserrat"/>
                <a:sym typeface="Montserrat"/>
              </a:rPr>
              <a:t>1</a:t>
            </a:r>
            <a:r>
              <a:rPr lang="en-US" sz="2800" b="1" dirty="0">
                <a:solidFill>
                  <a:schemeClr val="bg1"/>
                </a:solidFill>
                <a:latin typeface="Montserrat"/>
                <a:ea typeface="Montserrat"/>
                <a:cs typeface="Montserrat"/>
                <a:sym typeface="Montserrat"/>
              </a:rPr>
              <a:t> HOUR</a:t>
            </a:r>
          </a:p>
        </p:txBody>
      </p:sp>
      <p:grpSp>
        <p:nvGrpSpPr>
          <p:cNvPr id="64" name="Group 24">
            <a:extLst>
              <a:ext uri="{FF2B5EF4-FFF2-40B4-BE49-F238E27FC236}">
                <a16:creationId xmlns:a16="http://schemas.microsoft.com/office/drawing/2014/main" id="{67FAE7F6-134C-E196-C2D4-5868B2C77720}"/>
              </a:ext>
            </a:extLst>
          </p:cNvPr>
          <p:cNvGrpSpPr/>
          <p:nvPr/>
        </p:nvGrpSpPr>
        <p:grpSpPr>
          <a:xfrm>
            <a:off x="1059645" y="3070430"/>
            <a:ext cx="7451310" cy="6824232"/>
            <a:chOff x="0" y="0"/>
            <a:chExt cx="3207753" cy="3846507"/>
          </a:xfrm>
        </p:grpSpPr>
        <p:sp>
          <p:nvSpPr>
            <p:cNvPr id="65" name="Freeform 25">
              <a:extLst>
                <a:ext uri="{FF2B5EF4-FFF2-40B4-BE49-F238E27FC236}">
                  <a16:creationId xmlns:a16="http://schemas.microsoft.com/office/drawing/2014/main" id="{453835D5-798C-0183-1216-84E3ED2B605A}"/>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CFCF5A"/>
            </a:solidFill>
          </p:spPr>
          <p:txBody>
            <a:bodyPr/>
            <a:lstStyle/>
            <a:p>
              <a:endParaRPr lang="it-IT"/>
            </a:p>
          </p:txBody>
        </p:sp>
        <p:sp>
          <p:nvSpPr>
            <p:cNvPr id="66" name="TextBox 26">
              <a:extLst>
                <a:ext uri="{FF2B5EF4-FFF2-40B4-BE49-F238E27FC236}">
                  <a16:creationId xmlns:a16="http://schemas.microsoft.com/office/drawing/2014/main" id="{65E9D84A-1E82-BBB3-6C83-5627DBF3C41C}"/>
                </a:ext>
              </a:extLst>
            </p:cNvPr>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sp>
        <p:nvSpPr>
          <p:cNvPr id="68" name="TextBox 47">
            <a:extLst>
              <a:ext uri="{FF2B5EF4-FFF2-40B4-BE49-F238E27FC236}">
                <a16:creationId xmlns:a16="http://schemas.microsoft.com/office/drawing/2014/main" id="{C890E10A-CAC3-B9AB-92BD-0DF6CBFAB3B4}"/>
              </a:ext>
            </a:extLst>
          </p:cNvPr>
          <p:cNvSpPr txBox="1"/>
          <p:nvPr/>
        </p:nvSpPr>
        <p:spPr>
          <a:xfrm>
            <a:off x="1612668" y="3903200"/>
            <a:ext cx="6553964" cy="441916"/>
          </a:xfrm>
          <a:prstGeom prst="rect">
            <a:avLst/>
          </a:prstGeom>
        </p:spPr>
        <p:txBody>
          <a:bodyPr wrap="square" lIns="0" tIns="0" rIns="0" bIns="0" rtlCol="0" anchor="t">
            <a:spAutoFit/>
          </a:bodyPr>
          <a:lstStyle/>
          <a:p>
            <a:pPr algn="ctr">
              <a:lnSpc>
                <a:spcPts val="3500"/>
              </a:lnSpc>
            </a:pPr>
            <a:r>
              <a:rPr lang="en-US" sz="2800" dirty="0">
                <a:solidFill>
                  <a:srgbClr val="1E2328"/>
                </a:solidFill>
                <a:latin typeface="DM Serif Display"/>
                <a:ea typeface="DM Serif Display"/>
                <a:cs typeface="DM Serif Display"/>
                <a:sym typeface="DM Serif Display"/>
              </a:rPr>
              <a:t>Introduction to upcycling</a:t>
            </a:r>
          </a:p>
        </p:txBody>
      </p:sp>
      <p:sp>
        <p:nvSpPr>
          <p:cNvPr id="69" name="AutoShape 37">
            <a:extLst>
              <a:ext uri="{FF2B5EF4-FFF2-40B4-BE49-F238E27FC236}">
                <a16:creationId xmlns:a16="http://schemas.microsoft.com/office/drawing/2014/main" id="{390D04AF-FA66-1AD3-F06D-55E18FF9E995}"/>
              </a:ext>
            </a:extLst>
          </p:cNvPr>
          <p:cNvSpPr/>
          <p:nvPr/>
        </p:nvSpPr>
        <p:spPr>
          <a:xfrm rot="22765">
            <a:off x="11855202" y="8699605"/>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0" name="TextBox 48">
            <a:extLst>
              <a:ext uri="{FF2B5EF4-FFF2-40B4-BE49-F238E27FC236}">
                <a16:creationId xmlns:a16="http://schemas.microsoft.com/office/drawing/2014/main" id="{875D7E55-C164-F853-4F90-500FE822D95B}"/>
              </a:ext>
            </a:extLst>
          </p:cNvPr>
          <p:cNvSpPr txBox="1"/>
          <p:nvPr/>
        </p:nvSpPr>
        <p:spPr>
          <a:xfrm>
            <a:off x="3358676" y="8955938"/>
            <a:ext cx="2574218" cy="694677"/>
          </a:xfrm>
          <a:prstGeom prst="rect">
            <a:avLst/>
          </a:prstGeom>
        </p:spPr>
        <p:txBody>
          <a:bodyPr lIns="0" tIns="0" rIns="0" bIns="0" rtlCol="0" anchor="t">
            <a:spAutoFit/>
          </a:bodyPr>
          <a:lstStyle/>
          <a:p>
            <a:pPr algn="ctr">
              <a:lnSpc>
                <a:spcPts val="2700"/>
              </a:lnSpc>
            </a:pPr>
            <a:r>
              <a:rPr lang="en-US" sz="2800" dirty="0">
                <a:solidFill>
                  <a:srgbClr val="1E2328"/>
                </a:solidFill>
                <a:latin typeface="Montserrat"/>
                <a:ea typeface="Montserrat"/>
                <a:cs typeface="Montserrat"/>
                <a:sym typeface="Montserrat"/>
              </a:rPr>
              <a:t>Duration</a:t>
            </a:r>
          </a:p>
          <a:p>
            <a:pPr algn="ctr">
              <a:lnSpc>
                <a:spcPts val="2700"/>
              </a:lnSpc>
            </a:pPr>
            <a:r>
              <a:rPr lang="pl-PL" sz="2800" b="1" dirty="0">
                <a:solidFill>
                  <a:srgbClr val="1E2328"/>
                </a:solidFill>
                <a:latin typeface="Montserrat"/>
                <a:ea typeface="Montserrat"/>
                <a:cs typeface="Montserrat"/>
                <a:sym typeface="Montserrat"/>
              </a:rPr>
              <a:t>3</a:t>
            </a:r>
            <a:r>
              <a:rPr lang="en-US" sz="2800" b="1" dirty="0">
                <a:solidFill>
                  <a:srgbClr val="1E2328"/>
                </a:solidFill>
                <a:latin typeface="Montserrat"/>
                <a:ea typeface="Montserrat"/>
                <a:cs typeface="Montserrat"/>
                <a:sym typeface="Montserrat"/>
              </a:rPr>
              <a:t> HOUR</a:t>
            </a:r>
          </a:p>
        </p:txBody>
      </p:sp>
      <p:grpSp>
        <p:nvGrpSpPr>
          <p:cNvPr id="71" name="Group 27">
            <a:extLst>
              <a:ext uri="{FF2B5EF4-FFF2-40B4-BE49-F238E27FC236}">
                <a16:creationId xmlns:a16="http://schemas.microsoft.com/office/drawing/2014/main" id="{2A64BF42-F0B4-FDCF-393A-0CCB23CA4A56}"/>
              </a:ext>
            </a:extLst>
          </p:cNvPr>
          <p:cNvGrpSpPr/>
          <p:nvPr/>
        </p:nvGrpSpPr>
        <p:grpSpPr>
          <a:xfrm>
            <a:off x="1537175" y="2754870"/>
            <a:ext cx="1008985" cy="986193"/>
            <a:chOff x="0" y="0"/>
            <a:chExt cx="812800" cy="812800"/>
          </a:xfrm>
          <a:solidFill>
            <a:srgbClr val="1E2328"/>
          </a:solidFill>
        </p:grpSpPr>
        <p:sp>
          <p:nvSpPr>
            <p:cNvPr id="72" name="Freeform 28">
              <a:extLst>
                <a:ext uri="{FF2B5EF4-FFF2-40B4-BE49-F238E27FC236}">
                  <a16:creationId xmlns:a16="http://schemas.microsoft.com/office/drawing/2014/main" id="{17778B74-2D2E-B56D-BF24-8E07E428270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73" name="TextBox 29">
              <a:extLst>
                <a:ext uri="{FF2B5EF4-FFF2-40B4-BE49-F238E27FC236}">
                  <a16:creationId xmlns:a16="http://schemas.microsoft.com/office/drawing/2014/main" id="{C6C6B4C7-8070-F3B2-3971-D444DD822806}"/>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74" name="TextBox 49">
            <a:extLst>
              <a:ext uri="{FF2B5EF4-FFF2-40B4-BE49-F238E27FC236}">
                <a16:creationId xmlns:a16="http://schemas.microsoft.com/office/drawing/2014/main" id="{28233D4C-D689-9F27-F062-6944103183EF}"/>
              </a:ext>
            </a:extLst>
          </p:cNvPr>
          <p:cNvSpPr txBox="1"/>
          <p:nvPr/>
        </p:nvSpPr>
        <p:spPr>
          <a:xfrm>
            <a:off x="1565925" y="3131990"/>
            <a:ext cx="876394" cy="456985"/>
          </a:xfrm>
          <a:prstGeom prst="rect">
            <a:avLst/>
          </a:prstGeom>
        </p:spPr>
        <p:txBody>
          <a:bodyPr wrap="square"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01</a:t>
            </a:r>
          </a:p>
        </p:txBody>
      </p:sp>
      <p:grpSp>
        <p:nvGrpSpPr>
          <p:cNvPr id="78" name="Group 27">
            <a:extLst>
              <a:ext uri="{FF2B5EF4-FFF2-40B4-BE49-F238E27FC236}">
                <a16:creationId xmlns:a16="http://schemas.microsoft.com/office/drawing/2014/main" id="{BDE1D0B9-1E67-960F-87A4-557B07D469F5}"/>
              </a:ext>
            </a:extLst>
          </p:cNvPr>
          <p:cNvGrpSpPr/>
          <p:nvPr/>
        </p:nvGrpSpPr>
        <p:grpSpPr>
          <a:xfrm>
            <a:off x="14377886" y="2643233"/>
            <a:ext cx="1008985" cy="986193"/>
            <a:chOff x="0" y="0"/>
            <a:chExt cx="812800" cy="812800"/>
          </a:xfrm>
          <a:solidFill>
            <a:srgbClr val="CFCF5A"/>
          </a:solidFill>
        </p:grpSpPr>
        <p:sp>
          <p:nvSpPr>
            <p:cNvPr id="79" name="Freeform 28">
              <a:extLst>
                <a:ext uri="{FF2B5EF4-FFF2-40B4-BE49-F238E27FC236}">
                  <a16:creationId xmlns:a16="http://schemas.microsoft.com/office/drawing/2014/main" id="{833D325E-BB5A-72BB-67CD-1903467CDFB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80" name="TextBox 29">
              <a:extLst>
                <a:ext uri="{FF2B5EF4-FFF2-40B4-BE49-F238E27FC236}">
                  <a16:creationId xmlns:a16="http://schemas.microsoft.com/office/drawing/2014/main" id="{17253625-542F-D268-E48B-C4C6E4F29FBE}"/>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84" name="TextBox 49">
            <a:extLst>
              <a:ext uri="{FF2B5EF4-FFF2-40B4-BE49-F238E27FC236}">
                <a16:creationId xmlns:a16="http://schemas.microsoft.com/office/drawing/2014/main" id="{A1DDF12B-56ED-40B2-1665-178F70843386}"/>
              </a:ext>
            </a:extLst>
          </p:cNvPr>
          <p:cNvSpPr txBox="1"/>
          <p:nvPr/>
        </p:nvSpPr>
        <p:spPr>
          <a:xfrm>
            <a:off x="14434903" y="2972995"/>
            <a:ext cx="876394" cy="456985"/>
          </a:xfrm>
          <a:prstGeom prst="rect">
            <a:avLst/>
          </a:prstGeom>
        </p:spPr>
        <p:txBody>
          <a:bodyPr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02</a:t>
            </a:r>
          </a:p>
        </p:txBody>
      </p:sp>
      <p:sp>
        <p:nvSpPr>
          <p:cNvPr id="6" name="TextBox 17">
            <a:extLst>
              <a:ext uri="{FF2B5EF4-FFF2-40B4-BE49-F238E27FC236}">
                <a16:creationId xmlns:a16="http://schemas.microsoft.com/office/drawing/2014/main" id="{DF316986-8CF8-C827-CE26-A7E2715B2A3F}"/>
              </a:ext>
            </a:extLst>
          </p:cNvPr>
          <p:cNvSpPr txBox="1"/>
          <p:nvPr/>
        </p:nvSpPr>
        <p:spPr>
          <a:xfrm>
            <a:off x="4895360" y="2453685"/>
            <a:ext cx="7520748" cy="1233479"/>
          </a:xfrm>
          <a:prstGeom prst="rect">
            <a:avLst/>
          </a:prstGeom>
        </p:spPr>
        <p:txBody>
          <a:bodyPr wrap="square" lIns="0" tIns="0" rIns="0" bIns="0" rtlCol="0" anchor="t">
            <a:spAutoFit/>
          </a:bodyPr>
          <a:lstStyle/>
          <a:p>
            <a:pPr algn="l">
              <a:lnSpc>
                <a:spcPts val="3299"/>
              </a:lnSpc>
            </a:pPr>
            <a:r>
              <a:rPr lang="en-US" sz="2400" dirty="0">
                <a:solidFill>
                  <a:srgbClr val="1E2328"/>
                </a:solidFill>
                <a:latin typeface="Montserrat"/>
                <a:ea typeface="Montserrat"/>
                <a:cs typeface="Montserrat"/>
                <a:sym typeface="Montserrat"/>
              </a:rPr>
              <a:t>These Training Units compose Module 1</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10" name="AutoShape 37">
            <a:extLst>
              <a:ext uri="{FF2B5EF4-FFF2-40B4-BE49-F238E27FC236}">
                <a16:creationId xmlns:a16="http://schemas.microsoft.com/office/drawing/2014/main" id="{8A33C824-F6BF-52BD-EAD6-1D10DFBAD659}"/>
              </a:ext>
            </a:extLst>
          </p:cNvPr>
          <p:cNvSpPr/>
          <p:nvPr/>
        </p:nvSpPr>
        <p:spPr>
          <a:xfrm rot="22765">
            <a:off x="4286257" y="8764667"/>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13" name="TextBox 47">
            <a:extLst>
              <a:ext uri="{FF2B5EF4-FFF2-40B4-BE49-F238E27FC236}">
                <a16:creationId xmlns:a16="http://schemas.microsoft.com/office/drawing/2014/main" id="{3DE9002E-7D57-2DEF-81FC-5C395413CEE0}"/>
              </a:ext>
            </a:extLst>
          </p:cNvPr>
          <p:cNvSpPr txBox="1"/>
          <p:nvPr/>
        </p:nvSpPr>
        <p:spPr>
          <a:xfrm>
            <a:off x="1641275" y="4599068"/>
            <a:ext cx="6393668" cy="4102918"/>
          </a:xfrm>
          <a:prstGeom prst="rect">
            <a:avLst/>
          </a:prstGeom>
        </p:spPr>
        <p:txBody>
          <a:bodyPr wrap="square" lIns="0" tIns="0" rIns="0" bIns="0" rtlCol="0" anchor="t">
            <a:spAutoFit/>
          </a:bodyPr>
          <a:lstStyle/>
          <a:p>
            <a:pPr lvl="0">
              <a:lnSpc>
                <a:spcPct val="150000"/>
              </a:lnSpc>
              <a:buClr>
                <a:srgbClr val="000000"/>
              </a:buClr>
              <a:buSzPts val="2200"/>
            </a:pPr>
            <a:r>
              <a:rPr lang="en-US" sz="2000" dirty="0">
                <a:latin typeface="Montserrat"/>
                <a:sym typeface="Montserrat"/>
              </a:rPr>
              <a:t>This unit covers the concept of upcycling as a sustainable business model in sartorial craftsmanship, focusing on material sourcing and the business aspects of upcycled fashion. </a:t>
            </a:r>
          </a:p>
          <a:p>
            <a:pPr lvl="0">
              <a:lnSpc>
                <a:spcPct val="150000"/>
              </a:lnSpc>
              <a:buClr>
                <a:srgbClr val="000000"/>
              </a:buClr>
              <a:buSzPts val="2200"/>
            </a:pPr>
            <a:r>
              <a:rPr lang="en-US" sz="2000" dirty="0">
                <a:latin typeface="Montserrat"/>
                <a:sym typeface="Montserrat"/>
              </a:rPr>
              <a:t>In this unit, participants will learn about the environmental benefits of upcycling, methods for selecting and sourcing materials, and strategies for developing a business model in the upcycled fashion industry.​</a:t>
            </a:r>
            <a:endParaRPr lang="en-US" sz="2000" dirty="0">
              <a:latin typeface="Montserrat"/>
            </a:endParaRPr>
          </a:p>
        </p:txBody>
      </p:sp>
      <p:sp>
        <p:nvSpPr>
          <p:cNvPr id="14" name="TextBox 47">
            <a:extLst>
              <a:ext uri="{FF2B5EF4-FFF2-40B4-BE49-F238E27FC236}">
                <a16:creationId xmlns:a16="http://schemas.microsoft.com/office/drawing/2014/main" id="{5D02BBC6-E17D-1C86-167F-1334B7DA0C2C}"/>
              </a:ext>
            </a:extLst>
          </p:cNvPr>
          <p:cNvSpPr txBox="1"/>
          <p:nvPr/>
        </p:nvSpPr>
        <p:spPr>
          <a:xfrm>
            <a:off x="9233031" y="5261241"/>
            <a:ext cx="6593732" cy="2717924"/>
          </a:xfrm>
          <a:prstGeom prst="rect">
            <a:avLst/>
          </a:prstGeom>
        </p:spPr>
        <p:txBody>
          <a:bodyPr wrap="square" lIns="0" tIns="0" rIns="0" bIns="0" rtlCol="0" anchor="t">
            <a:spAutoFit/>
          </a:bodyPr>
          <a:lstStyle/>
          <a:p>
            <a:pPr>
              <a:lnSpc>
                <a:spcPct val="150000"/>
              </a:lnSpc>
            </a:pPr>
            <a:r>
              <a:rPr lang="en-US" sz="2000" dirty="0">
                <a:solidFill>
                  <a:schemeClr val="bg1"/>
                </a:solidFill>
                <a:latin typeface="Montserrat"/>
              </a:rPr>
              <a:t>This Unit focuses on how to identify materials suitable for recycling, upcycling, and downcycling. Learners will explore criteria for material selection and discover the role of circular fashion boutiques as sources of reusable textiles.</a:t>
            </a:r>
            <a:r>
              <a:rPr lang="en-US" sz="2000" dirty="0">
                <a:solidFill>
                  <a:schemeClr val="bg1"/>
                </a:solidFill>
                <a:latin typeface="Montserrat"/>
                <a:sym typeface="Montserrat"/>
              </a:rPr>
              <a:t> </a:t>
            </a:r>
          </a:p>
          <a:p>
            <a:pPr lvl="0">
              <a:lnSpc>
                <a:spcPct val="150000"/>
              </a:lnSpc>
            </a:pPr>
            <a:endParaRPr lang="en-US" sz="2000" dirty="0">
              <a:solidFill>
                <a:schemeClr val="bg1"/>
              </a:solidFill>
              <a:latin typeface="Montserrat"/>
            </a:endParaRPr>
          </a:p>
        </p:txBody>
      </p:sp>
      <p:sp>
        <p:nvSpPr>
          <p:cNvPr id="11" name="TextBox 13">
            <a:extLst>
              <a:ext uri="{FF2B5EF4-FFF2-40B4-BE49-F238E27FC236}">
                <a16:creationId xmlns:a16="http://schemas.microsoft.com/office/drawing/2014/main" id="{52DC3305-0872-6F4E-44D0-10C2E18C9D9D}"/>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sp>
        <p:nvSpPr>
          <p:cNvPr id="7" name="TextBox 17">
            <a:extLst>
              <a:ext uri="{FF2B5EF4-FFF2-40B4-BE49-F238E27FC236}">
                <a16:creationId xmlns:a16="http://schemas.microsoft.com/office/drawing/2014/main" id="{418232A5-D085-27BC-96D2-F8559FE0DE09}"/>
              </a:ext>
            </a:extLst>
          </p:cNvPr>
          <p:cNvSpPr txBox="1"/>
          <p:nvPr/>
        </p:nvSpPr>
        <p:spPr>
          <a:xfrm rot="-5400000">
            <a:off x="15968160" y="7610495"/>
            <a:ext cx="3027010" cy="268600"/>
          </a:xfrm>
          <a:prstGeom prst="rect">
            <a:avLst/>
          </a:prstGeom>
        </p:spPr>
        <p:txBody>
          <a:bodyPr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352020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22" name="AutoShape 22"/>
          <p:cNvSpPr/>
          <p:nvPr/>
        </p:nvSpPr>
        <p:spPr>
          <a:xfrm rot="22765">
            <a:off x="329313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3" name="AutoShape 23"/>
          <p:cNvSpPr/>
          <p:nvPr/>
        </p:nvSpPr>
        <p:spPr>
          <a:xfrm rot="22765">
            <a:off x="695402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7" name="AutoShape 37"/>
          <p:cNvSpPr/>
          <p:nvPr/>
        </p:nvSpPr>
        <p:spPr>
          <a:xfrm rot="22765">
            <a:off x="12956906" y="7669024"/>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8" name="TextBox 38"/>
          <p:cNvSpPr txBox="1"/>
          <p:nvPr/>
        </p:nvSpPr>
        <p:spPr>
          <a:xfrm>
            <a:off x="2546160" y="1477336"/>
            <a:ext cx="10598943" cy="8001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Module 1 Training Units</a:t>
            </a:r>
          </a:p>
        </p:txBody>
      </p:sp>
      <p:sp>
        <p:nvSpPr>
          <p:cNvPr id="40" name="TextBox 40"/>
          <p:cNvSpPr txBox="1"/>
          <p:nvPr/>
        </p:nvSpPr>
        <p:spPr>
          <a:xfrm>
            <a:off x="1098978" y="41681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p>
        </p:txBody>
      </p:sp>
      <p:sp>
        <p:nvSpPr>
          <p:cNvPr id="41" name="TextBox 41"/>
          <p:cNvSpPr txBox="1"/>
          <p:nvPr/>
        </p:nvSpPr>
        <p:spPr>
          <a:xfrm>
            <a:off x="12834802" y="4388462"/>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11895545" y="7487013"/>
            <a:ext cx="3250169" cy="4318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content</a:t>
            </a:r>
          </a:p>
        </p:txBody>
      </p:sp>
      <p:sp>
        <p:nvSpPr>
          <p:cNvPr id="47" name="TextBox 47"/>
          <p:cNvSpPr txBox="1"/>
          <p:nvPr/>
        </p:nvSpPr>
        <p:spPr>
          <a:xfrm>
            <a:off x="11812493" y="4988943"/>
            <a:ext cx="3250169" cy="441916"/>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TITLE</a:t>
            </a:r>
          </a:p>
        </p:txBody>
      </p:sp>
      <p:sp>
        <p:nvSpPr>
          <p:cNvPr id="48" name="TextBox 48"/>
          <p:cNvSpPr txBox="1"/>
          <p:nvPr/>
        </p:nvSpPr>
        <p:spPr>
          <a:xfrm>
            <a:off x="12061116" y="8039516"/>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a:t>
            </a:r>
          </a:p>
        </p:txBody>
      </p:sp>
      <p:sp>
        <p:nvSpPr>
          <p:cNvPr id="57" name="AutoShape 37">
            <a:extLst>
              <a:ext uri="{FF2B5EF4-FFF2-40B4-BE49-F238E27FC236}">
                <a16:creationId xmlns:a16="http://schemas.microsoft.com/office/drawing/2014/main" id="{78AF9D35-3F1F-E1FA-06AE-B448820766D6}"/>
              </a:ext>
            </a:extLst>
          </p:cNvPr>
          <p:cNvSpPr/>
          <p:nvPr/>
        </p:nvSpPr>
        <p:spPr>
          <a:xfrm rot="22765">
            <a:off x="7590590" y="7651306"/>
            <a:ext cx="719057" cy="0"/>
          </a:xfrm>
          <a:prstGeom prst="line">
            <a:avLst/>
          </a:prstGeom>
          <a:ln w="9525" cap="flat">
            <a:solidFill>
              <a:srgbClr val="FFFFFF"/>
            </a:solidFill>
            <a:prstDash val="solid"/>
            <a:headEnd type="none" w="sm" len="sm"/>
            <a:tailEnd type="none" w="sm" len="sm"/>
          </a:ln>
        </p:spPr>
        <p:txBody>
          <a:bodyPr/>
          <a:lstStyle/>
          <a:p>
            <a:endParaRPr lang="it-IT"/>
          </a:p>
        </p:txBody>
      </p:sp>
      <p:grpSp>
        <p:nvGrpSpPr>
          <p:cNvPr id="64" name="Group 24">
            <a:extLst>
              <a:ext uri="{FF2B5EF4-FFF2-40B4-BE49-F238E27FC236}">
                <a16:creationId xmlns:a16="http://schemas.microsoft.com/office/drawing/2014/main" id="{67FAE7F6-134C-E196-C2D4-5868B2C77720}"/>
              </a:ext>
            </a:extLst>
          </p:cNvPr>
          <p:cNvGrpSpPr/>
          <p:nvPr/>
        </p:nvGrpSpPr>
        <p:grpSpPr>
          <a:xfrm>
            <a:off x="1059645" y="3070430"/>
            <a:ext cx="7451310" cy="6824232"/>
            <a:chOff x="0" y="0"/>
            <a:chExt cx="3207753" cy="3846507"/>
          </a:xfrm>
          <a:solidFill>
            <a:srgbClr val="1E2328"/>
          </a:solidFill>
        </p:grpSpPr>
        <p:sp>
          <p:nvSpPr>
            <p:cNvPr id="65" name="Freeform 25">
              <a:extLst>
                <a:ext uri="{FF2B5EF4-FFF2-40B4-BE49-F238E27FC236}">
                  <a16:creationId xmlns:a16="http://schemas.microsoft.com/office/drawing/2014/main" id="{453835D5-798C-0183-1216-84E3ED2B605A}"/>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grpFill/>
          </p:spPr>
          <p:txBody>
            <a:bodyPr/>
            <a:lstStyle/>
            <a:p>
              <a:endParaRPr lang="it-IT"/>
            </a:p>
          </p:txBody>
        </p:sp>
        <p:sp>
          <p:nvSpPr>
            <p:cNvPr id="66" name="TextBox 26">
              <a:extLst>
                <a:ext uri="{FF2B5EF4-FFF2-40B4-BE49-F238E27FC236}">
                  <a16:creationId xmlns:a16="http://schemas.microsoft.com/office/drawing/2014/main" id="{65E9D84A-1E82-BBB3-6C83-5627DBF3C41C}"/>
                </a:ext>
              </a:extLst>
            </p:cNvPr>
            <p:cNvSpPr txBox="1"/>
            <p:nvPr/>
          </p:nvSpPr>
          <p:spPr>
            <a:xfrm>
              <a:off x="0" y="0"/>
              <a:ext cx="3207753" cy="3846507"/>
            </a:xfrm>
            <a:prstGeom prst="rect">
              <a:avLst/>
            </a:prstGeom>
            <a:grpFill/>
          </p:spPr>
          <p:txBody>
            <a:bodyPr lIns="50800" tIns="50800" rIns="50800" bIns="50800" rtlCol="0" anchor="ctr"/>
            <a:lstStyle/>
            <a:p>
              <a:pPr algn="ctr">
                <a:lnSpc>
                  <a:spcPts val="2196"/>
                </a:lnSpc>
              </a:pPr>
              <a:endParaRPr/>
            </a:p>
          </p:txBody>
        </p:sp>
      </p:grpSp>
      <p:sp>
        <p:nvSpPr>
          <p:cNvPr id="68" name="TextBox 47">
            <a:extLst>
              <a:ext uri="{FF2B5EF4-FFF2-40B4-BE49-F238E27FC236}">
                <a16:creationId xmlns:a16="http://schemas.microsoft.com/office/drawing/2014/main" id="{C890E10A-CAC3-B9AB-92BD-0DF6CBFAB3B4}"/>
              </a:ext>
            </a:extLst>
          </p:cNvPr>
          <p:cNvSpPr txBox="1"/>
          <p:nvPr/>
        </p:nvSpPr>
        <p:spPr>
          <a:xfrm>
            <a:off x="1612668" y="3903200"/>
            <a:ext cx="6553964" cy="441916"/>
          </a:xfrm>
          <a:prstGeom prst="rect">
            <a:avLst/>
          </a:prstGeom>
        </p:spPr>
        <p:txBody>
          <a:bodyPr wrap="square" lIns="0" tIns="0" rIns="0" bIns="0" rtlCol="0" anchor="t">
            <a:spAutoFit/>
          </a:bodyPr>
          <a:lstStyle/>
          <a:p>
            <a:pPr algn="ctr">
              <a:lnSpc>
                <a:spcPts val="3500"/>
              </a:lnSpc>
            </a:pPr>
            <a:r>
              <a:rPr lang="en-US" sz="2800" dirty="0">
                <a:solidFill>
                  <a:schemeClr val="bg1"/>
                </a:solidFill>
                <a:latin typeface="DM Serif Display"/>
                <a:ea typeface="DM Serif Display"/>
                <a:cs typeface="DM Serif Display"/>
                <a:sym typeface="DM Serif Display"/>
              </a:rPr>
              <a:t>Business of Upcycling</a:t>
            </a:r>
          </a:p>
        </p:txBody>
      </p:sp>
      <p:sp>
        <p:nvSpPr>
          <p:cNvPr id="69" name="AutoShape 37">
            <a:extLst>
              <a:ext uri="{FF2B5EF4-FFF2-40B4-BE49-F238E27FC236}">
                <a16:creationId xmlns:a16="http://schemas.microsoft.com/office/drawing/2014/main" id="{390D04AF-FA66-1AD3-F06D-55E18FF9E995}"/>
              </a:ext>
            </a:extLst>
          </p:cNvPr>
          <p:cNvSpPr/>
          <p:nvPr/>
        </p:nvSpPr>
        <p:spPr>
          <a:xfrm rot="22765">
            <a:off x="12117004" y="8526339"/>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0" name="TextBox 48">
            <a:extLst>
              <a:ext uri="{FF2B5EF4-FFF2-40B4-BE49-F238E27FC236}">
                <a16:creationId xmlns:a16="http://schemas.microsoft.com/office/drawing/2014/main" id="{875D7E55-C164-F853-4F90-500FE822D95B}"/>
              </a:ext>
            </a:extLst>
          </p:cNvPr>
          <p:cNvSpPr txBox="1"/>
          <p:nvPr/>
        </p:nvSpPr>
        <p:spPr>
          <a:xfrm>
            <a:off x="3358676" y="8955938"/>
            <a:ext cx="2574218" cy="694677"/>
          </a:xfrm>
          <a:prstGeom prst="rect">
            <a:avLst/>
          </a:prstGeom>
        </p:spPr>
        <p:txBody>
          <a:bodyPr lIns="0" tIns="0" rIns="0" bIns="0" rtlCol="0" anchor="t">
            <a:spAutoFit/>
          </a:bodyPr>
          <a:lstStyle/>
          <a:p>
            <a:pPr algn="ctr">
              <a:lnSpc>
                <a:spcPts val="2700"/>
              </a:lnSpc>
            </a:pPr>
            <a:r>
              <a:rPr lang="en-US" sz="2800" dirty="0">
                <a:solidFill>
                  <a:schemeClr val="bg1"/>
                </a:solidFill>
                <a:latin typeface="Montserrat"/>
                <a:ea typeface="Montserrat"/>
                <a:cs typeface="Montserrat"/>
                <a:sym typeface="Montserrat"/>
              </a:rPr>
              <a:t>Duration</a:t>
            </a:r>
          </a:p>
          <a:p>
            <a:pPr algn="ctr">
              <a:lnSpc>
                <a:spcPts val="2700"/>
              </a:lnSpc>
            </a:pPr>
            <a:r>
              <a:rPr lang="pl-PL" sz="2800" b="1" dirty="0">
                <a:solidFill>
                  <a:schemeClr val="bg1"/>
                </a:solidFill>
                <a:latin typeface="Montserrat"/>
                <a:ea typeface="Montserrat"/>
                <a:cs typeface="Montserrat"/>
                <a:sym typeface="Montserrat"/>
              </a:rPr>
              <a:t>2</a:t>
            </a:r>
            <a:r>
              <a:rPr lang="en-US" sz="2800" b="1" dirty="0">
                <a:solidFill>
                  <a:schemeClr val="bg1"/>
                </a:solidFill>
                <a:latin typeface="Montserrat"/>
                <a:ea typeface="Montserrat"/>
                <a:cs typeface="Montserrat"/>
                <a:sym typeface="Montserrat"/>
              </a:rPr>
              <a:t> HOURS</a:t>
            </a:r>
          </a:p>
        </p:txBody>
      </p:sp>
      <p:grpSp>
        <p:nvGrpSpPr>
          <p:cNvPr id="71" name="Group 27">
            <a:extLst>
              <a:ext uri="{FF2B5EF4-FFF2-40B4-BE49-F238E27FC236}">
                <a16:creationId xmlns:a16="http://schemas.microsoft.com/office/drawing/2014/main" id="{2A64BF42-F0B4-FDCF-393A-0CCB23CA4A56}"/>
              </a:ext>
            </a:extLst>
          </p:cNvPr>
          <p:cNvGrpSpPr/>
          <p:nvPr/>
        </p:nvGrpSpPr>
        <p:grpSpPr>
          <a:xfrm>
            <a:off x="1537175" y="2754870"/>
            <a:ext cx="1008985" cy="986193"/>
            <a:chOff x="0" y="0"/>
            <a:chExt cx="812800" cy="812800"/>
          </a:xfrm>
          <a:solidFill>
            <a:srgbClr val="CFCF5A"/>
          </a:solidFill>
        </p:grpSpPr>
        <p:sp>
          <p:nvSpPr>
            <p:cNvPr id="72" name="Freeform 28">
              <a:extLst>
                <a:ext uri="{FF2B5EF4-FFF2-40B4-BE49-F238E27FC236}">
                  <a16:creationId xmlns:a16="http://schemas.microsoft.com/office/drawing/2014/main" id="{17778B74-2D2E-B56D-BF24-8E07E428270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73" name="TextBox 29">
              <a:extLst>
                <a:ext uri="{FF2B5EF4-FFF2-40B4-BE49-F238E27FC236}">
                  <a16:creationId xmlns:a16="http://schemas.microsoft.com/office/drawing/2014/main" id="{C6C6B4C7-8070-F3B2-3971-D444DD822806}"/>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74" name="TextBox 49">
            <a:extLst>
              <a:ext uri="{FF2B5EF4-FFF2-40B4-BE49-F238E27FC236}">
                <a16:creationId xmlns:a16="http://schemas.microsoft.com/office/drawing/2014/main" id="{28233D4C-D689-9F27-F062-6944103183EF}"/>
              </a:ext>
            </a:extLst>
          </p:cNvPr>
          <p:cNvSpPr txBox="1"/>
          <p:nvPr/>
        </p:nvSpPr>
        <p:spPr>
          <a:xfrm>
            <a:off x="1565925" y="3131990"/>
            <a:ext cx="876394" cy="456985"/>
          </a:xfrm>
          <a:prstGeom prst="rect">
            <a:avLst/>
          </a:prstGeom>
        </p:spPr>
        <p:txBody>
          <a:bodyPr wrap="square"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03</a:t>
            </a:r>
          </a:p>
        </p:txBody>
      </p:sp>
      <p:sp>
        <p:nvSpPr>
          <p:cNvPr id="6" name="TextBox 17">
            <a:extLst>
              <a:ext uri="{FF2B5EF4-FFF2-40B4-BE49-F238E27FC236}">
                <a16:creationId xmlns:a16="http://schemas.microsoft.com/office/drawing/2014/main" id="{DF316986-8CF8-C827-CE26-A7E2715B2A3F}"/>
              </a:ext>
            </a:extLst>
          </p:cNvPr>
          <p:cNvSpPr txBox="1"/>
          <p:nvPr/>
        </p:nvSpPr>
        <p:spPr>
          <a:xfrm>
            <a:off x="4895360" y="2453685"/>
            <a:ext cx="7520748" cy="1233479"/>
          </a:xfrm>
          <a:prstGeom prst="rect">
            <a:avLst/>
          </a:prstGeom>
        </p:spPr>
        <p:txBody>
          <a:bodyPr wrap="square" lIns="0" tIns="0" rIns="0" bIns="0" rtlCol="0" anchor="t">
            <a:spAutoFit/>
          </a:bodyPr>
          <a:lstStyle/>
          <a:p>
            <a:pPr algn="l">
              <a:lnSpc>
                <a:spcPts val="3299"/>
              </a:lnSpc>
            </a:pPr>
            <a:r>
              <a:rPr lang="en-US" sz="2400" dirty="0">
                <a:solidFill>
                  <a:srgbClr val="1E2328"/>
                </a:solidFill>
                <a:latin typeface="Montserrat"/>
                <a:ea typeface="Montserrat"/>
                <a:cs typeface="Montserrat"/>
                <a:sym typeface="Montserrat"/>
              </a:rPr>
              <a:t>These Training Units compose Module1</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10" name="AutoShape 37">
            <a:extLst>
              <a:ext uri="{FF2B5EF4-FFF2-40B4-BE49-F238E27FC236}">
                <a16:creationId xmlns:a16="http://schemas.microsoft.com/office/drawing/2014/main" id="{8A33C824-F6BF-52BD-EAD6-1D10DFBAD659}"/>
              </a:ext>
            </a:extLst>
          </p:cNvPr>
          <p:cNvSpPr/>
          <p:nvPr/>
        </p:nvSpPr>
        <p:spPr>
          <a:xfrm rot="22765">
            <a:off x="4286257" y="8764667"/>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 name="TextBox 51">
            <a:extLst>
              <a:ext uri="{FF2B5EF4-FFF2-40B4-BE49-F238E27FC236}">
                <a16:creationId xmlns:a16="http://schemas.microsoft.com/office/drawing/2014/main" id="{73465A96-4C31-A272-1B91-BB2C9AE035AA}"/>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11" name="TextBox 13">
            <a:extLst>
              <a:ext uri="{FF2B5EF4-FFF2-40B4-BE49-F238E27FC236}">
                <a16:creationId xmlns:a16="http://schemas.microsoft.com/office/drawing/2014/main" id="{B1A2EE2C-AEB8-63E5-CE4A-A12F2E67C0B8}"/>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pic>
        <p:nvPicPr>
          <p:cNvPr id="16" name="Immagine 15" descr="Immagine che contiene forbici, strumento, forniture per ufficio, utensile manuale&#10;&#10;Il contenuto generato dall'IA potrebbe non essere corretto.">
            <a:extLst>
              <a:ext uri="{FF2B5EF4-FFF2-40B4-BE49-F238E27FC236}">
                <a16:creationId xmlns:a16="http://schemas.microsoft.com/office/drawing/2014/main" id="{6EBD7813-819D-395A-2AFA-411A06FB6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557" y="1058264"/>
            <a:ext cx="4084649" cy="6118837"/>
          </a:xfrm>
          <a:prstGeom prst="rect">
            <a:avLst/>
          </a:prstGeom>
        </p:spPr>
      </p:pic>
      <p:sp>
        <p:nvSpPr>
          <p:cNvPr id="9" name="TextBox 17">
            <a:extLst>
              <a:ext uri="{FF2B5EF4-FFF2-40B4-BE49-F238E27FC236}">
                <a16:creationId xmlns:a16="http://schemas.microsoft.com/office/drawing/2014/main" id="{63A6C841-AC27-6F1B-4D8B-92E73C010D68}"/>
              </a:ext>
            </a:extLst>
          </p:cNvPr>
          <p:cNvSpPr txBox="1"/>
          <p:nvPr/>
        </p:nvSpPr>
        <p:spPr>
          <a:xfrm rot="16200000">
            <a:off x="15891960" y="7519023"/>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14" name="TextBox 47">
            <a:extLst>
              <a:ext uri="{FF2B5EF4-FFF2-40B4-BE49-F238E27FC236}">
                <a16:creationId xmlns:a16="http://schemas.microsoft.com/office/drawing/2014/main" id="{0DB9686B-5F57-818F-6687-B6B5588B7D8B}"/>
              </a:ext>
            </a:extLst>
          </p:cNvPr>
          <p:cNvSpPr txBox="1"/>
          <p:nvPr/>
        </p:nvSpPr>
        <p:spPr>
          <a:xfrm>
            <a:off x="1653415" y="4776105"/>
            <a:ext cx="6347585" cy="3179588"/>
          </a:xfrm>
          <a:prstGeom prst="rect">
            <a:avLst/>
          </a:prstGeom>
        </p:spPr>
        <p:txBody>
          <a:bodyPr wrap="square" lIns="0" tIns="0" rIns="0" bIns="0" rtlCol="0" anchor="t">
            <a:spAutoFit/>
          </a:bodyPr>
          <a:lstStyle/>
          <a:p>
            <a:pPr lvl="0">
              <a:lnSpc>
                <a:spcPct val="150000"/>
              </a:lnSpc>
            </a:pPr>
            <a:r>
              <a:rPr lang="en-US" sz="2000" dirty="0">
                <a:solidFill>
                  <a:schemeClr val="bg1"/>
                </a:solidFill>
                <a:latin typeface="Montserrat"/>
              </a:rPr>
              <a:t>This unit explores upcycling as a sustainable approach within fashion craftsmanship, emphasizing material sourcing and the business potential of upcycled design. Learners gain insight into the environmental advantages of upcycling and key principles for building a sustainable fashion business model</a:t>
            </a:r>
            <a:r>
              <a:rPr lang="en-US" sz="2000" dirty="0">
                <a:solidFill>
                  <a:schemeClr val="bg1"/>
                </a:solidFill>
                <a:latin typeface="Montserrat"/>
                <a:sym typeface="Montserrat"/>
              </a:rPr>
              <a:t>​.</a:t>
            </a:r>
            <a:endParaRPr lang="en-US" sz="2000" dirty="0">
              <a:solidFill>
                <a:schemeClr val="bg1"/>
              </a:solidFill>
              <a:latin typeface="Montserrat"/>
            </a:endParaRPr>
          </a:p>
        </p:txBody>
      </p:sp>
    </p:spTree>
    <p:extLst>
      <p:ext uri="{BB962C8B-B14F-4D97-AF65-F5344CB8AC3E}">
        <p14:creationId xmlns:p14="http://schemas.microsoft.com/office/powerpoint/2010/main" val="241692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33462"/>
            <a:ext cx="1028700" cy="9253538"/>
            <a:chOff x="0" y="0"/>
            <a:chExt cx="222487" cy="2001355"/>
          </a:xfrm>
        </p:grpSpPr>
        <p:sp>
          <p:nvSpPr>
            <p:cNvPr id="3" name="Freeform 3"/>
            <p:cNvSpPr/>
            <p:nvPr/>
          </p:nvSpPr>
          <p:spPr>
            <a:xfrm>
              <a:off x="0" y="0"/>
              <a:ext cx="222487" cy="2001355"/>
            </a:xfrm>
            <a:custGeom>
              <a:avLst/>
              <a:gdLst/>
              <a:ahLst/>
              <a:cxnLst/>
              <a:rect l="l" t="t" r="r" b="b"/>
              <a:pathLst>
                <a:path w="222487" h="2001355">
                  <a:moveTo>
                    <a:pt x="0" y="0"/>
                  </a:moveTo>
                  <a:lnTo>
                    <a:pt x="222487" y="0"/>
                  </a:lnTo>
                  <a:lnTo>
                    <a:pt x="222487" y="2001355"/>
                  </a:lnTo>
                  <a:lnTo>
                    <a:pt x="0" y="2001355"/>
                  </a:lnTo>
                  <a:close/>
                </a:path>
              </a:pathLst>
            </a:custGeom>
            <a:solidFill>
              <a:srgbClr val="CFCF5A"/>
            </a:solidFill>
          </p:spPr>
          <p:txBody>
            <a:bodyPr/>
            <a:lstStyle/>
            <a:p>
              <a:endParaRPr lang="it-IT"/>
            </a:p>
          </p:txBody>
        </p:sp>
        <p:sp>
          <p:nvSpPr>
            <p:cNvPr id="4" name="TextBox 4"/>
            <p:cNvSpPr txBox="1"/>
            <p:nvPr/>
          </p:nvSpPr>
          <p:spPr>
            <a:xfrm>
              <a:off x="0" y="0"/>
              <a:ext cx="222487" cy="2001355"/>
            </a:xfrm>
            <a:prstGeom prst="rect">
              <a:avLst/>
            </a:prstGeom>
          </p:spPr>
          <p:txBody>
            <a:bodyPr lIns="50800" tIns="50800" rIns="50800" bIns="50800" rtlCol="0" anchor="ctr"/>
            <a:lstStyle/>
            <a:p>
              <a:pPr algn="ctr">
                <a:lnSpc>
                  <a:spcPts val="2196"/>
                </a:lnSpc>
              </a:pPr>
              <a:endParaRPr/>
            </a:p>
          </p:txBody>
        </p:sp>
      </p:grpSp>
      <p:grpSp>
        <p:nvGrpSpPr>
          <p:cNvPr id="5" name="Group 5"/>
          <p:cNvGrpSpPr/>
          <p:nvPr/>
        </p:nvGrpSpPr>
        <p:grpSpPr>
          <a:xfrm>
            <a:off x="0" y="0"/>
            <a:ext cx="18288000" cy="10287000"/>
            <a:chOff x="0" y="0"/>
            <a:chExt cx="24384000" cy="13716000"/>
          </a:xfrm>
        </p:grpSpPr>
        <p:sp>
          <p:nvSpPr>
            <p:cNvPr id="6" name="AutoShape 6"/>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7" name="AutoShape 7"/>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8" name="Freeform 8"/>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1" name="AutoShape 11"/>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2" name="Group 12"/>
          <p:cNvGrpSpPr/>
          <p:nvPr/>
        </p:nvGrpSpPr>
        <p:grpSpPr>
          <a:xfrm>
            <a:off x="0" y="4067054"/>
            <a:ext cx="3933182" cy="2152893"/>
            <a:chOff x="0" y="0"/>
            <a:chExt cx="5244242" cy="2870523"/>
          </a:xfrm>
        </p:grpSpPr>
        <p:grpSp>
          <p:nvGrpSpPr>
            <p:cNvPr id="13" name="Group 13"/>
            <p:cNvGrpSpPr/>
            <p:nvPr/>
          </p:nvGrpSpPr>
          <p:grpSpPr>
            <a:xfrm>
              <a:off x="0" y="0"/>
              <a:ext cx="5244242" cy="2870523"/>
              <a:chOff x="0" y="0"/>
              <a:chExt cx="1980673" cy="1084155"/>
            </a:xfrm>
          </p:grpSpPr>
          <p:sp>
            <p:nvSpPr>
              <p:cNvPr id="14" name="Freeform 14"/>
              <p:cNvSpPr/>
              <p:nvPr/>
            </p:nvSpPr>
            <p:spPr>
              <a:xfrm>
                <a:off x="0" y="0"/>
                <a:ext cx="1980673" cy="1084155"/>
              </a:xfrm>
              <a:custGeom>
                <a:avLst/>
                <a:gdLst/>
                <a:ahLst/>
                <a:cxnLst/>
                <a:rect l="l" t="t" r="r" b="b"/>
                <a:pathLst>
                  <a:path w="1980673" h="1084155">
                    <a:moveTo>
                      <a:pt x="0" y="0"/>
                    </a:moveTo>
                    <a:lnTo>
                      <a:pt x="1980673" y="0"/>
                    </a:lnTo>
                    <a:lnTo>
                      <a:pt x="1980673" y="1084155"/>
                    </a:lnTo>
                    <a:lnTo>
                      <a:pt x="0" y="1084155"/>
                    </a:lnTo>
                    <a:close/>
                  </a:path>
                </a:pathLst>
              </a:custGeom>
              <a:solidFill>
                <a:srgbClr val="1E2328"/>
              </a:solidFill>
            </p:spPr>
            <p:txBody>
              <a:bodyPr/>
              <a:lstStyle/>
              <a:p>
                <a:endParaRPr lang="it-IT"/>
              </a:p>
            </p:txBody>
          </p:sp>
          <p:sp>
            <p:nvSpPr>
              <p:cNvPr id="15" name="TextBox 15"/>
              <p:cNvSpPr txBox="1"/>
              <p:nvPr/>
            </p:nvSpPr>
            <p:spPr>
              <a:xfrm>
                <a:off x="0" y="0"/>
                <a:ext cx="1980673" cy="1084155"/>
              </a:xfrm>
              <a:prstGeom prst="rect">
                <a:avLst/>
              </a:prstGeom>
            </p:spPr>
            <p:txBody>
              <a:bodyPr lIns="50800" tIns="50800" rIns="50800" bIns="50800" rtlCol="0" anchor="ctr"/>
              <a:lstStyle/>
              <a:p>
                <a:pPr algn="ctr">
                  <a:lnSpc>
                    <a:spcPts val="2196"/>
                  </a:lnSpc>
                </a:pPr>
                <a:endParaRPr/>
              </a:p>
            </p:txBody>
          </p:sp>
        </p:grpSp>
        <p:sp>
          <p:nvSpPr>
            <p:cNvPr id="16" name="TextBox 16"/>
            <p:cNvSpPr txBox="1"/>
            <p:nvPr/>
          </p:nvSpPr>
          <p:spPr>
            <a:xfrm>
              <a:off x="0" y="598966"/>
              <a:ext cx="5244242" cy="575286"/>
            </a:xfrm>
            <a:prstGeom prst="rect">
              <a:avLst/>
            </a:prstGeom>
          </p:spPr>
          <p:txBody>
            <a:bodyPr wrap="square" lIns="0" tIns="0" rIns="0" bIns="0" rtlCol="0" anchor="t">
              <a:spAutoFit/>
            </a:bodyPr>
            <a:lstStyle/>
            <a:p>
              <a:pPr marL="237489" lvl="1" algn="l">
                <a:lnSpc>
                  <a:spcPts val="3299"/>
                </a:lnSpc>
              </a:pPr>
              <a:r>
                <a:rPr lang="en-US" sz="3600" b="1" dirty="0">
                  <a:solidFill>
                    <a:schemeClr val="bg1"/>
                  </a:solidFill>
                  <a:latin typeface="Montserrat"/>
                  <a:ea typeface="Montserrat"/>
                  <a:cs typeface="Montserrat"/>
                  <a:sym typeface="Montserrat"/>
                </a:rPr>
                <a:t>References</a:t>
              </a:r>
            </a:p>
          </p:txBody>
        </p:sp>
      </p:grpSp>
      <p:sp>
        <p:nvSpPr>
          <p:cNvPr id="17" name="AutoShape 17"/>
          <p:cNvSpPr/>
          <p:nvPr/>
        </p:nvSpPr>
        <p:spPr>
          <a:xfrm rot="22765">
            <a:off x="10111530" y="4988719"/>
            <a:ext cx="719057" cy="0"/>
          </a:xfrm>
          <a:prstGeom prst="line">
            <a:avLst/>
          </a:prstGeom>
          <a:ln w="9525" cap="flat">
            <a:solidFill>
              <a:srgbClr val="CFCF5A"/>
            </a:solidFill>
            <a:prstDash val="solid"/>
            <a:headEnd type="none" w="sm" len="sm"/>
            <a:tailEnd type="none" w="sm" len="sm"/>
          </a:ln>
        </p:spPr>
        <p:txBody>
          <a:bodyPr/>
          <a:lstStyle/>
          <a:p>
            <a:endParaRPr lang="it-IT"/>
          </a:p>
        </p:txBody>
      </p:sp>
      <p:sp>
        <p:nvSpPr>
          <p:cNvPr id="19" name="TextBox 19"/>
          <p:cNvSpPr txBox="1"/>
          <p:nvPr/>
        </p:nvSpPr>
        <p:spPr>
          <a:xfrm>
            <a:off x="1028700" y="329406"/>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0" name="TextBox 17">
            <a:extLst>
              <a:ext uri="{FF2B5EF4-FFF2-40B4-BE49-F238E27FC236}">
                <a16:creationId xmlns:a16="http://schemas.microsoft.com/office/drawing/2014/main" id="{DE018CB0-A961-C555-A5D5-C2D7994F9889}"/>
              </a:ext>
            </a:extLst>
          </p:cNvPr>
          <p:cNvSpPr txBox="1"/>
          <p:nvPr/>
        </p:nvSpPr>
        <p:spPr>
          <a:xfrm>
            <a:off x="4135768" y="1126966"/>
            <a:ext cx="11951541" cy="8992077"/>
          </a:xfrm>
          <a:prstGeom prst="rect">
            <a:avLst/>
          </a:prstGeom>
        </p:spPr>
        <p:txBody>
          <a:bodyPr lIns="0" tIns="0" rIns="0" bIns="0" rtlCol="0" anchor="t">
            <a:spAutoFit/>
          </a:bodyPr>
          <a:lstStyle/>
          <a:p>
            <a:pPr marL="226695" lvl="1" algn="l">
              <a:lnSpc>
                <a:spcPts val="3150"/>
              </a:lnSpc>
            </a:pPr>
            <a:r>
              <a:rPr lang="en-US" sz="2100" dirty="0">
                <a:solidFill>
                  <a:srgbClr val="1E2328"/>
                </a:solidFill>
                <a:latin typeface="Montserrat"/>
                <a:ea typeface="Montserrat"/>
                <a:cs typeface="Montserrat"/>
                <a:sym typeface="Montserrat"/>
              </a:rPr>
              <a:t>Fashion Revolution - "Why We Need to Reuse and Upcycle Clothing</a:t>
            </a:r>
            <a:r>
              <a:rPr lang="en-US" sz="2100" dirty="0">
                <a:solidFill>
                  <a:srgbClr val="1E2328"/>
                </a:solidFill>
                <a:latin typeface="Montserrat"/>
                <a:ea typeface="Montserrat"/>
                <a:cs typeface="Montserrat"/>
                <a:sym typeface="Montserrat"/>
                <a:hlinkClick r:id="rId3" tooltip="https://www.fashionrevolution.org"/>
              </a:rPr>
              <a:t>“</a:t>
            </a:r>
            <a:r>
              <a:rPr lang="en-US" sz="2100" dirty="0">
                <a:solidFill>
                  <a:srgbClr val="1E2328"/>
                </a:solidFill>
                <a:latin typeface="Montserrat"/>
                <a:ea typeface="Montserrat"/>
                <a:cs typeface="Montserrat"/>
                <a:sym typeface="Montserrat"/>
              </a:rPr>
              <a:t> </a:t>
            </a:r>
            <a:r>
              <a:rPr lang="en-US" sz="2100" u="sng" dirty="0">
                <a:solidFill>
                  <a:srgbClr val="1E2328"/>
                </a:solidFill>
                <a:latin typeface="Montserrat"/>
                <a:ea typeface="Montserrat"/>
                <a:cs typeface="Montserrat"/>
                <a:sym typeface="Montserrat"/>
                <a:hlinkClick r:id="rId3" tooltip="https://www.fashionrevolution.org"/>
              </a:rPr>
              <a:t>www.fashionrevolution.org</a:t>
            </a:r>
          </a:p>
          <a:p>
            <a:pPr marL="226695" lvl="1" algn="l">
              <a:lnSpc>
                <a:spcPts val="3150"/>
              </a:lnSpc>
            </a:pPr>
            <a:r>
              <a:rPr lang="en-US" sz="2100" dirty="0">
                <a:solidFill>
                  <a:srgbClr val="1E2328"/>
                </a:solidFill>
                <a:latin typeface="Montserrat"/>
                <a:ea typeface="Montserrat"/>
                <a:cs typeface="Montserrat"/>
                <a:sym typeface="Montserrat"/>
              </a:rPr>
              <a:t>The Ellen MacArthur Foundation - "A New Textiles Economy: Redesigning Fashion’s Future“ </a:t>
            </a:r>
          </a:p>
          <a:p>
            <a:pPr marL="226695" lvl="1" algn="l">
              <a:lnSpc>
                <a:spcPts val="3150"/>
              </a:lnSpc>
            </a:pPr>
            <a:r>
              <a:rPr lang="en-US" sz="2100" u="sng" dirty="0">
                <a:solidFill>
                  <a:srgbClr val="1E2328"/>
                </a:solidFill>
                <a:latin typeface="Montserrat"/>
                <a:ea typeface="Montserrat"/>
                <a:cs typeface="Montserrat"/>
                <a:sym typeface="Montserrat"/>
                <a:hlinkClick r:id="rId4" tooltip="https://www.ellenmacarthurfoundation.org"/>
              </a:rPr>
              <a:t>www.ellenmacarthurfoundation.org</a:t>
            </a:r>
          </a:p>
          <a:p>
            <a:pPr marL="226695" lvl="1" algn="l">
              <a:lnSpc>
                <a:spcPts val="3150"/>
              </a:lnSpc>
            </a:pPr>
            <a:r>
              <a:rPr lang="en-US" sz="2100" dirty="0">
                <a:solidFill>
                  <a:srgbClr val="1E2328"/>
                </a:solidFill>
                <a:latin typeface="Montserrat"/>
                <a:ea typeface="Montserrat"/>
                <a:cs typeface="Montserrat"/>
                <a:sym typeface="Montserrat"/>
              </a:rPr>
              <a:t>Greenpeace International - "The Environmental Impact of Fast Fashion" </a:t>
            </a:r>
            <a:r>
              <a:rPr lang="en-US" sz="2100" u="sng" dirty="0">
                <a:solidFill>
                  <a:srgbClr val="1E2328"/>
                </a:solidFill>
                <a:latin typeface="Montserrat"/>
                <a:ea typeface="Montserrat"/>
                <a:cs typeface="Montserrat"/>
                <a:sym typeface="Montserrat"/>
                <a:hlinkClick r:id="rId5" tooltip="https://www.greenpeace.org"/>
              </a:rPr>
              <a:t>www.greenpeace.org</a:t>
            </a:r>
          </a:p>
          <a:p>
            <a:pPr marL="226695" lvl="1" algn="l">
              <a:lnSpc>
                <a:spcPts val="3150"/>
              </a:lnSpc>
            </a:pPr>
            <a:r>
              <a:rPr lang="en-US" sz="2100" dirty="0">
                <a:solidFill>
                  <a:srgbClr val="1E2328"/>
                </a:solidFill>
                <a:latin typeface="Montserrat"/>
                <a:ea typeface="Montserrat"/>
                <a:cs typeface="Montserrat"/>
                <a:sym typeface="Montserrat"/>
              </a:rPr>
              <a:t>Textile Exchange - "Preferred Fiber &amp; Materials Market Report</a:t>
            </a:r>
            <a:r>
              <a:rPr lang="en-US" sz="2100" dirty="0">
                <a:solidFill>
                  <a:srgbClr val="1E2328"/>
                </a:solidFill>
                <a:latin typeface="Montserrat"/>
                <a:ea typeface="Montserrat"/>
                <a:cs typeface="Montserrat"/>
                <a:sym typeface="Montserrat"/>
                <a:hlinkClick r:id="rId6" tooltip="https://www.textileexchange.org"/>
              </a:rPr>
              <a:t>“</a:t>
            </a:r>
            <a:r>
              <a:rPr lang="en-US" sz="2100" dirty="0">
                <a:solidFill>
                  <a:srgbClr val="1E2328"/>
                </a:solidFill>
                <a:latin typeface="Montserrat"/>
                <a:ea typeface="Montserrat"/>
                <a:cs typeface="Montserrat"/>
                <a:sym typeface="Montserrat"/>
              </a:rPr>
              <a:t> </a:t>
            </a:r>
            <a:r>
              <a:rPr lang="en-US" sz="2100" u="sng" dirty="0">
                <a:solidFill>
                  <a:srgbClr val="1E2328"/>
                </a:solidFill>
                <a:latin typeface="Montserrat"/>
                <a:ea typeface="Montserrat"/>
                <a:cs typeface="Montserrat"/>
                <a:sym typeface="Montserrat"/>
                <a:hlinkClick r:id="rId6" tooltip="https://www.textileexchange.org"/>
              </a:rPr>
              <a:t>www.textileexchange.org</a:t>
            </a:r>
          </a:p>
          <a:p>
            <a:pPr marL="226695" lvl="1" algn="l">
              <a:lnSpc>
                <a:spcPts val="3150"/>
              </a:lnSpc>
            </a:pPr>
            <a:r>
              <a:rPr lang="en-US" sz="2100" dirty="0">
                <a:solidFill>
                  <a:srgbClr val="1E2328"/>
                </a:solidFill>
                <a:latin typeface="Montserrat"/>
                <a:ea typeface="Montserrat"/>
                <a:cs typeface="Montserrat"/>
                <a:sym typeface="Montserrat"/>
              </a:rPr>
              <a:t>Sustainable Apparel Coalition - "Higg Index: Sustainable Materials</a:t>
            </a:r>
            <a:r>
              <a:rPr lang="en-US" sz="2100" dirty="0">
                <a:solidFill>
                  <a:srgbClr val="1E2328"/>
                </a:solidFill>
                <a:latin typeface="Montserrat"/>
                <a:ea typeface="Montserrat"/>
                <a:cs typeface="Montserrat"/>
                <a:sym typeface="Montserrat"/>
                <a:hlinkClick r:id="rId7" tooltip="https://www.apparelcoalition.org"/>
              </a:rPr>
              <a:t>“</a:t>
            </a:r>
            <a:r>
              <a:rPr lang="en-US" sz="2100" dirty="0">
                <a:solidFill>
                  <a:srgbClr val="1E2328"/>
                </a:solidFill>
                <a:latin typeface="Montserrat"/>
                <a:ea typeface="Montserrat"/>
                <a:cs typeface="Montserrat"/>
                <a:sym typeface="Montserrat"/>
              </a:rPr>
              <a:t> </a:t>
            </a:r>
            <a:r>
              <a:rPr lang="en-US" sz="2100" u="sng" dirty="0">
                <a:solidFill>
                  <a:srgbClr val="1E2328"/>
                </a:solidFill>
                <a:latin typeface="Montserrat"/>
                <a:ea typeface="Montserrat"/>
                <a:cs typeface="Montserrat"/>
                <a:sym typeface="Montserrat"/>
                <a:hlinkClick r:id="rId7" tooltip="https://www.apparelcoalition.org"/>
              </a:rPr>
              <a:t>www.apparelcoalition.org</a:t>
            </a:r>
          </a:p>
          <a:p>
            <a:pPr marL="226695" lvl="1" algn="l">
              <a:lnSpc>
                <a:spcPts val="3150"/>
              </a:lnSpc>
            </a:pPr>
            <a:r>
              <a:rPr lang="en-US" sz="2100" dirty="0">
                <a:solidFill>
                  <a:srgbClr val="1E2328"/>
                </a:solidFill>
                <a:latin typeface="Montserrat"/>
                <a:ea typeface="Montserrat"/>
                <a:cs typeface="Montserrat"/>
                <a:sym typeface="Montserrat"/>
              </a:rPr>
              <a:t>The Upcycle Movement - Resources and guides on upcycling practices </a:t>
            </a:r>
            <a:r>
              <a:rPr lang="en-US" sz="2100" u="sng" dirty="0">
                <a:solidFill>
                  <a:srgbClr val="1E2328"/>
                </a:solidFill>
                <a:latin typeface="Montserrat"/>
                <a:ea typeface="Montserrat"/>
                <a:cs typeface="Montserrat"/>
                <a:sym typeface="Montserrat"/>
                <a:hlinkClick r:id="rId8"/>
              </a:rPr>
              <a:t>www.theupcyclemovement.com</a:t>
            </a:r>
            <a:endParaRPr lang="en-US" sz="2100" u="sng" dirty="0">
              <a:solidFill>
                <a:srgbClr val="1E2328"/>
              </a:solidFill>
              <a:latin typeface="Montserrat"/>
              <a:ea typeface="Montserrat"/>
              <a:cs typeface="Montserrat"/>
              <a:sym typeface="Montserrat"/>
            </a:endParaRPr>
          </a:p>
          <a:p>
            <a:pPr marL="226695" lvl="1" algn="l">
              <a:lnSpc>
                <a:spcPts val="3150"/>
              </a:lnSpc>
            </a:pPr>
            <a:r>
              <a:rPr lang="en-US" sz="2100" dirty="0">
                <a:solidFill>
                  <a:srgbClr val="1E2328"/>
                </a:solidFill>
                <a:latin typeface="Montserrat"/>
                <a:ea typeface="Montserrat"/>
                <a:cs typeface="Montserrat"/>
                <a:sym typeface="Montserrat"/>
              </a:rPr>
              <a:t>British Fashion Council - "Circular Fashion and Upcycling Initiatives</a:t>
            </a:r>
            <a:r>
              <a:rPr lang="en-US" sz="2100" dirty="0">
                <a:solidFill>
                  <a:srgbClr val="1E2328"/>
                </a:solidFill>
                <a:latin typeface="Montserrat"/>
                <a:ea typeface="Montserrat"/>
                <a:cs typeface="Montserrat"/>
                <a:sym typeface="Montserrat"/>
                <a:hlinkClick r:id="rId9" tooltip="https://www.britishfashioncouncil.co.uk"/>
              </a:rPr>
              <a:t>“</a:t>
            </a:r>
            <a:endParaRPr lang="en-US" sz="2100" dirty="0">
              <a:solidFill>
                <a:srgbClr val="1E2328"/>
              </a:solidFill>
              <a:latin typeface="Montserrat"/>
              <a:ea typeface="Montserrat"/>
              <a:cs typeface="Montserrat"/>
              <a:sym typeface="Montserrat"/>
            </a:endParaRPr>
          </a:p>
          <a:p>
            <a:pPr marL="226695" lvl="1" algn="l">
              <a:lnSpc>
                <a:spcPts val="3150"/>
              </a:lnSpc>
            </a:pPr>
            <a:r>
              <a:rPr lang="en-US" sz="2100" u="sng" dirty="0">
                <a:solidFill>
                  <a:srgbClr val="1E2328"/>
                </a:solidFill>
                <a:latin typeface="Montserrat"/>
                <a:ea typeface="Montserrat"/>
                <a:cs typeface="Montserrat"/>
                <a:sym typeface="Montserrat"/>
                <a:hlinkClick r:id="rId9" tooltip="https://www.britishfashioncouncil.co.uk"/>
              </a:rPr>
              <a:t>www.britishfashioncouncil.co.uk</a:t>
            </a:r>
          </a:p>
          <a:p>
            <a:pPr marL="226695" lvl="1" algn="l">
              <a:lnSpc>
                <a:spcPts val="3150"/>
              </a:lnSpc>
            </a:pPr>
            <a:r>
              <a:rPr lang="en-US" sz="2100" dirty="0">
                <a:solidFill>
                  <a:srgbClr val="1E2328"/>
                </a:solidFill>
                <a:latin typeface="Montserrat"/>
                <a:ea typeface="Montserrat"/>
                <a:cs typeface="Montserrat"/>
                <a:sym typeface="Montserrat"/>
              </a:rPr>
              <a:t>Eco-Age - "Guide to Sustainable Fashion: Understanding Upcycling</a:t>
            </a:r>
            <a:r>
              <a:rPr lang="en-US" sz="2100" dirty="0">
                <a:solidFill>
                  <a:srgbClr val="1E2328"/>
                </a:solidFill>
                <a:latin typeface="Montserrat"/>
                <a:ea typeface="Montserrat"/>
                <a:cs typeface="Montserrat"/>
                <a:sym typeface="Montserrat"/>
                <a:hlinkClick r:id="rId10" tooltip="https://www.eco-age.com"/>
              </a:rPr>
              <a:t>“</a:t>
            </a:r>
            <a:endParaRPr lang="en-US" sz="2100" dirty="0">
              <a:solidFill>
                <a:srgbClr val="1E2328"/>
              </a:solidFill>
              <a:latin typeface="Montserrat"/>
              <a:ea typeface="Montserrat"/>
              <a:cs typeface="Montserrat"/>
              <a:sym typeface="Montserrat"/>
            </a:endParaRPr>
          </a:p>
          <a:p>
            <a:pPr marL="226695" lvl="1" algn="l">
              <a:lnSpc>
                <a:spcPts val="3150"/>
              </a:lnSpc>
            </a:pPr>
            <a:r>
              <a:rPr lang="en-US" sz="2100" u="sng" dirty="0">
                <a:solidFill>
                  <a:srgbClr val="1E2328"/>
                </a:solidFill>
                <a:latin typeface="Montserrat"/>
                <a:ea typeface="Montserrat"/>
                <a:cs typeface="Montserrat"/>
                <a:sym typeface="Montserrat"/>
                <a:hlinkClick r:id="rId10" tooltip="https://www.eco-age.com"/>
              </a:rPr>
              <a:t>www.eco-age.com</a:t>
            </a:r>
          </a:p>
          <a:p>
            <a:pPr algn="l">
              <a:lnSpc>
                <a:spcPts val="3150"/>
              </a:lnSpc>
            </a:pPr>
            <a:r>
              <a:rPr lang="en-US" sz="2100" dirty="0">
                <a:solidFill>
                  <a:srgbClr val="1E2328"/>
                </a:solidFill>
                <a:latin typeface="Montserrat"/>
                <a:ea typeface="Montserrat"/>
                <a:cs typeface="Montserrat"/>
                <a:sym typeface="Montserrat"/>
              </a:rPr>
              <a:t>These resources provide information on sustainable fashion, the environmental impact of traditional fashion, material sourcing for upcycling, and case studies on successful upcycled brands. They can support both the theoretical and practical components of the module.</a:t>
            </a:r>
          </a:p>
          <a:p>
            <a:pPr algn="l">
              <a:lnSpc>
                <a:spcPts val="3150"/>
              </a:lnSpc>
            </a:pPr>
            <a:endParaRPr lang="en-US" sz="2100" dirty="0">
              <a:solidFill>
                <a:srgbClr val="1E2328"/>
              </a:solidFill>
              <a:latin typeface="Montserrat"/>
              <a:ea typeface="Montserrat"/>
              <a:cs typeface="Montserrat"/>
              <a:sym typeface="Montserrat"/>
            </a:endParaRPr>
          </a:p>
        </p:txBody>
      </p:sp>
      <p:sp>
        <p:nvSpPr>
          <p:cNvPr id="18" name="TextBox 17">
            <a:extLst>
              <a:ext uri="{FF2B5EF4-FFF2-40B4-BE49-F238E27FC236}">
                <a16:creationId xmlns:a16="http://schemas.microsoft.com/office/drawing/2014/main" id="{A030D4A2-B84F-6469-0738-F6C43833D359}"/>
              </a:ext>
            </a:extLst>
          </p:cNvPr>
          <p:cNvSpPr txBox="1"/>
          <p:nvPr/>
        </p:nvSpPr>
        <p:spPr>
          <a:xfrm rot="16200000">
            <a:off x="15853860" y="7496195"/>
            <a:ext cx="325561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21" name="TextBox 13">
            <a:extLst>
              <a:ext uri="{FF2B5EF4-FFF2-40B4-BE49-F238E27FC236}">
                <a16:creationId xmlns:a16="http://schemas.microsoft.com/office/drawing/2014/main" id="{D4A17D47-66D5-5CBB-7ABC-83C483D5D7E5}"/>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it-IT"/>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it-IT"/>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2" name="AutoShape 12"/>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it-IT"/>
          </a:p>
        </p:txBody>
      </p:sp>
      <p:sp>
        <p:nvSpPr>
          <p:cNvPr id="14" name="TextBox 14"/>
          <p:cNvSpPr txBox="1"/>
          <p:nvPr/>
        </p:nvSpPr>
        <p:spPr>
          <a:xfrm>
            <a:off x="1031566" y="3023235"/>
            <a:ext cx="4695894" cy="4195829"/>
          </a:xfrm>
          <a:prstGeom prst="rect">
            <a:avLst/>
          </a:prstGeom>
        </p:spPr>
        <p:txBody>
          <a:bodyPr lIns="0" tIns="0" rIns="0" bIns="0" rtlCol="0" anchor="t">
            <a:spAutoFit/>
          </a:bodyPr>
          <a:lstStyle/>
          <a:p>
            <a:pPr marL="0" lvl="0" indent="0">
              <a:lnSpc>
                <a:spcPts val="3300"/>
              </a:lnSpc>
              <a:spcBef>
                <a:spcPct val="0"/>
              </a:spcBef>
            </a:pPr>
            <a:r>
              <a:rPr lang="en-US" sz="2200" u="none" strike="noStrike" dirty="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5" name="Freeform 15"/>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it-IT"/>
          </a:p>
        </p:txBody>
      </p:sp>
      <p:sp>
        <p:nvSpPr>
          <p:cNvPr id="17" name="TextBox 19">
            <a:extLst>
              <a:ext uri="{FF2B5EF4-FFF2-40B4-BE49-F238E27FC236}">
                <a16:creationId xmlns:a16="http://schemas.microsoft.com/office/drawing/2014/main" id="{AD8B7C0E-CF40-8044-FC68-0262471E49E3}"/>
              </a:ext>
            </a:extLst>
          </p:cNvPr>
          <p:cNvSpPr txBox="1"/>
          <p:nvPr/>
        </p:nvSpPr>
        <p:spPr>
          <a:xfrm>
            <a:off x="1028700" y="329406"/>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1" name="TextBox 17">
            <a:extLst>
              <a:ext uri="{FF2B5EF4-FFF2-40B4-BE49-F238E27FC236}">
                <a16:creationId xmlns:a16="http://schemas.microsoft.com/office/drawing/2014/main" id="{57EB17B4-0037-06D9-7664-711A7EDC20E9}"/>
              </a:ext>
            </a:extLst>
          </p:cNvPr>
          <p:cNvSpPr txBox="1"/>
          <p:nvPr/>
        </p:nvSpPr>
        <p:spPr>
          <a:xfrm rot="16200000">
            <a:off x="15838620" y="7564744"/>
            <a:ext cx="32708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9" name="Group 9"/>
          <p:cNvGrpSpPr/>
          <p:nvPr/>
        </p:nvGrpSpPr>
        <p:grpSpPr>
          <a:xfrm>
            <a:off x="7856082" y="2434263"/>
            <a:ext cx="8779758" cy="7501642"/>
            <a:chOff x="-3544338" y="0"/>
            <a:chExt cx="7253070" cy="5954793"/>
          </a:xfrm>
        </p:grpSpPr>
        <p:sp>
          <p:nvSpPr>
            <p:cNvPr id="10" name="Freeform 10"/>
            <p:cNvSpPr/>
            <p:nvPr/>
          </p:nvSpPr>
          <p:spPr>
            <a:xfrm rot="5400000">
              <a:off x="-1670424" y="575638"/>
              <a:ext cx="3505241" cy="7253070"/>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it-IT" dirty="0"/>
            </a:p>
          </p:txBody>
        </p:sp>
        <p:sp>
          <p:nvSpPr>
            <p:cNvPr id="11" name="TextBox 11"/>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874393" y="1565798"/>
            <a:ext cx="9107805" cy="1564595"/>
          </a:xfrm>
          <a:prstGeom prst="rect">
            <a:avLst/>
          </a:prstGeom>
        </p:spPr>
        <p:txBody>
          <a:bodyPr wrap="square" lIns="0" tIns="0" rIns="0" bIns="0" rtlCol="0" anchor="t">
            <a:spAutoFit/>
          </a:bodyPr>
          <a:lstStyle/>
          <a:p>
            <a:pPr>
              <a:lnSpc>
                <a:spcPts val="6000"/>
              </a:lnSpc>
            </a:pPr>
            <a:r>
              <a:rPr lang="en-US" sz="5800" dirty="0">
                <a:solidFill>
                  <a:srgbClr val="1E2328"/>
                </a:solidFill>
                <a:latin typeface="DM Serif Display"/>
                <a:ea typeface="DM Serif Display"/>
                <a:cs typeface="DM Serif Display"/>
                <a:sym typeface="DM Serif Display"/>
              </a:rPr>
              <a:t>Modul 1 Learning Objectives</a:t>
            </a:r>
          </a:p>
        </p:txBody>
      </p:sp>
      <p:sp>
        <p:nvSpPr>
          <p:cNvPr id="15" name="AutoShape 15"/>
          <p:cNvSpPr/>
          <p:nvPr/>
        </p:nvSpPr>
        <p:spPr>
          <a:xfrm rot="22765">
            <a:off x="1031590" y="9246394"/>
            <a:ext cx="719057" cy="0"/>
          </a:xfrm>
          <a:prstGeom prst="line">
            <a:avLst/>
          </a:prstGeom>
          <a:ln w="9525" cap="flat">
            <a:solidFill>
              <a:srgbClr val="CFCF5A"/>
            </a:solidFill>
            <a:prstDash val="solid"/>
            <a:headEnd type="none" w="sm" len="sm"/>
            <a:tailEnd type="none" w="sm" len="sm"/>
          </a:ln>
        </p:spPr>
        <p:txBody>
          <a:bodyPr/>
          <a:lstStyle/>
          <a:p>
            <a:endParaRPr lang="it-IT"/>
          </a:p>
        </p:txBody>
      </p:sp>
      <p:sp>
        <p:nvSpPr>
          <p:cNvPr id="16" name="TextBox 16"/>
          <p:cNvSpPr txBox="1"/>
          <p:nvPr/>
        </p:nvSpPr>
        <p:spPr>
          <a:xfrm>
            <a:off x="866578" y="3560221"/>
            <a:ext cx="6950012" cy="5744329"/>
          </a:xfrm>
          <a:prstGeom prst="rect">
            <a:avLst/>
          </a:prstGeom>
        </p:spPr>
        <p:txBody>
          <a:bodyPr wrap="square" lIns="0" tIns="0" rIns="0" bIns="0" rtlCol="0" anchor="t">
            <a:spAutoFit/>
          </a:bodyPr>
          <a:lstStyle/>
          <a:p>
            <a:pPr>
              <a:lnSpc>
                <a:spcPts val="3000"/>
              </a:lnSpc>
            </a:pPr>
            <a:r>
              <a:rPr lang="en-US" sz="2200" dirty="0">
                <a:latin typeface="Montserrat" pitchFamily="2" charset="-18"/>
              </a:rPr>
              <a:t>By the end of this module, learners will understand the core principles of upcycling, downcycling, and recycling, and their impact on environmental sustainability. </a:t>
            </a:r>
            <a:endParaRPr lang="pl-PL" sz="2200" dirty="0">
              <a:latin typeface="Montserrat" pitchFamily="2" charset="-18"/>
            </a:endParaRPr>
          </a:p>
          <a:p>
            <a:pPr>
              <a:lnSpc>
                <a:spcPts val="3000"/>
              </a:lnSpc>
            </a:pPr>
            <a:r>
              <a:rPr lang="en-US" sz="2200" dirty="0">
                <a:latin typeface="Montserrat" pitchFamily="2" charset="-18"/>
              </a:rPr>
              <a:t>They will learn how to source and select appropriate materials for creative projects, considering both technical suitability and ecological values. </a:t>
            </a:r>
            <a:endParaRPr lang="pl-PL" sz="2200" dirty="0">
              <a:latin typeface="Montserrat" pitchFamily="2" charset="-18"/>
            </a:endParaRPr>
          </a:p>
          <a:p>
            <a:pPr>
              <a:lnSpc>
                <a:spcPts val="3000"/>
              </a:lnSpc>
            </a:pPr>
            <a:r>
              <a:rPr lang="en-US" sz="2200" dirty="0">
                <a:latin typeface="Montserrat" pitchFamily="2" charset="-18"/>
              </a:rPr>
              <a:t>Students will also explore how to identify and obtain materials from various secondary markets. </a:t>
            </a:r>
            <a:endParaRPr lang="pl-PL" sz="2200" dirty="0">
              <a:latin typeface="Montserrat" pitchFamily="2" charset="-18"/>
            </a:endParaRPr>
          </a:p>
          <a:p>
            <a:pPr>
              <a:lnSpc>
                <a:spcPts val="3000"/>
              </a:lnSpc>
            </a:pPr>
            <a:r>
              <a:rPr lang="en-US" sz="2200" dirty="0">
                <a:latin typeface="Montserrat" pitchFamily="2" charset="-18"/>
              </a:rPr>
              <a:t>Finally, they will gain insights into starting and managing a small upcycling business — including market research, promotional strategies, and business models that support sustainable fashion.</a:t>
            </a:r>
          </a:p>
        </p:txBody>
      </p:sp>
      <p:sp>
        <p:nvSpPr>
          <p:cNvPr id="18" name="TextBox 13">
            <a:extLst>
              <a:ext uri="{FF2B5EF4-FFF2-40B4-BE49-F238E27FC236}">
                <a16:creationId xmlns:a16="http://schemas.microsoft.com/office/drawing/2014/main" id="{B51AAD45-EB6D-6D28-CD90-26A205773D12}"/>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pic>
        <p:nvPicPr>
          <p:cNvPr id="24" name="Immagine 23">
            <a:extLst>
              <a:ext uri="{FF2B5EF4-FFF2-40B4-BE49-F238E27FC236}">
                <a16:creationId xmlns:a16="http://schemas.microsoft.com/office/drawing/2014/main" id="{0F47BC86-FE88-D7D1-87A5-E816BA4072C1}"/>
              </a:ext>
            </a:extLst>
          </p:cNvPr>
          <p:cNvPicPr>
            <a:picLocks noChangeAspect="1"/>
          </p:cNvPicPr>
          <p:nvPr/>
        </p:nvPicPr>
        <p:blipFill>
          <a:blip r:embed="rId3"/>
          <a:stretch>
            <a:fillRect/>
          </a:stretch>
        </p:blipFill>
        <p:spPr>
          <a:xfrm>
            <a:off x="13126149" y="2956757"/>
            <a:ext cx="3549182" cy="1206928"/>
          </a:xfrm>
          <a:prstGeom prst="rect">
            <a:avLst/>
          </a:prstGeom>
        </p:spPr>
      </p:pic>
      <p:pic>
        <p:nvPicPr>
          <p:cNvPr id="19" name="Immagine 18" descr="Immagine che contiene vestiti, persona, interno, arredo&#10;&#10;Il contenuto generato dall'IA potrebbe non essere corretto.">
            <a:extLst>
              <a:ext uri="{FF2B5EF4-FFF2-40B4-BE49-F238E27FC236}">
                <a16:creationId xmlns:a16="http://schemas.microsoft.com/office/drawing/2014/main" id="{5A43C441-B405-A7A7-B680-F1AB1F935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329" y="3766619"/>
            <a:ext cx="7715247" cy="5143498"/>
          </a:xfrm>
          <a:prstGeom prst="rect">
            <a:avLst/>
          </a:prstGeom>
        </p:spPr>
      </p:pic>
      <p:sp>
        <p:nvSpPr>
          <p:cNvPr id="20" name="TextBox 19">
            <a:extLst>
              <a:ext uri="{FF2B5EF4-FFF2-40B4-BE49-F238E27FC236}">
                <a16:creationId xmlns:a16="http://schemas.microsoft.com/office/drawing/2014/main" id="{0EA451BE-3B21-8401-8136-2CBF0118609E}"/>
              </a:ext>
            </a:extLst>
          </p:cNvPr>
          <p:cNvSpPr txBox="1"/>
          <p:nvPr/>
        </p:nvSpPr>
        <p:spPr>
          <a:xfrm>
            <a:off x="1028700" y="329406"/>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6" name="TextBox 17">
            <a:extLst>
              <a:ext uri="{FF2B5EF4-FFF2-40B4-BE49-F238E27FC236}">
                <a16:creationId xmlns:a16="http://schemas.microsoft.com/office/drawing/2014/main" id="{4AE433BD-1572-A54B-99F3-9B74218E884A}"/>
              </a:ext>
            </a:extLst>
          </p:cNvPr>
          <p:cNvSpPr txBox="1"/>
          <p:nvPr/>
        </p:nvSpPr>
        <p:spPr>
          <a:xfrm rot="16200000">
            <a:off x="1592244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91312"/>
            <a:ext cx="9310979" cy="3595688"/>
            <a:chOff x="0" y="0"/>
            <a:chExt cx="12414639" cy="4794250"/>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0"/>
                <a:ext cx="7391041"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1371600" cy="1365250"/>
              <a:chOff x="0" y="0"/>
              <a:chExt cx="816580" cy="812800"/>
            </a:xfrm>
          </p:grpSpPr>
          <p:sp>
            <p:nvSpPr>
              <p:cNvPr id="7" name="Freeform 7"/>
              <p:cNvSpPr/>
              <p:nvPr/>
            </p:nvSpPr>
            <p:spPr>
              <a:xfrm>
                <a:off x="0" y="0"/>
                <a:ext cx="816580" cy="812800"/>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dirty="0"/>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6370841" y="1494188"/>
            <a:ext cx="9601195" cy="5901446"/>
            <a:chOff x="-88782" y="114301"/>
            <a:chExt cx="11285295" cy="7868598"/>
          </a:xfrm>
        </p:grpSpPr>
        <p:sp>
          <p:nvSpPr>
            <p:cNvPr id="22" name="TextBox 22"/>
            <p:cNvSpPr txBox="1"/>
            <p:nvPr/>
          </p:nvSpPr>
          <p:spPr>
            <a:xfrm>
              <a:off x="-88782" y="2478228"/>
              <a:ext cx="11285295" cy="5504671"/>
            </a:xfrm>
            <a:prstGeom prst="rect">
              <a:avLst/>
            </a:prstGeom>
          </p:spPr>
          <p:txBody>
            <a:bodyPr wrap="square" lIns="0" tIns="0" rIns="0" bIns="0" rtlCol="0" anchor="t">
              <a:spAutoFit/>
            </a:bodyPr>
            <a:lstStyle/>
            <a:p>
              <a:pPr>
                <a:lnSpc>
                  <a:spcPts val="3000"/>
                </a:lnSpc>
                <a:spcAft>
                  <a:spcPts val="800"/>
                </a:spcAft>
              </a:pPr>
              <a:r>
                <a:rPr lang="en-US" sz="2200" dirty="0">
                  <a:latin typeface="Montserrat" pitchFamily="2" charset="-18"/>
                </a:rPr>
                <a:t>Learners will gain the ability to distinguish upcycling from other sustainable practices such as downcycling and recycling. </a:t>
              </a:r>
              <a:endParaRPr lang="pl-PL" sz="2200" dirty="0">
                <a:latin typeface="Montserrat" pitchFamily="2" charset="-18"/>
              </a:endParaRPr>
            </a:p>
            <a:p>
              <a:pPr>
                <a:lnSpc>
                  <a:spcPts val="3000"/>
                </a:lnSpc>
                <a:spcAft>
                  <a:spcPts val="800"/>
                </a:spcAft>
              </a:pPr>
              <a:r>
                <a:rPr lang="en-US" sz="2200" dirty="0">
                  <a:latin typeface="Montserrat" pitchFamily="2" charset="-18"/>
                </a:rPr>
                <a:t>They will be able to identify, evaluate, and select suitable materials for upcycling projects, balancing technical requirements with ecological considerations. </a:t>
              </a:r>
              <a:endParaRPr lang="pl-PL" sz="2200" dirty="0">
                <a:latin typeface="Montserrat" pitchFamily="2" charset="-18"/>
              </a:endParaRPr>
            </a:p>
            <a:p>
              <a:pPr>
                <a:lnSpc>
                  <a:spcPts val="3000"/>
                </a:lnSpc>
                <a:spcAft>
                  <a:spcPts val="800"/>
                </a:spcAft>
              </a:pPr>
              <a:r>
                <a:rPr lang="en-US" sz="2200" dirty="0">
                  <a:latin typeface="Montserrat" pitchFamily="2" charset="-18"/>
                </a:rPr>
                <a:t>Students will also learn to develop basic business models and unique selling propositions for upcycled fashion items. </a:t>
              </a:r>
              <a:endParaRPr lang="pl-PL" sz="2200" dirty="0">
                <a:latin typeface="Montserrat" pitchFamily="2" charset="-18"/>
              </a:endParaRPr>
            </a:p>
            <a:p>
              <a:pPr>
                <a:lnSpc>
                  <a:spcPts val="3000"/>
                </a:lnSpc>
                <a:spcAft>
                  <a:spcPts val="800"/>
                </a:spcAft>
              </a:pPr>
              <a:r>
                <a:rPr lang="en-US" sz="2200" dirty="0">
                  <a:latin typeface="Montserrat" pitchFamily="2" charset="-18"/>
                </a:rPr>
                <a:t>Furthermore, they will understand how to conduct market research, promote their products, and apply small-scale strategies to launch sustainable fashion initiatives.</a:t>
              </a:r>
              <a:endParaRPr lang="en-US" sz="2200" dirty="0">
                <a:latin typeface="Montserrat" pitchFamily="2" charset="-18"/>
                <a:sym typeface="Montserrat"/>
              </a:endParaRPr>
            </a:p>
          </p:txBody>
        </p:sp>
        <p:sp>
          <p:nvSpPr>
            <p:cNvPr id="23" name="TextBox 23"/>
            <p:cNvSpPr txBox="1"/>
            <p:nvPr/>
          </p:nvSpPr>
          <p:spPr>
            <a:xfrm>
              <a:off x="-88782" y="114301"/>
              <a:ext cx="9889775" cy="2096217"/>
            </a:xfrm>
            <a:prstGeom prst="rect">
              <a:avLst/>
            </a:prstGeom>
          </p:spPr>
          <p:txBody>
            <a:bodyPr wrap="square" lIns="0" tIns="0" rIns="0" bIns="0" rtlCol="0" anchor="t">
              <a:spAutoFit/>
            </a:bodyPr>
            <a:lstStyle/>
            <a:p>
              <a:pPr>
                <a:lnSpc>
                  <a:spcPts val="6000"/>
                </a:lnSpc>
              </a:pPr>
              <a:r>
                <a:rPr lang="en-US" sz="6000" dirty="0">
                  <a:solidFill>
                    <a:srgbClr val="1E2328"/>
                  </a:solidFill>
                  <a:latin typeface="DM Serif Display"/>
                  <a:ea typeface="DM Serif Display"/>
                  <a:cs typeface="DM Serif Display"/>
                  <a:sym typeface="DM Serif Display"/>
                </a:rPr>
                <a:t>Expected </a:t>
              </a:r>
            </a:p>
            <a:p>
              <a:pPr>
                <a:lnSpc>
                  <a:spcPts val="6000"/>
                </a:lnSpc>
              </a:pPr>
              <a:r>
                <a:rPr lang="en-US" sz="6000" dirty="0">
                  <a:solidFill>
                    <a:srgbClr val="1E2328"/>
                  </a:solidFill>
                  <a:latin typeface="DM Serif Display"/>
                  <a:ea typeface="DM Serif Display"/>
                  <a:cs typeface="DM Serif Display"/>
                  <a:sym typeface="DM Serif Display"/>
                </a:rPr>
                <a:t>Learning Outcomes</a:t>
              </a:r>
            </a:p>
          </p:txBody>
        </p:sp>
      </p:grpSp>
      <p:grpSp>
        <p:nvGrpSpPr>
          <p:cNvPr id="19" name="Group 18">
            <a:extLst>
              <a:ext uri="{FF2B5EF4-FFF2-40B4-BE49-F238E27FC236}">
                <a16:creationId xmlns:a16="http://schemas.microsoft.com/office/drawing/2014/main" id="{51F05ACF-E7E3-43F6-DC6D-31E2323C512D}"/>
              </a:ext>
            </a:extLst>
          </p:cNvPr>
          <p:cNvGrpSpPr/>
          <p:nvPr/>
        </p:nvGrpSpPr>
        <p:grpSpPr>
          <a:xfrm>
            <a:off x="669529" y="1314790"/>
            <a:ext cx="5356508" cy="7200900"/>
            <a:chOff x="0" y="0"/>
            <a:chExt cx="7142011" cy="9601200"/>
          </a:xfrm>
        </p:grpSpPr>
        <p:pic>
          <p:nvPicPr>
            <p:cNvPr id="20" name="Picture 19">
              <a:extLst>
                <a:ext uri="{FF2B5EF4-FFF2-40B4-BE49-F238E27FC236}">
                  <a16:creationId xmlns:a16="http://schemas.microsoft.com/office/drawing/2014/main" id="{045CB3E0-9ABB-B186-4454-4477FB13B40A}"/>
                </a:ext>
              </a:extLst>
            </p:cNvPr>
            <p:cNvPicPr>
              <a:picLocks noChangeAspect="1"/>
            </p:cNvPicPr>
            <p:nvPr/>
          </p:nvPicPr>
          <p:blipFill>
            <a:blip r:embed="rId3"/>
            <a:srcRect t="5217" b="5217"/>
            <a:stretch>
              <a:fillRect/>
            </a:stretch>
          </p:blipFill>
          <p:spPr>
            <a:xfrm>
              <a:off x="0" y="0"/>
              <a:ext cx="7142011" cy="9601200"/>
            </a:xfrm>
            <a:prstGeom prst="rect">
              <a:avLst/>
            </a:prstGeom>
          </p:spPr>
        </p:pic>
      </p:grpSp>
      <p:sp>
        <p:nvSpPr>
          <p:cNvPr id="25" name="TextBox 51">
            <a:extLst>
              <a:ext uri="{FF2B5EF4-FFF2-40B4-BE49-F238E27FC236}">
                <a16:creationId xmlns:a16="http://schemas.microsoft.com/office/drawing/2014/main" id="{C9074C47-174D-27E1-5A39-D590EFC9F068}"/>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6" name="TextBox 13">
            <a:extLst>
              <a:ext uri="{FF2B5EF4-FFF2-40B4-BE49-F238E27FC236}">
                <a16:creationId xmlns:a16="http://schemas.microsoft.com/office/drawing/2014/main" id="{6FD04A6B-5B54-7D2F-C146-DF6A35D380DE}"/>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sp>
        <p:nvSpPr>
          <p:cNvPr id="13" name="TextBox 17">
            <a:extLst>
              <a:ext uri="{FF2B5EF4-FFF2-40B4-BE49-F238E27FC236}">
                <a16:creationId xmlns:a16="http://schemas.microsoft.com/office/drawing/2014/main" id="{81904D3E-0E59-88B9-CF52-5399C0A630CE}"/>
              </a:ext>
            </a:extLst>
          </p:cNvPr>
          <p:cNvSpPr txBox="1"/>
          <p:nvPr/>
        </p:nvSpPr>
        <p:spPr>
          <a:xfrm rot="16200000">
            <a:off x="1586148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64351" y="37191"/>
            <a:ext cx="9310979" cy="6194097"/>
            <a:chOff x="0" y="0"/>
            <a:chExt cx="12414639" cy="8258795"/>
          </a:xfrm>
        </p:grpSpPr>
        <p:grpSp>
          <p:nvGrpSpPr>
            <p:cNvPr id="3" name="Group 3"/>
            <p:cNvGrpSpPr/>
            <p:nvPr/>
          </p:nvGrpSpPr>
          <p:grpSpPr>
            <a:xfrm>
              <a:off x="0" y="1365250"/>
              <a:ext cx="12414639" cy="3429000"/>
              <a:chOff x="0" y="0"/>
              <a:chExt cx="7391041" cy="2041451"/>
            </a:xfrm>
          </p:grpSpPr>
          <p:sp>
            <p:nvSpPr>
              <p:cNvPr id="4" name="Freeform 4"/>
              <p:cNvSpPr/>
              <p:nvPr/>
            </p:nvSpPr>
            <p:spPr>
              <a:xfrm>
                <a:off x="1649962" y="0"/>
                <a:ext cx="5720557"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7510716" cy="8258795"/>
              <a:chOff x="0" y="0"/>
              <a:chExt cx="4471494" cy="4916866"/>
            </a:xfrm>
          </p:grpSpPr>
          <p:sp>
            <p:nvSpPr>
              <p:cNvPr id="7" name="Freeform 7"/>
              <p:cNvSpPr/>
              <p:nvPr/>
            </p:nvSpPr>
            <p:spPr>
              <a:xfrm>
                <a:off x="2394866" y="817120"/>
                <a:ext cx="2076628" cy="4099746"/>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482856" y="1475812"/>
            <a:ext cx="8661144" cy="7499793"/>
            <a:chOff x="0" y="114300"/>
            <a:chExt cx="11751060" cy="9999717"/>
          </a:xfrm>
        </p:grpSpPr>
        <p:sp>
          <p:nvSpPr>
            <p:cNvPr id="22" name="TextBox 22"/>
            <p:cNvSpPr txBox="1"/>
            <p:nvPr/>
          </p:nvSpPr>
          <p:spPr>
            <a:xfrm>
              <a:off x="29029" y="1668376"/>
              <a:ext cx="11722031" cy="8445641"/>
            </a:xfrm>
            <a:prstGeom prst="rect">
              <a:avLst/>
            </a:prstGeom>
          </p:spPr>
          <p:txBody>
            <a:bodyPr wrap="square" lIns="0" tIns="0" rIns="0" bIns="0" rtlCol="0" anchor="t">
              <a:spAutoFit/>
            </a:bodyPr>
            <a:lstStyle/>
            <a:p>
              <a:pPr>
                <a:lnSpc>
                  <a:spcPts val="3000"/>
                </a:lnSpc>
                <a:spcAft>
                  <a:spcPts val="800"/>
                </a:spcAft>
              </a:pPr>
              <a:r>
                <a:rPr lang="en-US" sz="2200" dirty="0">
                  <a:latin typeface="Montserrat" pitchFamily="2" charset="-18"/>
                </a:rPr>
                <a:t>This Unit will be based on both interactive and reflective learning methodologies.</a:t>
              </a:r>
            </a:p>
            <a:p>
              <a:pPr>
                <a:lnSpc>
                  <a:spcPts val="3000"/>
                </a:lnSpc>
                <a:spcAft>
                  <a:spcPts val="800"/>
                </a:spcAft>
              </a:pPr>
              <a:r>
                <a:rPr lang="en-US" sz="2200" dirty="0">
                  <a:latin typeface="Montserrat" pitchFamily="2" charset="-18"/>
                </a:rPr>
                <a:t>Interactive methodology is a learner-centered approach that will allow participants to engage in discussions, case studies, and group activities related to the concept of upcycling. By comparing upcycling with recycling and downcycling, learners will actively explore real examples and challenges from the fashion sector. This will help them develop a deeper understanding of sustainability in practice.</a:t>
              </a:r>
            </a:p>
            <a:p>
              <a:pPr>
                <a:lnSpc>
                  <a:spcPts val="3000"/>
                </a:lnSpc>
                <a:spcAft>
                  <a:spcPts val="800"/>
                </a:spcAft>
              </a:pPr>
              <a:r>
                <a:rPr lang="en-US" sz="2200" dirty="0">
                  <a:latin typeface="Montserrat" pitchFamily="2" charset="-18"/>
                </a:rPr>
                <a:t>Reflective learning methodology is an approach that emphasizes observation, analysis, and critical thinking. Learners will be encouraged to reflect on the environmental and economic benefits of upcycling, to share their own experiences with fashion consumption, and to consider how sustainable choices can influence consumer behavior and industry trends</a:t>
              </a:r>
              <a:r>
                <a:rPr lang="en-US" dirty="0"/>
                <a:t>.</a:t>
              </a:r>
              <a:endParaRPr lang="en-US" sz="2500" dirty="0">
                <a:solidFill>
                  <a:srgbClr val="1E2328"/>
                </a:solidFill>
                <a:latin typeface="Montserrat"/>
                <a:ea typeface="Montserrat"/>
                <a:cs typeface="Montserrat"/>
                <a:sym typeface="Montserrat"/>
              </a:endParaRPr>
            </a:p>
          </p:txBody>
        </p:sp>
        <p:sp>
          <p:nvSpPr>
            <p:cNvPr id="23" name="TextBox 23"/>
            <p:cNvSpPr txBox="1"/>
            <p:nvPr/>
          </p:nvSpPr>
          <p:spPr>
            <a:xfrm>
              <a:off x="0" y="114300"/>
              <a:ext cx="8969490" cy="1070293"/>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Methodology</a:t>
              </a:r>
            </a:p>
          </p:txBody>
        </p:sp>
      </p:grpSp>
      <p:grpSp>
        <p:nvGrpSpPr>
          <p:cNvPr id="17" name="Group 11">
            <a:extLst>
              <a:ext uri="{FF2B5EF4-FFF2-40B4-BE49-F238E27FC236}">
                <a16:creationId xmlns:a16="http://schemas.microsoft.com/office/drawing/2014/main" id="{C95870AD-1458-5229-6104-2C150EF56F08}"/>
              </a:ext>
            </a:extLst>
          </p:cNvPr>
          <p:cNvGrpSpPr/>
          <p:nvPr/>
        </p:nvGrpSpPr>
        <p:grpSpPr>
          <a:xfrm>
            <a:off x="11059888" y="3401668"/>
            <a:ext cx="5589589" cy="6594026"/>
            <a:chOff x="0" y="0"/>
            <a:chExt cx="9032217" cy="9613900"/>
          </a:xfrm>
        </p:grpSpPr>
        <p:pic>
          <p:nvPicPr>
            <p:cNvPr id="19" name="Picture 12">
              <a:extLst>
                <a:ext uri="{FF2B5EF4-FFF2-40B4-BE49-F238E27FC236}">
                  <a16:creationId xmlns:a16="http://schemas.microsoft.com/office/drawing/2014/main" id="{C0A734E7-11C8-C867-2753-5E6E80DB00A7}"/>
                </a:ext>
              </a:extLst>
            </p:cNvPr>
            <p:cNvPicPr>
              <a:picLocks noChangeAspect="1"/>
            </p:cNvPicPr>
            <p:nvPr/>
          </p:nvPicPr>
          <p:blipFill>
            <a:blip r:embed="rId3"/>
            <a:srcRect t="25127" b="3956"/>
            <a:stretch>
              <a:fillRect/>
            </a:stretch>
          </p:blipFill>
          <p:spPr>
            <a:xfrm>
              <a:off x="0" y="0"/>
              <a:ext cx="9032217" cy="9613900"/>
            </a:xfrm>
            <a:prstGeom prst="rect">
              <a:avLst/>
            </a:prstGeom>
          </p:spPr>
        </p:pic>
      </p:grpSp>
      <p:sp>
        <p:nvSpPr>
          <p:cNvPr id="20" name="TextBox 13">
            <a:extLst>
              <a:ext uri="{FF2B5EF4-FFF2-40B4-BE49-F238E27FC236}">
                <a16:creationId xmlns:a16="http://schemas.microsoft.com/office/drawing/2014/main" id="{4E7F2959-3080-9DDF-A4A2-7FCF2560D46A}"/>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sp>
        <p:nvSpPr>
          <p:cNvPr id="25" name="TextBox 19">
            <a:extLst>
              <a:ext uri="{FF2B5EF4-FFF2-40B4-BE49-F238E27FC236}">
                <a16:creationId xmlns:a16="http://schemas.microsoft.com/office/drawing/2014/main" id="{EB6179B4-7D81-F3D9-409D-F930DA94D9BE}"/>
              </a:ext>
            </a:extLst>
          </p:cNvPr>
          <p:cNvSpPr txBox="1"/>
          <p:nvPr/>
        </p:nvSpPr>
        <p:spPr>
          <a:xfrm>
            <a:off x="1028700" y="329406"/>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3" name="TextBox 17">
            <a:extLst>
              <a:ext uri="{FF2B5EF4-FFF2-40B4-BE49-F238E27FC236}">
                <a16:creationId xmlns:a16="http://schemas.microsoft.com/office/drawing/2014/main" id="{1480F843-64C0-5356-1242-931B4D12FA41}"/>
              </a:ext>
            </a:extLst>
          </p:cNvPr>
          <p:cNvSpPr txBox="1"/>
          <p:nvPr/>
        </p:nvSpPr>
        <p:spPr>
          <a:xfrm rot="16200000">
            <a:off x="15945300" y="7503784"/>
            <a:ext cx="324037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19905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9" name="Group 9"/>
          <p:cNvGrpSpPr/>
          <p:nvPr/>
        </p:nvGrpSpPr>
        <p:grpSpPr>
          <a:xfrm>
            <a:off x="62791" y="1242642"/>
            <a:ext cx="6051534" cy="9253538"/>
            <a:chOff x="0" y="0"/>
            <a:chExt cx="1308826" cy="2001355"/>
          </a:xfrm>
        </p:grpSpPr>
        <p:sp>
          <p:nvSpPr>
            <p:cNvPr id="10" name="Freeform 10"/>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txBody>
            <a:bodyPr/>
            <a:lstStyle/>
            <a:p>
              <a:endParaRPr lang="it-IT"/>
            </a:p>
          </p:txBody>
        </p:sp>
        <p:sp>
          <p:nvSpPr>
            <p:cNvPr id="11" name="TextBox 11"/>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p:cNvSpPr txBox="1"/>
          <p:nvPr/>
        </p:nvSpPr>
        <p:spPr>
          <a:xfrm>
            <a:off x="1028700" y="3830974"/>
            <a:ext cx="4119719" cy="1572162"/>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Module 1 Duration</a:t>
            </a:r>
          </a:p>
        </p:txBody>
      </p:sp>
      <p:sp>
        <p:nvSpPr>
          <p:cNvPr id="13" name="AutoShape 13"/>
          <p:cNvSpPr/>
          <p:nvPr/>
        </p:nvSpPr>
        <p:spPr>
          <a:xfrm>
            <a:off x="1087192" y="5869411"/>
            <a:ext cx="719041" cy="4762"/>
          </a:xfrm>
          <a:prstGeom prst="line">
            <a:avLst/>
          </a:prstGeom>
          <a:ln w="9525" cap="flat">
            <a:solidFill>
              <a:srgbClr val="FFFFFF"/>
            </a:solidFill>
            <a:prstDash val="solid"/>
            <a:headEnd type="none" w="sm" len="sm"/>
            <a:tailEnd type="none" w="sm" len="sm"/>
          </a:ln>
        </p:spPr>
        <p:txBody>
          <a:bodyPr/>
          <a:lstStyle/>
          <a:p>
            <a:endParaRPr lang="it-IT"/>
          </a:p>
        </p:txBody>
      </p:sp>
      <p:sp>
        <p:nvSpPr>
          <p:cNvPr id="14" name="TextBox 14"/>
          <p:cNvSpPr txBox="1"/>
          <p:nvPr/>
        </p:nvSpPr>
        <p:spPr>
          <a:xfrm>
            <a:off x="1116504" y="6163521"/>
            <a:ext cx="3944109" cy="431465"/>
          </a:xfrm>
          <a:prstGeom prst="rect">
            <a:avLst/>
          </a:prstGeom>
        </p:spPr>
        <p:txBody>
          <a:bodyPr wrap="square" lIns="0" tIns="0" rIns="0" bIns="0" rtlCol="0" anchor="t">
            <a:spAutoFit/>
          </a:bodyPr>
          <a:lstStyle/>
          <a:p>
            <a:pPr algn="l">
              <a:lnSpc>
                <a:spcPts val="3299"/>
              </a:lnSpc>
            </a:pPr>
            <a:r>
              <a:rPr lang="en-US" sz="3600" b="1" dirty="0">
                <a:solidFill>
                  <a:srgbClr val="FF0000"/>
                </a:solidFill>
                <a:latin typeface="Montserrat"/>
                <a:ea typeface="Montserrat"/>
                <a:cs typeface="Montserrat"/>
                <a:sym typeface="Montserrat"/>
              </a:rPr>
              <a:t>6 hours</a:t>
            </a:r>
          </a:p>
        </p:txBody>
      </p:sp>
      <p:sp>
        <p:nvSpPr>
          <p:cNvPr id="15" name="Freeform 15"/>
          <p:cNvSpPr/>
          <p:nvPr/>
        </p:nvSpPr>
        <p:spPr>
          <a:xfrm>
            <a:off x="5188298" y="517619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6" name="Group 16"/>
          <p:cNvGrpSpPr/>
          <p:nvPr/>
        </p:nvGrpSpPr>
        <p:grpSpPr>
          <a:xfrm>
            <a:off x="6435533" y="1570127"/>
            <a:ext cx="9601147" cy="4953417"/>
            <a:chOff x="-620057" y="-2801167"/>
            <a:chExt cx="12801529" cy="6604557"/>
          </a:xfrm>
        </p:grpSpPr>
        <p:sp>
          <p:nvSpPr>
            <p:cNvPr id="17" name="TextBox 17"/>
            <p:cNvSpPr txBox="1"/>
            <p:nvPr/>
          </p:nvSpPr>
          <p:spPr>
            <a:xfrm>
              <a:off x="-620057" y="-1582700"/>
              <a:ext cx="12801529" cy="5386090"/>
            </a:xfrm>
            <a:prstGeom prst="rect">
              <a:avLst/>
            </a:prstGeom>
          </p:spPr>
          <p:txBody>
            <a:bodyPr lIns="0" tIns="0" rIns="0" bIns="0" rtlCol="0" anchor="t">
              <a:spAutoFit/>
            </a:bodyPr>
            <a:lstStyle/>
            <a:p>
              <a:pPr algn="l">
                <a:lnSpc>
                  <a:spcPts val="3299"/>
                </a:lnSpc>
                <a:spcAft>
                  <a:spcPts val="1200"/>
                </a:spcAft>
              </a:pPr>
              <a:r>
                <a:rPr lang="en-US" sz="2500" dirty="0">
                  <a:solidFill>
                    <a:srgbClr val="1E2328"/>
                  </a:solidFill>
                  <a:latin typeface="Montserrat"/>
                  <a:ea typeface="Montserrat"/>
                  <a:cs typeface="Montserrat"/>
                  <a:sym typeface="Montserrat"/>
                </a:rPr>
                <a:t>For this Module is necessary:</a:t>
              </a:r>
            </a:p>
            <a:p>
              <a:pPr marL="457200" indent="-457200">
                <a:buFont typeface="Arial" panose="020B0604020202020204" pitchFamily="34" charset="0"/>
                <a:buChar char="•"/>
              </a:pPr>
              <a:r>
                <a:rPr lang="en-US" sz="2500" dirty="0">
                  <a:solidFill>
                    <a:srgbClr val="1E2328"/>
                  </a:solidFill>
                  <a:latin typeface="Montserrat"/>
                </a:rPr>
                <a:t>Scissors and measuring tape</a:t>
              </a:r>
            </a:p>
            <a:p>
              <a:pPr marL="457200" indent="-457200">
                <a:buFont typeface="Arial" panose="020B0604020202020204" pitchFamily="34" charset="0"/>
                <a:buChar char="•"/>
              </a:pPr>
              <a:r>
                <a:rPr lang="en-US" sz="2500" dirty="0">
                  <a:solidFill>
                    <a:srgbClr val="1E2328"/>
                  </a:solidFill>
                  <a:latin typeface="Montserrat"/>
                </a:rPr>
                <a:t>Checklist to inspect second-hand clothing</a:t>
              </a:r>
            </a:p>
            <a:p>
              <a:pPr marL="457200" indent="-457200">
                <a:buFont typeface="Arial" panose="020B0604020202020204" pitchFamily="34" charset="0"/>
                <a:buChar char="•"/>
              </a:pPr>
              <a:r>
                <a:rPr lang="en-US" sz="2500" dirty="0">
                  <a:solidFill>
                    <a:srgbClr val="1E2328"/>
                  </a:solidFill>
                  <a:latin typeface="Montserrat"/>
                </a:rPr>
                <a:t>Textile scraps and deadstock fabrics</a:t>
              </a:r>
            </a:p>
            <a:p>
              <a:pPr marL="457200" indent="-457200">
                <a:buFont typeface="Arial" panose="020B0604020202020204" pitchFamily="34" charset="0"/>
                <a:buChar char="•"/>
              </a:pPr>
              <a:r>
                <a:rPr lang="en-US" sz="2500" dirty="0">
                  <a:solidFill>
                    <a:srgbClr val="1E2328"/>
                  </a:solidFill>
                  <a:latin typeface="Montserrat"/>
                </a:rPr>
                <a:t>Computer/laptop with internet for research</a:t>
              </a:r>
            </a:p>
            <a:p>
              <a:pPr marL="457200" indent="-457200">
                <a:buFont typeface="Arial" panose="020B0604020202020204" pitchFamily="34" charset="0"/>
                <a:buChar char="•"/>
              </a:pPr>
              <a:r>
                <a:rPr lang="en-US" sz="2500" dirty="0">
                  <a:solidFill>
                    <a:srgbClr val="1E2328"/>
                  </a:solidFill>
                  <a:latin typeface="Montserrat"/>
                </a:rPr>
                <a:t>Access to business case examples and upcycling brands</a:t>
              </a:r>
            </a:p>
            <a:p>
              <a:pPr marL="457200" indent="-457200">
                <a:buFont typeface="Arial" panose="020B0604020202020204" pitchFamily="34" charset="0"/>
                <a:buChar char="•"/>
              </a:pPr>
              <a:r>
                <a:rPr lang="en-US" sz="2500" dirty="0">
                  <a:solidFill>
                    <a:srgbClr val="1E2328"/>
                  </a:solidFill>
                  <a:latin typeface="Montserrat"/>
                </a:rPr>
                <a:t>Worksheets for drafting value propositions</a:t>
              </a:r>
            </a:p>
            <a:p>
              <a:pPr marL="457200" indent="-457200">
                <a:buFont typeface="Arial" panose="020B0604020202020204" pitchFamily="34" charset="0"/>
                <a:buChar char="•"/>
              </a:pPr>
              <a:r>
                <a:rPr lang="en-US" sz="2500" dirty="0">
                  <a:solidFill>
                    <a:srgbClr val="1E2328"/>
                  </a:solidFill>
                  <a:latin typeface="Montserrat"/>
                </a:rPr>
                <a:t>Flipchart/markers for brainstorming business strategies</a:t>
              </a:r>
            </a:p>
            <a:p>
              <a:pPr marL="457200" indent="-457200">
                <a:buFont typeface="Arial" panose="020B0604020202020204" pitchFamily="34" charset="0"/>
                <a:buChar char="•"/>
              </a:pPr>
              <a:r>
                <a:rPr lang="en-US" sz="2500" dirty="0">
                  <a:solidFill>
                    <a:srgbClr val="1E2328"/>
                  </a:solidFill>
                  <a:latin typeface="Montserrat"/>
                </a:rPr>
                <a:t>(Optional) Guest speaker or video on sustainable business models</a:t>
              </a:r>
            </a:p>
          </p:txBody>
        </p:sp>
        <p:sp>
          <p:nvSpPr>
            <p:cNvPr id="18" name="TextBox 18"/>
            <p:cNvSpPr txBox="1"/>
            <p:nvPr/>
          </p:nvSpPr>
          <p:spPr>
            <a:xfrm>
              <a:off x="-591029" y="-2801167"/>
              <a:ext cx="10118569" cy="1040200"/>
            </a:xfrm>
            <a:prstGeom prst="rect">
              <a:avLst/>
            </a:prstGeom>
          </p:spPr>
          <p:txBody>
            <a:bodyPr wrap="square" lIns="0" tIns="0" rIns="0" bIns="0" rtlCol="0" anchor="t">
              <a:spAutoFit/>
            </a:bodyPr>
            <a:lstStyle/>
            <a:p>
              <a:pPr algn="l">
                <a:lnSpc>
                  <a:spcPts val="6000"/>
                </a:lnSpc>
              </a:pPr>
              <a:r>
                <a:rPr lang="en-US" sz="5600" dirty="0">
                  <a:solidFill>
                    <a:srgbClr val="CFCF5A"/>
                  </a:solidFill>
                  <a:latin typeface="DM Serif Display"/>
                  <a:ea typeface="DM Serif Display"/>
                  <a:cs typeface="DM Serif Display"/>
                  <a:sym typeface="DM Serif Display"/>
                </a:rPr>
                <a:t>Necessary equipment</a:t>
              </a:r>
            </a:p>
          </p:txBody>
        </p:sp>
      </p:grpSp>
      <p:sp>
        <p:nvSpPr>
          <p:cNvPr id="21" name="TextBox 21"/>
          <p:cNvSpPr txBox="1"/>
          <p:nvPr/>
        </p:nvSpPr>
        <p:spPr>
          <a:xfrm>
            <a:off x="6435533" y="7602460"/>
            <a:ext cx="7312318" cy="787652"/>
          </a:xfrm>
          <a:prstGeom prst="rect">
            <a:avLst/>
          </a:prstGeom>
        </p:spPr>
        <p:txBody>
          <a:bodyPr wrap="square" lIns="0" tIns="0" rIns="0" bIns="0" rtlCol="0" anchor="t">
            <a:spAutoFit/>
          </a:bodyPr>
          <a:lstStyle/>
          <a:p>
            <a:pPr algn="l">
              <a:lnSpc>
                <a:spcPts val="6000"/>
              </a:lnSpc>
            </a:pPr>
            <a:r>
              <a:rPr lang="en-US" sz="5600" dirty="0">
                <a:solidFill>
                  <a:srgbClr val="CFCF5A"/>
                </a:solidFill>
                <a:latin typeface="DM Serif Display"/>
                <a:ea typeface="DM Serif Display"/>
                <a:cs typeface="DM Serif Display"/>
                <a:sym typeface="DM Serif Display"/>
              </a:rPr>
              <a:t>Assessment Criteria</a:t>
            </a:r>
          </a:p>
        </p:txBody>
      </p:sp>
      <p:sp>
        <p:nvSpPr>
          <p:cNvPr id="27" name="CasellaDiTesto 26">
            <a:extLst>
              <a:ext uri="{FF2B5EF4-FFF2-40B4-BE49-F238E27FC236}">
                <a16:creationId xmlns:a16="http://schemas.microsoft.com/office/drawing/2014/main" id="{B6048AC1-4C84-C3E3-ACBE-A2C6F694FC32}"/>
              </a:ext>
            </a:extLst>
          </p:cNvPr>
          <p:cNvSpPr txBox="1"/>
          <p:nvPr/>
        </p:nvSpPr>
        <p:spPr>
          <a:xfrm>
            <a:off x="6293400" y="8390113"/>
            <a:ext cx="9434239" cy="1736373"/>
          </a:xfrm>
          <a:prstGeom prst="rect">
            <a:avLst/>
          </a:prstGeom>
          <a:noFill/>
        </p:spPr>
        <p:txBody>
          <a:bodyPr wrap="square">
            <a:spAutoFit/>
          </a:bodyPr>
          <a:lstStyle/>
          <a:p>
            <a:pPr marL="342900" indent="-342900">
              <a:lnSpc>
                <a:spcPts val="3299"/>
              </a:lnSpc>
              <a:buFont typeface="Wingdings" panose="05000000000000000000" pitchFamily="2" charset="2"/>
              <a:buChar char="Ø"/>
            </a:pPr>
            <a:r>
              <a:rPr lang="en-US" sz="2500" dirty="0">
                <a:solidFill>
                  <a:srgbClr val="1E2328"/>
                </a:solidFill>
                <a:latin typeface="Montserrat"/>
                <a:sym typeface="Montserrat"/>
              </a:rPr>
              <a:t>A </a:t>
            </a:r>
            <a:r>
              <a:rPr lang="en-US" sz="2500" b="1" dirty="0">
                <a:solidFill>
                  <a:srgbClr val="1E2328"/>
                </a:solidFill>
                <a:latin typeface="Montserrat"/>
                <a:sym typeface="Montserrat"/>
              </a:rPr>
              <a:t>5 closed questions quiz </a:t>
            </a:r>
            <a:r>
              <a:rPr lang="en-US" sz="2500" dirty="0">
                <a:solidFill>
                  <a:srgbClr val="1E2328"/>
                </a:solidFill>
                <a:latin typeface="Montserrat"/>
                <a:sym typeface="Montserrat"/>
              </a:rPr>
              <a:t>will be submitted to learners to ascertain the reaching of learning goals set for this Module  </a:t>
            </a:r>
          </a:p>
          <a:p>
            <a:pPr algn="l">
              <a:lnSpc>
                <a:spcPts val="3299"/>
              </a:lnSpc>
            </a:pPr>
            <a:endParaRPr lang="en-US" sz="1800" dirty="0">
              <a:solidFill>
                <a:srgbClr val="1E2328"/>
              </a:solidFill>
              <a:latin typeface="Montserrat"/>
              <a:ea typeface="Montserrat"/>
              <a:cs typeface="Montserrat"/>
              <a:sym typeface="Montserrat"/>
            </a:endParaRPr>
          </a:p>
        </p:txBody>
      </p:sp>
      <p:sp>
        <p:nvSpPr>
          <p:cNvPr id="23" name="TextBox 51">
            <a:extLst>
              <a:ext uri="{FF2B5EF4-FFF2-40B4-BE49-F238E27FC236}">
                <a16:creationId xmlns:a16="http://schemas.microsoft.com/office/drawing/2014/main" id="{42790453-3206-CC7C-F204-886F47CF2AEF}"/>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4" name="TextBox 13">
            <a:extLst>
              <a:ext uri="{FF2B5EF4-FFF2-40B4-BE49-F238E27FC236}">
                <a16:creationId xmlns:a16="http://schemas.microsoft.com/office/drawing/2014/main" id="{2C301D74-F142-F27E-D394-77AB01478C83}"/>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sp>
        <p:nvSpPr>
          <p:cNvPr id="6" name="TextBox 17">
            <a:extLst>
              <a:ext uri="{FF2B5EF4-FFF2-40B4-BE49-F238E27FC236}">
                <a16:creationId xmlns:a16="http://schemas.microsoft.com/office/drawing/2014/main" id="{5483C3BA-65A9-C7AF-D47B-110A47F0E3FD}"/>
              </a:ext>
            </a:extLst>
          </p:cNvPr>
          <p:cNvSpPr txBox="1"/>
          <p:nvPr/>
        </p:nvSpPr>
        <p:spPr>
          <a:xfrm rot="16200000">
            <a:off x="1597578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247618"/>
            <a:ext cx="17572922" cy="4344381"/>
            <a:chOff x="-11015923" y="-998257"/>
            <a:chExt cx="23430562" cy="5792507"/>
          </a:xfrm>
        </p:grpSpPr>
        <p:grpSp>
          <p:nvGrpSpPr>
            <p:cNvPr id="3" name="Group 3"/>
            <p:cNvGrpSpPr/>
            <p:nvPr/>
          </p:nvGrpSpPr>
          <p:grpSpPr>
            <a:xfrm>
              <a:off x="-11015923" y="-998257"/>
              <a:ext cx="23430562" cy="5792507"/>
              <a:chOff x="-6558317" y="-1407111"/>
              <a:chExt cx="13949358" cy="3448562"/>
            </a:xfrm>
          </p:grpSpPr>
          <p:sp>
            <p:nvSpPr>
              <p:cNvPr id="4" name="Freeform 4"/>
              <p:cNvSpPr/>
              <p:nvPr/>
            </p:nvSpPr>
            <p:spPr>
              <a:xfrm>
                <a:off x="-6558317" y="-1407111"/>
                <a:ext cx="3003165" cy="812800"/>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11015923" y="0"/>
              <a:ext cx="12387523" cy="4086794"/>
              <a:chOff x="-6558315" y="0"/>
              <a:chExt cx="7374895" cy="2433068"/>
            </a:xfrm>
          </p:grpSpPr>
          <p:sp>
            <p:nvSpPr>
              <p:cNvPr id="7" name="Freeform 7"/>
              <p:cNvSpPr/>
              <p:nvPr/>
            </p:nvSpPr>
            <p:spPr>
              <a:xfrm>
                <a:off x="-6558315" y="1591635"/>
                <a:ext cx="6835077" cy="841433"/>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197210" y="2324100"/>
            <a:ext cx="16211658" cy="6850401"/>
            <a:chOff x="-9193075" y="1084462"/>
            <a:chExt cx="21615544" cy="8046745"/>
          </a:xfrm>
        </p:grpSpPr>
        <p:sp>
          <p:nvSpPr>
            <p:cNvPr id="22" name="TextBox 22"/>
            <p:cNvSpPr txBox="1"/>
            <p:nvPr/>
          </p:nvSpPr>
          <p:spPr>
            <a:xfrm>
              <a:off x="3286785" y="1084462"/>
              <a:ext cx="9135684" cy="8046745"/>
            </a:xfrm>
            <a:prstGeom prst="rect">
              <a:avLst/>
            </a:prstGeom>
          </p:spPr>
          <p:txBody>
            <a:bodyPr wrap="square" lIns="0" tIns="0" rIns="0" bIns="0" rtlCol="0" anchor="t">
              <a:spAutoFit/>
            </a:bodyPr>
            <a:lstStyle/>
            <a:p>
              <a:pPr algn="l"/>
              <a:r>
                <a:rPr lang="en-US" sz="3500" dirty="0">
                  <a:solidFill>
                    <a:srgbClr val="1E2328"/>
                  </a:solidFill>
                  <a:latin typeface="Montserrat"/>
                  <a:ea typeface="Montserrat"/>
                  <a:cs typeface="Montserrat"/>
                  <a:sym typeface="Montserrat"/>
                </a:rPr>
                <a:t>This Module includes theoretical Training Materials on PPT or Canva format. </a:t>
              </a:r>
            </a:p>
            <a:p>
              <a:pPr algn="l"/>
              <a:endParaRPr lang="en-US" sz="3500" dirty="0">
                <a:solidFill>
                  <a:srgbClr val="1E2328"/>
                </a:solidFill>
                <a:latin typeface="Montserrat"/>
                <a:ea typeface="Montserrat"/>
                <a:cs typeface="Montserrat"/>
                <a:sym typeface="Montserrat"/>
              </a:endParaRPr>
            </a:p>
            <a:p>
              <a:pPr algn="l"/>
              <a:r>
                <a:rPr lang="en-US" sz="3500" dirty="0">
                  <a:solidFill>
                    <a:srgbClr val="1E2328"/>
                  </a:solidFill>
                  <a:latin typeface="Montserrat"/>
                  <a:ea typeface="Montserrat"/>
                  <a:cs typeface="Montserrat"/>
                  <a:sym typeface="Montserrat"/>
                </a:rPr>
                <a:t>Theoretical materials are available for each Training Unit constituting the Module.</a:t>
              </a:r>
            </a:p>
            <a:p>
              <a:pPr algn="l"/>
              <a:r>
                <a:rPr lang="en-US" sz="3500" dirty="0">
                  <a:solidFill>
                    <a:srgbClr val="1E2328"/>
                  </a:solidFill>
                  <a:latin typeface="Montserrat"/>
                  <a:ea typeface="Montserrat"/>
                  <a:cs typeface="Montserrat"/>
                  <a:sym typeface="Montserrat"/>
                </a:rPr>
                <a:t> </a:t>
              </a:r>
            </a:p>
            <a:p>
              <a:pPr algn="l"/>
              <a:r>
                <a:rPr lang="en-US" sz="3500" dirty="0">
                  <a:solidFill>
                    <a:srgbClr val="1E2328"/>
                  </a:solidFill>
                  <a:latin typeface="Montserrat"/>
                  <a:ea typeface="Montserrat"/>
                  <a:cs typeface="Montserrat"/>
                  <a:sym typeface="Montserrat"/>
                </a:rPr>
                <a:t>Video tutorials are available only for Modules with high performative-practical learning contents.</a:t>
              </a:r>
            </a:p>
            <a:p>
              <a:pPr algn="l">
                <a:lnSpc>
                  <a:spcPts val="3299"/>
                </a:lnSpc>
              </a:pPr>
              <a:endParaRPr lang="en-US" sz="2199" dirty="0">
                <a:solidFill>
                  <a:srgbClr val="1E2328"/>
                </a:solidFill>
                <a:latin typeface="Montserrat"/>
                <a:ea typeface="Montserrat"/>
                <a:cs typeface="Montserrat"/>
                <a:sym typeface="Montserrat"/>
              </a:endParaRPr>
            </a:p>
          </p:txBody>
        </p:sp>
        <p:sp>
          <p:nvSpPr>
            <p:cNvPr id="23" name="TextBox 23"/>
            <p:cNvSpPr txBox="1"/>
            <p:nvPr/>
          </p:nvSpPr>
          <p:spPr>
            <a:xfrm>
              <a:off x="-9193075" y="7081152"/>
              <a:ext cx="9520343" cy="1846722"/>
            </a:xfrm>
            <a:prstGeom prst="rect">
              <a:avLst/>
            </a:prstGeom>
          </p:spPr>
          <p:txBody>
            <a:bodyPr wrap="square"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Training Materials &amp; Video-Tutorials</a:t>
              </a:r>
            </a:p>
          </p:txBody>
        </p:sp>
      </p:grpSp>
      <p:sp>
        <p:nvSpPr>
          <p:cNvPr id="14" name="TextBox 12">
            <a:extLst>
              <a:ext uri="{FF2B5EF4-FFF2-40B4-BE49-F238E27FC236}">
                <a16:creationId xmlns:a16="http://schemas.microsoft.com/office/drawing/2014/main" id="{4F8E6C74-5513-718C-D4F2-1B28FFFFCF90}"/>
              </a:ext>
            </a:extLst>
          </p:cNvPr>
          <p:cNvSpPr txBox="1"/>
          <p:nvPr/>
        </p:nvSpPr>
        <p:spPr>
          <a:xfrm>
            <a:off x="1031566" y="351095"/>
            <a:ext cx="5107658" cy="382477"/>
          </a:xfrm>
          <a:prstGeom prst="rect">
            <a:avLst/>
          </a:prstGeom>
        </p:spPr>
        <p:txBody>
          <a:bodyPr wrap="square"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Programma</a:t>
            </a:r>
            <a:r>
              <a:rPr lang="en-US" sz="2499" dirty="0">
                <a:solidFill>
                  <a:srgbClr val="1E2328"/>
                </a:solidFill>
                <a:latin typeface="DM Serif Display"/>
                <a:ea typeface="DM Serif Display"/>
                <a:cs typeface="DM Serif Display"/>
                <a:sym typeface="DM Serif Display"/>
              </a:rPr>
              <a:t> di </a:t>
            </a:r>
            <a:r>
              <a:rPr lang="en-US" sz="2499" dirty="0" err="1">
                <a:solidFill>
                  <a:srgbClr val="1E2328"/>
                </a:solidFill>
                <a:latin typeface="DM Serif Display"/>
                <a:ea typeface="DM Serif Display"/>
                <a:cs typeface="DM Serif Display"/>
                <a:sym typeface="DM Serif Display"/>
              </a:rPr>
              <a:t>Formazione</a:t>
            </a:r>
            <a:r>
              <a:rPr lang="en-US" sz="2499" dirty="0">
                <a:solidFill>
                  <a:srgbClr val="1E2328"/>
                </a:solidFill>
                <a:latin typeface="DM Serif Display"/>
                <a:ea typeface="DM Serif Display"/>
                <a:cs typeface="DM Serif Display"/>
                <a:sym typeface="DM Serif Display"/>
              </a:rPr>
              <a:t> UpTraK</a:t>
            </a:r>
          </a:p>
        </p:txBody>
      </p:sp>
      <p:sp>
        <p:nvSpPr>
          <p:cNvPr id="15" name="TextBox 13">
            <a:extLst>
              <a:ext uri="{FF2B5EF4-FFF2-40B4-BE49-F238E27FC236}">
                <a16:creationId xmlns:a16="http://schemas.microsoft.com/office/drawing/2014/main" id="{BB696286-FF2C-A063-4676-1BAFB3DA8EAC}"/>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pic>
        <p:nvPicPr>
          <p:cNvPr id="19" name="Immagine 18" descr="Immagine che contiene vestiti, persona, interno, jeans&#10;&#10;Il contenuto generato dall'IA potrebbe non essere corretto.">
            <a:extLst>
              <a:ext uri="{FF2B5EF4-FFF2-40B4-BE49-F238E27FC236}">
                <a16:creationId xmlns:a16="http://schemas.microsoft.com/office/drawing/2014/main" id="{2CBED040-DD83-34AB-809B-3DF9E9A2C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5972"/>
            <a:ext cx="8827958" cy="5267572"/>
          </a:xfrm>
          <a:prstGeom prst="rect">
            <a:avLst/>
          </a:prstGeom>
        </p:spPr>
      </p:pic>
      <p:sp>
        <p:nvSpPr>
          <p:cNvPr id="13" name="TextBox 17">
            <a:extLst>
              <a:ext uri="{FF2B5EF4-FFF2-40B4-BE49-F238E27FC236}">
                <a16:creationId xmlns:a16="http://schemas.microsoft.com/office/drawing/2014/main" id="{3865E87A-C857-AA64-813E-4C6B1038D5A9}"/>
              </a:ext>
            </a:extLst>
          </p:cNvPr>
          <p:cNvSpPr txBox="1"/>
          <p:nvPr/>
        </p:nvSpPr>
        <p:spPr>
          <a:xfrm rot="16200000">
            <a:off x="15747180" y="7442823"/>
            <a:ext cx="33622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389266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3"/>
              <a:stretch>
                <a:fillRect/>
              </a:stretch>
            </a:blipFill>
          </p:spPr>
          <p:txBody>
            <a:bodyPr/>
            <a:lstStyle/>
            <a:p>
              <a:endParaRPr lang="it-IT"/>
            </a:p>
          </p:txBody>
        </p:sp>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1" name="Group 11"/>
          <p:cNvGrpSpPr/>
          <p:nvPr/>
        </p:nvGrpSpPr>
        <p:grpSpPr>
          <a:xfrm>
            <a:off x="-32657" y="8801100"/>
            <a:ext cx="16731663" cy="1495538"/>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381000" y="9010260"/>
            <a:ext cx="15620999" cy="1077218"/>
          </a:xfrm>
          <a:prstGeom prst="rect">
            <a:avLst/>
          </a:prstGeom>
        </p:spPr>
        <p:txBody>
          <a:bodyPr wrap="square" lIns="0" tIns="0" rIns="0" bIns="0" rtlCol="0" anchor="t">
            <a:spAutoFit/>
          </a:bodyPr>
          <a:lstStyle/>
          <a:p>
            <a:pPr algn="l"/>
            <a:r>
              <a:rPr lang="en-US" sz="3500" dirty="0">
                <a:solidFill>
                  <a:schemeClr val="bg1"/>
                </a:solidFill>
                <a:latin typeface="DM Serif Display"/>
                <a:ea typeface="DM Serif Display"/>
                <a:cs typeface="DM Serif Display"/>
                <a:sym typeface="DM Serif Display"/>
              </a:rPr>
              <a:t>PROFESSIONAL FASHION DESIGNER EXPERT IN UPCYCLING</a:t>
            </a:r>
          </a:p>
          <a:p>
            <a:pPr algn="l"/>
            <a:r>
              <a:rPr lang="en-US" sz="3500" dirty="0">
                <a:solidFill>
                  <a:schemeClr val="bg1"/>
                </a:solidFill>
                <a:latin typeface="DM Serif Display"/>
                <a:ea typeface="DM Serif Display"/>
                <a:cs typeface="DM Serif Display"/>
                <a:sym typeface="DM Serif Display"/>
              </a:rPr>
              <a:t>TRAINER FOR FASHION DESIGN &amp; MODELING EXPERT IN CIRCULAR ECONOMY</a:t>
            </a:r>
          </a:p>
        </p:txBody>
      </p:sp>
      <p:pic>
        <p:nvPicPr>
          <p:cNvPr id="21" name="Immagine 20" descr="Immagine che contiene persona, interno, vestiti, forniture per ufficio&#10;&#10;Descrizione generata automaticamente">
            <a:extLst>
              <a:ext uri="{FF2B5EF4-FFF2-40B4-BE49-F238E27FC236}">
                <a16:creationId xmlns:a16="http://schemas.microsoft.com/office/drawing/2014/main" id="{1299757F-4CEC-22A5-11BE-DD9656D6AD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4" y="2306770"/>
            <a:ext cx="8930210" cy="6494329"/>
          </a:xfrm>
          <a:prstGeom prst="rect">
            <a:avLst/>
          </a:prstGeom>
        </p:spPr>
      </p:pic>
      <p:sp>
        <p:nvSpPr>
          <p:cNvPr id="22" name="TextBox 16">
            <a:extLst>
              <a:ext uri="{FF2B5EF4-FFF2-40B4-BE49-F238E27FC236}">
                <a16:creationId xmlns:a16="http://schemas.microsoft.com/office/drawing/2014/main" id="{79315A6F-FBAE-680F-E103-4763F5643FCD}"/>
              </a:ext>
            </a:extLst>
          </p:cNvPr>
          <p:cNvSpPr txBox="1"/>
          <p:nvPr/>
        </p:nvSpPr>
        <p:spPr>
          <a:xfrm>
            <a:off x="9110851" y="2317522"/>
            <a:ext cx="7588155" cy="8010847"/>
          </a:xfrm>
          <a:prstGeom prst="rect">
            <a:avLst/>
          </a:prstGeom>
          <a:noFill/>
          <a:ln>
            <a:solidFill>
              <a:schemeClr val="bg1"/>
            </a:solidFill>
          </a:ln>
        </p:spPr>
        <p:txBody>
          <a:bodyPr wrap="square" lIns="0" tIns="0" rIns="0" bIns="0" rtlCol="0" anchor="t">
            <a:spAutoFit/>
          </a:bodyPr>
          <a:lstStyle/>
          <a:p>
            <a:pPr algn="l">
              <a:lnSpc>
                <a:spcPts val="3299"/>
              </a:lnSpc>
            </a:pPr>
            <a:r>
              <a:rPr lang="en-US" sz="2200" dirty="0">
                <a:latin typeface="Montserrat" pitchFamily="2" charset="-18"/>
                <a:sym typeface="Montserrat"/>
              </a:rPr>
              <a:t>Technical competences</a:t>
            </a:r>
          </a:p>
          <a:p>
            <a:pPr marL="342900" indent="-342900" fontAlgn="base">
              <a:lnSpc>
                <a:spcPts val="3299"/>
              </a:lnSpc>
              <a:spcBef>
                <a:spcPct val="0"/>
              </a:spcBef>
              <a:spcAft>
                <a:spcPct val="0"/>
              </a:spcAft>
              <a:buClrTx/>
              <a:buFont typeface="Wingdings" panose="05000000000000000000" pitchFamily="2" charset="2"/>
              <a:buChar char="Ø"/>
            </a:pPr>
            <a:r>
              <a:rPr lang="pl-PL" altLang="pl-PL" sz="2200" dirty="0" err="1">
                <a:latin typeface="Montserrat" pitchFamily="2" charset="-18"/>
              </a:rPr>
              <a:t>Experienced</a:t>
            </a:r>
            <a:r>
              <a:rPr lang="pl-PL" altLang="pl-PL" sz="2200" dirty="0">
                <a:latin typeface="Montserrat" pitchFamily="2" charset="-18"/>
              </a:rPr>
              <a:t> in </a:t>
            </a:r>
            <a:r>
              <a:rPr lang="pl-PL" altLang="pl-PL" sz="2200" dirty="0" err="1">
                <a:latin typeface="Montserrat" pitchFamily="2" charset="-18"/>
              </a:rPr>
              <a:t>sustainable</a:t>
            </a:r>
            <a:r>
              <a:rPr lang="pl-PL" altLang="pl-PL" sz="2200" dirty="0">
                <a:latin typeface="Montserrat" pitchFamily="2" charset="-18"/>
              </a:rPr>
              <a:t> business and </a:t>
            </a:r>
            <a:r>
              <a:rPr lang="pl-PL" altLang="pl-PL" sz="2200" dirty="0" err="1">
                <a:latin typeface="Montserrat" pitchFamily="2" charset="-18"/>
              </a:rPr>
              <a:t>entrepreneurship</a:t>
            </a:r>
            <a:endParaRPr lang="pl-PL" altLang="pl-PL" sz="2200" dirty="0">
              <a:latin typeface="Montserrat" pitchFamily="2" charset="-18"/>
            </a:endParaRPr>
          </a:p>
          <a:p>
            <a:pPr marL="342900" indent="-342900" fontAlgn="base">
              <a:lnSpc>
                <a:spcPts val="3299"/>
              </a:lnSpc>
              <a:spcBef>
                <a:spcPct val="0"/>
              </a:spcBef>
              <a:spcAft>
                <a:spcPct val="0"/>
              </a:spcAft>
              <a:buClrTx/>
              <a:buFont typeface="Wingdings" panose="05000000000000000000" pitchFamily="2" charset="2"/>
              <a:buChar char="Ø"/>
            </a:pPr>
            <a:r>
              <a:rPr lang="pl-PL" altLang="pl-PL" sz="2200" dirty="0" err="1">
                <a:latin typeface="Montserrat" pitchFamily="2" charset="-18"/>
              </a:rPr>
              <a:t>Knowledgeable</a:t>
            </a:r>
            <a:r>
              <a:rPr lang="pl-PL" altLang="pl-PL" sz="2200" dirty="0">
                <a:latin typeface="Montserrat" pitchFamily="2" charset="-18"/>
              </a:rPr>
              <a:t> in </a:t>
            </a:r>
            <a:r>
              <a:rPr lang="pl-PL" altLang="pl-PL" sz="2200" dirty="0" err="1">
                <a:latin typeface="Montserrat" pitchFamily="2" charset="-18"/>
              </a:rPr>
              <a:t>fashion</a:t>
            </a:r>
            <a:r>
              <a:rPr lang="pl-PL" altLang="pl-PL" sz="2200" dirty="0">
                <a:latin typeface="Montserrat" pitchFamily="2" charset="-18"/>
              </a:rPr>
              <a:t> marketing and </a:t>
            </a:r>
            <a:r>
              <a:rPr lang="pl-PL" altLang="pl-PL" sz="2200" dirty="0" err="1">
                <a:latin typeface="Montserrat" pitchFamily="2" charset="-18"/>
              </a:rPr>
              <a:t>branding</a:t>
            </a:r>
            <a:endParaRPr lang="pl-PL" altLang="pl-PL" sz="2200" dirty="0">
              <a:latin typeface="Montserrat" pitchFamily="2" charset="-18"/>
            </a:endParaRPr>
          </a:p>
          <a:p>
            <a:pPr marL="342900" indent="-342900" fontAlgn="base">
              <a:lnSpc>
                <a:spcPts val="3299"/>
              </a:lnSpc>
              <a:spcBef>
                <a:spcPct val="0"/>
              </a:spcBef>
              <a:spcAft>
                <a:spcPct val="0"/>
              </a:spcAft>
              <a:buClrTx/>
              <a:buFont typeface="Wingdings" panose="05000000000000000000" pitchFamily="2" charset="2"/>
              <a:buChar char="Ø"/>
            </a:pPr>
            <a:r>
              <a:rPr lang="pl-PL" altLang="pl-PL" sz="2200" dirty="0">
                <a:latin typeface="Montserrat" pitchFamily="2" charset="-18"/>
              </a:rPr>
              <a:t>Creative </a:t>
            </a:r>
            <a:r>
              <a:rPr lang="pl-PL" altLang="pl-PL" sz="2200" dirty="0" err="1">
                <a:latin typeface="Montserrat" pitchFamily="2" charset="-18"/>
              </a:rPr>
              <a:t>thinker</a:t>
            </a:r>
            <a:r>
              <a:rPr lang="pl-PL" altLang="pl-PL" sz="2200" dirty="0">
                <a:latin typeface="Montserrat" pitchFamily="2" charset="-18"/>
              </a:rPr>
              <a:t> with problem-</a:t>
            </a:r>
            <a:r>
              <a:rPr lang="pl-PL" altLang="pl-PL" sz="2200" dirty="0" err="1">
                <a:latin typeface="Montserrat" pitchFamily="2" charset="-18"/>
              </a:rPr>
              <a:t>solving</a:t>
            </a:r>
            <a:r>
              <a:rPr lang="pl-PL" altLang="pl-PL" sz="2200" dirty="0">
                <a:latin typeface="Montserrat" pitchFamily="2" charset="-18"/>
              </a:rPr>
              <a:t> </a:t>
            </a:r>
            <a:r>
              <a:rPr lang="pl-PL" altLang="pl-PL" sz="2200" dirty="0" err="1">
                <a:latin typeface="Montserrat" pitchFamily="2" charset="-18"/>
              </a:rPr>
              <a:t>skills</a:t>
            </a:r>
            <a:endParaRPr lang="pl-PL" altLang="pl-PL" sz="2200" dirty="0">
              <a:latin typeface="Montserrat" pitchFamily="2" charset="-18"/>
            </a:endParaRPr>
          </a:p>
          <a:p>
            <a:pPr marL="342900" lvl="0" indent="-342900" fontAlgn="base">
              <a:lnSpc>
                <a:spcPts val="3299"/>
              </a:lnSpc>
              <a:spcBef>
                <a:spcPct val="0"/>
              </a:spcBef>
              <a:spcAft>
                <a:spcPct val="0"/>
              </a:spcAft>
              <a:buFont typeface="Wingdings" panose="05000000000000000000" pitchFamily="2" charset="2"/>
              <a:buChar char="Ø"/>
            </a:pPr>
            <a:r>
              <a:rPr lang="pl-PL" altLang="pl-PL" sz="2200" dirty="0" err="1">
                <a:latin typeface="Montserrat" pitchFamily="2" charset="-18"/>
              </a:rPr>
              <a:t>Skilled</a:t>
            </a:r>
            <a:r>
              <a:rPr lang="pl-PL" altLang="pl-PL" sz="2200" dirty="0">
                <a:latin typeface="Montserrat" pitchFamily="2" charset="-18"/>
              </a:rPr>
              <a:t> in </a:t>
            </a:r>
            <a:r>
              <a:rPr lang="pl-PL" altLang="pl-PL" sz="2200" dirty="0" err="1">
                <a:latin typeface="Montserrat" pitchFamily="2" charset="-18"/>
              </a:rPr>
              <a:t>textile</a:t>
            </a:r>
            <a:r>
              <a:rPr lang="pl-PL" altLang="pl-PL" sz="2200" dirty="0">
                <a:latin typeface="Montserrat" pitchFamily="2" charset="-18"/>
              </a:rPr>
              <a:t> recycling </a:t>
            </a:r>
            <a:r>
              <a:rPr lang="pl-PL" altLang="pl-PL" sz="2200" dirty="0" err="1">
                <a:latin typeface="Montserrat" pitchFamily="2" charset="-18"/>
              </a:rPr>
              <a:t>methods</a:t>
            </a:r>
            <a:endParaRPr lang="pl-PL" altLang="pl-PL" sz="2200" dirty="0">
              <a:latin typeface="Montserrat" pitchFamily="2" charset="-18"/>
            </a:endParaRPr>
          </a:p>
          <a:p>
            <a:pPr marL="342900" lvl="0" indent="-342900" fontAlgn="base">
              <a:lnSpc>
                <a:spcPts val="3299"/>
              </a:lnSpc>
              <a:spcBef>
                <a:spcPct val="0"/>
              </a:spcBef>
              <a:spcAft>
                <a:spcPct val="0"/>
              </a:spcAft>
              <a:buFont typeface="Wingdings" panose="05000000000000000000" pitchFamily="2" charset="2"/>
              <a:buChar char="Ø"/>
            </a:pPr>
            <a:r>
              <a:rPr lang="pl-PL" altLang="pl-PL" sz="2200" dirty="0">
                <a:latin typeface="Montserrat" pitchFamily="2" charset="-18"/>
              </a:rPr>
              <a:t>Creative and </a:t>
            </a:r>
            <a:r>
              <a:rPr lang="pl-PL" altLang="pl-PL" sz="2200" dirty="0" err="1">
                <a:latin typeface="Montserrat" pitchFamily="2" charset="-18"/>
              </a:rPr>
              <a:t>hands-on</a:t>
            </a:r>
            <a:r>
              <a:rPr lang="pl-PL" altLang="pl-PL" sz="2200" dirty="0">
                <a:latin typeface="Montserrat" pitchFamily="2" charset="-18"/>
              </a:rPr>
              <a:t> </a:t>
            </a:r>
            <a:r>
              <a:rPr lang="pl-PL" altLang="pl-PL" sz="2200" dirty="0" err="1">
                <a:latin typeface="Montserrat" pitchFamily="2" charset="-18"/>
              </a:rPr>
              <a:t>approach</a:t>
            </a:r>
            <a:endParaRPr lang="pl-PL" altLang="pl-PL" sz="2200" dirty="0">
              <a:latin typeface="Montserrat" pitchFamily="2" charset="-18"/>
            </a:endParaRPr>
          </a:p>
          <a:p>
            <a:pPr marL="342900" lvl="0" indent="-342900" fontAlgn="base">
              <a:lnSpc>
                <a:spcPts val="3299"/>
              </a:lnSpc>
              <a:spcBef>
                <a:spcPct val="0"/>
              </a:spcBef>
              <a:spcAft>
                <a:spcPct val="0"/>
              </a:spcAft>
              <a:buFont typeface="Wingdings" panose="05000000000000000000" pitchFamily="2" charset="2"/>
              <a:buChar char="Ø"/>
            </a:pPr>
            <a:r>
              <a:rPr lang="pl-PL" altLang="pl-PL" sz="2200" dirty="0" err="1">
                <a:latin typeface="Montserrat" pitchFamily="2" charset="-18"/>
              </a:rPr>
              <a:t>Inspires</a:t>
            </a:r>
            <a:r>
              <a:rPr lang="pl-PL" altLang="pl-PL" sz="2200" dirty="0">
                <a:latin typeface="Montserrat" pitchFamily="2" charset="-18"/>
              </a:rPr>
              <a:t> </a:t>
            </a:r>
            <a:r>
              <a:rPr lang="pl-PL" altLang="pl-PL" sz="2200" dirty="0" err="1">
                <a:latin typeface="Montserrat" pitchFamily="2" charset="-18"/>
              </a:rPr>
              <a:t>eco-conscious</a:t>
            </a:r>
            <a:r>
              <a:rPr lang="pl-PL" altLang="pl-PL" sz="2200" dirty="0">
                <a:latin typeface="Montserrat" pitchFamily="2" charset="-18"/>
              </a:rPr>
              <a:t> </a:t>
            </a:r>
            <a:r>
              <a:rPr lang="pl-PL" altLang="pl-PL" sz="2200" dirty="0" err="1">
                <a:latin typeface="Montserrat" pitchFamily="2" charset="-18"/>
              </a:rPr>
              <a:t>choices</a:t>
            </a:r>
            <a:endParaRPr lang="pl-PL" altLang="pl-PL" sz="2200" dirty="0">
              <a:latin typeface="Montserrat" pitchFamily="2" charset="-18"/>
            </a:endParaRPr>
          </a:p>
          <a:p>
            <a:pPr algn="l">
              <a:lnSpc>
                <a:spcPts val="3299"/>
              </a:lnSpc>
            </a:pPr>
            <a:endParaRPr lang="en-US" sz="2200" dirty="0">
              <a:latin typeface="Montserrat" pitchFamily="2" charset="-18"/>
              <a:sym typeface="Montserrat"/>
            </a:endParaRPr>
          </a:p>
          <a:p>
            <a:pPr>
              <a:lnSpc>
                <a:spcPts val="3299"/>
              </a:lnSpc>
            </a:pPr>
            <a:r>
              <a:rPr lang="en-US" sz="2200" dirty="0">
                <a:latin typeface="Montserrat" pitchFamily="2" charset="-18"/>
                <a:sym typeface="Montserrat"/>
              </a:rPr>
              <a:t>Pedagogical competences</a:t>
            </a:r>
          </a:p>
          <a:p>
            <a:pPr marL="342900" indent="-342900">
              <a:lnSpc>
                <a:spcPts val="3299"/>
              </a:lnSpc>
              <a:buFont typeface="Wingdings" panose="05000000000000000000" pitchFamily="2" charset="2"/>
              <a:buChar char="Ø"/>
            </a:pPr>
            <a:r>
              <a:rPr lang="en-US" sz="2200" dirty="0">
                <a:latin typeface="Montserrat" pitchFamily="2" charset="-18"/>
                <a:sym typeface="Montserrat"/>
              </a:rPr>
              <a:t>Experience in teaching adult learners and understanding their learning styles</a:t>
            </a:r>
          </a:p>
          <a:p>
            <a:pPr marL="342900" indent="-342900">
              <a:lnSpc>
                <a:spcPts val="3299"/>
              </a:lnSpc>
              <a:buFont typeface="Wingdings" panose="05000000000000000000" pitchFamily="2" charset="2"/>
              <a:buChar char="Ø"/>
            </a:pPr>
            <a:r>
              <a:rPr lang="en-US" sz="2200" dirty="0">
                <a:latin typeface="Montserrat" pitchFamily="2" charset="-18"/>
                <a:sym typeface="Montserrat"/>
              </a:rPr>
              <a:t>Strong communication and presentation skills to engage learners</a:t>
            </a:r>
          </a:p>
          <a:p>
            <a:pPr algn="r">
              <a:lnSpc>
                <a:spcPts val="3299"/>
              </a:lnSpc>
            </a:pPr>
            <a:r>
              <a:rPr lang="en-US" sz="2400" dirty="0">
                <a:solidFill>
                  <a:srgbClr val="1E2328"/>
                </a:solidFill>
                <a:latin typeface="Montserrat"/>
                <a:ea typeface="Montserrat"/>
                <a:cs typeface="Montserrat"/>
                <a:sym typeface="Montserrat"/>
              </a:rPr>
              <a:t> </a:t>
            </a:r>
          </a:p>
          <a:p>
            <a:pPr algn="l">
              <a:lnSpc>
                <a:spcPts val="3299"/>
              </a:lnSpc>
            </a:pP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p:txBody>
      </p:sp>
      <p:sp>
        <p:nvSpPr>
          <p:cNvPr id="8" name="TextBox 23">
            <a:extLst>
              <a:ext uri="{FF2B5EF4-FFF2-40B4-BE49-F238E27FC236}">
                <a16:creationId xmlns:a16="http://schemas.microsoft.com/office/drawing/2014/main" id="{C190DC57-1411-DDB7-7770-7F09DCD95744}"/>
              </a:ext>
            </a:extLst>
          </p:cNvPr>
          <p:cNvSpPr txBox="1"/>
          <p:nvPr/>
        </p:nvSpPr>
        <p:spPr>
          <a:xfrm>
            <a:off x="3559076" y="1226098"/>
            <a:ext cx="11503586" cy="802720"/>
          </a:xfrm>
          <a:prstGeom prst="rect">
            <a:avLst/>
          </a:prstGeom>
        </p:spPr>
        <p:txBody>
          <a:bodyPr wrap="square"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Trainer(s) competence profile</a:t>
            </a:r>
          </a:p>
        </p:txBody>
      </p:sp>
      <p:sp>
        <p:nvSpPr>
          <p:cNvPr id="9" name="TextBox 51">
            <a:extLst>
              <a:ext uri="{FF2B5EF4-FFF2-40B4-BE49-F238E27FC236}">
                <a16:creationId xmlns:a16="http://schemas.microsoft.com/office/drawing/2014/main" id="{CF3826E6-0088-9808-2FC7-1887C1B33F90}"/>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16" name="TextBox 13">
            <a:extLst>
              <a:ext uri="{FF2B5EF4-FFF2-40B4-BE49-F238E27FC236}">
                <a16:creationId xmlns:a16="http://schemas.microsoft.com/office/drawing/2014/main" id="{4EC09987-D8C7-0CF7-891F-2241294A1623}"/>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sp>
        <p:nvSpPr>
          <p:cNvPr id="6" name="TextBox 17">
            <a:extLst>
              <a:ext uri="{FF2B5EF4-FFF2-40B4-BE49-F238E27FC236}">
                <a16:creationId xmlns:a16="http://schemas.microsoft.com/office/drawing/2014/main" id="{52D94B6E-A742-9917-68C1-CAB4B53A3113}"/>
              </a:ext>
            </a:extLst>
          </p:cNvPr>
          <p:cNvSpPr txBox="1"/>
          <p:nvPr/>
        </p:nvSpPr>
        <p:spPr>
          <a:xfrm rot="16200000">
            <a:off x="15861480" y="7496163"/>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11" name="TextBox 11"/>
          <p:cNvSpPr txBox="1"/>
          <p:nvPr/>
        </p:nvSpPr>
        <p:spPr>
          <a:xfrm>
            <a:off x="0" y="5485084"/>
            <a:ext cx="16221075" cy="4745461"/>
          </a:xfrm>
          <a:prstGeom prst="rect">
            <a:avLst/>
          </a:prstGeom>
        </p:spPr>
        <p:txBody>
          <a:bodyPr lIns="50800" tIns="50800" rIns="50800" bIns="50800" rtlCol="0" anchor="ctr"/>
          <a:lstStyle/>
          <a:p>
            <a:pPr algn="ctr">
              <a:lnSpc>
                <a:spcPts val="2196"/>
              </a:lnSpc>
            </a:pPr>
            <a:endParaRPr/>
          </a:p>
        </p:txBody>
      </p:sp>
      <p:sp>
        <p:nvSpPr>
          <p:cNvPr id="17" name="AutoShape 17"/>
          <p:cNvSpPr/>
          <p:nvPr/>
        </p:nvSpPr>
        <p:spPr>
          <a:xfrm rot="22765">
            <a:off x="12984061" y="8238948"/>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5" name="Freeform 4">
            <a:extLst>
              <a:ext uri="{FF2B5EF4-FFF2-40B4-BE49-F238E27FC236}">
                <a16:creationId xmlns:a16="http://schemas.microsoft.com/office/drawing/2014/main" id="{EBA9105D-9131-6467-5274-0D7DF7FC975C}"/>
              </a:ext>
            </a:extLst>
          </p:cNvPr>
          <p:cNvSpPr/>
          <p:nvPr/>
        </p:nvSpPr>
        <p:spPr>
          <a:xfrm>
            <a:off x="0" y="7727371"/>
            <a:ext cx="16675331" cy="2611924"/>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33" name="Freeform 12">
            <a:extLst>
              <a:ext uri="{FF2B5EF4-FFF2-40B4-BE49-F238E27FC236}">
                <a16:creationId xmlns:a16="http://schemas.microsoft.com/office/drawing/2014/main" id="{325ABAA5-5E63-B372-53DC-272DF2FD53A0}"/>
              </a:ext>
            </a:extLst>
          </p:cNvPr>
          <p:cNvSpPr/>
          <p:nvPr/>
        </p:nvSpPr>
        <p:spPr>
          <a:xfrm>
            <a:off x="5867400" y="8653058"/>
            <a:ext cx="10807931" cy="1672885"/>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34" name="TextBox 14">
            <a:extLst>
              <a:ext uri="{FF2B5EF4-FFF2-40B4-BE49-F238E27FC236}">
                <a16:creationId xmlns:a16="http://schemas.microsoft.com/office/drawing/2014/main" id="{67977942-B613-CB28-C18C-B742D6BDAB99}"/>
              </a:ext>
            </a:extLst>
          </p:cNvPr>
          <p:cNvSpPr txBox="1"/>
          <p:nvPr/>
        </p:nvSpPr>
        <p:spPr>
          <a:xfrm>
            <a:off x="7266936" y="9229913"/>
            <a:ext cx="9743650" cy="915507"/>
          </a:xfrm>
          <a:prstGeom prst="rect">
            <a:avLst/>
          </a:prstGeom>
        </p:spPr>
        <p:txBody>
          <a:bodyPr wrap="square" lIns="0" tIns="0" rIns="0" bIns="0" rtlCol="0" anchor="t">
            <a:spAutoFit/>
          </a:bodyPr>
          <a:lstStyle/>
          <a:p>
            <a:pPr algn="l">
              <a:lnSpc>
                <a:spcPts val="6000"/>
              </a:lnSpc>
            </a:pPr>
            <a:r>
              <a:rPr lang="en-US" sz="9000" dirty="0">
                <a:solidFill>
                  <a:srgbClr val="FFFFFF"/>
                </a:solidFill>
                <a:latin typeface="DM Serif Display"/>
                <a:ea typeface="DM Serif Display"/>
                <a:cs typeface="DM Serif Display"/>
                <a:sym typeface="DM Serif Display"/>
              </a:rPr>
              <a:t>TRAINING UNITS</a:t>
            </a:r>
          </a:p>
        </p:txBody>
      </p:sp>
      <p:sp>
        <p:nvSpPr>
          <p:cNvPr id="35" name="TextBox 14">
            <a:extLst>
              <a:ext uri="{FF2B5EF4-FFF2-40B4-BE49-F238E27FC236}">
                <a16:creationId xmlns:a16="http://schemas.microsoft.com/office/drawing/2014/main" id="{AA3CCBE4-BDFD-E3E6-FCE0-699CD264C2EC}"/>
              </a:ext>
            </a:extLst>
          </p:cNvPr>
          <p:cNvSpPr txBox="1"/>
          <p:nvPr/>
        </p:nvSpPr>
        <p:spPr>
          <a:xfrm rot="16200000">
            <a:off x="11721275" y="3200025"/>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1</a:t>
            </a:r>
          </a:p>
        </p:txBody>
      </p:sp>
      <p:sp>
        <p:nvSpPr>
          <p:cNvPr id="9" name="TextBox 51">
            <a:extLst>
              <a:ext uri="{FF2B5EF4-FFF2-40B4-BE49-F238E27FC236}">
                <a16:creationId xmlns:a16="http://schemas.microsoft.com/office/drawing/2014/main" id="{A6CA6123-348F-ACFC-D206-485E712FF2E7}"/>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12" name="TextBox 13">
            <a:extLst>
              <a:ext uri="{FF2B5EF4-FFF2-40B4-BE49-F238E27FC236}">
                <a16:creationId xmlns:a16="http://schemas.microsoft.com/office/drawing/2014/main" id="{90E545B2-F827-3DD3-D349-204CA2967AA0}"/>
              </a:ext>
            </a:extLst>
          </p:cNvPr>
          <p:cNvSpPr txBox="1"/>
          <p:nvPr/>
        </p:nvSpPr>
        <p:spPr>
          <a:xfrm>
            <a:off x="7191658" y="329406"/>
            <a:ext cx="9038939" cy="367729"/>
          </a:xfrm>
          <a:prstGeom prst="rect">
            <a:avLst/>
          </a:prstGeom>
        </p:spPr>
        <p:txBody>
          <a:bodyPr wrap="square" lIns="0" tIns="0" rIns="0" bIns="0" rtlCol="0" anchor="t">
            <a:spAutoFit/>
          </a:bodyPr>
          <a:lstStyle/>
          <a:p>
            <a:pPr algn="r">
              <a:lnSpc>
                <a:spcPts val="3049"/>
              </a:lnSpc>
            </a:pPr>
            <a:r>
              <a:rPr lang="en-US" sz="2499" dirty="0">
                <a:solidFill>
                  <a:srgbClr val="1E2328"/>
                </a:solidFill>
                <a:latin typeface="Montserrat"/>
                <a:ea typeface="Montserrat"/>
                <a:cs typeface="Montserrat"/>
                <a:sym typeface="Montserrat"/>
              </a:rPr>
              <a:t>Module 1, INTRODUCTION TO UPCYCLING</a:t>
            </a:r>
            <a:endParaRPr lang="en-US" sz="2499" dirty="0">
              <a:solidFill>
                <a:srgbClr val="1E2328"/>
              </a:solidFill>
              <a:latin typeface="Montserrat"/>
              <a:sym typeface="Montserrat"/>
            </a:endParaRPr>
          </a:p>
        </p:txBody>
      </p:sp>
      <p:pic>
        <p:nvPicPr>
          <p:cNvPr id="14" name="Immagine 13" descr="Immagine che contiene persona, vestiti, jeans, aria aperta&#10;&#10;Il contenuto generato dall'IA potrebbe non essere corretto.">
            <a:extLst>
              <a:ext uri="{FF2B5EF4-FFF2-40B4-BE49-F238E27FC236}">
                <a16:creationId xmlns:a16="http://schemas.microsoft.com/office/drawing/2014/main" id="{2F3B9A24-B4FB-E1F5-B1D5-7E0A870D5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4" y="1077230"/>
            <a:ext cx="11363742" cy="7575828"/>
          </a:xfrm>
          <a:prstGeom prst="rect">
            <a:avLst/>
          </a:prstGeom>
        </p:spPr>
      </p:pic>
      <p:sp>
        <p:nvSpPr>
          <p:cNvPr id="6" name="TextBox 17">
            <a:extLst>
              <a:ext uri="{FF2B5EF4-FFF2-40B4-BE49-F238E27FC236}">
                <a16:creationId xmlns:a16="http://schemas.microsoft.com/office/drawing/2014/main" id="{26D66C98-5ECF-4F06-4301-0CC839D5BEC3}"/>
              </a:ext>
            </a:extLst>
          </p:cNvPr>
          <p:cNvSpPr txBox="1"/>
          <p:nvPr/>
        </p:nvSpPr>
        <p:spPr>
          <a:xfrm rot="16200000">
            <a:off x="1584624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1100</Words>
  <Application>Microsoft Office PowerPoint</Application>
  <PresentationFormat>Personalizzato</PresentationFormat>
  <Paragraphs>135</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Kopia – MODE UpTraK PPT template</dc:title>
  <dc:creator>Giulia</dc:creator>
  <cp:lastModifiedBy>My-PC</cp:lastModifiedBy>
  <cp:revision>30</cp:revision>
  <dcterms:created xsi:type="dcterms:W3CDTF">2006-08-16T00:00:00Z</dcterms:created>
  <dcterms:modified xsi:type="dcterms:W3CDTF">2025-11-03T09:31:33Z</dcterms:modified>
  <dc:identifier>DAGVDvzof7k</dc:identifier>
</cp:coreProperties>
</file>