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DM Serif Display" pitchFamily="2" charset="0"/>
      <p:regular r:id="rId15"/>
      <p:italic r:id="rId16"/>
    </p:embeddedFont>
    <p:embeddedFont>
      <p:font typeface="Montserrat" panose="00000500000000000000"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hqZFFdNNB51FPPAUTuWOVsrbhzi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CCB80C-FF81-D471-C902-88B2224AC9B9}" v="139" dt="2025-11-03T09:49:46.4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iucci Martina" userId="S::martina.antoniucci@osservatoriomestieridarte.it::32541252-b29c-4a7f-8763-04ccd7aaa38b" providerId="AD" clId="Web-{0FCCB80C-FF81-D471-C902-88B2224AC9B9}"/>
    <pc:docChg chg="modSld">
      <pc:chgData name="Antoniucci Martina" userId="S::martina.antoniucci@osservatoriomestieridarte.it::32541252-b29c-4a7f-8763-04ccd7aaa38b" providerId="AD" clId="Web-{0FCCB80C-FF81-D471-C902-88B2224AC9B9}" dt="2025-11-03T09:49:46.436" v="113" actId="1076"/>
      <pc:docMkLst>
        <pc:docMk/>
      </pc:docMkLst>
      <pc:sldChg chg="modSp">
        <pc:chgData name="Antoniucci Martina" userId="S::martina.antoniucci@osservatoriomestieridarte.it::32541252-b29c-4a7f-8763-04ccd7aaa38b" providerId="AD" clId="Web-{0FCCB80C-FF81-D471-C902-88B2224AC9B9}" dt="2025-11-03T09:45:35.041" v="72" actId="14100"/>
        <pc:sldMkLst>
          <pc:docMk/>
          <pc:sldMk cId="0" sldId="258"/>
        </pc:sldMkLst>
        <pc:spChg chg="mod">
          <ac:chgData name="Antoniucci Martina" userId="S::martina.antoniucci@osservatoriomestieridarte.it::32541252-b29c-4a7f-8763-04ccd7aaa38b" providerId="AD" clId="Web-{0FCCB80C-FF81-D471-C902-88B2224AC9B9}" dt="2025-11-03T09:45:35.041" v="72" actId="14100"/>
          <ac:spMkLst>
            <pc:docMk/>
            <pc:sldMk cId="0" sldId="258"/>
            <ac:spMk id="134" creationId="{00000000-0000-0000-0000-000000000000}"/>
          </ac:spMkLst>
        </pc:spChg>
      </pc:sldChg>
      <pc:sldChg chg="modSp">
        <pc:chgData name="Antoniucci Martina" userId="S::martina.antoniucci@osservatoriomestieridarte.it::32541252-b29c-4a7f-8763-04ccd7aaa38b" providerId="AD" clId="Web-{0FCCB80C-FF81-D471-C902-88B2224AC9B9}" dt="2025-11-03T09:46:06.276" v="74" actId="1076"/>
        <pc:sldMkLst>
          <pc:docMk/>
          <pc:sldMk cId="0" sldId="259"/>
        </pc:sldMkLst>
        <pc:spChg chg="mod">
          <ac:chgData name="Antoniucci Martina" userId="S::martina.antoniucci@osservatoriomestieridarte.it::32541252-b29c-4a7f-8763-04ccd7aaa38b" providerId="AD" clId="Web-{0FCCB80C-FF81-D471-C902-88B2224AC9B9}" dt="2025-11-03T09:46:06.276" v="74" actId="1076"/>
          <ac:spMkLst>
            <pc:docMk/>
            <pc:sldMk cId="0" sldId="259"/>
            <ac:spMk id="157" creationId="{00000000-0000-0000-0000-000000000000}"/>
          </ac:spMkLst>
        </pc:spChg>
      </pc:sldChg>
      <pc:sldChg chg="modSp">
        <pc:chgData name="Antoniucci Martina" userId="S::martina.antoniucci@osservatoriomestieridarte.it::32541252-b29c-4a7f-8763-04ccd7aaa38b" providerId="AD" clId="Web-{0FCCB80C-FF81-D471-C902-88B2224AC9B9}" dt="2025-11-03T09:46:40.636" v="78" actId="1076"/>
        <pc:sldMkLst>
          <pc:docMk/>
          <pc:sldMk cId="0" sldId="260"/>
        </pc:sldMkLst>
        <pc:spChg chg="mod">
          <ac:chgData name="Antoniucci Martina" userId="S::martina.antoniucci@osservatoriomestieridarte.it::32541252-b29c-4a7f-8763-04ccd7aaa38b" providerId="AD" clId="Web-{0FCCB80C-FF81-D471-C902-88B2224AC9B9}" dt="2025-11-03T09:46:40.636" v="78" actId="1076"/>
          <ac:spMkLst>
            <pc:docMk/>
            <pc:sldMk cId="0" sldId="260"/>
            <ac:spMk id="173" creationId="{00000000-0000-0000-0000-000000000000}"/>
          </ac:spMkLst>
        </pc:spChg>
      </pc:sldChg>
      <pc:sldChg chg="modSp">
        <pc:chgData name="Antoniucci Martina" userId="S::martina.antoniucci@osservatoriomestieridarte.it::32541252-b29c-4a7f-8763-04ccd7aaa38b" providerId="AD" clId="Web-{0FCCB80C-FF81-D471-C902-88B2224AC9B9}" dt="2025-11-03T09:47:15.465" v="84" actId="1076"/>
        <pc:sldMkLst>
          <pc:docMk/>
          <pc:sldMk cId="0" sldId="261"/>
        </pc:sldMkLst>
        <pc:spChg chg="mod">
          <ac:chgData name="Antoniucci Martina" userId="S::martina.antoniucci@osservatoriomestieridarte.it::32541252-b29c-4a7f-8763-04ccd7aaa38b" providerId="AD" clId="Web-{0FCCB80C-FF81-D471-C902-88B2224AC9B9}" dt="2025-11-03T09:26:15.646" v="24" actId="20577"/>
          <ac:spMkLst>
            <pc:docMk/>
            <pc:sldMk cId="0" sldId="261"/>
            <ac:spMk id="196" creationId="{00000000-0000-0000-0000-000000000000}"/>
          </ac:spMkLst>
        </pc:spChg>
        <pc:spChg chg="mod">
          <ac:chgData name="Antoniucci Martina" userId="S::martina.antoniucci@osservatoriomestieridarte.it::32541252-b29c-4a7f-8763-04ccd7aaa38b" providerId="AD" clId="Web-{0FCCB80C-FF81-D471-C902-88B2224AC9B9}" dt="2025-11-03T09:47:15.465" v="84" actId="1076"/>
          <ac:spMkLst>
            <pc:docMk/>
            <pc:sldMk cId="0" sldId="261"/>
            <ac:spMk id="203" creationId="{00000000-0000-0000-0000-000000000000}"/>
          </ac:spMkLst>
        </pc:spChg>
      </pc:sldChg>
      <pc:sldChg chg="modSp">
        <pc:chgData name="Antoniucci Martina" userId="S::martina.antoniucci@osservatoriomestieridarte.it::32541252-b29c-4a7f-8763-04ccd7aaa38b" providerId="AD" clId="Web-{0FCCB80C-FF81-D471-C902-88B2224AC9B9}" dt="2025-11-03T09:47:41.106" v="88" actId="1076"/>
        <pc:sldMkLst>
          <pc:docMk/>
          <pc:sldMk cId="0" sldId="262"/>
        </pc:sldMkLst>
        <pc:spChg chg="mod">
          <ac:chgData name="Antoniucci Martina" userId="S::martina.antoniucci@osservatoriomestieridarte.it::32541252-b29c-4a7f-8763-04ccd7aaa38b" providerId="AD" clId="Web-{0FCCB80C-FF81-D471-C902-88B2224AC9B9}" dt="2025-11-03T09:27:09.151" v="32" actId="1076"/>
          <ac:spMkLst>
            <pc:docMk/>
            <pc:sldMk cId="0" sldId="262"/>
            <ac:spMk id="224" creationId="{00000000-0000-0000-0000-000000000000}"/>
          </ac:spMkLst>
        </pc:spChg>
        <pc:spChg chg="mod">
          <ac:chgData name="Antoniucci Martina" userId="S::martina.antoniucci@osservatoriomestieridarte.it::32541252-b29c-4a7f-8763-04ccd7aaa38b" providerId="AD" clId="Web-{0FCCB80C-FF81-D471-C902-88B2224AC9B9}" dt="2025-11-03T09:47:41.106" v="88" actId="1076"/>
          <ac:spMkLst>
            <pc:docMk/>
            <pc:sldMk cId="0" sldId="262"/>
            <ac:spMk id="226" creationId="{00000000-0000-0000-0000-000000000000}"/>
          </ac:spMkLst>
        </pc:spChg>
      </pc:sldChg>
      <pc:sldChg chg="modSp">
        <pc:chgData name="Antoniucci Martina" userId="S::martina.antoniucci@osservatoriomestieridarte.it::32541252-b29c-4a7f-8763-04ccd7aaa38b" providerId="AD" clId="Web-{0FCCB80C-FF81-D471-C902-88B2224AC9B9}" dt="2025-11-03T09:48:12.575" v="94" actId="1076"/>
        <pc:sldMkLst>
          <pc:docMk/>
          <pc:sldMk cId="0" sldId="263"/>
        </pc:sldMkLst>
        <pc:spChg chg="mod">
          <ac:chgData name="Antoniucci Martina" userId="S::martina.antoniucci@osservatoriomestieridarte.it::32541252-b29c-4a7f-8763-04ccd7aaa38b" providerId="AD" clId="Web-{0FCCB80C-FF81-D471-C902-88B2224AC9B9}" dt="2025-11-03T09:48:12.575" v="94" actId="1076"/>
          <ac:spMkLst>
            <pc:docMk/>
            <pc:sldMk cId="0" sldId="263"/>
            <ac:spMk id="243" creationId="{00000000-0000-0000-0000-000000000000}"/>
          </ac:spMkLst>
        </pc:spChg>
      </pc:sldChg>
      <pc:sldChg chg="modSp">
        <pc:chgData name="Antoniucci Martina" userId="S::martina.antoniucci@osservatoriomestieridarte.it::32541252-b29c-4a7f-8763-04ccd7aaa38b" providerId="AD" clId="Web-{0FCCB80C-FF81-D471-C902-88B2224AC9B9}" dt="2025-11-03T09:48:38.763" v="99" actId="1076"/>
        <pc:sldMkLst>
          <pc:docMk/>
          <pc:sldMk cId="0" sldId="264"/>
        </pc:sldMkLst>
        <pc:spChg chg="mod">
          <ac:chgData name="Antoniucci Martina" userId="S::martina.antoniucci@osservatoriomestieridarte.it::32541252-b29c-4a7f-8763-04ccd7aaa38b" providerId="AD" clId="Web-{0FCCB80C-FF81-D471-C902-88B2224AC9B9}" dt="2025-11-03T09:48:38.763" v="99" actId="1076"/>
          <ac:spMkLst>
            <pc:docMk/>
            <pc:sldMk cId="0" sldId="264"/>
            <ac:spMk id="259" creationId="{00000000-0000-0000-0000-000000000000}"/>
          </ac:spMkLst>
        </pc:spChg>
      </pc:sldChg>
      <pc:sldChg chg="modSp">
        <pc:chgData name="Antoniucci Martina" userId="S::martina.antoniucci@osservatoriomestieridarte.it::32541252-b29c-4a7f-8763-04ccd7aaa38b" providerId="AD" clId="Web-{0FCCB80C-FF81-D471-C902-88B2224AC9B9}" dt="2025-11-03T09:49:05.029" v="104" actId="1076"/>
        <pc:sldMkLst>
          <pc:docMk/>
          <pc:sldMk cId="0" sldId="265"/>
        </pc:sldMkLst>
        <pc:spChg chg="mod">
          <ac:chgData name="Antoniucci Martina" userId="S::martina.antoniucci@osservatoriomestieridarte.it::32541252-b29c-4a7f-8763-04ccd7aaa38b" providerId="AD" clId="Web-{0FCCB80C-FF81-D471-C902-88B2224AC9B9}" dt="2025-11-03T09:49:05.029" v="104" actId="1076"/>
          <ac:spMkLst>
            <pc:docMk/>
            <pc:sldMk cId="0" sldId="265"/>
            <ac:spMk id="288" creationId="{00000000-0000-0000-0000-000000000000}"/>
          </ac:spMkLst>
        </pc:spChg>
      </pc:sldChg>
      <pc:sldChg chg="modSp">
        <pc:chgData name="Antoniucci Martina" userId="S::martina.antoniucci@osservatoriomestieridarte.it::32541252-b29c-4a7f-8763-04ccd7aaa38b" providerId="AD" clId="Web-{0FCCB80C-FF81-D471-C902-88B2224AC9B9}" dt="2025-11-03T09:49:25.420" v="108" actId="1076"/>
        <pc:sldMkLst>
          <pc:docMk/>
          <pc:sldMk cId="0" sldId="266"/>
        </pc:sldMkLst>
        <pc:spChg chg="mod">
          <ac:chgData name="Antoniucci Martina" userId="S::martina.antoniucci@osservatoriomestieridarte.it::32541252-b29c-4a7f-8763-04ccd7aaa38b" providerId="AD" clId="Web-{0FCCB80C-FF81-D471-C902-88B2224AC9B9}" dt="2025-11-03T09:49:25.420" v="108" actId="1076"/>
          <ac:spMkLst>
            <pc:docMk/>
            <pc:sldMk cId="0" sldId="266"/>
            <ac:spMk id="332" creationId="{00000000-0000-0000-0000-000000000000}"/>
          </ac:spMkLst>
        </pc:spChg>
      </pc:sldChg>
      <pc:sldChg chg="modSp">
        <pc:chgData name="Antoniucci Martina" userId="S::martina.antoniucci@osservatoriomestieridarte.it::32541252-b29c-4a7f-8763-04ccd7aaa38b" providerId="AD" clId="Web-{0FCCB80C-FF81-D471-C902-88B2224AC9B9}" dt="2025-11-03T09:49:46.436" v="113" actId="1076"/>
        <pc:sldMkLst>
          <pc:docMk/>
          <pc:sldMk cId="0" sldId="267"/>
        </pc:sldMkLst>
        <pc:spChg chg="mod">
          <ac:chgData name="Antoniucci Martina" userId="S::martina.antoniucci@osservatoriomestieridarte.it::32541252-b29c-4a7f-8763-04ccd7aaa38b" providerId="AD" clId="Web-{0FCCB80C-FF81-D471-C902-88B2224AC9B9}" dt="2025-11-03T09:49:46.436" v="113" actId="1076"/>
          <ac:spMkLst>
            <pc:docMk/>
            <pc:sldMk cId="0" sldId="267"/>
            <ac:spMk id="37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7" name="Google Shape;26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6" name="Google Shape;31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8" name="Google Shape;35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 name="Google Shape;101;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7" name="Google Shape;13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0" name="Google Shape;16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3" name="Google Shape;18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7" name="Google Shape;20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 name="Google Shape;23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8" name="Google Shape;24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1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1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1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1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2"/>
          <p:cNvSpPr>
            <a:spLocks noGrp="1"/>
          </p:cNvSpPr>
          <p:nvPr>
            <p:ph type="pic" idx="2"/>
          </p:nvPr>
        </p:nvSpPr>
        <p:spPr>
          <a:xfrm>
            <a:off x="1792288" y="612775"/>
            <a:ext cx="5486400" cy="4114800"/>
          </a:xfrm>
          <a:prstGeom prst="rect">
            <a:avLst/>
          </a:prstGeom>
          <a:noFill/>
          <a:ln>
            <a:noFill/>
          </a:ln>
        </p:spPr>
      </p:sp>
      <p:sp>
        <p:nvSpPr>
          <p:cNvPr id="64" name="Google Shape;64;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fashionupproject.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www.fashionupproject.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www.fashionupproject.com"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ellenmacarthurfoundation.org/a-new-textiles-economy" TargetMode="External"/><Relationship Id="rId3" Type="http://schemas.openxmlformats.org/officeDocument/2006/relationships/image" Target="../media/image1.png"/><Relationship Id="rId7" Type="http://schemas.openxmlformats.org/officeDocument/2006/relationships/hyperlink" Target="https://environment.ec.europa.eu/strategy/textiles-strategy_en"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www.europarl.europa.eu/topics/en/article/20201208STO93327/the-impact-of-textile-production-and-waste-on-the-environment-infographics" TargetMode="External"/><Relationship Id="rId5" Type="http://schemas.openxmlformats.org/officeDocument/2006/relationships/hyperlink" Target="https://tocco.earth/article/upcycled-materials-for-circular-economy-Europe/" TargetMode="External"/><Relationship Id="rId4" Type="http://schemas.openxmlformats.org/officeDocument/2006/relationships/hyperlink" Target="http://www.fashionupproject.com" TargetMode="External"/><Relationship Id="rId9" Type="http://schemas.openxmlformats.org/officeDocument/2006/relationships/hyperlink" Target="https://www.redressdesignaward.com/academy/resources/guide/sustainability-in-fibr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www.fashionupproject.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hyperlink" Target="http://www.fashionupproject.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hyperlink" Target="http://www.fashionupproject.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hyperlink" Target="http://www.fashionupproject.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www.fashionupproject.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hyperlink" Target="http://www.fashionupproject.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hyperlink" Target="http://www.fashionupproject.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hyperlink" Target="http://www.fashionupproject.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cxnSp>
        <p:nvCxnSpPr>
          <p:cNvPr id="84" name="Google Shape;84;p1"/>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85" name="Google Shape;85;p1"/>
          <p:cNvGrpSpPr/>
          <p:nvPr/>
        </p:nvGrpSpPr>
        <p:grpSpPr>
          <a:xfrm>
            <a:off x="0" y="9263063"/>
            <a:ext cx="12735070" cy="1023937"/>
            <a:chOff x="0" y="0"/>
            <a:chExt cx="10109079" cy="812800"/>
          </a:xfrm>
        </p:grpSpPr>
        <p:sp>
          <p:nvSpPr>
            <p:cNvPr id="86" name="Google Shape;86;p1"/>
            <p:cNvSpPr/>
            <p:nvPr/>
          </p:nvSpPr>
          <p:spPr>
            <a:xfrm>
              <a:off x="0" y="0"/>
              <a:ext cx="10109079" cy="812800"/>
            </a:xfrm>
            <a:custGeom>
              <a:avLst/>
              <a:gdLst/>
              <a:ahLst/>
              <a:cxnLst/>
              <a:rect l="l" t="t" r="r" b="b"/>
              <a:pathLst>
                <a:path w="10109079" h="812800" extrusionOk="0">
                  <a:moveTo>
                    <a:pt x="0" y="0"/>
                  </a:moveTo>
                  <a:lnTo>
                    <a:pt x="10109079" y="0"/>
                  </a:lnTo>
                  <a:lnTo>
                    <a:pt x="10109079" y="812800"/>
                  </a:lnTo>
                  <a:lnTo>
                    <a:pt x="0" y="8128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1"/>
            <p:cNvSpPr txBox="1"/>
            <p:nvPr/>
          </p:nvSpPr>
          <p:spPr>
            <a:xfrm>
              <a:off x="0" y="0"/>
              <a:ext cx="10109079"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8" name="Google Shape;88;p1"/>
          <p:cNvGrpSpPr/>
          <p:nvPr/>
        </p:nvGrpSpPr>
        <p:grpSpPr>
          <a:xfrm>
            <a:off x="7751895" y="5657850"/>
            <a:ext cx="5296402" cy="5008320"/>
            <a:chOff x="0" y="0"/>
            <a:chExt cx="4204276" cy="3975597"/>
          </a:xfrm>
        </p:grpSpPr>
        <p:sp>
          <p:nvSpPr>
            <p:cNvPr id="89" name="Google Shape;89;p1"/>
            <p:cNvSpPr/>
            <p:nvPr/>
          </p:nvSpPr>
          <p:spPr>
            <a:xfrm>
              <a:off x="0" y="0"/>
              <a:ext cx="4204276" cy="3975597"/>
            </a:xfrm>
            <a:custGeom>
              <a:avLst/>
              <a:gdLst/>
              <a:ahLst/>
              <a:cxnLst/>
              <a:rect l="l" t="t" r="r" b="b"/>
              <a:pathLst>
                <a:path w="4204276" h="3975597" extrusionOk="0">
                  <a:moveTo>
                    <a:pt x="0" y="0"/>
                  </a:moveTo>
                  <a:lnTo>
                    <a:pt x="4204276" y="0"/>
                  </a:lnTo>
                  <a:lnTo>
                    <a:pt x="4204276" y="3975597"/>
                  </a:lnTo>
                  <a:lnTo>
                    <a:pt x="0" y="3975597"/>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1"/>
            <p:cNvSpPr txBox="1"/>
            <p:nvPr/>
          </p:nvSpPr>
          <p:spPr>
            <a:xfrm>
              <a:off x="0" y="0"/>
              <a:ext cx="4204276" cy="3975597"/>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91" name="Google Shape;91;p1"/>
          <p:cNvPicPr preferRelativeResize="0"/>
          <p:nvPr/>
        </p:nvPicPr>
        <p:blipFill rotWithShape="1">
          <a:blip r:embed="rId3">
            <a:alphaModFix/>
          </a:blip>
          <a:srcRect t="1182" b="1180"/>
          <a:stretch/>
        </p:blipFill>
        <p:spPr>
          <a:xfrm>
            <a:off x="7751895" y="1028700"/>
            <a:ext cx="9482623" cy="9258300"/>
          </a:xfrm>
          <a:prstGeom prst="rect">
            <a:avLst/>
          </a:prstGeom>
          <a:noFill/>
          <a:ln>
            <a:noFill/>
          </a:ln>
        </p:spPr>
      </p:pic>
      <p:sp>
        <p:nvSpPr>
          <p:cNvPr id="92" name="Google Shape;92;p1"/>
          <p:cNvSpPr/>
          <p:nvPr/>
        </p:nvSpPr>
        <p:spPr>
          <a:xfrm>
            <a:off x="13662188" y="268369"/>
            <a:ext cx="2675477" cy="559152"/>
          </a:xfrm>
          <a:custGeom>
            <a:avLst/>
            <a:gdLst/>
            <a:ahLst/>
            <a:cxnLst/>
            <a:rect l="l" t="t" r="r" b="b"/>
            <a:pathLst>
              <a:path w="2675477" h="559152" extrusionOk="0">
                <a:moveTo>
                  <a:pt x="0" y="0"/>
                </a:moveTo>
                <a:lnTo>
                  <a:pt x="2675478" y="0"/>
                </a:lnTo>
                <a:lnTo>
                  <a:pt x="2675478" y="559152"/>
                </a:lnTo>
                <a:lnTo>
                  <a:pt x="0" y="55915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1"/>
          <p:cNvSpPr txBox="1"/>
          <p:nvPr/>
        </p:nvSpPr>
        <p:spPr>
          <a:xfrm>
            <a:off x="1031566" y="35109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Clr>
                <a:srgbClr val="000000"/>
              </a:buClr>
              <a:buSzPts val="2499"/>
              <a:buFont typeface="Arial"/>
              <a:buNone/>
            </a:pPr>
            <a:r>
              <a:rPr lang="en-US" sz="2499" b="0" i="0" u="none" strike="noStrike" cap="none">
                <a:solidFill>
                  <a:srgbClr val="1E2328"/>
                </a:solidFill>
                <a:latin typeface="DM Serif Display"/>
                <a:ea typeface="DM Serif Display"/>
                <a:cs typeface="DM Serif Display"/>
                <a:sym typeface="DM Serif Display"/>
              </a:rPr>
              <a:t>UpTraK Training Programme</a:t>
            </a:r>
            <a:endParaRPr sz="1400" b="0" i="0" u="none" strike="noStrike" cap="none">
              <a:solidFill>
                <a:srgbClr val="000000"/>
              </a:solidFill>
              <a:latin typeface="Arial"/>
              <a:ea typeface="Arial"/>
              <a:cs typeface="Arial"/>
              <a:sym typeface="Arial"/>
            </a:endParaRPr>
          </a:p>
        </p:txBody>
      </p:sp>
      <p:sp>
        <p:nvSpPr>
          <p:cNvPr id="94" name="Google Shape;94;p1"/>
          <p:cNvSpPr txBox="1"/>
          <p:nvPr/>
        </p:nvSpPr>
        <p:spPr>
          <a:xfrm>
            <a:off x="1028700" y="4865198"/>
            <a:ext cx="6774300" cy="51717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4800"/>
              <a:buFont typeface="Arial"/>
              <a:buNone/>
            </a:pPr>
            <a:r>
              <a:rPr lang="en-US" sz="4800" b="0" i="0" u="none" strike="noStrike" cap="none">
                <a:solidFill>
                  <a:schemeClr val="dk1"/>
                </a:solidFill>
                <a:latin typeface="DM Serif Display"/>
                <a:ea typeface="DM Serif Display"/>
                <a:cs typeface="DM Serif Display"/>
                <a:sym typeface="DM Serif Display"/>
              </a:rPr>
              <a:t>Textile product categories: </a:t>
            </a:r>
            <a:endParaRPr sz="4800" b="0" i="0" u="none" strike="noStrike" cap="none">
              <a:solidFill>
                <a:schemeClr val="dk1"/>
              </a:solidFill>
              <a:latin typeface="DM Serif Display"/>
              <a:ea typeface="DM Serif Display"/>
              <a:cs typeface="DM Serif Display"/>
              <a:sym typeface="DM Serif Display"/>
            </a:endParaRPr>
          </a:p>
          <a:p>
            <a:pPr marL="0" marR="0" lvl="0" indent="0" algn="l" rtl="0">
              <a:lnSpc>
                <a:spcPct val="150000"/>
              </a:lnSpc>
              <a:spcBef>
                <a:spcPts val="0"/>
              </a:spcBef>
              <a:spcAft>
                <a:spcPts val="0"/>
              </a:spcAft>
              <a:buClr>
                <a:srgbClr val="000000"/>
              </a:buClr>
              <a:buSzPts val="4800"/>
              <a:buFont typeface="Arial"/>
              <a:buNone/>
            </a:pPr>
            <a:r>
              <a:rPr lang="en-US" sz="4800" b="0" i="0" u="none" strike="noStrike" cap="none">
                <a:solidFill>
                  <a:schemeClr val="dk1"/>
                </a:solidFill>
                <a:latin typeface="DM Serif Display"/>
                <a:ea typeface="DM Serif Display"/>
                <a:cs typeface="DM Serif Display"/>
                <a:sym typeface="DM Serif Display"/>
              </a:rPr>
              <a:t>features, use methods and processing</a:t>
            </a:r>
            <a:endParaRPr sz="4800" b="0" i="0" u="none" strike="noStrike" cap="none">
              <a:solidFill>
                <a:srgbClr val="231F20"/>
              </a:solidFill>
              <a:latin typeface="DM Serif Display"/>
              <a:ea typeface="DM Serif Display"/>
              <a:cs typeface="DM Serif Display"/>
              <a:sym typeface="DM Serif Display"/>
            </a:endParaRPr>
          </a:p>
          <a:p>
            <a:pPr marL="0" marR="0" lvl="0" indent="0" algn="l" rtl="0">
              <a:lnSpc>
                <a:spcPct val="222000"/>
              </a:lnSpc>
              <a:spcBef>
                <a:spcPts val="0"/>
              </a:spcBef>
              <a:spcAft>
                <a:spcPts val="0"/>
              </a:spcAft>
              <a:buClr>
                <a:srgbClr val="000000"/>
              </a:buClr>
              <a:buSzPts val="4800"/>
              <a:buFont typeface="Arial"/>
              <a:buNone/>
            </a:pPr>
            <a:endParaRPr sz="4800" b="0" i="0" u="none" strike="noStrike" cap="none">
              <a:solidFill>
                <a:srgbClr val="1E2328"/>
              </a:solidFill>
              <a:latin typeface="DM Serif Display"/>
              <a:ea typeface="DM Serif Display"/>
              <a:cs typeface="DM Serif Display"/>
              <a:sym typeface="DM Serif Display"/>
            </a:endParaRPr>
          </a:p>
        </p:txBody>
      </p:sp>
      <p:sp>
        <p:nvSpPr>
          <p:cNvPr id="95" name="Google Shape;95;p1"/>
          <p:cNvSpPr txBox="1"/>
          <p:nvPr/>
        </p:nvSpPr>
        <p:spPr>
          <a:xfrm>
            <a:off x="1028700" y="2659586"/>
            <a:ext cx="6682800" cy="1847100"/>
          </a:xfrm>
          <a:prstGeom prst="rect">
            <a:avLst/>
          </a:prstGeom>
          <a:noFill/>
          <a:ln>
            <a:noFill/>
          </a:ln>
        </p:spPr>
        <p:txBody>
          <a:bodyPr spcFirstLastPara="1" wrap="square" lIns="0" tIns="0" rIns="0" bIns="0" anchor="t" anchorCtr="0">
            <a:spAutoFit/>
          </a:bodyPr>
          <a:lstStyle/>
          <a:p>
            <a:pPr marL="0" marR="0" lvl="0" indent="0" algn="l" rtl="0">
              <a:lnSpc>
                <a:spcPct val="111000"/>
              </a:lnSpc>
              <a:spcBef>
                <a:spcPts val="0"/>
              </a:spcBef>
              <a:spcAft>
                <a:spcPts val="0"/>
              </a:spcAft>
              <a:buClr>
                <a:srgbClr val="000000"/>
              </a:buClr>
              <a:buSzPts val="12000"/>
              <a:buFont typeface="Arial"/>
              <a:buNone/>
            </a:pPr>
            <a:r>
              <a:rPr lang="en-US" sz="12000" b="0" i="0" u="none" strike="noStrike" cap="none">
                <a:solidFill>
                  <a:srgbClr val="CFCF5A"/>
                </a:solidFill>
                <a:latin typeface="DM Serif Display"/>
                <a:ea typeface="DM Serif Display"/>
                <a:cs typeface="DM Serif Display"/>
                <a:sym typeface="DM Serif Display"/>
              </a:rPr>
              <a:t>Module 3</a:t>
            </a:r>
            <a:endParaRPr sz="1400" b="0" i="0" u="none" strike="noStrike" cap="none">
              <a:solidFill>
                <a:srgbClr val="000000"/>
              </a:solidFill>
              <a:latin typeface="Arial"/>
              <a:ea typeface="Arial"/>
              <a:cs typeface="Arial"/>
              <a:sym typeface="Arial"/>
            </a:endParaRPr>
          </a:p>
        </p:txBody>
      </p:sp>
      <p:sp>
        <p:nvSpPr>
          <p:cNvPr id="96" name="Google Shape;96;p1"/>
          <p:cNvSpPr txBox="1"/>
          <p:nvPr/>
        </p:nvSpPr>
        <p:spPr>
          <a:xfrm>
            <a:off x="1031566" y="6391549"/>
            <a:ext cx="5694495" cy="58293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3200"/>
              <a:buFont typeface="Arial"/>
              <a:buNone/>
            </a:pPr>
            <a:endParaRPr sz="3200" b="0" i="0" u="none" strike="noStrike" cap="none">
              <a:solidFill>
                <a:srgbClr val="1E2328"/>
              </a:solidFill>
              <a:latin typeface="Montserrat"/>
              <a:ea typeface="Montserrat"/>
              <a:cs typeface="Montserrat"/>
              <a:sym typeface="Montserrat"/>
            </a:endParaRPr>
          </a:p>
        </p:txBody>
      </p:sp>
      <p:cxnSp>
        <p:nvCxnSpPr>
          <p:cNvPr id="97" name="Google Shape;97;p1"/>
          <p:cNvCxnSpPr/>
          <p:nvPr/>
        </p:nvCxnSpPr>
        <p:spPr>
          <a:xfrm rot="10800000">
            <a:off x="16675331" y="0"/>
            <a:ext cx="0" cy="10287000"/>
          </a:xfrm>
          <a:prstGeom prst="straightConnector1">
            <a:avLst/>
          </a:prstGeom>
          <a:noFill/>
          <a:ln w="9525" cap="flat" cmpd="sng">
            <a:solidFill>
              <a:srgbClr val="1E2328"/>
            </a:solidFill>
            <a:prstDash val="solid"/>
            <a:round/>
            <a:headEnd type="none" w="sm" len="sm"/>
            <a:tailEnd type="none" w="sm" len="sm"/>
          </a:ln>
        </p:spPr>
      </p:cxnSp>
      <p:sp>
        <p:nvSpPr>
          <p:cNvPr id="98" name="Google Shape;98;p1"/>
          <p:cNvSpPr txBox="1"/>
          <p:nvPr/>
        </p:nvSpPr>
        <p:spPr>
          <a:xfrm rot="-5400000">
            <a:off x="15817350" y="7452600"/>
            <a:ext cx="3334200" cy="2772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Clr>
                <a:srgbClr val="000000"/>
              </a:buClr>
              <a:buSzPts val="1800"/>
              <a:buFont typeface="Arial"/>
              <a:buNone/>
            </a:pPr>
            <a:r>
              <a:rPr lang="en-US" sz="1800" u="sng">
                <a:solidFill>
                  <a:schemeClr val="hlink"/>
                </a:solidFill>
                <a:latin typeface="Montserrat"/>
                <a:ea typeface="Montserrat"/>
                <a:cs typeface="Montserrat"/>
                <a:sym typeface="Montserrat"/>
                <a:hlinkClick r:id="rId5"/>
              </a:rPr>
              <a:t>www.fashionupproject.com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grpSp>
        <p:nvGrpSpPr>
          <p:cNvPr id="269" name="Google Shape;269;p10"/>
          <p:cNvGrpSpPr/>
          <p:nvPr/>
        </p:nvGrpSpPr>
        <p:grpSpPr>
          <a:xfrm>
            <a:off x="0" y="0"/>
            <a:ext cx="18288000" cy="10287000"/>
            <a:chOff x="0" y="0"/>
            <a:chExt cx="24384000" cy="13716000"/>
          </a:xfrm>
        </p:grpSpPr>
        <p:cxnSp>
          <p:nvCxnSpPr>
            <p:cNvPr id="270" name="Google Shape;270;p10"/>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271" name="Google Shape;271;p10"/>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272" name="Google Shape;272;p10"/>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3" name="Google Shape;273;p10"/>
            <p:cNvSpPr txBox="1"/>
            <p:nvPr/>
          </p:nvSpPr>
          <p:spPr>
            <a:xfrm rot="-5400000">
              <a:off x="21327350" y="9723750"/>
              <a:ext cx="4421100" cy="820200"/>
            </a:xfrm>
            <a:prstGeom prst="rect">
              <a:avLst/>
            </a:prstGeom>
            <a:noFill/>
            <a:ln>
              <a:noFill/>
            </a:ln>
          </p:spPr>
          <p:txBody>
            <a:bodyPr spcFirstLastPara="1" wrap="square" lIns="0" tIns="0" rIns="0" bIns="0" anchor="t" anchorCtr="0">
              <a:spAutoFit/>
            </a:bodyPr>
            <a:lstStyle/>
            <a:p>
              <a:pPr marL="0" lvl="0" indent="0" algn="l" rtl="0">
                <a:lnSpc>
                  <a:spcPct val="122000"/>
                </a:lnSpc>
                <a:spcBef>
                  <a:spcPts val="0"/>
                </a:spcBef>
                <a:spcAft>
                  <a:spcPts val="0"/>
                </a:spcAft>
                <a:buClr>
                  <a:schemeClr val="dk1"/>
                </a:buClr>
                <a:buSzPts val="1800"/>
                <a:buFont typeface="Arial"/>
                <a:buNone/>
              </a:pPr>
              <a:r>
                <a:rPr lang="en-US" sz="1800" u="sng">
                  <a:solidFill>
                    <a:schemeClr val="hlink"/>
                  </a:solidFill>
                  <a:latin typeface="Montserrat"/>
                  <a:ea typeface="Montserrat"/>
                  <a:cs typeface="Montserrat"/>
                  <a:sym typeface="Montserrat"/>
                  <a:hlinkClick r:id="rId4"/>
                </a:rPr>
                <a:t>www.fashionupproject.com</a:t>
              </a:r>
              <a:endParaRPr>
                <a:solidFill>
                  <a:schemeClr val="dk1"/>
                </a:solidFill>
              </a:endParaRPr>
            </a:p>
            <a:p>
              <a:pPr marL="0" marR="0" lvl="0" indent="0" algn="l" rtl="0">
                <a:lnSpc>
                  <a:spcPct val="122000"/>
                </a:lnSpc>
                <a:spcBef>
                  <a:spcPts val="0"/>
                </a:spcBef>
                <a:spcAft>
                  <a:spcPts val="0"/>
                </a:spcAft>
                <a:buClr>
                  <a:srgbClr val="000000"/>
                </a:buClr>
                <a:buSzPts val="1800"/>
                <a:buFont typeface="Arial"/>
                <a:buNone/>
              </a:pPr>
              <a:endParaRPr sz="1800">
                <a:solidFill>
                  <a:srgbClr val="1E2328"/>
                </a:solidFill>
                <a:latin typeface="Montserrat"/>
                <a:ea typeface="Montserrat"/>
                <a:cs typeface="Montserrat"/>
                <a:sym typeface="Montserrat"/>
              </a:endParaRPr>
            </a:p>
          </p:txBody>
        </p:sp>
      </p:grpSp>
      <p:cxnSp>
        <p:nvCxnSpPr>
          <p:cNvPr id="274" name="Google Shape;274;p10"/>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cxnSp>
        <p:nvCxnSpPr>
          <p:cNvPr id="275" name="Google Shape;275;p10"/>
          <p:cNvCxnSpPr/>
          <p:nvPr/>
        </p:nvCxnSpPr>
        <p:spPr>
          <a:xfrm rot="22765">
            <a:off x="3293137" y="6313596"/>
            <a:ext cx="719057" cy="0"/>
          </a:xfrm>
          <a:prstGeom prst="straightConnector1">
            <a:avLst/>
          </a:prstGeom>
          <a:noFill/>
          <a:ln w="9525" cap="flat" cmpd="sng">
            <a:solidFill>
              <a:srgbClr val="FFFFFF"/>
            </a:solidFill>
            <a:prstDash val="solid"/>
            <a:round/>
            <a:headEnd type="none" w="sm" len="sm"/>
            <a:tailEnd type="none" w="sm" len="sm"/>
          </a:ln>
        </p:spPr>
      </p:cxnSp>
      <p:cxnSp>
        <p:nvCxnSpPr>
          <p:cNvPr id="276" name="Google Shape;276;p10"/>
          <p:cNvCxnSpPr/>
          <p:nvPr/>
        </p:nvCxnSpPr>
        <p:spPr>
          <a:xfrm rot="22765">
            <a:off x="6954027" y="6313596"/>
            <a:ext cx="719057" cy="0"/>
          </a:xfrm>
          <a:prstGeom prst="straightConnector1">
            <a:avLst/>
          </a:prstGeom>
          <a:noFill/>
          <a:ln w="9525" cap="flat" cmpd="sng">
            <a:solidFill>
              <a:srgbClr val="FFFFFF"/>
            </a:solidFill>
            <a:prstDash val="solid"/>
            <a:round/>
            <a:headEnd type="none" w="sm" len="sm"/>
            <a:tailEnd type="none" w="sm" len="sm"/>
          </a:ln>
        </p:spPr>
      </p:cxnSp>
      <p:grpSp>
        <p:nvGrpSpPr>
          <p:cNvPr id="277" name="Google Shape;277;p10"/>
          <p:cNvGrpSpPr/>
          <p:nvPr/>
        </p:nvGrpSpPr>
        <p:grpSpPr>
          <a:xfrm>
            <a:off x="11018818" y="3883545"/>
            <a:ext cx="4658815" cy="6081707"/>
            <a:chOff x="0" y="0"/>
            <a:chExt cx="3207753" cy="3846507"/>
          </a:xfrm>
        </p:grpSpPr>
        <p:sp>
          <p:nvSpPr>
            <p:cNvPr id="278" name="Google Shape;278;p10"/>
            <p:cNvSpPr/>
            <p:nvPr/>
          </p:nvSpPr>
          <p:spPr>
            <a:xfrm>
              <a:off x="0" y="0"/>
              <a:ext cx="3207753" cy="3846507"/>
            </a:xfrm>
            <a:custGeom>
              <a:avLst/>
              <a:gdLst/>
              <a:ahLst/>
              <a:cxnLst/>
              <a:rect l="l" t="t" r="r" b="b"/>
              <a:pathLst>
                <a:path w="3207753" h="3846507" extrusionOk="0">
                  <a:moveTo>
                    <a:pt x="0" y="0"/>
                  </a:moveTo>
                  <a:lnTo>
                    <a:pt x="3207753" y="0"/>
                  </a:lnTo>
                  <a:lnTo>
                    <a:pt x="3207753" y="3846507"/>
                  </a:lnTo>
                  <a:lnTo>
                    <a:pt x="0" y="3846507"/>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9" name="Google Shape;279;p10"/>
            <p:cNvSpPr txBox="1"/>
            <p:nvPr/>
          </p:nvSpPr>
          <p:spPr>
            <a:xfrm>
              <a:off x="0" y="0"/>
              <a:ext cx="3207753" cy="3846507"/>
            </a:xfrm>
            <a:prstGeom prst="rect">
              <a:avLst/>
            </a:prstGeom>
            <a:solidFill>
              <a:srgbClr val="CFCF5A"/>
            </a:solid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cxnSp>
        <p:nvCxnSpPr>
          <p:cNvPr id="280" name="Google Shape;280;p10"/>
          <p:cNvCxnSpPr/>
          <p:nvPr/>
        </p:nvCxnSpPr>
        <p:spPr>
          <a:xfrm rot="22765">
            <a:off x="12956906" y="7669024"/>
            <a:ext cx="719057" cy="0"/>
          </a:xfrm>
          <a:prstGeom prst="straightConnector1">
            <a:avLst/>
          </a:prstGeom>
          <a:noFill/>
          <a:ln w="9525" cap="flat" cmpd="sng">
            <a:solidFill>
              <a:srgbClr val="FFFFFF"/>
            </a:solidFill>
            <a:prstDash val="solid"/>
            <a:round/>
            <a:headEnd type="none" w="sm" len="sm"/>
            <a:tailEnd type="none" w="sm" len="sm"/>
          </a:ln>
        </p:spPr>
      </p:cxnSp>
      <p:sp>
        <p:nvSpPr>
          <p:cNvPr id="281" name="Google Shape;281;p10"/>
          <p:cNvSpPr txBox="1"/>
          <p:nvPr/>
        </p:nvSpPr>
        <p:spPr>
          <a:xfrm>
            <a:off x="2490483" y="1567598"/>
            <a:ext cx="10599000" cy="923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6000" b="0" i="0" u="none" strike="noStrike" cap="none">
                <a:solidFill>
                  <a:srgbClr val="1E2328"/>
                </a:solidFill>
                <a:latin typeface="DM Serif Display"/>
                <a:ea typeface="DM Serif Display"/>
                <a:cs typeface="DM Serif Display"/>
                <a:sym typeface="DM Serif Display"/>
              </a:rPr>
              <a:t>Module </a:t>
            </a:r>
            <a:r>
              <a:rPr lang="en-US" sz="6000">
                <a:solidFill>
                  <a:srgbClr val="1E2328"/>
                </a:solidFill>
                <a:latin typeface="DM Serif Display"/>
                <a:ea typeface="DM Serif Display"/>
                <a:cs typeface="DM Serif Display"/>
                <a:sym typeface="DM Serif Display"/>
              </a:rPr>
              <a:t>3</a:t>
            </a:r>
            <a:r>
              <a:rPr lang="en-US" sz="6000" b="0" i="0" u="none" strike="noStrike" cap="none">
                <a:solidFill>
                  <a:srgbClr val="1E2328"/>
                </a:solidFill>
                <a:latin typeface="DM Serif Display"/>
                <a:ea typeface="DM Serif Display"/>
                <a:cs typeface="DM Serif Display"/>
                <a:sym typeface="DM Serif Display"/>
              </a:rPr>
              <a:t> Training Units</a:t>
            </a:r>
            <a:endParaRPr sz="1400" b="0" i="0" u="none" strike="noStrike" cap="none">
              <a:solidFill>
                <a:srgbClr val="000000"/>
              </a:solidFill>
              <a:latin typeface="Arial"/>
              <a:ea typeface="Arial"/>
              <a:cs typeface="Arial"/>
              <a:sym typeface="Arial"/>
            </a:endParaRPr>
          </a:p>
        </p:txBody>
      </p:sp>
      <p:sp>
        <p:nvSpPr>
          <p:cNvPr id="282" name="Google Shape;282;p10"/>
          <p:cNvSpPr txBox="1"/>
          <p:nvPr/>
        </p:nvSpPr>
        <p:spPr>
          <a:xfrm>
            <a:off x="1098978" y="4168163"/>
            <a:ext cx="876394" cy="4317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500"/>
              <a:buFont typeface="Arial"/>
              <a:buNone/>
            </a:pPr>
            <a:r>
              <a:rPr lang="en-US" sz="2500" b="0" i="0" u="none" strike="noStrike" cap="none">
                <a:solidFill>
                  <a:srgbClr val="FFFFFF"/>
                </a:solidFill>
                <a:latin typeface="DM Serif Display"/>
                <a:ea typeface="DM Serif Display"/>
                <a:cs typeface="DM Serif Display"/>
                <a:sym typeface="DM Serif Display"/>
              </a:rPr>
              <a:t>0</a:t>
            </a:r>
            <a:endParaRPr sz="1400" b="0" i="0" u="none" strike="noStrike" cap="none">
              <a:solidFill>
                <a:srgbClr val="000000"/>
              </a:solidFill>
              <a:latin typeface="Arial"/>
              <a:ea typeface="Arial"/>
              <a:cs typeface="Arial"/>
              <a:sym typeface="Arial"/>
            </a:endParaRPr>
          </a:p>
        </p:txBody>
      </p:sp>
      <p:sp>
        <p:nvSpPr>
          <p:cNvPr id="283" name="Google Shape;283;p10"/>
          <p:cNvSpPr txBox="1"/>
          <p:nvPr/>
        </p:nvSpPr>
        <p:spPr>
          <a:xfrm>
            <a:off x="6875358" y="4261666"/>
            <a:ext cx="876394" cy="4317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500"/>
              <a:buFont typeface="Arial"/>
              <a:buNone/>
            </a:pPr>
            <a:r>
              <a:rPr lang="en-US" sz="2500" b="0" i="0" u="none" strike="noStrike" cap="none">
                <a:solidFill>
                  <a:srgbClr val="FFFFFF"/>
                </a:solidFill>
                <a:latin typeface="DM Serif Display"/>
                <a:ea typeface="DM Serif Display"/>
                <a:cs typeface="DM Serif Display"/>
                <a:sym typeface="DM Serif Display"/>
              </a:rPr>
              <a:t>02</a:t>
            </a:r>
            <a:endParaRPr sz="1400" b="0" i="0" u="none" strike="noStrike" cap="none">
              <a:solidFill>
                <a:srgbClr val="000000"/>
              </a:solidFill>
              <a:latin typeface="Arial"/>
              <a:ea typeface="Arial"/>
              <a:cs typeface="Arial"/>
              <a:sym typeface="Arial"/>
            </a:endParaRPr>
          </a:p>
        </p:txBody>
      </p:sp>
      <p:sp>
        <p:nvSpPr>
          <p:cNvPr id="284" name="Google Shape;284;p10"/>
          <p:cNvSpPr txBox="1"/>
          <p:nvPr/>
        </p:nvSpPr>
        <p:spPr>
          <a:xfrm>
            <a:off x="5688471" y="5452848"/>
            <a:ext cx="3250169" cy="4318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500"/>
              <a:buFont typeface="Arial"/>
              <a:buNone/>
            </a:pPr>
            <a:r>
              <a:rPr lang="en-US" sz="2500" b="0" i="0" u="none" strike="noStrike" cap="none">
                <a:solidFill>
                  <a:srgbClr val="FFFFFF"/>
                </a:solidFill>
                <a:latin typeface="DM Serif Display"/>
                <a:ea typeface="DM Serif Display"/>
                <a:cs typeface="DM Serif Display"/>
                <a:sym typeface="DM Serif Display"/>
              </a:rPr>
              <a:t>content</a:t>
            </a:r>
            <a:endParaRPr sz="1400" b="0" i="0" u="none" strike="noStrike" cap="none">
              <a:solidFill>
                <a:srgbClr val="000000"/>
              </a:solidFill>
              <a:latin typeface="Arial"/>
              <a:ea typeface="Arial"/>
              <a:cs typeface="Arial"/>
              <a:sym typeface="Arial"/>
            </a:endParaRPr>
          </a:p>
        </p:txBody>
      </p:sp>
      <p:sp>
        <p:nvSpPr>
          <p:cNvPr id="285" name="Google Shape;285;p10"/>
          <p:cNvSpPr txBox="1"/>
          <p:nvPr/>
        </p:nvSpPr>
        <p:spPr>
          <a:xfrm>
            <a:off x="11812493" y="4988943"/>
            <a:ext cx="3250200" cy="861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Clr>
                <a:schemeClr val="dk1"/>
              </a:buClr>
              <a:buSzPts val="1100"/>
              <a:buFont typeface="Arial"/>
              <a:buNone/>
            </a:pPr>
            <a:r>
              <a:rPr lang="en-US" sz="2800" b="1">
                <a:solidFill>
                  <a:schemeClr val="lt1"/>
                </a:solidFill>
                <a:latin typeface="DM Serif Display"/>
                <a:ea typeface="DM Serif Display"/>
                <a:cs typeface="DM Serif Display"/>
                <a:sym typeface="DM Serif Display"/>
              </a:rPr>
              <a:t>Textile Finishing Techniques</a:t>
            </a:r>
            <a:endParaRPr sz="2800" i="0" u="none" strike="noStrike" cap="none">
              <a:solidFill>
                <a:schemeClr val="lt1"/>
              </a:solidFill>
              <a:latin typeface="DM Serif Display"/>
              <a:ea typeface="DM Serif Display"/>
              <a:cs typeface="DM Serif Display"/>
              <a:sym typeface="DM Serif Display"/>
            </a:endParaRPr>
          </a:p>
        </p:txBody>
      </p:sp>
      <p:sp>
        <p:nvSpPr>
          <p:cNvPr id="286" name="Google Shape;286;p10"/>
          <p:cNvSpPr txBox="1"/>
          <p:nvPr/>
        </p:nvSpPr>
        <p:spPr>
          <a:xfrm>
            <a:off x="12061116" y="8039516"/>
            <a:ext cx="2574300" cy="277200"/>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Clr>
                <a:srgbClr val="000000"/>
              </a:buClr>
              <a:buSzPts val="1800"/>
              <a:buFont typeface="Arial"/>
              <a:buNone/>
            </a:pPr>
            <a:r>
              <a:rPr lang="en-US" sz="1800" b="0" i="0" u="none" strike="noStrike" cap="none">
                <a:solidFill>
                  <a:srgbClr val="FFFFFF"/>
                </a:solidFill>
                <a:latin typeface="Montserrat"/>
                <a:ea typeface="Montserrat"/>
                <a:cs typeface="Montserrat"/>
                <a:sym typeface="Montserrat"/>
              </a:rPr>
              <a:t>Duration</a:t>
            </a:r>
            <a:r>
              <a:rPr lang="en-US" sz="1800">
                <a:solidFill>
                  <a:srgbClr val="FFFFFF"/>
                </a:solidFill>
                <a:latin typeface="Montserrat"/>
                <a:ea typeface="Montserrat"/>
                <a:cs typeface="Montserrat"/>
                <a:sym typeface="Montserrat"/>
              </a:rPr>
              <a:t>: 2h</a:t>
            </a:r>
            <a:endParaRPr sz="1400" b="0" i="0" u="none" strike="noStrike" cap="none">
              <a:solidFill>
                <a:srgbClr val="000000"/>
              </a:solidFill>
              <a:latin typeface="Arial"/>
              <a:ea typeface="Arial"/>
              <a:cs typeface="Arial"/>
              <a:sym typeface="Arial"/>
            </a:endParaRPr>
          </a:p>
        </p:txBody>
      </p:sp>
      <p:sp>
        <p:nvSpPr>
          <p:cNvPr id="287" name="Google Shape;287;p10"/>
          <p:cNvSpPr txBox="1"/>
          <p:nvPr/>
        </p:nvSpPr>
        <p:spPr>
          <a:xfrm>
            <a:off x="1031566" y="35109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Clr>
                <a:srgbClr val="000000"/>
              </a:buClr>
              <a:buSzPts val="2499"/>
              <a:buFont typeface="Arial"/>
              <a:buNone/>
            </a:pPr>
            <a:r>
              <a:rPr lang="en-US" sz="2499" b="0" i="0" u="none" strike="noStrike" cap="none">
                <a:solidFill>
                  <a:srgbClr val="1E2328"/>
                </a:solidFill>
                <a:latin typeface="DM Serif Display"/>
                <a:ea typeface="DM Serif Display"/>
                <a:cs typeface="DM Serif Display"/>
                <a:sym typeface="DM Serif Display"/>
              </a:rPr>
              <a:t>UpTraK Training Programme</a:t>
            </a:r>
            <a:endParaRPr sz="1400" b="0" i="0" u="none" strike="noStrike" cap="none">
              <a:solidFill>
                <a:srgbClr val="000000"/>
              </a:solidFill>
              <a:latin typeface="Arial"/>
              <a:ea typeface="Arial"/>
              <a:cs typeface="Arial"/>
              <a:sym typeface="Arial"/>
            </a:endParaRPr>
          </a:p>
        </p:txBody>
      </p:sp>
      <p:sp>
        <p:nvSpPr>
          <p:cNvPr id="288" name="Google Shape;288;p10"/>
          <p:cNvSpPr txBox="1"/>
          <p:nvPr/>
        </p:nvSpPr>
        <p:spPr>
          <a:xfrm>
            <a:off x="7938410" y="131280"/>
            <a:ext cx="8617440" cy="919995"/>
          </a:xfrm>
          <a:prstGeom prst="rect">
            <a:avLst/>
          </a:prstGeom>
          <a:noFill/>
          <a:ln>
            <a:noFill/>
          </a:ln>
        </p:spPr>
        <p:txBody>
          <a:bodyPr spcFirstLastPara="1" wrap="square" lIns="0" tIns="0" rIns="0" bIns="0" anchor="t" anchorCtr="0">
            <a:spAutoFit/>
          </a:bodyPr>
          <a:lstStyle/>
          <a:p>
            <a:pPr marL="0" lvl="0" indent="0" algn="ctr" rtl="0">
              <a:lnSpc>
                <a:spcPct val="122008"/>
              </a:lnSpc>
              <a:spcBef>
                <a:spcPts val="0"/>
              </a:spcBef>
              <a:spcAft>
                <a:spcPts val="0"/>
              </a:spcAft>
              <a:buClr>
                <a:schemeClr val="dk1"/>
              </a:buClr>
              <a:buSzPts val="2499"/>
              <a:buFont typeface="Arial"/>
              <a:buNone/>
            </a:pPr>
            <a:r>
              <a:rPr lang="en-US" sz="2450" dirty="0">
                <a:solidFill>
                  <a:srgbClr val="1E2328"/>
                </a:solidFill>
                <a:latin typeface="Montserrat"/>
                <a:ea typeface="Montserrat"/>
                <a:cs typeface="Montserrat"/>
                <a:sym typeface="Montserrat"/>
              </a:rPr>
              <a:t>Module 3, </a:t>
            </a:r>
            <a:r>
              <a:rPr lang="en-US" sz="2450" dirty="0">
                <a:solidFill>
                  <a:schemeClr val="tx1"/>
                </a:solidFill>
                <a:latin typeface="Montserrat"/>
                <a:ea typeface="Montserrat"/>
                <a:cs typeface="Montserrat"/>
                <a:sym typeface="Montserrat"/>
              </a:rPr>
              <a:t>TEXTILE PRODUCT CATEGORIES: FEATURES, USE METHODS AND PROCESSING</a:t>
            </a:r>
            <a:endParaRPr sz="2450" b="0" i="0" u="none" strike="noStrike" cap="none" dirty="0">
              <a:solidFill>
                <a:schemeClr val="tx1"/>
              </a:solidFill>
              <a:highlight>
                <a:srgbClr val="FFFF00"/>
              </a:highlight>
              <a:latin typeface="Montserrat"/>
              <a:ea typeface="Montserrat"/>
              <a:cs typeface="Montserrat"/>
              <a:sym typeface="Montserrat"/>
            </a:endParaRPr>
          </a:p>
        </p:txBody>
      </p:sp>
      <p:grpSp>
        <p:nvGrpSpPr>
          <p:cNvPr id="289" name="Google Shape;289;p10"/>
          <p:cNvGrpSpPr/>
          <p:nvPr/>
        </p:nvGrpSpPr>
        <p:grpSpPr>
          <a:xfrm>
            <a:off x="5766644" y="3875887"/>
            <a:ext cx="4658815" cy="6081707"/>
            <a:chOff x="0" y="0"/>
            <a:chExt cx="3207753" cy="3846507"/>
          </a:xfrm>
        </p:grpSpPr>
        <p:sp>
          <p:nvSpPr>
            <p:cNvPr id="290" name="Google Shape;290;p10"/>
            <p:cNvSpPr/>
            <p:nvPr/>
          </p:nvSpPr>
          <p:spPr>
            <a:xfrm>
              <a:off x="0" y="0"/>
              <a:ext cx="3207753" cy="3846507"/>
            </a:xfrm>
            <a:custGeom>
              <a:avLst/>
              <a:gdLst/>
              <a:ahLst/>
              <a:cxnLst/>
              <a:rect l="l" t="t" r="r" b="b"/>
              <a:pathLst>
                <a:path w="3207753" h="3846507" extrusionOk="0">
                  <a:moveTo>
                    <a:pt x="0" y="0"/>
                  </a:moveTo>
                  <a:lnTo>
                    <a:pt x="3207753" y="0"/>
                  </a:lnTo>
                  <a:lnTo>
                    <a:pt x="3207753" y="3846507"/>
                  </a:lnTo>
                  <a:lnTo>
                    <a:pt x="0" y="3846507"/>
                  </a:lnTo>
                  <a:close/>
                </a:path>
              </a:pathLst>
            </a:custGeom>
            <a:solidFill>
              <a:srgbClr val="1E23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1" name="Google Shape;291;p10"/>
            <p:cNvSpPr txBox="1"/>
            <p:nvPr/>
          </p:nvSpPr>
          <p:spPr>
            <a:xfrm>
              <a:off x="0" y="0"/>
              <a:ext cx="3207753" cy="3846507"/>
            </a:xfrm>
            <a:prstGeom prst="rect">
              <a:avLst/>
            </a:prstGeom>
            <a:no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92" name="Google Shape;292;p10"/>
          <p:cNvSpPr txBox="1"/>
          <p:nvPr/>
        </p:nvSpPr>
        <p:spPr>
          <a:xfrm>
            <a:off x="6313670" y="4922542"/>
            <a:ext cx="3250200" cy="861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Clr>
                <a:schemeClr val="dk1"/>
              </a:buClr>
              <a:buSzPts val="1100"/>
              <a:buFont typeface="Arial"/>
              <a:buNone/>
            </a:pPr>
            <a:r>
              <a:rPr lang="en-US" sz="2800" b="1">
                <a:solidFill>
                  <a:schemeClr val="lt1"/>
                </a:solidFill>
                <a:latin typeface="DM Serif Display"/>
                <a:ea typeface="DM Serif Display"/>
                <a:cs typeface="DM Serif Display"/>
                <a:sym typeface="DM Serif Display"/>
              </a:rPr>
              <a:t>Fabric Construction and Weave Types</a:t>
            </a:r>
            <a:endParaRPr sz="2800" i="0" u="none" strike="noStrike" cap="none">
              <a:solidFill>
                <a:schemeClr val="lt1"/>
              </a:solidFill>
              <a:latin typeface="DM Serif Display"/>
              <a:ea typeface="DM Serif Display"/>
              <a:cs typeface="DM Serif Display"/>
              <a:sym typeface="DM Serif Display"/>
            </a:endParaRPr>
          </a:p>
        </p:txBody>
      </p:sp>
      <p:cxnSp>
        <p:nvCxnSpPr>
          <p:cNvPr id="293" name="Google Shape;293;p10"/>
          <p:cNvCxnSpPr/>
          <p:nvPr/>
        </p:nvCxnSpPr>
        <p:spPr>
          <a:xfrm rot="22765">
            <a:off x="7590590" y="7651306"/>
            <a:ext cx="719057" cy="0"/>
          </a:xfrm>
          <a:prstGeom prst="straightConnector1">
            <a:avLst/>
          </a:prstGeom>
          <a:noFill/>
          <a:ln w="9525" cap="flat" cmpd="sng">
            <a:solidFill>
              <a:srgbClr val="FFFFFF"/>
            </a:solidFill>
            <a:prstDash val="solid"/>
            <a:round/>
            <a:headEnd type="none" w="sm" len="sm"/>
            <a:tailEnd type="none" w="sm" len="sm"/>
          </a:ln>
        </p:spPr>
      </p:cxnSp>
      <p:sp>
        <p:nvSpPr>
          <p:cNvPr id="294" name="Google Shape;294;p10"/>
          <p:cNvSpPr txBox="1"/>
          <p:nvPr/>
        </p:nvSpPr>
        <p:spPr>
          <a:xfrm>
            <a:off x="6636342" y="8106847"/>
            <a:ext cx="2574300" cy="277200"/>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Clr>
                <a:srgbClr val="000000"/>
              </a:buClr>
              <a:buSzPts val="1800"/>
              <a:buFont typeface="Arial"/>
              <a:buNone/>
            </a:pPr>
            <a:r>
              <a:rPr lang="en-US" sz="1800" b="0" i="0" u="none" strike="noStrike" cap="none">
                <a:solidFill>
                  <a:srgbClr val="FFFFFF"/>
                </a:solidFill>
                <a:latin typeface="Montserrat"/>
                <a:ea typeface="Montserrat"/>
                <a:cs typeface="Montserrat"/>
                <a:sym typeface="Montserrat"/>
              </a:rPr>
              <a:t>Durati</a:t>
            </a:r>
            <a:r>
              <a:rPr lang="en-US" sz="1800">
                <a:solidFill>
                  <a:srgbClr val="FFFFFF"/>
                </a:solidFill>
                <a:latin typeface="Montserrat"/>
                <a:ea typeface="Montserrat"/>
                <a:cs typeface="Montserrat"/>
                <a:sym typeface="Montserrat"/>
              </a:rPr>
              <a:t>on: 2h</a:t>
            </a:r>
            <a:endParaRPr sz="1400" b="0" i="0" u="none" strike="noStrike" cap="none">
              <a:solidFill>
                <a:srgbClr val="000000"/>
              </a:solidFill>
              <a:latin typeface="Arial"/>
              <a:ea typeface="Arial"/>
              <a:cs typeface="Arial"/>
              <a:sym typeface="Arial"/>
            </a:endParaRPr>
          </a:p>
        </p:txBody>
      </p:sp>
      <p:grpSp>
        <p:nvGrpSpPr>
          <p:cNvPr id="295" name="Google Shape;295;p10"/>
          <p:cNvGrpSpPr/>
          <p:nvPr/>
        </p:nvGrpSpPr>
        <p:grpSpPr>
          <a:xfrm>
            <a:off x="475299" y="3801752"/>
            <a:ext cx="4658815" cy="6081707"/>
            <a:chOff x="0" y="0"/>
            <a:chExt cx="3207753" cy="3846507"/>
          </a:xfrm>
        </p:grpSpPr>
        <p:sp>
          <p:nvSpPr>
            <p:cNvPr id="296" name="Google Shape;296;p10"/>
            <p:cNvSpPr/>
            <p:nvPr/>
          </p:nvSpPr>
          <p:spPr>
            <a:xfrm>
              <a:off x="0" y="0"/>
              <a:ext cx="3207753" cy="3846507"/>
            </a:xfrm>
            <a:custGeom>
              <a:avLst/>
              <a:gdLst/>
              <a:ahLst/>
              <a:cxnLst/>
              <a:rect l="l" t="t" r="r" b="b"/>
              <a:pathLst>
                <a:path w="3207753" h="3846507" extrusionOk="0">
                  <a:moveTo>
                    <a:pt x="0" y="0"/>
                  </a:moveTo>
                  <a:lnTo>
                    <a:pt x="3207753" y="0"/>
                  </a:lnTo>
                  <a:lnTo>
                    <a:pt x="3207753" y="3846507"/>
                  </a:lnTo>
                  <a:lnTo>
                    <a:pt x="0" y="3846507"/>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7" name="Google Shape;297;p10"/>
            <p:cNvSpPr txBox="1"/>
            <p:nvPr/>
          </p:nvSpPr>
          <p:spPr>
            <a:xfrm>
              <a:off x="0" y="0"/>
              <a:ext cx="3207753" cy="3846507"/>
            </a:xfrm>
            <a:prstGeom prst="rect">
              <a:avLst/>
            </a:prstGeom>
            <a:no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98" name="Google Shape;298;p10"/>
          <p:cNvSpPr txBox="1"/>
          <p:nvPr/>
        </p:nvSpPr>
        <p:spPr>
          <a:xfrm>
            <a:off x="1041579" y="4641763"/>
            <a:ext cx="3250200" cy="1508400"/>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Clr>
                <a:srgbClr val="000000"/>
              </a:buClr>
              <a:buSzPts val="2800"/>
              <a:buFont typeface="Arial"/>
              <a:buNone/>
            </a:pPr>
            <a:r>
              <a:rPr lang="en-US" sz="2800">
                <a:solidFill>
                  <a:srgbClr val="FFFFFF"/>
                </a:solidFill>
                <a:latin typeface="DM Serif Display"/>
                <a:ea typeface="DM Serif Display"/>
                <a:cs typeface="DM Serif Display"/>
                <a:sym typeface="DM Serif Display"/>
              </a:rPr>
              <a:t>I</a:t>
            </a:r>
            <a:r>
              <a:rPr lang="en-US" sz="2800" b="1">
                <a:solidFill>
                  <a:schemeClr val="lt1"/>
                </a:solidFill>
                <a:latin typeface="DM Serif Display"/>
                <a:ea typeface="DM Serif Display"/>
                <a:cs typeface="DM Serif Display"/>
                <a:sym typeface="DM Serif Display"/>
              </a:rPr>
              <a:t>ntroduction to Textile Fibers and Fabrics</a:t>
            </a:r>
            <a:endParaRPr sz="2800" i="0" u="none" strike="noStrike" cap="none">
              <a:solidFill>
                <a:schemeClr val="lt1"/>
              </a:solidFill>
              <a:latin typeface="DM Serif Display"/>
              <a:ea typeface="DM Serif Display"/>
              <a:cs typeface="DM Serif Display"/>
              <a:sym typeface="DM Serif Display"/>
            </a:endParaRPr>
          </a:p>
        </p:txBody>
      </p:sp>
      <p:cxnSp>
        <p:nvCxnSpPr>
          <p:cNvPr id="299" name="Google Shape;299;p10"/>
          <p:cNvCxnSpPr/>
          <p:nvPr/>
        </p:nvCxnSpPr>
        <p:spPr>
          <a:xfrm rot="22765">
            <a:off x="2078898" y="7747175"/>
            <a:ext cx="719057" cy="0"/>
          </a:xfrm>
          <a:prstGeom prst="straightConnector1">
            <a:avLst/>
          </a:prstGeom>
          <a:noFill/>
          <a:ln w="9525" cap="flat" cmpd="sng">
            <a:solidFill>
              <a:srgbClr val="FFFFFF"/>
            </a:solidFill>
            <a:prstDash val="solid"/>
            <a:round/>
            <a:headEnd type="none" w="sm" len="sm"/>
            <a:tailEnd type="none" w="sm" len="sm"/>
          </a:ln>
        </p:spPr>
      </p:cxnSp>
      <p:sp>
        <p:nvSpPr>
          <p:cNvPr id="300" name="Google Shape;300;p10"/>
          <p:cNvSpPr txBox="1"/>
          <p:nvPr/>
        </p:nvSpPr>
        <p:spPr>
          <a:xfrm>
            <a:off x="1320488" y="8001786"/>
            <a:ext cx="2574300" cy="277200"/>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Clr>
                <a:srgbClr val="000000"/>
              </a:buClr>
              <a:buSzPts val="1800"/>
              <a:buFont typeface="Arial"/>
              <a:buNone/>
            </a:pPr>
            <a:r>
              <a:rPr lang="en-US" sz="1800" b="0" i="0" u="none" strike="noStrike" cap="none">
                <a:solidFill>
                  <a:srgbClr val="FFFFFF"/>
                </a:solidFill>
                <a:latin typeface="Montserrat"/>
                <a:ea typeface="Montserrat"/>
                <a:cs typeface="Montserrat"/>
                <a:sym typeface="Montserrat"/>
              </a:rPr>
              <a:t>Duration</a:t>
            </a:r>
            <a:r>
              <a:rPr lang="en-US" sz="1800">
                <a:solidFill>
                  <a:srgbClr val="FFFFFF"/>
                </a:solidFill>
                <a:latin typeface="Montserrat"/>
                <a:ea typeface="Montserrat"/>
                <a:cs typeface="Montserrat"/>
                <a:sym typeface="Montserrat"/>
              </a:rPr>
              <a:t>: 1.h</a:t>
            </a:r>
            <a:endParaRPr sz="1400" b="0" i="0" u="none" strike="noStrike" cap="none">
              <a:solidFill>
                <a:srgbClr val="000000"/>
              </a:solidFill>
              <a:latin typeface="Arial"/>
              <a:ea typeface="Arial"/>
              <a:cs typeface="Arial"/>
              <a:sym typeface="Arial"/>
            </a:endParaRPr>
          </a:p>
        </p:txBody>
      </p:sp>
      <p:grpSp>
        <p:nvGrpSpPr>
          <p:cNvPr id="301" name="Google Shape;301;p10"/>
          <p:cNvGrpSpPr/>
          <p:nvPr/>
        </p:nvGrpSpPr>
        <p:grpSpPr>
          <a:xfrm>
            <a:off x="3282760" y="3427772"/>
            <a:ext cx="1008985" cy="986193"/>
            <a:chOff x="0" y="0"/>
            <a:chExt cx="812800" cy="812800"/>
          </a:xfrm>
        </p:grpSpPr>
        <p:sp>
          <p:nvSpPr>
            <p:cNvPr id="302" name="Google Shape;302;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1E23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3" name="Google Shape;303;p10"/>
            <p:cNvSpPr txBox="1"/>
            <p:nvPr/>
          </p:nvSpPr>
          <p:spPr>
            <a:xfrm>
              <a:off x="0" y="0"/>
              <a:ext cx="812800" cy="812800"/>
            </a:xfrm>
            <a:prstGeom prst="rect">
              <a:avLst/>
            </a:prstGeom>
            <a:solidFill>
              <a:srgbClr val="1E2328"/>
            </a:solid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04" name="Google Shape;304;p10"/>
          <p:cNvSpPr txBox="1"/>
          <p:nvPr/>
        </p:nvSpPr>
        <p:spPr>
          <a:xfrm>
            <a:off x="3298740" y="3790058"/>
            <a:ext cx="876394" cy="456985"/>
          </a:xfrm>
          <a:prstGeom prst="rect">
            <a:avLst/>
          </a:prstGeom>
          <a:noFill/>
          <a:ln>
            <a:noFill/>
          </a:ln>
        </p:spPr>
        <p:txBody>
          <a:bodyPr spcFirstLastPara="1" wrap="square" lIns="0" tIns="0" rIns="0" bIns="0" anchor="t" anchorCtr="0">
            <a:spAutoFit/>
          </a:bodyPr>
          <a:lstStyle/>
          <a:p>
            <a:pPr marL="0" marR="0" lvl="0" indent="0" algn="ctr" rtl="0">
              <a:lnSpc>
                <a:spcPct val="109375"/>
              </a:lnSpc>
              <a:spcBef>
                <a:spcPts val="0"/>
              </a:spcBef>
              <a:spcAft>
                <a:spcPts val="0"/>
              </a:spcAft>
              <a:buClr>
                <a:srgbClr val="000000"/>
              </a:buClr>
              <a:buSzPts val="3200"/>
              <a:buFont typeface="Arial"/>
              <a:buNone/>
            </a:pPr>
            <a:r>
              <a:rPr lang="en-US" sz="3200" b="0" i="0" u="none" strike="noStrike" cap="none">
                <a:solidFill>
                  <a:srgbClr val="FFFFFF"/>
                </a:solidFill>
                <a:latin typeface="DM Serif Display"/>
                <a:ea typeface="DM Serif Display"/>
                <a:cs typeface="DM Serif Display"/>
                <a:sym typeface="DM Serif Display"/>
              </a:rPr>
              <a:t>01</a:t>
            </a:r>
            <a:endParaRPr sz="1400" b="0" i="0" u="none" strike="noStrike" cap="none">
              <a:solidFill>
                <a:srgbClr val="000000"/>
              </a:solidFill>
              <a:latin typeface="Arial"/>
              <a:ea typeface="Arial"/>
              <a:cs typeface="Arial"/>
              <a:sym typeface="Arial"/>
            </a:endParaRPr>
          </a:p>
        </p:txBody>
      </p:sp>
      <p:grpSp>
        <p:nvGrpSpPr>
          <p:cNvPr id="305" name="Google Shape;305;p10"/>
          <p:cNvGrpSpPr/>
          <p:nvPr/>
        </p:nvGrpSpPr>
        <p:grpSpPr>
          <a:xfrm>
            <a:off x="8530703" y="3382790"/>
            <a:ext cx="1008985" cy="986193"/>
            <a:chOff x="0" y="0"/>
            <a:chExt cx="812800" cy="812800"/>
          </a:xfrm>
        </p:grpSpPr>
        <p:sp>
          <p:nvSpPr>
            <p:cNvPr id="306" name="Google Shape;306;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7" name="Google Shape;307;p10"/>
            <p:cNvSpPr txBox="1"/>
            <p:nvPr/>
          </p:nvSpPr>
          <p:spPr>
            <a:xfrm>
              <a:off x="0" y="0"/>
              <a:ext cx="812800" cy="812800"/>
            </a:xfrm>
            <a:prstGeom prst="rect">
              <a:avLst/>
            </a:prstGeom>
            <a:solidFill>
              <a:srgbClr val="CFCF5A"/>
            </a:solid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08" name="Google Shape;308;p10"/>
          <p:cNvGrpSpPr/>
          <p:nvPr/>
        </p:nvGrpSpPr>
        <p:grpSpPr>
          <a:xfrm>
            <a:off x="13660240" y="3427772"/>
            <a:ext cx="1008985" cy="986193"/>
            <a:chOff x="0" y="0"/>
            <a:chExt cx="812800" cy="812800"/>
          </a:xfrm>
        </p:grpSpPr>
        <p:sp>
          <p:nvSpPr>
            <p:cNvPr id="309" name="Google Shape;309;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1E23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0" name="Google Shape;310;p10"/>
            <p:cNvSpPr txBox="1"/>
            <p:nvPr/>
          </p:nvSpPr>
          <p:spPr>
            <a:xfrm>
              <a:off x="0" y="0"/>
              <a:ext cx="812800" cy="812800"/>
            </a:xfrm>
            <a:prstGeom prst="rect">
              <a:avLst/>
            </a:prstGeom>
            <a:solidFill>
              <a:srgbClr val="1E2328"/>
            </a:solid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11" name="Google Shape;311;p10"/>
          <p:cNvSpPr txBox="1"/>
          <p:nvPr/>
        </p:nvSpPr>
        <p:spPr>
          <a:xfrm>
            <a:off x="8596998" y="3624668"/>
            <a:ext cx="876394" cy="456985"/>
          </a:xfrm>
          <a:prstGeom prst="rect">
            <a:avLst/>
          </a:prstGeom>
          <a:noFill/>
          <a:ln>
            <a:noFill/>
          </a:ln>
        </p:spPr>
        <p:txBody>
          <a:bodyPr spcFirstLastPara="1" wrap="square" lIns="0" tIns="0" rIns="0" bIns="0" anchor="t" anchorCtr="0">
            <a:spAutoFit/>
          </a:bodyPr>
          <a:lstStyle/>
          <a:p>
            <a:pPr marL="0" marR="0" lvl="0" indent="0" algn="ctr" rtl="0">
              <a:lnSpc>
                <a:spcPct val="109375"/>
              </a:lnSpc>
              <a:spcBef>
                <a:spcPts val="0"/>
              </a:spcBef>
              <a:spcAft>
                <a:spcPts val="0"/>
              </a:spcAft>
              <a:buClr>
                <a:srgbClr val="000000"/>
              </a:buClr>
              <a:buSzPts val="3200"/>
              <a:buFont typeface="Arial"/>
              <a:buNone/>
            </a:pPr>
            <a:r>
              <a:rPr lang="en-US" sz="3200" b="0" i="0" u="none" strike="noStrike" cap="none">
                <a:solidFill>
                  <a:srgbClr val="FFFFFF"/>
                </a:solidFill>
                <a:latin typeface="DM Serif Display"/>
                <a:ea typeface="DM Serif Display"/>
                <a:cs typeface="DM Serif Display"/>
                <a:sym typeface="DM Serif Display"/>
              </a:rPr>
              <a:t>02</a:t>
            </a:r>
            <a:endParaRPr sz="1400" b="0" i="0" u="none" strike="noStrike" cap="none">
              <a:solidFill>
                <a:srgbClr val="000000"/>
              </a:solidFill>
              <a:latin typeface="Arial"/>
              <a:ea typeface="Arial"/>
              <a:cs typeface="Arial"/>
              <a:sym typeface="Arial"/>
            </a:endParaRPr>
          </a:p>
        </p:txBody>
      </p:sp>
      <p:sp>
        <p:nvSpPr>
          <p:cNvPr id="312" name="Google Shape;312;p10"/>
          <p:cNvSpPr txBox="1"/>
          <p:nvPr/>
        </p:nvSpPr>
        <p:spPr>
          <a:xfrm>
            <a:off x="13680999" y="3774034"/>
            <a:ext cx="876394" cy="456985"/>
          </a:xfrm>
          <a:prstGeom prst="rect">
            <a:avLst/>
          </a:prstGeom>
          <a:noFill/>
          <a:ln>
            <a:noFill/>
          </a:ln>
        </p:spPr>
        <p:txBody>
          <a:bodyPr spcFirstLastPara="1" wrap="square" lIns="0" tIns="0" rIns="0" bIns="0" anchor="t" anchorCtr="0">
            <a:spAutoFit/>
          </a:bodyPr>
          <a:lstStyle/>
          <a:p>
            <a:pPr marL="0" marR="0" lvl="0" indent="0" algn="ctr" rtl="0">
              <a:lnSpc>
                <a:spcPct val="109375"/>
              </a:lnSpc>
              <a:spcBef>
                <a:spcPts val="0"/>
              </a:spcBef>
              <a:spcAft>
                <a:spcPts val="0"/>
              </a:spcAft>
              <a:buClr>
                <a:srgbClr val="000000"/>
              </a:buClr>
              <a:buSzPts val="3200"/>
              <a:buFont typeface="Arial"/>
              <a:buNone/>
            </a:pPr>
            <a:r>
              <a:rPr lang="en-US" sz="3200" b="0" i="0" u="none" strike="noStrike" cap="none">
                <a:solidFill>
                  <a:srgbClr val="FFFFFF"/>
                </a:solidFill>
                <a:latin typeface="DM Serif Display"/>
                <a:ea typeface="DM Serif Display"/>
                <a:cs typeface="DM Serif Display"/>
                <a:sym typeface="DM Serif Display"/>
              </a:rPr>
              <a:t>03</a:t>
            </a:r>
            <a:endParaRPr sz="1400" b="0" i="0" u="none" strike="noStrike" cap="none">
              <a:solidFill>
                <a:srgbClr val="000000"/>
              </a:solidFill>
              <a:latin typeface="Arial"/>
              <a:ea typeface="Arial"/>
              <a:cs typeface="Arial"/>
              <a:sym typeface="Arial"/>
            </a:endParaRPr>
          </a:p>
        </p:txBody>
      </p:sp>
      <p:sp>
        <p:nvSpPr>
          <p:cNvPr id="313" name="Google Shape;313;p10"/>
          <p:cNvSpPr txBox="1"/>
          <p:nvPr/>
        </p:nvSpPr>
        <p:spPr>
          <a:xfrm>
            <a:off x="4895360" y="2453685"/>
            <a:ext cx="7520700" cy="1354200"/>
          </a:xfrm>
          <a:prstGeom prst="rect">
            <a:avLst/>
          </a:prstGeom>
          <a:noFill/>
          <a:ln>
            <a:noFill/>
          </a:ln>
        </p:spPr>
        <p:txBody>
          <a:bodyPr spcFirstLastPara="1" wrap="square" lIns="0" tIns="0" rIns="0" bIns="0" anchor="t" anchorCtr="0">
            <a:spAutoFit/>
          </a:bodyPr>
          <a:lstStyle/>
          <a:p>
            <a:pPr marL="0" marR="0" lvl="0" indent="0" algn="l" rtl="0">
              <a:lnSpc>
                <a:spcPct val="137458"/>
              </a:lnSpc>
              <a:spcBef>
                <a:spcPts val="0"/>
              </a:spcBef>
              <a:spcAft>
                <a:spcPts val="0"/>
              </a:spcAft>
              <a:buClr>
                <a:srgbClr val="000000"/>
              </a:buClr>
              <a:buSzPts val="2400"/>
              <a:buFont typeface="Arial"/>
              <a:buNone/>
            </a:pPr>
            <a:r>
              <a:rPr lang="en-US" sz="2400" b="0" i="0" u="none" strike="noStrike" cap="none">
                <a:solidFill>
                  <a:srgbClr val="1E2328"/>
                </a:solidFill>
                <a:latin typeface="Montserrat"/>
                <a:ea typeface="Montserrat"/>
                <a:cs typeface="Montserrat"/>
                <a:sym typeface="Montserrat"/>
              </a:rPr>
              <a:t>These Training Units compose Module</a:t>
            </a:r>
            <a:r>
              <a:rPr lang="en-US" sz="2400">
                <a:solidFill>
                  <a:srgbClr val="1E2328"/>
                </a:solidFill>
                <a:latin typeface="Montserrat"/>
                <a:ea typeface="Montserrat"/>
                <a:cs typeface="Montserrat"/>
                <a:sym typeface="Montserrat"/>
              </a:rPr>
              <a:t> 3</a:t>
            </a:r>
            <a:endParaRPr sz="1400" b="0" i="0" u="none" strike="noStrike" cap="none">
              <a:solidFill>
                <a:srgbClr val="000000"/>
              </a:solidFill>
              <a:latin typeface="Arial"/>
              <a:ea typeface="Arial"/>
              <a:cs typeface="Arial"/>
              <a:sym typeface="Arial"/>
            </a:endParaRPr>
          </a:p>
          <a:p>
            <a:pPr marL="0" marR="0" lvl="0" indent="0" algn="l" rtl="0">
              <a:lnSpc>
                <a:spcPct val="150022"/>
              </a:lnSpc>
              <a:spcBef>
                <a:spcPts val="0"/>
              </a:spcBef>
              <a:spcAft>
                <a:spcPts val="0"/>
              </a:spcAft>
              <a:buClr>
                <a:srgbClr val="000000"/>
              </a:buClr>
              <a:buSzPts val="2199"/>
              <a:buFont typeface="Arial"/>
              <a:buNone/>
            </a:pPr>
            <a:endParaRPr sz="2199" b="0" i="0" u="none" strike="noStrike" cap="none">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Clr>
                <a:srgbClr val="000000"/>
              </a:buClr>
              <a:buSzPts val="2199"/>
              <a:buFont typeface="Arial"/>
              <a:buNone/>
            </a:pPr>
            <a:endParaRPr sz="2199" b="0" i="0" u="none" strike="noStrike" cap="none">
              <a:solidFill>
                <a:srgbClr val="1E2328"/>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cxnSp>
        <p:nvCxnSpPr>
          <p:cNvPr id="318" name="Google Shape;318;p11"/>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cxnSp>
        <p:nvCxnSpPr>
          <p:cNvPr id="319" name="Google Shape;319;p11"/>
          <p:cNvCxnSpPr/>
          <p:nvPr/>
        </p:nvCxnSpPr>
        <p:spPr>
          <a:xfrm rot="22765">
            <a:off x="3293137" y="6313596"/>
            <a:ext cx="719057" cy="0"/>
          </a:xfrm>
          <a:prstGeom prst="straightConnector1">
            <a:avLst/>
          </a:prstGeom>
          <a:noFill/>
          <a:ln w="9525" cap="flat" cmpd="sng">
            <a:solidFill>
              <a:srgbClr val="FFFFFF"/>
            </a:solidFill>
            <a:prstDash val="solid"/>
            <a:round/>
            <a:headEnd type="none" w="sm" len="sm"/>
            <a:tailEnd type="none" w="sm" len="sm"/>
          </a:ln>
        </p:spPr>
      </p:cxnSp>
      <p:cxnSp>
        <p:nvCxnSpPr>
          <p:cNvPr id="320" name="Google Shape;320;p11"/>
          <p:cNvCxnSpPr/>
          <p:nvPr/>
        </p:nvCxnSpPr>
        <p:spPr>
          <a:xfrm rot="22765">
            <a:off x="6954027" y="6313596"/>
            <a:ext cx="719057" cy="0"/>
          </a:xfrm>
          <a:prstGeom prst="straightConnector1">
            <a:avLst/>
          </a:prstGeom>
          <a:noFill/>
          <a:ln w="9525" cap="flat" cmpd="sng">
            <a:solidFill>
              <a:srgbClr val="FFFFFF"/>
            </a:solidFill>
            <a:prstDash val="solid"/>
            <a:round/>
            <a:headEnd type="none" w="sm" len="sm"/>
            <a:tailEnd type="none" w="sm" len="sm"/>
          </a:ln>
        </p:spPr>
      </p:cxnSp>
      <p:sp>
        <p:nvSpPr>
          <p:cNvPr id="321" name="Google Shape;321;p11"/>
          <p:cNvSpPr txBox="1"/>
          <p:nvPr/>
        </p:nvSpPr>
        <p:spPr>
          <a:xfrm>
            <a:off x="2490483" y="1567598"/>
            <a:ext cx="10598943" cy="923330"/>
          </a:xfrm>
          <a:prstGeom prst="rect">
            <a:avLst/>
          </a:prstGeom>
          <a:noFill/>
          <a:ln>
            <a:noFill/>
          </a:ln>
        </p:spPr>
        <p:txBody>
          <a:bodyPr spcFirstLastPara="1" wrap="square" lIns="0" tIns="0" rIns="0" bIns="0" anchor="t" anchorCtr="0">
            <a:spAutoFit/>
          </a:bodyPr>
          <a:lstStyle/>
          <a:p>
            <a:pPr algn="ctr">
              <a:buSzPts val="6000"/>
            </a:pPr>
            <a:r>
              <a:rPr lang="en-US" sz="6000" b="0" i="0" u="none" strike="noStrike" cap="none">
                <a:solidFill>
                  <a:srgbClr val="1E2328"/>
                </a:solidFill>
                <a:latin typeface="DM Serif Display"/>
                <a:ea typeface="DM Serif Display"/>
                <a:cs typeface="DM Serif Display"/>
                <a:sym typeface="DM Serif Display"/>
              </a:rPr>
              <a:t>Module </a:t>
            </a:r>
            <a:r>
              <a:rPr lang="en-US" sz="6000">
                <a:solidFill>
                  <a:srgbClr val="1E2328"/>
                </a:solidFill>
                <a:latin typeface="DM Serif Display"/>
                <a:ea typeface="DM Serif Display"/>
                <a:cs typeface="DM Serif Display"/>
                <a:sym typeface="DM Serif Display"/>
              </a:rPr>
              <a:t>3 </a:t>
            </a:r>
            <a:r>
              <a:rPr lang="en-US" sz="6000" b="0" i="0" u="none" strike="noStrike" cap="none">
                <a:solidFill>
                  <a:srgbClr val="1E2328"/>
                </a:solidFill>
                <a:latin typeface="DM Serif Display"/>
                <a:ea typeface="DM Serif Display"/>
                <a:cs typeface="DM Serif Display"/>
                <a:sym typeface="DM Serif Display"/>
              </a:rPr>
              <a:t>Training Units</a:t>
            </a:r>
            <a:endParaRPr sz="1400" b="0" i="0" u="none" strike="noStrike" cap="none">
              <a:solidFill>
                <a:srgbClr val="000000"/>
              </a:solidFill>
              <a:latin typeface="Arial"/>
              <a:ea typeface="Arial"/>
              <a:cs typeface="Arial"/>
              <a:sym typeface="Arial"/>
            </a:endParaRPr>
          </a:p>
        </p:txBody>
      </p:sp>
      <p:grpSp>
        <p:nvGrpSpPr>
          <p:cNvPr id="322" name="Google Shape;322;p11"/>
          <p:cNvGrpSpPr/>
          <p:nvPr/>
        </p:nvGrpSpPr>
        <p:grpSpPr>
          <a:xfrm>
            <a:off x="0" y="0"/>
            <a:ext cx="18288000" cy="10287000"/>
            <a:chOff x="0" y="0"/>
            <a:chExt cx="24384000" cy="13716000"/>
          </a:xfrm>
        </p:grpSpPr>
        <p:cxnSp>
          <p:nvCxnSpPr>
            <p:cNvPr id="323" name="Google Shape;323;p11"/>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324" name="Google Shape;324;p11"/>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325" name="Google Shape;325;p11"/>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6" name="Google Shape;326;p11"/>
            <p:cNvSpPr txBox="1"/>
            <p:nvPr/>
          </p:nvSpPr>
          <p:spPr>
            <a:xfrm rot="-5400000">
              <a:off x="21315050" y="9711450"/>
              <a:ext cx="4445700" cy="820200"/>
            </a:xfrm>
            <a:prstGeom prst="rect">
              <a:avLst/>
            </a:prstGeom>
            <a:noFill/>
            <a:ln>
              <a:noFill/>
            </a:ln>
          </p:spPr>
          <p:txBody>
            <a:bodyPr spcFirstLastPara="1" wrap="square" lIns="0" tIns="0" rIns="0" bIns="0" anchor="t" anchorCtr="0">
              <a:spAutoFit/>
            </a:bodyPr>
            <a:lstStyle/>
            <a:p>
              <a:pPr marL="0" lvl="0" indent="0" algn="l" rtl="0">
                <a:lnSpc>
                  <a:spcPct val="122000"/>
                </a:lnSpc>
                <a:spcBef>
                  <a:spcPts val="0"/>
                </a:spcBef>
                <a:spcAft>
                  <a:spcPts val="0"/>
                </a:spcAft>
                <a:buClr>
                  <a:schemeClr val="dk1"/>
                </a:buClr>
                <a:buSzPts val="1800"/>
                <a:buFont typeface="Arial"/>
                <a:buNone/>
              </a:pPr>
              <a:r>
                <a:rPr lang="en-US" sz="1800" u="sng">
                  <a:solidFill>
                    <a:schemeClr val="hlink"/>
                  </a:solidFill>
                  <a:latin typeface="Montserrat"/>
                  <a:ea typeface="Montserrat"/>
                  <a:cs typeface="Montserrat"/>
                  <a:sym typeface="Montserrat"/>
                  <a:hlinkClick r:id="rId4"/>
                </a:rPr>
                <a:t>www.fashionupproject.com</a:t>
              </a:r>
              <a:endParaRPr>
                <a:solidFill>
                  <a:schemeClr val="dk1"/>
                </a:solidFill>
              </a:endParaRPr>
            </a:p>
            <a:p>
              <a:pPr marL="0" marR="0" lvl="0" indent="0" algn="l" rtl="0">
                <a:lnSpc>
                  <a:spcPct val="122000"/>
                </a:lnSpc>
                <a:spcBef>
                  <a:spcPts val="0"/>
                </a:spcBef>
                <a:spcAft>
                  <a:spcPts val="0"/>
                </a:spcAft>
                <a:buClr>
                  <a:srgbClr val="000000"/>
                </a:buClr>
                <a:buSzPts val="1800"/>
                <a:buFont typeface="Arial"/>
                <a:buNone/>
              </a:pPr>
              <a:endParaRPr sz="1800">
                <a:solidFill>
                  <a:srgbClr val="1E2328"/>
                </a:solidFill>
                <a:latin typeface="Montserrat"/>
                <a:ea typeface="Montserrat"/>
                <a:cs typeface="Montserrat"/>
                <a:sym typeface="Montserrat"/>
              </a:endParaRPr>
            </a:p>
          </p:txBody>
        </p:sp>
      </p:grpSp>
      <p:sp>
        <p:nvSpPr>
          <p:cNvPr id="327" name="Google Shape;327;p11"/>
          <p:cNvSpPr txBox="1"/>
          <p:nvPr/>
        </p:nvSpPr>
        <p:spPr>
          <a:xfrm>
            <a:off x="1098978" y="4168163"/>
            <a:ext cx="876394" cy="4317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500"/>
              <a:buFont typeface="Arial"/>
              <a:buNone/>
            </a:pPr>
            <a:r>
              <a:rPr lang="en-US" sz="2500" b="0" i="0" u="none" strike="noStrike" cap="none">
                <a:solidFill>
                  <a:srgbClr val="FFFFFF"/>
                </a:solidFill>
                <a:latin typeface="DM Serif Display"/>
                <a:ea typeface="DM Serif Display"/>
                <a:cs typeface="DM Serif Display"/>
                <a:sym typeface="DM Serif Display"/>
              </a:rPr>
              <a:t>0</a:t>
            </a:r>
            <a:endParaRPr sz="1400" b="0" i="0" u="none" strike="noStrike" cap="none">
              <a:solidFill>
                <a:srgbClr val="000000"/>
              </a:solidFill>
              <a:latin typeface="Arial"/>
              <a:ea typeface="Arial"/>
              <a:cs typeface="Arial"/>
              <a:sym typeface="Arial"/>
            </a:endParaRPr>
          </a:p>
        </p:txBody>
      </p:sp>
      <p:sp>
        <p:nvSpPr>
          <p:cNvPr id="328" name="Google Shape;328;p11"/>
          <p:cNvSpPr txBox="1"/>
          <p:nvPr/>
        </p:nvSpPr>
        <p:spPr>
          <a:xfrm>
            <a:off x="6875358" y="4261666"/>
            <a:ext cx="876394" cy="4317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500"/>
              <a:buFont typeface="Arial"/>
              <a:buNone/>
            </a:pPr>
            <a:r>
              <a:rPr lang="en-US" sz="2500" b="0" i="0" u="none" strike="noStrike" cap="none">
                <a:solidFill>
                  <a:srgbClr val="FFFFFF"/>
                </a:solidFill>
                <a:latin typeface="DM Serif Display"/>
                <a:ea typeface="DM Serif Display"/>
                <a:cs typeface="DM Serif Display"/>
                <a:sym typeface="DM Serif Display"/>
              </a:rPr>
              <a:t>02</a:t>
            </a:r>
            <a:endParaRPr sz="1400" b="0" i="0" u="none" strike="noStrike" cap="none">
              <a:solidFill>
                <a:srgbClr val="000000"/>
              </a:solidFill>
              <a:latin typeface="Arial"/>
              <a:ea typeface="Arial"/>
              <a:cs typeface="Arial"/>
              <a:sym typeface="Arial"/>
            </a:endParaRPr>
          </a:p>
        </p:txBody>
      </p:sp>
      <p:sp>
        <p:nvSpPr>
          <p:cNvPr id="329" name="Google Shape;329;p11"/>
          <p:cNvSpPr txBox="1"/>
          <p:nvPr/>
        </p:nvSpPr>
        <p:spPr>
          <a:xfrm>
            <a:off x="5688471" y="5452848"/>
            <a:ext cx="3250169" cy="4318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500"/>
              <a:buFont typeface="Arial"/>
              <a:buNone/>
            </a:pPr>
            <a:r>
              <a:rPr lang="en-US" sz="2500" b="0" i="0" u="none" strike="noStrike" cap="none">
                <a:solidFill>
                  <a:srgbClr val="FFFFFF"/>
                </a:solidFill>
                <a:latin typeface="DM Serif Display"/>
                <a:ea typeface="DM Serif Display"/>
                <a:cs typeface="DM Serif Display"/>
                <a:sym typeface="DM Serif Display"/>
              </a:rPr>
              <a:t>content</a:t>
            </a:r>
            <a:endParaRPr sz="1400" b="0" i="0" u="none" strike="noStrike" cap="none">
              <a:solidFill>
                <a:srgbClr val="000000"/>
              </a:solidFill>
              <a:latin typeface="Arial"/>
              <a:ea typeface="Arial"/>
              <a:cs typeface="Arial"/>
              <a:sym typeface="Arial"/>
            </a:endParaRPr>
          </a:p>
        </p:txBody>
      </p:sp>
      <p:cxnSp>
        <p:nvCxnSpPr>
          <p:cNvPr id="330" name="Google Shape;330;p11"/>
          <p:cNvCxnSpPr/>
          <p:nvPr/>
        </p:nvCxnSpPr>
        <p:spPr>
          <a:xfrm rot="22947">
            <a:off x="12956906" y="7669043"/>
            <a:ext cx="719116" cy="0"/>
          </a:xfrm>
          <a:prstGeom prst="straightConnector1">
            <a:avLst/>
          </a:prstGeom>
          <a:noFill/>
          <a:ln w="9525" cap="flat" cmpd="sng">
            <a:solidFill>
              <a:srgbClr val="FFFFFF"/>
            </a:solidFill>
            <a:prstDash val="solid"/>
            <a:round/>
            <a:headEnd type="none" w="sm" len="sm"/>
            <a:tailEnd type="none" w="sm" len="sm"/>
          </a:ln>
        </p:spPr>
      </p:cxnSp>
      <p:sp>
        <p:nvSpPr>
          <p:cNvPr id="331" name="Google Shape;331;p11"/>
          <p:cNvSpPr txBox="1"/>
          <p:nvPr/>
        </p:nvSpPr>
        <p:spPr>
          <a:xfrm>
            <a:off x="1031566" y="35109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Clr>
                <a:srgbClr val="000000"/>
              </a:buClr>
              <a:buSzPts val="2499"/>
              <a:buFont typeface="Arial"/>
              <a:buNone/>
            </a:pPr>
            <a:r>
              <a:rPr lang="en-US" sz="2499" b="0" i="0" u="none" strike="noStrike" cap="none">
                <a:solidFill>
                  <a:srgbClr val="1E2328"/>
                </a:solidFill>
                <a:latin typeface="DM Serif Display"/>
                <a:ea typeface="DM Serif Display"/>
                <a:cs typeface="DM Serif Display"/>
                <a:sym typeface="DM Serif Display"/>
              </a:rPr>
              <a:t>UpTraK Training Programme</a:t>
            </a:r>
            <a:endParaRPr sz="1400" b="0" i="0" u="none" strike="noStrike" cap="none">
              <a:solidFill>
                <a:srgbClr val="000000"/>
              </a:solidFill>
              <a:latin typeface="Arial"/>
              <a:ea typeface="Arial"/>
              <a:cs typeface="Arial"/>
              <a:sym typeface="Arial"/>
            </a:endParaRPr>
          </a:p>
        </p:txBody>
      </p:sp>
      <p:sp>
        <p:nvSpPr>
          <p:cNvPr id="332" name="Google Shape;332;p11"/>
          <p:cNvSpPr txBox="1"/>
          <p:nvPr/>
        </p:nvSpPr>
        <p:spPr>
          <a:xfrm>
            <a:off x="7786008" y="131280"/>
            <a:ext cx="8778600" cy="919995"/>
          </a:xfrm>
          <a:prstGeom prst="rect">
            <a:avLst/>
          </a:prstGeom>
          <a:noFill/>
          <a:ln>
            <a:noFill/>
          </a:ln>
        </p:spPr>
        <p:txBody>
          <a:bodyPr spcFirstLastPara="1" wrap="square" lIns="0" tIns="0" rIns="0" bIns="0" anchor="t" anchorCtr="0">
            <a:spAutoFit/>
          </a:bodyPr>
          <a:lstStyle/>
          <a:p>
            <a:pPr marL="0" lvl="0" indent="0" algn="ctr" rtl="0">
              <a:lnSpc>
                <a:spcPct val="122008"/>
              </a:lnSpc>
              <a:spcBef>
                <a:spcPts val="0"/>
              </a:spcBef>
              <a:spcAft>
                <a:spcPts val="0"/>
              </a:spcAft>
              <a:buClr>
                <a:schemeClr val="dk1"/>
              </a:buClr>
              <a:buSzPts val="2499"/>
              <a:buFont typeface="Arial"/>
              <a:buNone/>
            </a:pPr>
            <a:r>
              <a:rPr lang="en-US" sz="2450" dirty="0">
                <a:solidFill>
                  <a:srgbClr val="1E2328"/>
                </a:solidFill>
                <a:latin typeface="Montserrat"/>
                <a:ea typeface="Montserrat"/>
                <a:cs typeface="Montserrat"/>
                <a:sym typeface="Montserrat"/>
              </a:rPr>
              <a:t>Module 3,</a:t>
            </a:r>
            <a:r>
              <a:rPr lang="en-US" sz="2450" dirty="0">
                <a:solidFill>
                  <a:schemeClr val="tx1"/>
                </a:solidFill>
                <a:latin typeface="Montserrat"/>
                <a:ea typeface="Montserrat"/>
                <a:cs typeface="Montserrat"/>
                <a:sym typeface="Montserrat"/>
              </a:rPr>
              <a:t> TEXTILE PRODUCT CATEGORIES: FEATURES, USE METHODS AND PROCESSING</a:t>
            </a:r>
            <a:endParaRPr sz="2450" b="0" i="0" u="none" strike="noStrike" cap="none" dirty="0">
              <a:solidFill>
                <a:schemeClr val="tx1"/>
              </a:solidFill>
              <a:latin typeface="Montserrat"/>
              <a:ea typeface="Montserrat"/>
              <a:cs typeface="Montserrat"/>
              <a:sym typeface="Montserrat"/>
            </a:endParaRPr>
          </a:p>
        </p:txBody>
      </p:sp>
      <p:grpSp>
        <p:nvGrpSpPr>
          <p:cNvPr id="333" name="Google Shape;333;p11"/>
          <p:cNvGrpSpPr/>
          <p:nvPr/>
        </p:nvGrpSpPr>
        <p:grpSpPr>
          <a:xfrm>
            <a:off x="5766644" y="3875887"/>
            <a:ext cx="4658815" cy="6081707"/>
            <a:chOff x="0" y="0"/>
            <a:chExt cx="3207753" cy="3846507"/>
          </a:xfrm>
        </p:grpSpPr>
        <p:sp>
          <p:nvSpPr>
            <p:cNvPr id="334" name="Google Shape;334;p11"/>
            <p:cNvSpPr/>
            <p:nvPr/>
          </p:nvSpPr>
          <p:spPr>
            <a:xfrm>
              <a:off x="0" y="0"/>
              <a:ext cx="3207753" cy="3846507"/>
            </a:xfrm>
            <a:custGeom>
              <a:avLst/>
              <a:gdLst/>
              <a:ahLst/>
              <a:cxnLst/>
              <a:rect l="l" t="t" r="r" b="b"/>
              <a:pathLst>
                <a:path w="3207753" h="3846507" extrusionOk="0">
                  <a:moveTo>
                    <a:pt x="0" y="0"/>
                  </a:moveTo>
                  <a:lnTo>
                    <a:pt x="3207753" y="0"/>
                  </a:lnTo>
                  <a:lnTo>
                    <a:pt x="3207753" y="3846507"/>
                  </a:lnTo>
                  <a:lnTo>
                    <a:pt x="0" y="3846507"/>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5" name="Google Shape;335;p11"/>
            <p:cNvSpPr txBox="1"/>
            <p:nvPr/>
          </p:nvSpPr>
          <p:spPr>
            <a:xfrm>
              <a:off x="0" y="0"/>
              <a:ext cx="3207753" cy="3846507"/>
            </a:xfrm>
            <a:prstGeom prst="rect">
              <a:avLst/>
            </a:prstGeom>
            <a:solidFill>
              <a:srgbClr val="CFCF5A"/>
            </a:solid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36" name="Google Shape;336;p11"/>
          <p:cNvSpPr txBox="1"/>
          <p:nvPr/>
        </p:nvSpPr>
        <p:spPr>
          <a:xfrm>
            <a:off x="6313670" y="4922542"/>
            <a:ext cx="3250200" cy="25860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Clr>
                <a:schemeClr val="dk1"/>
              </a:buClr>
              <a:buSzPts val="1100"/>
              <a:buFont typeface="Arial"/>
              <a:buNone/>
            </a:pPr>
            <a:r>
              <a:rPr lang="en-US" sz="2800" b="1">
                <a:solidFill>
                  <a:schemeClr val="lt1"/>
                </a:solidFill>
                <a:latin typeface="DM Serif Display"/>
                <a:ea typeface="DM Serif Display"/>
                <a:cs typeface="DM Serif Display"/>
                <a:sym typeface="DM Serif Display"/>
              </a:rPr>
              <a:t> Applying Textiles and Eco-Friendly Processing Techniques in Upcycling Projects</a:t>
            </a:r>
            <a:endParaRPr sz="2800">
              <a:solidFill>
                <a:schemeClr val="lt1"/>
              </a:solidFill>
              <a:latin typeface="DM Serif Display"/>
              <a:ea typeface="DM Serif Display"/>
              <a:cs typeface="DM Serif Display"/>
              <a:sym typeface="DM Serif Display"/>
            </a:endParaRPr>
          </a:p>
          <a:p>
            <a:pPr marL="0" marR="0" lvl="0" indent="0" algn="ctr" rtl="0">
              <a:lnSpc>
                <a:spcPct val="125000"/>
              </a:lnSpc>
              <a:spcBef>
                <a:spcPts val="0"/>
              </a:spcBef>
              <a:spcAft>
                <a:spcPts val="0"/>
              </a:spcAft>
              <a:buClr>
                <a:srgbClr val="000000"/>
              </a:buClr>
              <a:buSzPts val="2800"/>
              <a:buFont typeface="Arial"/>
              <a:buNone/>
            </a:pPr>
            <a:endParaRPr sz="2800">
              <a:solidFill>
                <a:srgbClr val="FFFFFF"/>
              </a:solidFill>
              <a:latin typeface="DM Serif Display"/>
              <a:ea typeface="DM Serif Display"/>
              <a:cs typeface="DM Serif Display"/>
              <a:sym typeface="DM Serif Display"/>
            </a:endParaRPr>
          </a:p>
        </p:txBody>
      </p:sp>
      <p:sp>
        <p:nvSpPr>
          <p:cNvPr id="337" name="Google Shape;337;p11"/>
          <p:cNvSpPr txBox="1"/>
          <p:nvPr/>
        </p:nvSpPr>
        <p:spPr>
          <a:xfrm>
            <a:off x="11812493" y="4988943"/>
            <a:ext cx="3250200" cy="441900"/>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Clr>
                <a:srgbClr val="000000"/>
              </a:buClr>
              <a:buSzPts val="2800"/>
              <a:buFont typeface="Arial"/>
              <a:buNone/>
            </a:pPr>
            <a:r>
              <a:rPr lang="en-US" sz="2800" b="0" i="0" u="none" strike="noStrike" cap="none">
                <a:solidFill>
                  <a:srgbClr val="FFFFFF"/>
                </a:solidFill>
                <a:latin typeface="DM Serif Display"/>
                <a:ea typeface="DM Serif Display"/>
                <a:cs typeface="DM Serif Display"/>
                <a:sym typeface="DM Serif Display"/>
              </a:rPr>
              <a:t>TITLE</a:t>
            </a:r>
            <a:endParaRPr sz="1400" b="0" i="0" u="none" strike="noStrike" cap="none">
              <a:solidFill>
                <a:srgbClr val="000000"/>
              </a:solidFill>
              <a:latin typeface="Arial"/>
              <a:ea typeface="Arial"/>
              <a:cs typeface="Arial"/>
              <a:sym typeface="Arial"/>
            </a:endParaRPr>
          </a:p>
        </p:txBody>
      </p:sp>
      <p:sp>
        <p:nvSpPr>
          <p:cNvPr id="338" name="Google Shape;338;p11"/>
          <p:cNvSpPr txBox="1"/>
          <p:nvPr/>
        </p:nvSpPr>
        <p:spPr>
          <a:xfrm>
            <a:off x="12061116" y="8039516"/>
            <a:ext cx="2574300" cy="316800"/>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Clr>
                <a:srgbClr val="000000"/>
              </a:buClr>
              <a:buSzPts val="1800"/>
              <a:buFont typeface="Arial"/>
              <a:buNone/>
            </a:pPr>
            <a:r>
              <a:rPr lang="en-US" sz="1800" b="0" i="0" u="none" strike="noStrike" cap="none">
                <a:solidFill>
                  <a:srgbClr val="FFFFFF"/>
                </a:solidFill>
                <a:latin typeface="Montserrat"/>
                <a:ea typeface="Montserrat"/>
                <a:cs typeface="Montserrat"/>
                <a:sym typeface="Montserrat"/>
              </a:rPr>
              <a:t>Duration.</a:t>
            </a:r>
            <a:endParaRPr sz="1400" b="0" i="0" u="none" strike="noStrike" cap="none">
              <a:solidFill>
                <a:srgbClr val="000000"/>
              </a:solidFill>
              <a:latin typeface="Arial"/>
              <a:ea typeface="Arial"/>
              <a:cs typeface="Arial"/>
              <a:sym typeface="Arial"/>
            </a:endParaRPr>
          </a:p>
        </p:txBody>
      </p:sp>
      <p:cxnSp>
        <p:nvCxnSpPr>
          <p:cNvPr id="339" name="Google Shape;339;p11"/>
          <p:cNvCxnSpPr/>
          <p:nvPr/>
        </p:nvCxnSpPr>
        <p:spPr>
          <a:xfrm rot="22765">
            <a:off x="7590590" y="7651306"/>
            <a:ext cx="719057" cy="0"/>
          </a:xfrm>
          <a:prstGeom prst="straightConnector1">
            <a:avLst/>
          </a:prstGeom>
          <a:noFill/>
          <a:ln w="9525" cap="flat" cmpd="sng">
            <a:solidFill>
              <a:srgbClr val="FFFFFF"/>
            </a:solidFill>
            <a:prstDash val="solid"/>
            <a:round/>
            <a:headEnd type="none" w="sm" len="sm"/>
            <a:tailEnd type="none" w="sm" len="sm"/>
          </a:ln>
        </p:spPr>
      </p:cxnSp>
      <p:sp>
        <p:nvSpPr>
          <p:cNvPr id="340" name="Google Shape;340;p11"/>
          <p:cNvSpPr txBox="1"/>
          <p:nvPr/>
        </p:nvSpPr>
        <p:spPr>
          <a:xfrm>
            <a:off x="6636342" y="8106847"/>
            <a:ext cx="2574300" cy="277200"/>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Clr>
                <a:srgbClr val="000000"/>
              </a:buClr>
              <a:buSzPts val="1800"/>
              <a:buFont typeface="Arial"/>
              <a:buNone/>
            </a:pPr>
            <a:r>
              <a:rPr lang="en-US" sz="1800" b="0" i="0" u="none" strike="noStrike" cap="none">
                <a:solidFill>
                  <a:srgbClr val="FFFFFF"/>
                </a:solidFill>
                <a:latin typeface="Montserrat"/>
                <a:ea typeface="Montserrat"/>
                <a:cs typeface="Montserrat"/>
                <a:sym typeface="Montserrat"/>
              </a:rPr>
              <a:t>Duration</a:t>
            </a:r>
            <a:r>
              <a:rPr lang="en-US" sz="1800">
                <a:solidFill>
                  <a:srgbClr val="FFFFFF"/>
                </a:solidFill>
                <a:latin typeface="Montserrat"/>
                <a:ea typeface="Montserrat"/>
                <a:cs typeface="Montserrat"/>
                <a:sym typeface="Montserrat"/>
              </a:rPr>
              <a:t>: 4h</a:t>
            </a:r>
            <a:endParaRPr sz="1400" b="0" i="0" u="none" strike="noStrike" cap="none">
              <a:solidFill>
                <a:srgbClr val="000000"/>
              </a:solidFill>
              <a:latin typeface="Arial"/>
              <a:ea typeface="Arial"/>
              <a:cs typeface="Arial"/>
              <a:sym typeface="Arial"/>
            </a:endParaRPr>
          </a:p>
        </p:txBody>
      </p:sp>
      <p:grpSp>
        <p:nvGrpSpPr>
          <p:cNvPr id="341" name="Google Shape;341;p11"/>
          <p:cNvGrpSpPr/>
          <p:nvPr/>
        </p:nvGrpSpPr>
        <p:grpSpPr>
          <a:xfrm>
            <a:off x="475299" y="3801752"/>
            <a:ext cx="4658815" cy="6081707"/>
            <a:chOff x="0" y="0"/>
            <a:chExt cx="3207753" cy="3846507"/>
          </a:xfrm>
        </p:grpSpPr>
        <p:sp>
          <p:nvSpPr>
            <p:cNvPr id="342" name="Google Shape;342;p11"/>
            <p:cNvSpPr/>
            <p:nvPr/>
          </p:nvSpPr>
          <p:spPr>
            <a:xfrm>
              <a:off x="0" y="0"/>
              <a:ext cx="3207753" cy="3846507"/>
            </a:xfrm>
            <a:custGeom>
              <a:avLst/>
              <a:gdLst/>
              <a:ahLst/>
              <a:cxnLst/>
              <a:rect l="l" t="t" r="r" b="b"/>
              <a:pathLst>
                <a:path w="3207753" h="3846507" extrusionOk="0">
                  <a:moveTo>
                    <a:pt x="0" y="0"/>
                  </a:moveTo>
                  <a:lnTo>
                    <a:pt x="3207753" y="0"/>
                  </a:lnTo>
                  <a:lnTo>
                    <a:pt x="3207753" y="3846507"/>
                  </a:lnTo>
                  <a:lnTo>
                    <a:pt x="0" y="3846507"/>
                  </a:lnTo>
                  <a:close/>
                </a:path>
              </a:pathLst>
            </a:custGeom>
            <a:solidFill>
              <a:srgbClr val="1E23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3" name="Google Shape;343;p11"/>
            <p:cNvSpPr txBox="1"/>
            <p:nvPr/>
          </p:nvSpPr>
          <p:spPr>
            <a:xfrm>
              <a:off x="0" y="0"/>
              <a:ext cx="3207753" cy="3846507"/>
            </a:xfrm>
            <a:prstGeom prst="rect">
              <a:avLst/>
            </a:prstGeom>
            <a:solidFill>
              <a:srgbClr val="1E2328"/>
            </a:solid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44" name="Google Shape;344;p11"/>
          <p:cNvSpPr txBox="1"/>
          <p:nvPr/>
        </p:nvSpPr>
        <p:spPr>
          <a:xfrm>
            <a:off x="1041579" y="4641763"/>
            <a:ext cx="3250200" cy="1723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Clr>
                <a:schemeClr val="dk1"/>
              </a:buClr>
              <a:buSzPts val="1100"/>
              <a:buFont typeface="Arial"/>
              <a:buNone/>
            </a:pPr>
            <a:r>
              <a:rPr lang="en-US" sz="2800" b="1">
                <a:solidFill>
                  <a:schemeClr val="lt1"/>
                </a:solidFill>
                <a:latin typeface="DM Serif Display"/>
                <a:ea typeface="DM Serif Display"/>
                <a:cs typeface="DM Serif Display"/>
                <a:sym typeface="DM Serif Display"/>
              </a:rPr>
              <a:t>Sustainable and Ethical Practices and Eco-Friendly Processing</a:t>
            </a:r>
            <a:endParaRPr sz="2800" i="0" u="none" strike="noStrike" cap="none">
              <a:solidFill>
                <a:schemeClr val="lt1"/>
              </a:solidFill>
              <a:latin typeface="DM Serif Display"/>
              <a:ea typeface="DM Serif Display"/>
              <a:cs typeface="DM Serif Display"/>
              <a:sym typeface="DM Serif Display"/>
            </a:endParaRPr>
          </a:p>
        </p:txBody>
      </p:sp>
      <p:cxnSp>
        <p:nvCxnSpPr>
          <p:cNvPr id="345" name="Google Shape;345;p11"/>
          <p:cNvCxnSpPr/>
          <p:nvPr/>
        </p:nvCxnSpPr>
        <p:spPr>
          <a:xfrm rot="22765">
            <a:off x="2078898" y="7747175"/>
            <a:ext cx="719057" cy="0"/>
          </a:xfrm>
          <a:prstGeom prst="straightConnector1">
            <a:avLst/>
          </a:prstGeom>
          <a:noFill/>
          <a:ln w="9525" cap="flat" cmpd="sng">
            <a:solidFill>
              <a:srgbClr val="FFFFFF"/>
            </a:solidFill>
            <a:prstDash val="solid"/>
            <a:round/>
            <a:headEnd type="none" w="sm" len="sm"/>
            <a:tailEnd type="none" w="sm" len="sm"/>
          </a:ln>
        </p:spPr>
      </p:cxnSp>
      <p:sp>
        <p:nvSpPr>
          <p:cNvPr id="346" name="Google Shape;346;p11"/>
          <p:cNvSpPr txBox="1"/>
          <p:nvPr/>
        </p:nvSpPr>
        <p:spPr>
          <a:xfrm>
            <a:off x="1320488" y="8001786"/>
            <a:ext cx="2574300" cy="277200"/>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Clr>
                <a:srgbClr val="000000"/>
              </a:buClr>
              <a:buSzPts val="1800"/>
              <a:buFont typeface="Arial"/>
              <a:buNone/>
            </a:pPr>
            <a:r>
              <a:rPr lang="en-US" sz="1800" b="0" i="0" u="none" strike="noStrike" cap="none">
                <a:solidFill>
                  <a:srgbClr val="FFFFFF"/>
                </a:solidFill>
                <a:latin typeface="Montserrat"/>
                <a:ea typeface="Montserrat"/>
                <a:cs typeface="Montserrat"/>
                <a:sym typeface="Montserrat"/>
              </a:rPr>
              <a:t>Duration</a:t>
            </a:r>
            <a:r>
              <a:rPr lang="en-US" sz="1800">
                <a:solidFill>
                  <a:srgbClr val="FFFFFF"/>
                </a:solidFill>
                <a:latin typeface="Montserrat"/>
                <a:ea typeface="Montserrat"/>
                <a:cs typeface="Montserrat"/>
                <a:sym typeface="Montserrat"/>
              </a:rPr>
              <a:t>: 3h</a:t>
            </a:r>
            <a:endParaRPr sz="1400" b="0" i="0" u="none" strike="noStrike" cap="none">
              <a:solidFill>
                <a:srgbClr val="000000"/>
              </a:solidFill>
              <a:latin typeface="Arial"/>
              <a:ea typeface="Arial"/>
              <a:cs typeface="Arial"/>
              <a:sym typeface="Arial"/>
            </a:endParaRPr>
          </a:p>
        </p:txBody>
      </p:sp>
      <p:grpSp>
        <p:nvGrpSpPr>
          <p:cNvPr id="347" name="Google Shape;347;p11"/>
          <p:cNvGrpSpPr/>
          <p:nvPr/>
        </p:nvGrpSpPr>
        <p:grpSpPr>
          <a:xfrm>
            <a:off x="3282760" y="3427772"/>
            <a:ext cx="1008985" cy="986193"/>
            <a:chOff x="0" y="0"/>
            <a:chExt cx="812800" cy="812800"/>
          </a:xfrm>
        </p:grpSpPr>
        <p:sp>
          <p:nvSpPr>
            <p:cNvPr id="348" name="Google Shape;348;p1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9" name="Google Shape;349;p11"/>
            <p:cNvSpPr txBox="1"/>
            <p:nvPr/>
          </p:nvSpPr>
          <p:spPr>
            <a:xfrm>
              <a:off x="0" y="0"/>
              <a:ext cx="812800" cy="812800"/>
            </a:xfrm>
            <a:prstGeom prst="rect">
              <a:avLst/>
            </a:prstGeom>
            <a:solidFill>
              <a:srgbClr val="CFCF5A"/>
            </a:solid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50" name="Google Shape;350;p11"/>
          <p:cNvSpPr txBox="1"/>
          <p:nvPr/>
        </p:nvSpPr>
        <p:spPr>
          <a:xfrm>
            <a:off x="3298740" y="3790058"/>
            <a:ext cx="876394" cy="456985"/>
          </a:xfrm>
          <a:prstGeom prst="rect">
            <a:avLst/>
          </a:prstGeom>
          <a:noFill/>
          <a:ln>
            <a:noFill/>
          </a:ln>
        </p:spPr>
        <p:txBody>
          <a:bodyPr spcFirstLastPara="1" wrap="square" lIns="0" tIns="0" rIns="0" bIns="0" anchor="t" anchorCtr="0">
            <a:spAutoFit/>
          </a:bodyPr>
          <a:lstStyle/>
          <a:p>
            <a:pPr marL="0" marR="0" lvl="0" indent="0" algn="ctr" rtl="0">
              <a:lnSpc>
                <a:spcPct val="109375"/>
              </a:lnSpc>
              <a:spcBef>
                <a:spcPts val="0"/>
              </a:spcBef>
              <a:spcAft>
                <a:spcPts val="0"/>
              </a:spcAft>
              <a:buClr>
                <a:srgbClr val="000000"/>
              </a:buClr>
              <a:buSzPts val="3200"/>
              <a:buFont typeface="Arial"/>
              <a:buNone/>
            </a:pPr>
            <a:r>
              <a:rPr lang="en-US" sz="3200" b="0" i="0" u="none" strike="noStrike" cap="none">
                <a:solidFill>
                  <a:srgbClr val="FFFFFF"/>
                </a:solidFill>
                <a:latin typeface="DM Serif Display"/>
                <a:ea typeface="DM Serif Display"/>
                <a:cs typeface="DM Serif Display"/>
                <a:sym typeface="DM Serif Display"/>
              </a:rPr>
              <a:t>04</a:t>
            </a:r>
            <a:endParaRPr sz="1400" b="0" i="0" u="none" strike="noStrike" cap="none">
              <a:solidFill>
                <a:srgbClr val="000000"/>
              </a:solidFill>
              <a:latin typeface="Arial"/>
              <a:ea typeface="Arial"/>
              <a:cs typeface="Arial"/>
              <a:sym typeface="Arial"/>
            </a:endParaRPr>
          </a:p>
        </p:txBody>
      </p:sp>
      <p:grpSp>
        <p:nvGrpSpPr>
          <p:cNvPr id="351" name="Google Shape;351;p11"/>
          <p:cNvGrpSpPr/>
          <p:nvPr/>
        </p:nvGrpSpPr>
        <p:grpSpPr>
          <a:xfrm>
            <a:off x="8530703" y="3382790"/>
            <a:ext cx="1008985" cy="986193"/>
            <a:chOff x="0" y="0"/>
            <a:chExt cx="812800" cy="812800"/>
          </a:xfrm>
        </p:grpSpPr>
        <p:sp>
          <p:nvSpPr>
            <p:cNvPr id="352" name="Google Shape;352;p1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1E23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3" name="Google Shape;353;p11"/>
            <p:cNvSpPr txBox="1"/>
            <p:nvPr/>
          </p:nvSpPr>
          <p:spPr>
            <a:xfrm>
              <a:off x="0" y="0"/>
              <a:ext cx="812800" cy="812800"/>
            </a:xfrm>
            <a:prstGeom prst="rect">
              <a:avLst/>
            </a:prstGeom>
            <a:solidFill>
              <a:srgbClr val="1E2328"/>
            </a:solid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54" name="Google Shape;354;p11"/>
          <p:cNvSpPr txBox="1"/>
          <p:nvPr/>
        </p:nvSpPr>
        <p:spPr>
          <a:xfrm>
            <a:off x="8596998" y="3624668"/>
            <a:ext cx="876394" cy="456985"/>
          </a:xfrm>
          <a:prstGeom prst="rect">
            <a:avLst/>
          </a:prstGeom>
          <a:noFill/>
          <a:ln>
            <a:noFill/>
          </a:ln>
        </p:spPr>
        <p:txBody>
          <a:bodyPr spcFirstLastPara="1" wrap="square" lIns="0" tIns="0" rIns="0" bIns="0" anchor="t" anchorCtr="0">
            <a:spAutoFit/>
          </a:bodyPr>
          <a:lstStyle/>
          <a:p>
            <a:pPr marL="0" marR="0" lvl="0" indent="0" algn="ctr" rtl="0">
              <a:lnSpc>
                <a:spcPct val="109375"/>
              </a:lnSpc>
              <a:spcBef>
                <a:spcPts val="0"/>
              </a:spcBef>
              <a:spcAft>
                <a:spcPts val="0"/>
              </a:spcAft>
              <a:buClr>
                <a:srgbClr val="000000"/>
              </a:buClr>
              <a:buSzPts val="3200"/>
              <a:buFont typeface="Arial"/>
              <a:buNone/>
            </a:pPr>
            <a:r>
              <a:rPr lang="en-US" sz="3200" b="0" i="0" u="none" strike="noStrike" cap="none">
                <a:solidFill>
                  <a:srgbClr val="FFFFFF"/>
                </a:solidFill>
                <a:latin typeface="DM Serif Display"/>
                <a:ea typeface="DM Serif Display"/>
                <a:cs typeface="DM Serif Display"/>
                <a:sym typeface="DM Serif Display"/>
              </a:rPr>
              <a:t>05</a:t>
            </a:r>
            <a:endParaRPr sz="1400" b="0" i="0" u="none" strike="noStrike" cap="none">
              <a:solidFill>
                <a:srgbClr val="000000"/>
              </a:solidFill>
              <a:latin typeface="Arial"/>
              <a:ea typeface="Arial"/>
              <a:cs typeface="Arial"/>
              <a:sym typeface="Arial"/>
            </a:endParaRPr>
          </a:p>
        </p:txBody>
      </p:sp>
      <p:sp>
        <p:nvSpPr>
          <p:cNvPr id="355" name="Google Shape;355;p11"/>
          <p:cNvSpPr txBox="1"/>
          <p:nvPr/>
        </p:nvSpPr>
        <p:spPr>
          <a:xfrm>
            <a:off x="13680999" y="3774034"/>
            <a:ext cx="876300" cy="215400"/>
          </a:xfrm>
          <a:prstGeom prst="rect">
            <a:avLst/>
          </a:prstGeom>
          <a:noFill/>
          <a:ln>
            <a:noFill/>
          </a:ln>
        </p:spPr>
        <p:txBody>
          <a:bodyPr spcFirstLastPara="1" wrap="square" lIns="0" tIns="0" rIns="0" bIns="0" anchor="t" anchorCtr="0">
            <a:spAutoFit/>
          </a:bodyPr>
          <a:lstStyle/>
          <a:p>
            <a:pPr marL="0" marR="0" lvl="0" indent="0" algn="ctr" rtl="0">
              <a:lnSpc>
                <a:spcPct val="109375"/>
              </a:lnSpc>
              <a:spcBef>
                <a:spcPts val="0"/>
              </a:spcBef>
              <a:spcAft>
                <a:spcPts val="0"/>
              </a:spcAft>
              <a:buClr>
                <a:srgbClr val="000000"/>
              </a:buClr>
              <a:buSzPts val="32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grpSp>
        <p:nvGrpSpPr>
          <p:cNvPr id="360" name="Google Shape;360;p12"/>
          <p:cNvGrpSpPr/>
          <p:nvPr/>
        </p:nvGrpSpPr>
        <p:grpSpPr>
          <a:xfrm>
            <a:off x="0" y="1033462"/>
            <a:ext cx="1028700" cy="9253538"/>
            <a:chOff x="0" y="0"/>
            <a:chExt cx="222487" cy="2001355"/>
          </a:xfrm>
        </p:grpSpPr>
        <p:sp>
          <p:nvSpPr>
            <p:cNvPr id="361" name="Google Shape;361;p12"/>
            <p:cNvSpPr/>
            <p:nvPr/>
          </p:nvSpPr>
          <p:spPr>
            <a:xfrm>
              <a:off x="0" y="0"/>
              <a:ext cx="222487" cy="2001355"/>
            </a:xfrm>
            <a:custGeom>
              <a:avLst/>
              <a:gdLst/>
              <a:ahLst/>
              <a:cxnLst/>
              <a:rect l="l" t="t" r="r" b="b"/>
              <a:pathLst>
                <a:path w="222487" h="2001355" extrusionOk="0">
                  <a:moveTo>
                    <a:pt x="0" y="0"/>
                  </a:moveTo>
                  <a:lnTo>
                    <a:pt x="222487" y="0"/>
                  </a:lnTo>
                  <a:lnTo>
                    <a:pt x="222487" y="2001355"/>
                  </a:lnTo>
                  <a:lnTo>
                    <a:pt x="0" y="2001355"/>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2" name="Google Shape;362;p12"/>
            <p:cNvSpPr txBox="1"/>
            <p:nvPr/>
          </p:nvSpPr>
          <p:spPr>
            <a:xfrm>
              <a:off x="0" y="0"/>
              <a:ext cx="222487" cy="2001355"/>
            </a:xfrm>
            <a:prstGeom prst="rect">
              <a:avLst/>
            </a:prstGeom>
            <a:no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63" name="Google Shape;363;p12"/>
          <p:cNvGrpSpPr/>
          <p:nvPr/>
        </p:nvGrpSpPr>
        <p:grpSpPr>
          <a:xfrm>
            <a:off x="0" y="0"/>
            <a:ext cx="18288000" cy="10287000"/>
            <a:chOff x="0" y="0"/>
            <a:chExt cx="24384000" cy="13716000"/>
          </a:xfrm>
        </p:grpSpPr>
        <p:cxnSp>
          <p:nvCxnSpPr>
            <p:cNvPr id="364" name="Google Shape;364;p12"/>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365" name="Google Shape;365;p12"/>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366" name="Google Shape;366;p12"/>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7" name="Google Shape;367;p12"/>
            <p:cNvSpPr txBox="1"/>
            <p:nvPr/>
          </p:nvSpPr>
          <p:spPr>
            <a:xfrm rot="-5400000">
              <a:off x="21327350" y="9723750"/>
              <a:ext cx="4421100" cy="820200"/>
            </a:xfrm>
            <a:prstGeom prst="rect">
              <a:avLst/>
            </a:prstGeom>
            <a:noFill/>
            <a:ln>
              <a:noFill/>
            </a:ln>
          </p:spPr>
          <p:txBody>
            <a:bodyPr spcFirstLastPara="1" wrap="square" lIns="0" tIns="0" rIns="0" bIns="0" anchor="t" anchorCtr="0">
              <a:spAutoFit/>
            </a:bodyPr>
            <a:lstStyle/>
            <a:p>
              <a:pPr marL="0" lvl="0" indent="0" algn="l" rtl="0">
                <a:lnSpc>
                  <a:spcPct val="122000"/>
                </a:lnSpc>
                <a:spcBef>
                  <a:spcPts val="0"/>
                </a:spcBef>
                <a:spcAft>
                  <a:spcPts val="0"/>
                </a:spcAft>
                <a:buClr>
                  <a:schemeClr val="dk1"/>
                </a:buClr>
                <a:buSzPts val="1800"/>
                <a:buFont typeface="Arial"/>
                <a:buNone/>
              </a:pPr>
              <a:r>
                <a:rPr lang="en-US" sz="1800" u="sng">
                  <a:solidFill>
                    <a:schemeClr val="hlink"/>
                  </a:solidFill>
                  <a:latin typeface="Montserrat"/>
                  <a:ea typeface="Montserrat"/>
                  <a:cs typeface="Montserrat"/>
                  <a:sym typeface="Montserrat"/>
                  <a:hlinkClick r:id="rId4"/>
                </a:rPr>
                <a:t>www.fashionupproject.com</a:t>
              </a:r>
              <a:endParaRPr>
                <a:solidFill>
                  <a:schemeClr val="dk1"/>
                </a:solidFill>
              </a:endParaRPr>
            </a:p>
            <a:p>
              <a:pPr marL="0" marR="0" lvl="0" indent="0" algn="l" rtl="0">
                <a:lnSpc>
                  <a:spcPct val="122000"/>
                </a:lnSpc>
                <a:spcBef>
                  <a:spcPts val="0"/>
                </a:spcBef>
                <a:spcAft>
                  <a:spcPts val="0"/>
                </a:spcAft>
                <a:buClr>
                  <a:srgbClr val="000000"/>
                </a:buClr>
                <a:buSzPts val="1800"/>
                <a:buFont typeface="Arial"/>
                <a:buNone/>
              </a:pPr>
              <a:endParaRPr sz="1800">
                <a:solidFill>
                  <a:srgbClr val="1E2328"/>
                </a:solidFill>
                <a:latin typeface="Montserrat"/>
                <a:ea typeface="Montserrat"/>
                <a:cs typeface="Montserrat"/>
                <a:sym typeface="Montserrat"/>
              </a:endParaRPr>
            </a:p>
          </p:txBody>
        </p:sp>
      </p:grpSp>
      <p:cxnSp>
        <p:nvCxnSpPr>
          <p:cNvPr id="368" name="Google Shape;368;p12"/>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369" name="Google Shape;369;p12"/>
          <p:cNvGrpSpPr/>
          <p:nvPr/>
        </p:nvGrpSpPr>
        <p:grpSpPr>
          <a:xfrm>
            <a:off x="0" y="4067054"/>
            <a:ext cx="3933182" cy="2152892"/>
            <a:chOff x="0" y="0"/>
            <a:chExt cx="5244242" cy="2870523"/>
          </a:xfrm>
        </p:grpSpPr>
        <p:grpSp>
          <p:nvGrpSpPr>
            <p:cNvPr id="370" name="Google Shape;370;p12"/>
            <p:cNvGrpSpPr/>
            <p:nvPr/>
          </p:nvGrpSpPr>
          <p:grpSpPr>
            <a:xfrm>
              <a:off x="0" y="0"/>
              <a:ext cx="5244242" cy="2870523"/>
              <a:chOff x="0" y="0"/>
              <a:chExt cx="1980673" cy="1084155"/>
            </a:xfrm>
          </p:grpSpPr>
          <p:sp>
            <p:nvSpPr>
              <p:cNvPr id="371" name="Google Shape;371;p12"/>
              <p:cNvSpPr/>
              <p:nvPr/>
            </p:nvSpPr>
            <p:spPr>
              <a:xfrm>
                <a:off x="0" y="0"/>
                <a:ext cx="1980673" cy="1084155"/>
              </a:xfrm>
              <a:custGeom>
                <a:avLst/>
                <a:gdLst/>
                <a:ahLst/>
                <a:cxnLst/>
                <a:rect l="l" t="t" r="r" b="b"/>
                <a:pathLst>
                  <a:path w="1980673" h="1084155" extrusionOk="0">
                    <a:moveTo>
                      <a:pt x="0" y="0"/>
                    </a:moveTo>
                    <a:lnTo>
                      <a:pt x="1980673" y="0"/>
                    </a:lnTo>
                    <a:lnTo>
                      <a:pt x="1980673" y="1084155"/>
                    </a:lnTo>
                    <a:lnTo>
                      <a:pt x="0" y="1084155"/>
                    </a:lnTo>
                    <a:close/>
                  </a:path>
                </a:pathLst>
              </a:custGeom>
              <a:solidFill>
                <a:srgbClr val="1E23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2" name="Google Shape;372;p12"/>
              <p:cNvSpPr txBox="1"/>
              <p:nvPr/>
            </p:nvSpPr>
            <p:spPr>
              <a:xfrm>
                <a:off x="0" y="0"/>
                <a:ext cx="1980673" cy="1084155"/>
              </a:xfrm>
              <a:prstGeom prst="rect">
                <a:avLst/>
              </a:prstGeom>
              <a:no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73" name="Google Shape;373;p12"/>
            <p:cNvSpPr txBox="1"/>
            <p:nvPr/>
          </p:nvSpPr>
          <p:spPr>
            <a:xfrm>
              <a:off x="594936" y="1078965"/>
              <a:ext cx="3453894" cy="703068"/>
            </a:xfrm>
            <a:prstGeom prst="rect">
              <a:avLst/>
            </a:prstGeom>
            <a:noFill/>
            <a:ln>
              <a:noFill/>
            </a:ln>
          </p:spPr>
          <p:txBody>
            <a:bodyPr spcFirstLastPara="1" wrap="square" lIns="0" tIns="0" rIns="0" bIns="0" anchor="t" anchorCtr="0">
              <a:spAutoFit/>
            </a:bodyPr>
            <a:lstStyle/>
            <a:p>
              <a:pPr marL="0" marR="0" lvl="0" indent="0" algn="l" rtl="0">
                <a:lnSpc>
                  <a:spcPct val="121991"/>
                </a:lnSpc>
                <a:spcBef>
                  <a:spcPts val="0"/>
                </a:spcBef>
                <a:spcAft>
                  <a:spcPts val="0"/>
                </a:spcAft>
                <a:buClr>
                  <a:srgbClr val="000000"/>
                </a:buClr>
                <a:buSzPts val="3465"/>
                <a:buFont typeface="Arial"/>
                <a:buNone/>
              </a:pPr>
              <a:r>
                <a:rPr lang="en-US" sz="3465" b="0" i="0" u="none" strike="noStrike" cap="none">
                  <a:solidFill>
                    <a:srgbClr val="FFFFFF"/>
                  </a:solidFill>
                  <a:latin typeface="DM Serif Display"/>
                  <a:ea typeface="DM Serif Display"/>
                  <a:cs typeface="DM Serif Display"/>
                  <a:sym typeface="DM Serif Display"/>
                </a:rPr>
                <a:t>References</a:t>
              </a:r>
              <a:endParaRPr sz="1400" b="0" i="0" u="none" strike="noStrike" cap="none">
                <a:solidFill>
                  <a:srgbClr val="000000"/>
                </a:solidFill>
                <a:latin typeface="Arial"/>
                <a:ea typeface="Arial"/>
                <a:cs typeface="Arial"/>
                <a:sym typeface="Arial"/>
              </a:endParaRPr>
            </a:p>
          </p:txBody>
        </p:sp>
      </p:grpSp>
      <p:cxnSp>
        <p:nvCxnSpPr>
          <p:cNvPr id="374" name="Google Shape;374;p12"/>
          <p:cNvCxnSpPr/>
          <p:nvPr/>
        </p:nvCxnSpPr>
        <p:spPr>
          <a:xfrm rot="22765">
            <a:off x="10111530" y="4988719"/>
            <a:ext cx="719057" cy="0"/>
          </a:xfrm>
          <a:prstGeom prst="straightConnector1">
            <a:avLst/>
          </a:prstGeom>
          <a:noFill/>
          <a:ln w="9525" cap="flat" cmpd="sng">
            <a:solidFill>
              <a:srgbClr val="CFCF5A"/>
            </a:solidFill>
            <a:prstDash val="solid"/>
            <a:round/>
            <a:headEnd type="none" w="sm" len="sm"/>
            <a:tailEnd type="none" w="sm" len="sm"/>
          </a:ln>
        </p:spPr>
      </p:cxnSp>
      <p:sp>
        <p:nvSpPr>
          <p:cNvPr id="375" name="Google Shape;375;p12"/>
          <p:cNvSpPr txBox="1"/>
          <p:nvPr/>
        </p:nvSpPr>
        <p:spPr>
          <a:xfrm>
            <a:off x="4372925" y="3489948"/>
            <a:ext cx="11951400" cy="5905200"/>
          </a:xfrm>
          <a:prstGeom prst="rect">
            <a:avLst/>
          </a:prstGeom>
          <a:noFill/>
          <a:ln>
            <a:noFill/>
          </a:ln>
        </p:spPr>
        <p:txBody>
          <a:bodyPr spcFirstLastPara="1" wrap="square" lIns="0" tIns="0" rIns="0" bIns="0" anchor="t" anchorCtr="0">
            <a:spAutoFit/>
          </a:bodyPr>
          <a:lstStyle/>
          <a:p>
            <a:pPr marL="474979" marR="0" lvl="1" indent="-237490" algn="l" rtl="0">
              <a:lnSpc>
                <a:spcPct val="150022"/>
              </a:lnSpc>
              <a:spcBef>
                <a:spcPts val="0"/>
              </a:spcBef>
              <a:spcAft>
                <a:spcPts val="0"/>
              </a:spcAft>
              <a:buClr>
                <a:srgbClr val="1E2328"/>
              </a:buClr>
              <a:buSzPts val="2199"/>
              <a:buFont typeface="Arial"/>
              <a:buChar char="•"/>
            </a:pPr>
            <a:r>
              <a:rPr lang="en-US" sz="2199" u="sng">
                <a:solidFill>
                  <a:schemeClr val="hlink"/>
                </a:solidFill>
                <a:latin typeface="Montserrat"/>
                <a:ea typeface="Montserrat"/>
                <a:cs typeface="Montserrat"/>
                <a:sym typeface="Montserrat"/>
                <a:hlinkClick r:id="rId5"/>
              </a:rPr>
              <a:t>https://tocco.earth/article/upcycled-materials-for-circular-economy-Europe/</a:t>
            </a:r>
            <a:endParaRPr sz="1400" b="0" i="0" u="none" strike="noStrike" cap="none">
              <a:solidFill>
                <a:srgbClr val="000000"/>
              </a:solidFill>
              <a:latin typeface="Arial"/>
              <a:ea typeface="Arial"/>
              <a:cs typeface="Arial"/>
              <a:sym typeface="Arial"/>
            </a:endParaRPr>
          </a:p>
          <a:p>
            <a:pPr marL="474979" marR="0" lvl="1" indent="-237490" algn="l" rtl="0">
              <a:lnSpc>
                <a:spcPct val="150022"/>
              </a:lnSpc>
              <a:spcBef>
                <a:spcPts val="0"/>
              </a:spcBef>
              <a:spcAft>
                <a:spcPts val="0"/>
              </a:spcAft>
              <a:buClr>
                <a:srgbClr val="1E2328"/>
              </a:buClr>
              <a:buSzPts val="2199"/>
              <a:buFont typeface="Arial"/>
              <a:buChar char="•"/>
            </a:pPr>
            <a:r>
              <a:rPr lang="en-US" sz="2199" u="sng">
                <a:solidFill>
                  <a:schemeClr val="hlink"/>
                </a:solidFill>
                <a:latin typeface="Montserrat"/>
                <a:ea typeface="Montserrat"/>
                <a:cs typeface="Montserrat"/>
                <a:sym typeface="Montserrat"/>
                <a:hlinkClick r:id="rId6"/>
              </a:rPr>
              <a:t>https://www.europarl.europa.eu/topics/en/article/20201208STO93327/the-impact-of-textile-production-and-waste-on-the-environment-infographics</a:t>
            </a:r>
            <a:endParaRPr sz="1400" b="0" i="0" u="none" strike="noStrike" cap="none">
              <a:solidFill>
                <a:srgbClr val="000000"/>
              </a:solidFill>
              <a:latin typeface="Arial"/>
              <a:ea typeface="Arial"/>
              <a:cs typeface="Arial"/>
              <a:sym typeface="Arial"/>
            </a:endParaRPr>
          </a:p>
          <a:p>
            <a:pPr marL="474979" marR="0" lvl="1" indent="-237490" algn="l" rtl="0">
              <a:lnSpc>
                <a:spcPct val="150022"/>
              </a:lnSpc>
              <a:spcBef>
                <a:spcPts val="0"/>
              </a:spcBef>
              <a:spcAft>
                <a:spcPts val="0"/>
              </a:spcAft>
              <a:buClr>
                <a:srgbClr val="1E2328"/>
              </a:buClr>
              <a:buSzPts val="2199"/>
              <a:buFont typeface="Arial"/>
              <a:buChar char="•"/>
            </a:pPr>
            <a:r>
              <a:rPr lang="en-US" sz="2199" u="sng">
                <a:solidFill>
                  <a:schemeClr val="hlink"/>
                </a:solidFill>
                <a:latin typeface="Montserrat"/>
                <a:ea typeface="Montserrat"/>
                <a:cs typeface="Montserrat"/>
                <a:sym typeface="Montserrat"/>
                <a:hlinkClick r:id="rId7"/>
              </a:rPr>
              <a:t>https://environment.ec.europa.eu/strategy/textiles-strategy_en</a:t>
            </a:r>
            <a:endParaRPr sz="1400" b="0" i="0" u="none" strike="noStrike" cap="none">
              <a:solidFill>
                <a:srgbClr val="000000"/>
              </a:solidFill>
              <a:latin typeface="Arial"/>
              <a:ea typeface="Arial"/>
              <a:cs typeface="Arial"/>
              <a:sym typeface="Arial"/>
            </a:endParaRPr>
          </a:p>
          <a:p>
            <a:pPr marL="474978" marR="0" lvl="1" indent="-237489" algn="l" rtl="0">
              <a:lnSpc>
                <a:spcPct val="150022"/>
              </a:lnSpc>
              <a:spcBef>
                <a:spcPts val="0"/>
              </a:spcBef>
              <a:spcAft>
                <a:spcPts val="0"/>
              </a:spcAft>
              <a:buClr>
                <a:srgbClr val="1E2328"/>
              </a:buClr>
              <a:buSzPts val="2199"/>
              <a:buFont typeface="Arial"/>
              <a:buChar char="•"/>
            </a:pPr>
            <a:r>
              <a:rPr lang="en-US" sz="2199" u="sng">
                <a:solidFill>
                  <a:schemeClr val="hlink"/>
                </a:solidFill>
                <a:latin typeface="Montserrat"/>
                <a:ea typeface="Montserrat"/>
                <a:cs typeface="Montserrat"/>
                <a:sym typeface="Montserrat"/>
                <a:hlinkClick r:id="rId8"/>
              </a:rPr>
              <a:t>https://www.ellenmacarthurfoundation.org/a-new-textiles-economy</a:t>
            </a:r>
            <a:r>
              <a:rPr lang="en-US" sz="1900">
                <a:latin typeface="Montserrat"/>
                <a:ea typeface="Montserrat"/>
                <a:cs typeface="Montserrat"/>
                <a:sym typeface="Montserrat"/>
              </a:rPr>
              <a:t> </a:t>
            </a:r>
            <a:r>
              <a:rPr lang="en-US" sz="2150">
                <a:latin typeface="Montserrat"/>
                <a:ea typeface="Montserrat"/>
                <a:cs typeface="Montserrat"/>
                <a:sym typeface="Montserrat"/>
              </a:rPr>
              <a:t>(pp 119)</a:t>
            </a:r>
            <a:endParaRPr sz="2150">
              <a:latin typeface="Montserrat"/>
              <a:ea typeface="Montserrat"/>
              <a:cs typeface="Montserrat"/>
              <a:sym typeface="Montserrat"/>
            </a:endParaRPr>
          </a:p>
          <a:p>
            <a:pPr marL="474978" marR="0" lvl="1" indent="-237489" algn="l" rtl="0">
              <a:lnSpc>
                <a:spcPct val="150022"/>
              </a:lnSpc>
              <a:spcBef>
                <a:spcPts val="0"/>
              </a:spcBef>
              <a:spcAft>
                <a:spcPts val="0"/>
              </a:spcAft>
              <a:buClr>
                <a:schemeClr val="dk1"/>
              </a:buClr>
              <a:buSzPts val="2199"/>
              <a:buFont typeface="Arial"/>
              <a:buChar char="•"/>
            </a:pPr>
            <a:r>
              <a:rPr lang="en-US" sz="2199">
                <a:solidFill>
                  <a:schemeClr val="dk1"/>
                </a:solidFill>
                <a:latin typeface="Montserrat"/>
                <a:ea typeface="Montserrat"/>
                <a:cs typeface="Montserrat"/>
                <a:sym typeface="Montserrat"/>
              </a:rPr>
              <a:t>various (2020), Textilepedia, </a:t>
            </a:r>
            <a:r>
              <a:rPr lang="en-US" sz="2150">
                <a:solidFill>
                  <a:schemeClr val="dk1"/>
                </a:solidFill>
                <a:highlight>
                  <a:srgbClr val="FFFFFF"/>
                </a:highlight>
                <a:latin typeface="Montserrat"/>
                <a:ea typeface="Montserrat"/>
                <a:cs typeface="Montserrat"/>
                <a:sym typeface="Montserrat"/>
              </a:rPr>
              <a:t>Fashionary International Limit</a:t>
            </a:r>
            <a:endParaRPr sz="2150">
              <a:solidFill>
                <a:schemeClr val="dk1"/>
              </a:solidFill>
              <a:latin typeface="Montserrat"/>
              <a:ea typeface="Montserrat"/>
              <a:cs typeface="Montserrat"/>
              <a:sym typeface="Montserrat"/>
            </a:endParaRPr>
          </a:p>
          <a:p>
            <a:pPr marL="474978" marR="0" lvl="1" indent="-237489" algn="l" rtl="0">
              <a:lnSpc>
                <a:spcPct val="150022"/>
              </a:lnSpc>
              <a:spcBef>
                <a:spcPts val="0"/>
              </a:spcBef>
              <a:spcAft>
                <a:spcPts val="0"/>
              </a:spcAft>
              <a:buClr>
                <a:srgbClr val="1E2328"/>
              </a:buClr>
              <a:buSzPts val="2199"/>
              <a:buFont typeface="Arial"/>
              <a:buChar char="•"/>
            </a:pPr>
            <a:r>
              <a:rPr lang="en-US" sz="2199" u="sng">
                <a:solidFill>
                  <a:schemeClr val="hlink"/>
                </a:solidFill>
                <a:latin typeface="Montserrat"/>
                <a:ea typeface="Montserrat"/>
                <a:cs typeface="Montserrat"/>
                <a:sym typeface="Montserrat"/>
                <a:hlinkClick r:id="rId9"/>
              </a:rPr>
              <a:t>https://www.redressdesignaward.com/academy/resources/guide/sustainability-in-fibres</a:t>
            </a:r>
            <a:endParaRPr sz="2150">
              <a:solidFill>
                <a:schemeClr val="dk1"/>
              </a:solidFill>
              <a:highlight>
                <a:srgbClr val="FFFFFF"/>
              </a:highlight>
              <a:latin typeface="Montserrat"/>
              <a:ea typeface="Montserrat"/>
              <a:cs typeface="Montserrat"/>
              <a:sym typeface="Montserrat"/>
            </a:endParaRPr>
          </a:p>
          <a:p>
            <a:pPr marL="474978" marR="0" lvl="1" indent="-237489" algn="l" rtl="0">
              <a:lnSpc>
                <a:spcPct val="150022"/>
              </a:lnSpc>
              <a:spcBef>
                <a:spcPts val="0"/>
              </a:spcBef>
              <a:spcAft>
                <a:spcPts val="0"/>
              </a:spcAft>
              <a:buClr>
                <a:srgbClr val="1E2328"/>
              </a:buClr>
              <a:buSzPts val="2199"/>
              <a:buFont typeface="Arial"/>
              <a:buChar char="•"/>
            </a:pPr>
            <a:r>
              <a:rPr lang="en-US" sz="2150">
                <a:solidFill>
                  <a:schemeClr val="dk1"/>
                </a:solidFill>
                <a:highlight>
                  <a:srgbClr val="FFFFFF"/>
                </a:highlight>
                <a:latin typeface="Montserrat"/>
                <a:ea typeface="Montserrat"/>
                <a:cs typeface="Montserrat"/>
                <a:sym typeface="Montserrat"/>
              </a:rPr>
              <a:t>Gullingsrud, Annie (2017), </a:t>
            </a:r>
            <a:r>
              <a:rPr lang="en-US" sz="2150">
                <a:solidFill>
                  <a:srgbClr val="0F1111"/>
                </a:solidFill>
                <a:highlight>
                  <a:srgbClr val="FFFFFF"/>
                </a:highlight>
                <a:latin typeface="Montserrat"/>
                <a:ea typeface="Montserrat"/>
                <a:cs typeface="Montserrat"/>
                <a:sym typeface="Montserrat"/>
              </a:rPr>
              <a:t>Fashion Fibers: Designing for Sustainability, Fairchild Books</a:t>
            </a:r>
            <a:endParaRPr sz="2150">
              <a:solidFill>
                <a:schemeClr val="dk1"/>
              </a:solidFill>
              <a:highlight>
                <a:srgbClr val="FFFFFF"/>
              </a:highlight>
              <a:latin typeface="Montserrat"/>
              <a:ea typeface="Montserrat"/>
              <a:cs typeface="Montserrat"/>
              <a:sym typeface="Montserrat"/>
            </a:endParaRPr>
          </a:p>
          <a:p>
            <a:pPr marL="474978" marR="0" lvl="1" indent="-237489" algn="l" rtl="0">
              <a:lnSpc>
                <a:spcPct val="150022"/>
              </a:lnSpc>
              <a:spcBef>
                <a:spcPts val="0"/>
              </a:spcBef>
              <a:spcAft>
                <a:spcPts val="0"/>
              </a:spcAft>
              <a:buClr>
                <a:schemeClr val="dk1"/>
              </a:buClr>
              <a:buSzPts val="2199"/>
              <a:buFont typeface="Arial"/>
              <a:buChar char="•"/>
            </a:pPr>
            <a:r>
              <a:rPr lang="en-US" sz="2150">
                <a:solidFill>
                  <a:schemeClr val="dk1"/>
                </a:solidFill>
                <a:highlight>
                  <a:srgbClr val="FFFFFF"/>
                </a:highlight>
                <a:latin typeface="Montserrat"/>
                <a:ea typeface="Montserrat"/>
                <a:cs typeface="Montserrat"/>
                <a:sym typeface="Montserrat"/>
              </a:rPr>
              <a:t>Fletcher, Kate (2008), Sustainable Fashion &amp; Textiles: Design Journeys, Earthscan pp 3-38</a:t>
            </a:r>
            <a:endParaRPr sz="2150">
              <a:solidFill>
                <a:schemeClr val="dk1"/>
              </a:solidFill>
              <a:latin typeface="Montserrat"/>
              <a:ea typeface="Montserrat"/>
              <a:cs typeface="Montserrat"/>
              <a:sym typeface="Montserrat"/>
            </a:endParaRPr>
          </a:p>
        </p:txBody>
      </p:sp>
      <p:sp>
        <p:nvSpPr>
          <p:cNvPr id="376" name="Google Shape;376;p12"/>
          <p:cNvSpPr txBox="1"/>
          <p:nvPr/>
        </p:nvSpPr>
        <p:spPr>
          <a:xfrm>
            <a:off x="1031566" y="35109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Clr>
                <a:srgbClr val="000000"/>
              </a:buClr>
              <a:buSzPts val="2499"/>
              <a:buFont typeface="Arial"/>
              <a:buNone/>
            </a:pPr>
            <a:r>
              <a:rPr lang="en-US" sz="2499" b="0" i="0" u="none" strike="noStrike" cap="none">
                <a:solidFill>
                  <a:srgbClr val="1E2328"/>
                </a:solidFill>
                <a:latin typeface="DM Serif Display"/>
                <a:ea typeface="DM Serif Display"/>
                <a:cs typeface="DM Serif Display"/>
                <a:sym typeface="DM Serif Display"/>
              </a:rPr>
              <a:t>UpTraK Training Programme</a:t>
            </a:r>
            <a:endParaRPr sz="1400" b="0" i="0" u="none" strike="noStrike" cap="none">
              <a:solidFill>
                <a:srgbClr val="000000"/>
              </a:solidFill>
              <a:latin typeface="Arial"/>
              <a:ea typeface="Arial"/>
              <a:cs typeface="Arial"/>
              <a:sym typeface="Arial"/>
            </a:endParaRPr>
          </a:p>
        </p:txBody>
      </p:sp>
      <p:sp>
        <p:nvSpPr>
          <p:cNvPr id="377" name="Google Shape;377;p12"/>
          <p:cNvSpPr txBox="1"/>
          <p:nvPr/>
        </p:nvSpPr>
        <p:spPr>
          <a:xfrm>
            <a:off x="7801248" y="131280"/>
            <a:ext cx="8759640" cy="919995"/>
          </a:xfrm>
          <a:prstGeom prst="rect">
            <a:avLst/>
          </a:prstGeom>
          <a:noFill/>
          <a:ln>
            <a:noFill/>
          </a:ln>
        </p:spPr>
        <p:txBody>
          <a:bodyPr spcFirstLastPara="1" wrap="square" lIns="0" tIns="0" rIns="0" bIns="0" anchor="t" anchorCtr="0">
            <a:spAutoFit/>
          </a:bodyPr>
          <a:lstStyle/>
          <a:p>
            <a:pPr marL="0" marR="14605" lvl="0" indent="0" algn="ctr" rtl="0">
              <a:lnSpc>
                <a:spcPct val="122008"/>
              </a:lnSpc>
              <a:spcBef>
                <a:spcPts val="0"/>
              </a:spcBef>
              <a:spcAft>
                <a:spcPts val="0"/>
              </a:spcAft>
              <a:buClr>
                <a:schemeClr val="dk1"/>
              </a:buClr>
              <a:buSzPts val="2499"/>
              <a:buFont typeface="Arial"/>
              <a:buNone/>
            </a:pPr>
            <a:r>
              <a:rPr lang="en-US" sz="2450" dirty="0">
                <a:solidFill>
                  <a:srgbClr val="1E2328"/>
                </a:solidFill>
                <a:latin typeface="Montserrat"/>
                <a:ea typeface="Montserrat"/>
                <a:cs typeface="Montserrat"/>
                <a:sym typeface="Montserrat"/>
              </a:rPr>
              <a:t>Module 3</a:t>
            </a:r>
            <a:r>
              <a:rPr lang="en-US" sz="2450" dirty="0">
                <a:solidFill>
                  <a:schemeClr val="tx1"/>
                </a:solidFill>
                <a:latin typeface="Montserrat"/>
                <a:ea typeface="Montserrat"/>
                <a:cs typeface="Montserrat"/>
                <a:sym typeface="Montserrat"/>
              </a:rPr>
              <a:t>, TEXTILE PRODUCT CATEGORIES: FEATURES, USE METHODS AND PROCESSING</a:t>
            </a:r>
            <a:endParaRPr lang="it-IT" sz="2450" b="0" i="0" u="none" strike="noStrike" cap="none" dirty="0">
              <a:solidFill>
                <a:schemeClr val="tx1"/>
              </a:solidFill>
              <a:latin typeface="Montserrat"/>
              <a:ea typeface="Montserrat"/>
              <a:cs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cxnSp>
        <p:nvCxnSpPr>
          <p:cNvPr id="103" name="Google Shape;103;p2"/>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104" name="Google Shape;104;p2"/>
          <p:cNvGrpSpPr/>
          <p:nvPr/>
        </p:nvGrpSpPr>
        <p:grpSpPr>
          <a:xfrm>
            <a:off x="0" y="9263063"/>
            <a:ext cx="12735070" cy="1023937"/>
            <a:chOff x="0" y="0"/>
            <a:chExt cx="10109079" cy="812800"/>
          </a:xfrm>
        </p:grpSpPr>
        <p:sp>
          <p:nvSpPr>
            <p:cNvPr id="105" name="Google Shape;105;p2"/>
            <p:cNvSpPr/>
            <p:nvPr/>
          </p:nvSpPr>
          <p:spPr>
            <a:xfrm>
              <a:off x="0" y="0"/>
              <a:ext cx="10109079" cy="812800"/>
            </a:xfrm>
            <a:custGeom>
              <a:avLst/>
              <a:gdLst/>
              <a:ahLst/>
              <a:cxnLst/>
              <a:rect l="l" t="t" r="r" b="b"/>
              <a:pathLst>
                <a:path w="10109079" h="812800" extrusionOk="0">
                  <a:moveTo>
                    <a:pt x="0" y="0"/>
                  </a:moveTo>
                  <a:lnTo>
                    <a:pt x="10109079" y="0"/>
                  </a:lnTo>
                  <a:lnTo>
                    <a:pt x="10109079" y="812800"/>
                  </a:lnTo>
                  <a:lnTo>
                    <a:pt x="0" y="8128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 name="Google Shape;106;p2"/>
            <p:cNvSpPr txBox="1"/>
            <p:nvPr/>
          </p:nvSpPr>
          <p:spPr>
            <a:xfrm>
              <a:off x="0" y="0"/>
              <a:ext cx="10109079"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7" name="Google Shape;107;p2"/>
          <p:cNvGrpSpPr/>
          <p:nvPr/>
        </p:nvGrpSpPr>
        <p:grpSpPr>
          <a:xfrm>
            <a:off x="7751895" y="5657850"/>
            <a:ext cx="5296402" cy="5008320"/>
            <a:chOff x="0" y="0"/>
            <a:chExt cx="4204276" cy="3975597"/>
          </a:xfrm>
        </p:grpSpPr>
        <p:sp>
          <p:nvSpPr>
            <p:cNvPr id="108" name="Google Shape;108;p2"/>
            <p:cNvSpPr/>
            <p:nvPr/>
          </p:nvSpPr>
          <p:spPr>
            <a:xfrm>
              <a:off x="0" y="0"/>
              <a:ext cx="4204276" cy="3975597"/>
            </a:xfrm>
            <a:custGeom>
              <a:avLst/>
              <a:gdLst/>
              <a:ahLst/>
              <a:cxnLst/>
              <a:rect l="l" t="t" r="r" b="b"/>
              <a:pathLst>
                <a:path w="4204276" h="3975597" extrusionOk="0">
                  <a:moveTo>
                    <a:pt x="0" y="0"/>
                  </a:moveTo>
                  <a:lnTo>
                    <a:pt x="4204276" y="0"/>
                  </a:lnTo>
                  <a:lnTo>
                    <a:pt x="4204276" y="3975597"/>
                  </a:lnTo>
                  <a:lnTo>
                    <a:pt x="0" y="3975597"/>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9" name="Google Shape;109;p2"/>
            <p:cNvSpPr txBox="1"/>
            <p:nvPr/>
          </p:nvSpPr>
          <p:spPr>
            <a:xfrm>
              <a:off x="0" y="0"/>
              <a:ext cx="4204276" cy="3975597"/>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10" name="Google Shape;110;p2"/>
          <p:cNvPicPr preferRelativeResize="0"/>
          <p:nvPr/>
        </p:nvPicPr>
        <p:blipFill rotWithShape="1">
          <a:blip r:embed="rId3">
            <a:alphaModFix/>
          </a:blip>
          <a:srcRect t="1182" b="1180"/>
          <a:stretch/>
        </p:blipFill>
        <p:spPr>
          <a:xfrm>
            <a:off x="7751895" y="1028700"/>
            <a:ext cx="9482623" cy="9258300"/>
          </a:xfrm>
          <a:prstGeom prst="rect">
            <a:avLst/>
          </a:prstGeom>
          <a:noFill/>
          <a:ln>
            <a:noFill/>
          </a:ln>
        </p:spPr>
      </p:pic>
      <p:sp>
        <p:nvSpPr>
          <p:cNvPr id="111" name="Google Shape;111;p2"/>
          <p:cNvSpPr txBox="1"/>
          <p:nvPr/>
        </p:nvSpPr>
        <p:spPr>
          <a:xfrm>
            <a:off x="1031566" y="35109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Clr>
                <a:srgbClr val="000000"/>
              </a:buClr>
              <a:buSzPts val="2499"/>
              <a:buFont typeface="Arial"/>
              <a:buNone/>
            </a:pPr>
            <a:r>
              <a:rPr lang="en-US" sz="2499" b="0" i="0" u="none" strike="noStrike" cap="none">
                <a:solidFill>
                  <a:srgbClr val="1E2328"/>
                </a:solidFill>
                <a:latin typeface="DM Serif Display"/>
                <a:ea typeface="DM Serif Display"/>
                <a:cs typeface="DM Serif Display"/>
                <a:sym typeface="DM Serif Display"/>
              </a:rPr>
              <a:t>UpTraK Training Programme</a:t>
            </a:r>
            <a:endParaRPr sz="1400" b="0" i="0" u="none" strike="noStrike" cap="none">
              <a:solidFill>
                <a:srgbClr val="000000"/>
              </a:solidFill>
              <a:latin typeface="Arial"/>
              <a:ea typeface="Arial"/>
              <a:cs typeface="Arial"/>
              <a:sym typeface="Arial"/>
            </a:endParaRPr>
          </a:p>
        </p:txBody>
      </p:sp>
      <p:cxnSp>
        <p:nvCxnSpPr>
          <p:cNvPr id="112" name="Google Shape;112;p2"/>
          <p:cNvCxnSpPr/>
          <p:nvPr/>
        </p:nvCxnSpPr>
        <p:spPr>
          <a:xfrm rot="10800000">
            <a:off x="16675331" y="0"/>
            <a:ext cx="0" cy="10287000"/>
          </a:xfrm>
          <a:prstGeom prst="straightConnector1">
            <a:avLst/>
          </a:prstGeom>
          <a:noFill/>
          <a:ln w="9525" cap="flat" cmpd="sng">
            <a:solidFill>
              <a:srgbClr val="1E2328"/>
            </a:solidFill>
            <a:prstDash val="solid"/>
            <a:round/>
            <a:headEnd type="none" w="sm" len="sm"/>
            <a:tailEnd type="none" w="sm" len="sm"/>
          </a:ln>
        </p:spPr>
      </p:cxnSp>
      <p:sp>
        <p:nvSpPr>
          <p:cNvPr id="113" name="Google Shape;113;p2"/>
          <p:cNvSpPr txBox="1"/>
          <p:nvPr/>
        </p:nvSpPr>
        <p:spPr>
          <a:xfrm rot="-5400000">
            <a:off x="15771300" y="7406550"/>
            <a:ext cx="3426300" cy="2772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Clr>
                <a:srgbClr val="000000"/>
              </a:buClr>
              <a:buSzPts val="1800"/>
              <a:buFont typeface="Arial"/>
              <a:buNone/>
            </a:pPr>
            <a:r>
              <a:rPr lang="en-US" sz="1800" u="sng">
                <a:solidFill>
                  <a:schemeClr val="hlink"/>
                </a:solidFill>
                <a:latin typeface="Montserrat"/>
                <a:ea typeface="Montserrat"/>
                <a:cs typeface="Montserrat"/>
                <a:sym typeface="Montserrat"/>
                <a:hlinkClick r:id="rId4"/>
              </a:rPr>
              <a:t>www.fashionupproject.com</a:t>
            </a:r>
            <a:endParaRPr sz="1400" b="0" i="0" u="none" strike="noStrike" cap="none">
              <a:solidFill>
                <a:srgbClr val="000000"/>
              </a:solidFill>
              <a:latin typeface="Arial"/>
              <a:ea typeface="Arial"/>
              <a:cs typeface="Arial"/>
              <a:sym typeface="Arial"/>
            </a:endParaRPr>
          </a:p>
        </p:txBody>
      </p:sp>
      <p:sp>
        <p:nvSpPr>
          <p:cNvPr id="114" name="Google Shape;114;p2"/>
          <p:cNvSpPr txBox="1"/>
          <p:nvPr/>
        </p:nvSpPr>
        <p:spPr>
          <a:xfrm>
            <a:off x="1031566" y="3023235"/>
            <a:ext cx="4695894" cy="4173854"/>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Clr>
                <a:srgbClr val="000000"/>
              </a:buClr>
              <a:buSzPts val="2200"/>
              <a:buFont typeface="Arial"/>
              <a:buNone/>
            </a:pPr>
            <a:r>
              <a:rPr lang="en-US" sz="2200" b="0" i="0" u="none" strike="noStrike" cap="none">
                <a:solidFill>
                  <a:srgbClr val="000000"/>
                </a:solidFill>
                <a:latin typeface="Montserrat"/>
                <a:ea typeface="Montserrat"/>
                <a:cs typeface="Montserrat"/>
                <a:sym typeface="Montserra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
        <p:nvSpPr>
          <p:cNvPr id="115" name="Google Shape;115;p2"/>
          <p:cNvSpPr/>
          <p:nvPr/>
        </p:nvSpPr>
        <p:spPr>
          <a:xfrm>
            <a:off x="13662188" y="268369"/>
            <a:ext cx="2675477" cy="559152"/>
          </a:xfrm>
          <a:custGeom>
            <a:avLst/>
            <a:gdLst/>
            <a:ahLst/>
            <a:cxnLst/>
            <a:rect l="l" t="t" r="r" b="b"/>
            <a:pathLst>
              <a:path w="2675477" h="559152" extrusionOk="0">
                <a:moveTo>
                  <a:pt x="0" y="0"/>
                </a:moveTo>
                <a:lnTo>
                  <a:pt x="2675478" y="0"/>
                </a:lnTo>
                <a:lnTo>
                  <a:pt x="2675478" y="559152"/>
                </a:lnTo>
                <a:lnTo>
                  <a:pt x="0" y="55915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grpSp>
        <p:nvGrpSpPr>
          <p:cNvPr id="120" name="Google Shape;120;p3"/>
          <p:cNvGrpSpPr/>
          <p:nvPr/>
        </p:nvGrpSpPr>
        <p:grpSpPr>
          <a:xfrm>
            <a:off x="0" y="0"/>
            <a:ext cx="18288000" cy="10287000"/>
            <a:chOff x="0" y="0"/>
            <a:chExt cx="24384000" cy="13716000"/>
          </a:xfrm>
        </p:grpSpPr>
        <p:cxnSp>
          <p:nvCxnSpPr>
            <p:cNvPr id="121" name="Google Shape;121;p3"/>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122" name="Google Shape;122;p3"/>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123" name="Google Shape;123;p3"/>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 name="Google Shape;124;p3"/>
            <p:cNvSpPr txBox="1"/>
            <p:nvPr/>
          </p:nvSpPr>
          <p:spPr>
            <a:xfrm rot="-5400000">
              <a:off x="21150950" y="9998250"/>
              <a:ext cx="4323000" cy="3693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Clr>
                  <a:srgbClr val="000000"/>
                </a:buClr>
                <a:buSzPts val="1800"/>
                <a:buFont typeface="Arial"/>
                <a:buNone/>
              </a:pPr>
              <a:r>
                <a:rPr lang="en-US" sz="1800" u="sng">
                  <a:solidFill>
                    <a:schemeClr val="hlink"/>
                  </a:solidFill>
                  <a:latin typeface="Montserrat"/>
                  <a:ea typeface="Montserrat"/>
                  <a:cs typeface="Montserrat"/>
                  <a:sym typeface="Montserrat"/>
                  <a:hlinkClick r:id="rId4"/>
                </a:rPr>
                <a:t>www.fashionupproject.com</a:t>
              </a:r>
              <a:endParaRPr sz="1400" b="0" i="0" u="none" strike="noStrike" cap="none">
                <a:solidFill>
                  <a:srgbClr val="000000"/>
                </a:solidFill>
                <a:latin typeface="Arial"/>
                <a:ea typeface="Arial"/>
                <a:cs typeface="Arial"/>
                <a:sym typeface="Arial"/>
              </a:endParaRPr>
            </a:p>
          </p:txBody>
        </p:sp>
      </p:grpSp>
      <p:cxnSp>
        <p:nvCxnSpPr>
          <p:cNvPr id="125" name="Google Shape;125;p3"/>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126" name="Google Shape;126;p3"/>
          <p:cNvGrpSpPr/>
          <p:nvPr/>
        </p:nvGrpSpPr>
        <p:grpSpPr>
          <a:xfrm>
            <a:off x="11814819" y="2052637"/>
            <a:ext cx="4415781" cy="7209712"/>
            <a:chOff x="0" y="0"/>
            <a:chExt cx="3505240" cy="5723059"/>
          </a:xfrm>
        </p:grpSpPr>
        <p:sp>
          <p:nvSpPr>
            <p:cNvPr id="127" name="Google Shape;127;p3"/>
            <p:cNvSpPr/>
            <p:nvPr/>
          </p:nvSpPr>
          <p:spPr>
            <a:xfrm>
              <a:off x="0" y="0"/>
              <a:ext cx="3505240" cy="5723058"/>
            </a:xfrm>
            <a:custGeom>
              <a:avLst/>
              <a:gdLst/>
              <a:ahLst/>
              <a:cxnLst/>
              <a:rect l="l" t="t" r="r" b="b"/>
              <a:pathLst>
                <a:path w="3505240" h="5723058" extrusionOk="0">
                  <a:moveTo>
                    <a:pt x="0" y="0"/>
                  </a:moveTo>
                  <a:lnTo>
                    <a:pt x="3505240" y="0"/>
                  </a:lnTo>
                  <a:lnTo>
                    <a:pt x="3505240" y="5723058"/>
                  </a:lnTo>
                  <a:lnTo>
                    <a:pt x="0" y="5723058"/>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 name="Google Shape;128;p3"/>
            <p:cNvSpPr txBox="1"/>
            <p:nvPr/>
          </p:nvSpPr>
          <p:spPr>
            <a:xfrm>
              <a:off x="0" y="0"/>
              <a:ext cx="3505240" cy="5723059"/>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29" name="Google Shape;129;p3"/>
          <p:cNvPicPr preferRelativeResize="0"/>
          <p:nvPr/>
        </p:nvPicPr>
        <p:blipFill rotWithShape="1">
          <a:blip r:embed="rId5">
            <a:alphaModFix/>
          </a:blip>
          <a:srcRect t="25125" b="3954"/>
          <a:stretch/>
        </p:blipFill>
        <p:spPr>
          <a:xfrm>
            <a:off x="8427737" y="3076575"/>
            <a:ext cx="6774163" cy="7210425"/>
          </a:xfrm>
          <a:prstGeom prst="rect">
            <a:avLst/>
          </a:prstGeom>
          <a:noFill/>
          <a:ln>
            <a:noFill/>
          </a:ln>
        </p:spPr>
      </p:pic>
      <p:sp>
        <p:nvSpPr>
          <p:cNvPr id="130" name="Google Shape;130;p3"/>
          <p:cNvSpPr txBox="1"/>
          <p:nvPr/>
        </p:nvSpPr>
        <p:spPr>
          <a:xfrm>
            <a:off x="874394" y="1565798"/>
            <a:ext cx="6882900" cy="1847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1E2328"/>
                </a:solidFill>
                <a:latin typeface="DM Serif Display"/>
                <a:ea typeface="DM Serif Display"/>
                <a:cs typeface="DM Serif Display"/>
                <a:sym typeface="DM Serif Display"/>
              </a:rPr>
              <a:t>Module 3 Learning Objectives</a:t>
            </a:r>
            <a:endParaRPr sz="1400" b="0" i="0" u="none" strike="noStrike" cap="none">
              <a:solidFill>
                <a:srgbClr val="000000"/>
              </a:solidFill>
              <a:latin typeface="Arial"/>
              <a:ea typeface="Arial"/>
              <a:cs typeface="Arial"/>
              <a:sym typeface="Arial"/>
            </a:endParaRPr>
          </a:p>
        </p:txBody>
      </p:sp>
      <p:cxnSp>
        <p:nvCxnSpPr>
          <p:cNvPr id="131" name="Google Shape;131;p3"/>
          <p:cNvCxnSpPr/>
          <p:nvPr/>
        </p:nvCxnSpPr>
        <p:spPr>
          <a:xfrm rot="22765">
            <a:off x="1031590" y="9246394"/>
            <a:ext cx="719057" cy="0"/>
          </a:xfrm>
          <a:prstGeom prst="straightConnector1">
            <a:avLst/>
          </a:prstGeom>
          <a:noFill/>
          <a:ln w="9525" cap="flat" cmpd="sng">
            <a:solidFill>
              <a:srgbClr val="CFCF5A"/>
            </a:solidFill>
            <a:prstDash val="solid"/>
            <a:round/>
            <a:headEnd type="none" w="sm" len="sm"/>
            <a:tailEnd type="none" w="sm" len="sm"/>
          </a:ln>
        </p:spPr>
      </p:cxnSp>
      <p:sp>
        <p:nvSpPr>
          <p:cNvPr id="132" name="Google Shape;132;p3"/>
          <p:cNvSpPr txBox="1"/>
          <p:nvPr/>
        </p:nvSpPr>
        <p:spPr>
          <a:xfrm>
            <a:off x="1031600" y="3412900"/>
            <a:ext cx="6882900" cy="6588000"/>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Clr>
                <a:srgbClr val="000000"/>
              </a:buClr>
              <a:buSzPts val="2199"/>
              <a:buFont typeface="Arial"/>
              <a:buNone/>
            </a:pPr>
            <a:r>
              <a:rPr lang="en-US" sz="2150">
                <a:solidFill>
                  <a:srgbClr val="1E2328"/>
                </a:solidFill>
                <a:latin typeface="Montserrat"/>
                <a:ea typeface="Montserrat"/>
                <a:cs typeface="Montserrat"/>
                <a:sym typeface="Montserrat"/>
              </a:rPr>
              <a:t>Learn about most common fibres and fabrics:</a:t>
            </a:r>
            <a:endParaRPr sz="2150" i="0" u="none" strike="noStrike" cap="none">
              <a:solidFill>
                <a:srgbClr val="1E2328"/>
              </a:solidFill>
              <a:latin typeface="Montserrat"/>
              <a:ea typeface="Montserrat"/>
              <a:cs typeface="Montserrat"/>
              <a:sym typeface="Montserrat"/>
            </a:endParaRPr>
          </a:p>
          <a:p>
            <a:pPr marL="457200" marR="0" lvl="0" indent="-349250" algn="just" rtl="0">
              <a:lnSpc>
                <a:spcPct val="150000"/>
              </a:lnSpc>
              <a:spcBef>
                <a:spcPts val="0"/>
              </a:spcBef>
              <a:spcAft>
                <a:spcPts val="0"/>
              </a:spcAft>
              <a:buClr>
                <a:schemeClr val="dk1"/>
              </a:buClr>
              <a:buSzPts val="1900"/>
              <a:buFont typeface="Montserrat"/>
              <a:buChar char="●"/>
            </a:pPr>
            <a:r>
              <a:rPr lang="en-US" sz="1900">
                <a:solidFill>
                  <a:schemeClr val="dk1"/>
                </a:solidFill>
                <a:latin typeface="Montserrat"/>
                <a:ea typeface="Montserrat"/>
                <a:cs typeface="Montserrat"/>
                <a:sym typeface="Montserrat"/>
              </a:rPr>
              <a:t>capacity to differentiate between the different types of fibers, their origins and production processes.</a:t>
            </a:r>
            <a:endParaRPr sz="1900">
              <a:solidFill>
                <a:schemeClr val="dk1"/>
              </a:solidFill>
              <a:latin typeface="Montserrat"/>
              <a:ea typeface="Montserrat"/>
              <a:cs typeface="Montserrat"/>
              <a:sym typeface="Montserrat"/>
            </a:endParaRPr>
          </a:p>
          <a:p>
            <a:pPr marL="457200" lvl="0" indent="-349250" algn="just" rtl="0">
              <a:lnSpc>
                <a:spcPct val="150000"/>
              </a:lnSpc>
              <a:spcBef>
                <a:spcPts val="0"/>
              </a:spcBef>
              <a:spcAft>
                <a:spcPts val="0"/>
              </a:spcAft>
              <a:buClr>
                <a:schemeClr val="dk1"/>
              </a:buClr>
              <a:buSzPts val="1900"/>
              <a:buFont typeface="Montserrat"/>
              <a:buChar char="●"/>
            </a:pPr>
            <a:r>
              <a:rPr lang="en-US" sz="1900">
                <a:solidFill>
                  <a:schemeClr val="dk1"/>
                </a:solidFill>
                <a:latin typeface="Montserrat"/>
                <a:ea typeface="Montserrat"/>
                <a:cs typeface="Montserrat"/>
                <a:sym typeface="Montserrat"/>
              </a:rPr>
              <a:t>comprehensive understanding of various textile product categories and how fiber content affects the fabric's properties; their distinctive features, and the methods used in their processing and application</a:t>
            </a:r>
            <a:endParaRPr sz="1900">
              <a:solidFill>
                <a:schemeClr val="dk1"/>
              </a:solidFill>
              <a:latin typeface="Montserrat"/>
              <a:ea typeface="Montserrat"/>
              <a:cs typeface="Montserrat"/>
              <a:sym typeface="Montserrat"/>
            </a:endParaRPr>
          </a:p>
          <a:p>
            <a:pPr marL="0" lvl="0" indent="0" algn="just" rtl="0">
              <a:lnSpc>
                <a:spcPct val="150000"/>
              </a:lnSpc>
              <a:spcBef>
                <a:spcPts val="0"/>
              </a:spcBef>
              <a:spcAft>
                <a:spcPts val="0"/>
              </a:spcAft>
              <a:buNone/>
            </a:pPr>
            <a:r>
              <a:rPr lang="en-US" sz="2150">
                <a:solidFill>
                  <a:schemeClr val="dk1"/>
                </a:solidFill>
                <a:latin typeface="Montserrat"/>
                <a:ea typeface="Montserrat"/>
                <a:cs typeface="Montserrat"/>
                <a:sym typeface="Montserrat"/>
              </a:rPr>
              <a:t>Learn about sustainable alternatives:</a:t>
            </a:r>
            <a:endParaRPr sz="2150">
              <a:solidFill>
                <a:schemeClr val="dk1"/>
              </a:solidFill>
              <a:latin typeface="Montserrat"/>
              <a:ea typeface="Montserrat"/>
              <a:cs typeface="Montserrat"/>
              <a:sym typeface="Montserrat"/>
            </a:endParaRPr>
          </a:p>
          <a:p>
            <a:pPr marL="457200" lvl="0" indent="-349250" algn="just" rtl="0">
              <a:lnSpc>
                <a:spcPct val="150000"/>
              </a:lnSpc>
              <a:spcBef>
                <a:spcPts val="0"/>
              </a:spcBef>
              <a:spcAft>
                <a:spcPts val="0"/>
              </a:spcAft>
              <a:buClr>
                <a:schemeClr val="dk1"/>
              </a:buClr>
              <a:buSzPts val="1900"/>
              <a:buFont typeface="Montserrat"/>
              <a:buChar char="●"/>
            </a:pPr>
            <a:r>
              <a:rPr lang="en-US" sz="1900">
                <a:solidFill>
                  <a:schemeClr val="dk1"/>
                </a:solidFill>
                <a:latin typeface="Montserrat"/>
                <a:ea typeface="Montserrat"/>
                <a:cs typeface="Montserrat"/>
                <a:sym typeface="Montserrat"/>
              </a:rPr>
              <a:t>understanding of ethical manufacturing and the importance of ethical practices in textile processing; awareness of eco-friendly textile materials and innovative sustainable fibers</a:t>
            </a:r>
            <a:endParaRPr sz="1900">
              <a:solidFill>
                <a:schemeClr val="dk1"/>
              </a:solidFill>
              <a:latin typeface="Montserrat"/>
              <a:ea typeface="Montserrat"/>
              <a:cs typeface="Montserrat"/>
              <a:sym typeface="Montserrat"/>
            </a:endParaRPr>
          </a:p>
          <a:p>
            <a:pPr marL="457200" lvl="0" indent="-349250" algn="just" rtl="0">
              <a:lnSpc>
                <a:spcPct val="150000"/>
              </a:lnSpc>
              <a:spcBef>
                <a:spcPts val="0"/>
              </a:spcBef>
              <a:spcAft>
                <a:spcPts val="0"/>
              </a:spcAft>
              <a:buClr>
                <a:schemeClr val="dk1"/>
              </a:buClr>
              <a:buSzPts val="1900"/>
              <a:buFont typeface="Montserrat"/>
              <a:buChar char="●"/>
            </a:pPr>
            <a:r>
              <a:rPr lang="en-US" sz="1900">
                <a:solidFill>
                  <a:schemeClr val="dk1"/>
                </a:solidFill>
                <a:latin typeface="Montserrat"/>
                <a:ea typeface="Montserrat"/>
                <a:cs typeface="Montserrat"/>
                <a:sym typeface="Montserrat"/>
              </a:rPr>
              <a:t>capacity to  to evaluate and select textiles for specific upcycling projects</a:t>
            </a:r>
            <a:endParaRPr sz="1900">
              <a:solidFill>
                <a:schemeClr val="dk1"/>
              </a:solidFill>
              <a:latin typeface="Montserrat"/>
              <a:ea typeface="Montserrat"/>
              <a:cs typeface="Montserrat"/>
              <a:sym typeface="Montserrat"/>
            </a:endParaRPr>
          </a:p>
          <a:p>
            <a:pPr marL="0" lvl="0" indent="0" algn="just" rtl="0">
              <a:spcBef>
                <a:spcPts val="0"/>
              </a:spcBef>
              <a:spcAft>
                <a:spcPts val="0"/>
              </a:spcAft>
              <a:buClr>
                <a:schemeClr val="dk1"/>
              </a:buClr>
              <a:buSzPts val="1100"/>
              <a:buFont typeface="Arial"/>
              <a:buNone/>
            </a:pPr>
            <a:endParaRPr sz="2150">
              <a:solidFill>
                <a:schemeClr val="dk1"/>
              </a:solidFill>
              <a:latin typeface="Montserrat"/>
              <a:ea typeface="Montserrat"/>
              <a:cs typeface="Montserrat"/>
              <a:sym typeface="Montserrat"/>
            </a:endParaRPr>
          </a:p>
        </p:txBody>
      </p:sp>
      <p:sp>
        <p:nvSpPr>
          <p:cNvPr id="133" name="Google Shape;133;p3"/>
          <p:cNvSpPr txBox="1"/>
          <p:nvPr/>
        </p:nvSpPr>
        <p:spPr>
          <a:xfrm>
            <a:off x="1031566" y="35109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Clr>
                <a:srgbClr val="000000"/>
              </a:buClr>
              <a:buSzPts val="2499"/>
              <a:buFont typeface="Arial"/>
              <a:buNone/>
            </a:pPr>
            <a:r>
              <a:rPr lang="en-US" sz="2499" b="0" i="0" u="none" strike="noStrike" cap="none">
                <a:solidFill>
                  <a:srgbClr val="1E2328"/>
                </a:solidFill>
                <a:latin typeface="DM Serif Display"/>
                <a:ea typeface="DM Serif Display"/>
                <a:cs typeface="DM Serif Display"/>
                <a:sym typeface="DM Serif Display"/>
              </a:rPr>
              <a:t>UpTraK Training Programme</a:t>
            </a:r>
            <a:endParaRPr sz="1400" b="0" i="0" u="none" strike="noStrike" cap="none">
              <a:solidFill>
                <a:srgbClr val="000000"/>
              </a:solidFill>
              <a:latin typeface="Arial"/>
              <a:ea typeface="Arial"/>
              <a:cs typeface="Arial"/>
              <a:sym typeface="Arial"/>
            </a:endParaRPr>
          </a:p>
        </p:txBody>
      </p:sp>
      <p:sp>
        <p:nvSpPr>
          <p:cNvPr id="134" name="Google Shape;134;p3"/>
          <p:cNvSpPr txBox="1"/>
          <p:nvPr/>
        </p:nvSpPr>
        <p:spPr>
          <a:xfrm>
            <a:off x="7923245" y="137740"/>
            <a:ext cx="8620260" cy="919995"/>
          </a:xfrm>
          <a:prstGeom prst="rect">
            <a:avLst/>
          </a:prstGeom>
          <a:noFill/>
          <a:ln>
            <a:noFill/>
          </a:ln>
        </p:spPr>
        <p:txBody>
          <a:bodyPr spcFirstLastPara="1" wrap="square" lIns="0" tIns="0" rIns="0" bIns="0" anchor="t" anchorCtr="0">
            <a:spAutoFit/>
          </a:bodyPr>
          <a:lstStyle/>
          <a:p>
            <a:pPr marL="0" marR="0" lvl="0" indent="0" algn="ctr" rtl="0">
              <a:lnSpc>
                <a:spcPct val="122008"/>
              </a:lnSpc>
              <a:spcBef>
                <a:spcPts val="0"/>
              </a:spcBef>
              <a:spcAft>
                <a:spcPts val="0"/>
              </a:spcAft>
              <a:buClr>
                <a:srgbClr val="000000"/>
              </a:buClr>
              <a:buSzPts val="2499"/>
              <a:buFont typeface="Arial"/>
              <a:buNone/>
            </a:pPr>
            <a:r>
              <a:rPr lang="en-US" sz="2450" b="0" i="0" u="none" strike="noStrike" cap="none" dirty="0">
                <a:solidFill>
                  <a:srgbClr val="1E2328"/>
                </a:solidFill>
                <a:latin typeface="Montserrat"/>
                <a:ea typeface="Montserrat"/>
                <a:cs typeface="Montserrat"/>
                <a:sym typeface="Montserrat"/>
              </a:rPr>
              <a:t>Module </a:t>
            </a:r>
            <a:r>
              <a:rPr lang="en-US" sz="2450" dirty="0">
                <a:solidFill>
                  <a:srgbClr val="1E2328"/>
                </a:solidFill>
                <a:latin typeface="Montserrat"/>
                <a:ea typeface="Montserrat"/>
                <a:cs typeface="Montserrat"/>
                <a:sym typeface="Montserrat"/>
              </a:rPr>
              <a:t>3</a:t>
            </a:r>
            <a:r>
              <a:rPr lang="en-US" sz="2450" b="0" i="0" u="none" strike="noStrike" cap="none" dirty="0">
                <a:solidFill>
                  <a:srgbClr val="1E2328"/>
                </a:solidFill>
                <a:latin typeface="Montserrat"/>
                <a:ea typeface="Montserrat"/>
                <a:cs typeface="Montserrat"/>
                <a:sym typeface="Montserrat"/>
              </a:rPr>
              <a:t>, </a:t>
            </a:r>
            <a:r>
              <a:rPr lang="en-US" sz="2450" dirty="0">
                <a:solidFill>
                  <a:schemeClr val="tx1"/>
                </a:solidFill>
                <a:latin typeface="Montserrat"/>
                <a:ea typeface="Montserrat"/>
                <a:cs typeface="Montserrat"/>
                <a:sym typeface="Montserrat"/>
              </a:rPr>
              <a:t>TEXTILE PRODUCT CATEGORIES: FEATURES, USE METHODS AND PROCESSING</a:t>
            </a:r>
            <a:endParaRPr sz="2450" dirty="0">
              <a:solidFill>
                <a:schemeClr val="tx1"/>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grpSp>
        <p:nvGrpSpPr>
          <p:cNvPr id="139" name="Google Shape;139;p4"/>
          <p:cNvGrpSpPr/>
          <p:nvPr/>
        </p:nvGrpSpPr>
        <p:grpSpPr>
          <a:xfrm>
            <a:off x="0" y="6691312"/>
            <a:ext cx="9310979" cy="3595688"/>
            <a:chOff x="0" y="0"/>
            <a:chExt cx="12414639" cy="4794250"/>
          </a:xfrm>
        </p:grpSpPr>
        <p:grpSp>
          <p:nvGrpSpPr>
            <p:cNvPr id="140" name="Google Shape;140;p4"/>
            <p:cNvGrpSpPr/>
            <p:nvPr/>
          </p:nvGrpSpPr>
          <p:grpSpPr>
            <a:xfrm>
              <a:off x="0" y="1365250"/>
              <a:ext cx="12414639" cy="3429000"/>
              <a:chOff x="0" y="0"/>
              <a:chExt cx="7391041" cy="2041451"/>
            </a:xfrm>
          </p:grpSpPr>
          <p:sp>
            <p:nvSpPr>
              <p:cNvPr id="141" name="Google Shape;141;p4"/>
              <p:cNvSpPr/>
              <p:nvPr/>
            </p:nvSpPr>
            <p:spPr>
              <a:xfrm>
                <a:off x="0" y="0"/>
                <a:ext cx="7391041" cy="2041451"/>
              </a:xfrm>
              <a:custGeom>
                <a:avLst/>
                <a:gdLst/>
                <a:ahLst/>
                <a:cxnLst/>
                <a:rect l="l" t="t" r="r" b="b"/>
                <a:pathLst>
                  <a:path w="7391041" h="2041451" extrusionOk="0">
                    <a:moveTo>
                      <a:pt x="0" y="0"/>
                    </a:moveTo>
                    <a:lnTo>
                      <a:pt x="7391041" y="0"/>
                    </a:lnTo>
                    <a:lnTo>
                      <a:pt x="7391041" y="2041451"/>
                    </a:lnTo>
                    <a:lnTo>
                      <a:pt x="0" y="2041451"/>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 name="Google Shape;142;p4"/>
              <p:cNvSpPr txBox="1"/>
              <p:nvPr/>
            </p:nvSpPr>
            <p:spPr>
              <a:xfrm>
                <a:off x="0" y="0"/>
                <a:ext cx="7391041" cy="2041451"/>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43" name="Google Shape;143;p4"/>
            <p:cNvGrpSpPr/>
            <p:nvPr/>
          </p:nvGrpSpPr>
          <p:grpSpPr>
            <a:xfrm>
              <a:off x="0" y="0"/>
              <a:ext cx="1371600" cy="1365250"/>
              <a:chOff x="0" y="0"/>
              <a:chExt cx="816580" cy="812800"/>
            </a:xfrm>
          </p:grpSpPr>
          <p:sp>
            <p:nvSpPr>
              <p:cNvPr id="144" name="Google Shape;144;p4"/>
              <p:cNvSpPr/>
              <p:nvPr/>
            </p:nvSpPr>
            <p:spPr>
              <a:xfrm>
                <a:off x="0" y="0"/>
                <a:ext cx="816580" cy="812800"/>
              </a:xfrm>
              <a:custGeom>
                <a:avLst/>
                <a:gdLst/>
                <a:ahLst/>
                <a:cxnLst/>
                <a:rect l="l" t="t" r="r" b="b"/>
                <a:pathLst>
                  <a:path w="816580" h="812800" extrusionOk="0">
                    <a:moveTo>
                      <a:pt x="0" y="0"/>
                    </a:moveTo>
                    <a:lnTo>
                      <a:pt x="816580" y="0"/>
                    </a:lnTo>
                    <a:lnTo>
                      <a:pt x="816580" y="812800"/>
                    </a:lnTo>
                    <a:lnTo>
                      <a:pt x="0" y="812800"/>
                    </a:lnTo>
                    <a:close/>
                  </a:path>
                </a:pathLst>
              </a:custGeom>
              <a:solidFill>
                <a:srgbClr val="1E23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 name="Google Shape;145;p4"/>
              <p:cNvSpPr txBox="1"/>
              <p:nvPr/>
            </p:nvSpPr>
            <p:spPr>
              <a:xfrm>
                <a:off x="0" y="0"/>
                <a:ext cx="81658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146" name="Google Shape;146;p4"/>
          <p:cNvGrpSpPr/>
          <p:nvPr/>
        </p:nvGrpSpPr>
        <p:grpSpPr>
          <a:xfrm>
            <a:off x="0" y="0"/>
            <a:ext cx="18288000" cy="10287000"/>
            <a:chOff x="0" y="0"/>
            <a:chExt cx="24384000" cy="13716000"/>
          </a:xfrm>
        </p:grpSpPr>
        <p:cxnSp>
          <p:nvCxnSpPr>
            <p:cNvPr id="147" name="Google Shape;147;p4"/>
            <p:cNvCxnSpPr/>
            <p:nvPr/>
          </p:nvCxnSpPr>
          <p:spPr>
            <a:xfrm rot="10800000">
              <a:off x="22233774" y="0"/>
              <a:ext cx="0" cy="13716000"/>
            </a:xfrm>
            <a:prstGeom prst="straightConnector1">
              <a:avLst/>
            </a:prstGeom>
            <a:noFill/>
            <a:ln w="12700" cap="flat" cmpd="sng">
              <a:solidFill>
                <a:srgbClr val="000000"/>
              </a:solidFill>
              <a:prstDash val="solid"/>
              <a:round/>
              <a:headEnd type="none" w="sm" len="sm"/>
              <a:tailEnd type="none" w="sm" len="sm"/>
            </a:ln>
          </p:spPr>
        </p:cxnSp>
        <p:cxnSp>
          <p:nvCxnSpPr>
            <p:cNvPr id="148" name="Google Shape;148;p4"/>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149" name="Google Shape;149;p4"/>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 name="Google Shape;150;p4"/>
            <p:cNvSpPr txBox="1"/>
            <p:nvPr/>
          </p:nvSpPr>
          <p:spPr>
            <a:xfrm rot="-5400000">
              <a:off x="21376400" y="9772800"/>
              <a:ext cx="4323000" cy="820200"/>
            </a:xfrm>
            <a:prstGeom prst="rect">
              <a:avLst/>
            </a:prstGeom>
            <a:noFill/>
            <a:ln>
              <a:noFill/>
            </a:ln>
          </p:spPr>
          <p:txBody>
            <a:bodyPr spcFirstLastPara="1" wrap="square" lIns="0" tIns="0" rIns="0" bIns="0" anchor="t" anchorCtr="0">
              <a:spAutoFit/>
            </a:bodyPr>
            <a:lstStyle/>
            <a:p>
              <a:pPr marL="0" lvl="0" indent="0" algn="l" rtl="0">
                <a:lnSpc>
                  <a:spcPct val="122000"/>
                </a:lnSpc>
                <a:spcBef>
                  <a:spcPts val="0"/>
                </a:spcBef>
                <a:spcAft>
                  <a:spcPts val="0"/>
                </a:spcAft>
                <a:buClr>
                  <a:schemeClr val="dk1"/>
                </a:buClr>
                <a:buSzPts val="1800"/>
                <a:buFont typeface="Arial"/>
                <a:buNone/>
              </a:pPr>
              <a:r>
                <a:rPr lang="en-US" sz="1800" u="sng">
                  <a:solidFill>
                    <a:schemeClr val="hlink"/>
                  </a:solidFill>
                  <a:latin typeface="Montserrat"/>
                  <a:ea typeface="Montserrat"/>
                  <a:cs typeface="Montserrat"/>
                  <a:sym typeface="Montserrat"/>
                  <a:hlinkClick r:id="rId4"/>
                </a:rPr>
                <a:t>www.fashionupproject.com</a:t>
              </a:r>
              <a:endParaRPr>
                <a:solidFill>
                  <a:schemeClr val="dk1"/>
                </a:solidFill>
              </a:endParaRPr>
            </a:p>
            <a:p>
              <a:pPr marL="0" marR="0" lvl="0" indent="0" algn="l" rtl="0">
                <a:lnSpc>
                  <a:spcPct val="122000"/>
                </a:lnSpc>
                <a:spcBef>
                  <a:spcPts val="0"/>
                </a:spcBef>
                <a:spcAft>
                  <a:spcPts val="0"/>
                </a:spcAft>
                <a:buClr>
                  <a:srgbClr val="000000"/>
                </a:buClr>
                <a:buSzPts val="1800"/>
                <a:buFont typeface="Arial"/>
                <a:buNone/>
              </a:pPr>
              <a:endParaRPr sz="1800">
                <a:solidFill>
                  <a:srgbClr val="1E2328"/>
                </a:solidFill>
                <a:latin typeface="Montserrat"/>
                <a:ea typeface="Montserrat"/>
                <a:cs typeface="Montserrat"/>
                <a:sym typeface="Montserrat"/>
              </a:endParaRPr>
            </a:p>
          </p:txBody>
        </p:sp>
      </p:grpSp>
      <p:cxnSp>
        <p:nvCxnSpPr>
          <p:cNvPr id="151" name="Google Shape;151;p4"/>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pic>
        <p:nvPicPr>
          <p:cNvPr id="152" name="Google Shape;152;p4"/>
          <p:cNvPicPr preferRelativeResize="0"/>
          <p:nvPr/>
        </p:nvPicPr>
        <p:blipFill rotWithShape="1">
          <a:blip r:embed="rId5">
            <a:alphaModFix/>
          </a:blip>
          <a:srcRect t="5217" b="5216"/>
          <a:stretch/>
        </p:blipFill>
        <p:spPr>
          <a:xfrm>
            <a:off x="1031566" y="2057400"/>
            <a:ext cx="5356508" cy="7200900"/>
          </a:xfrm>
          <a:prstGeom prst="rect">
            <a:avLst/>
          </a:prstGeom>
          <a:noFill/>
          <a:ln>
            <a:noFill/>
          </a:ln>
        </p:spPr>
      </p:pic>
      <p:grpSp>
        <p:nvGrpSpPr>
          <p:cNvPr id="153" name="Google Shape;153;p4"/>
          <p:cNvGrpSpPr/>
          <p:nvPr/>
        </p:nvGrpSpPr>
        <p:grpSpPr>
          <a:xfrm>
            <a:off x="6736672" y="2143125"/>
            <a:ext cx="9452700" cy="8277166"/>
            <a:chOff x="0" y="114300"/>
            <a:chExt cx="12603600" cy="11036222"/>
          </a:xfrm>
        </p:grpSpPr>
        <p:sp>
          <p:nvSpPr>
            <p:cNvPr id="154" name="Google Shape;154;p4"/>
            <p:cNvSpPr txBox="1"/>
            <p:nvPr/>
          </p:nvSpPr>
          <p:spPr>
            <a:xfrm>
              <a:off x="0" y="2570522"/>
              <a:ext cx="12603600" cy="8580000"/>
            </a:xfrm>
            <a:prstGeom prst="rect">
              <a:avLst/>
            </a:prstGeom>
            <a:noFill/>
            <a:ln>
              <a:noFill/>
            </a:ln>
          </p:spPr>
          <p:txBody>
            <a:bodyPr spcFirstLastPara="1" wrap="square" lIns="0" tIns="0" rIns="0" bIns="0" anchor="t" anchorCtr="0">
              <a:spAutoFit/>
            </a:bodyPr>
            <a:lstStyle/>
            <a:p>
              <a:pPr marL="0" marR="0" lvl="0" indent="0" algn="just" rtl="0">
                <a:lnSpc>
                  <a:spcPct val="150022"/>
                </a:lnSpc>
                <a:spcBef>
                  <a:spcPts val="0"/>
                </a:spcBef>
                <a:spcAft>
                  <a:spcPts val="0"/>
                </a:spcAft>
                <a:buClr>
                  <a:srgbClr val="000000"/>
                </a:buClr>
                <a:buSzPts val="2199"/>
                <a:buFont typeface="Arial"/>
                <a:buNone/>
              </a:pPr>
              <a:r>
                <a:rPr lang="en-US" sz="1900" i="0" u="none" strike="noStrike" cap="none">
                  <a:solidFill>
                    <a:srgbClr val="1E2328"/>
                  </a:solidFill>
                  <a:latin typeface="Montserrat"/>
                  <a:ea typeface="Montserrat"/>
                  <a:cs typeface="Montserrat"/>
                  <a:sym typeface="Montserrat"/>
                </a:rPr>
                <a:t>By the end of this Module, learners wil</a:t>
              </a:r>
              <a:r>
                <a:rPr lang="en-US" sz="1900">
                  <a:solidFill>
                    <a:srgbClr val="1E2328"/>
                  </a:solidFill>
                  <a:latin typeface="Montserrat"/>
                  <a:ea typeface="Montserrat"/>
                  <a:cs typeface="Montserrat"/>
                  <a:sym typeface="Montserrat"/>
                </a:rPr>
                <a:t>l </a:t>
              </a:r>
              <a:r>
                <a:rPr lang="en-US" sz="1900">
                  <a:solidFill>
                    <a:schemeClr val="dk1"/>
                  </a:solidFill>
                  <a:latin typeface="Montserrat"/>
                  <a:ea typeface="Montserrat"/>
                  <a:cs typeface="Montserrat"/>
                  <a:sym typeface="Montserrat"/>
                </a:rPr>
                <a:t>be able to identify different fabric types and understand how fiber content affects the fabric's properties, including durability, comfort, and suitability for upcycling. They will understand how fabric construction impacts the fabric's behavior, texture, and suitability for various garment type. They will have a comprehensive overview of methods used to enhance the appearance, texture, and functionality of fabrics, detailing various finishing techniques in textile processing, such as dyeing, printing, coating, and special treatments. Through theoretical and practical exercises, learners will have in-depth knowledge on how to select and process textiles in a way that minimizes environmental impact - using low impact materials and processes. Finally, they will be able to choose textiles, design, and execute an upcycling project of their own, considering factors such as fabric durability, ease of manipulation, and the intended use of the upcycled garment.</a:t>
              </a:r>
              <a:endParaRPr sz="1900">
                <a:solidFill>
                  <a:schemeClr val="dk1"/>
                </a:solidFill>
                <a:latin typeface="Montserrat"/>
                <a:ea typeface="Montserrat"/>
                <a:cs typeface="Montserrat"/>
                <a:sym typeface="Montserrat"/>
              </a:endParaRPr>
            </a:p>
            <a:p>
              <a:pPr marL="0" marR="0" lvl="0" indent="0" algn="just" rtl="0">
                <a:lnSpc>
                  <a:spcPct val="150022"/>
                </a:lnSpc>
                <a:spcBef>
                  <a:spcPts val="0"/>
                </a:spcBef>
                <a:spcAft>
                  <a:spcPts val="0"/>
                </a:spcAft>
                <a:buClr>
                  <a:srgbClr val="000000"/>
                </a:buClr>
                <a:buSzPts val="2199"/>
                <a:buFont typeface="Arial"/>
                <a:buNone/>
              </a:pPr>
              <a:endParaRPr sz="1900">
                <a:solidFill>
                  <a:schemeClr val="dk1"/>
                </a:solidFill>
                <a:latin typeface="Montserrat"/>
                <a:ea typeface="Montserrat"/>
                <a:cs typeface="Montserrat"/>
                <a:sym typeface="Montserrat"/>
              </a:endParaRPr>
            </a:p>
          </p:txBody>
        </p:sp>
        <p:sp>
          <p:nvSpPr>
            <p:cNvPr id="155" name="Google Shape;155;p4"/>
            <p:cNvSpPr txBox="1"/>
            <p:nvPr/>
          </p:nvSpPr>
          <p:spPr>
            <a:xfrm>
              <a:off x="0" y="114300"/>
              <a:ext cx="8969491" cy="2120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1E2328"/>
                  </a:solidFill>
                  <a:latin typeface="DM Serif Display"/>
                  <a:ea typeface="DM Serif Display"/>
                  <a:cs typeface="DM Serif Display"/>
                  <a:sym typeface="DM Serif Display"/>
                </a:rPr>
                <a:t>Expected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1E2328"/>
                  </a:solidFill>
                  <a:latin typeface="DM Serif Display"/>
                  <a:ea typeface="DM Serif Display"/>
                  <a:cs typeface="DM Serif Display"/>
                  <a:sym typeface="DM Serif Display"/>
                </a:rPr>
                <a:t>Learning Outcomes</a:t>
              </a:r>
              <a:endParaRPr sz="1400" b="0" i="0" u="none" strike="noStrike" cap="none">
                <a:solidFill>
                  <a:srgbClr val="000000"/>
                </a:solidFill>
                <a:latin typeface="Arial"/>
                <a:ea typeface="Arial"/>
                <a:cs typeface="Arial"/>
                <a:sym typeface="Arial"/>
              </a:endParaRPr>
            </a:p>
          </p:txBody>
        </p:sp>
      </p:grpSp>
      <p:sp>
        <p:nvSpPr>
          <p:cNvPr id="156" name="Google Shape;156;p4"/>
          <p:cNvSpPr txBox="1"/>
          <p:nvPr/>
        </p:nvSpPr>
        <p:spPr>
          <a:xfrm>
            <a:off x="1031566" y="35109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Clr>
                <a:srgbClr val="000000"/>
              </a:buClr>
              <a:buSzPts val="2499"/>
              <a:buFont typeface="Arial"/>
              <a:buNone/>
            </a:pPr>
            <a:r>
              <a:rPr lang="en-US" sz="2499" b="0" i="0" u="none" strike="noStrike" cap="none">
                <a:solidFill>
                  <a:srgbClr val="1E2328"/>
                </a:solidFill>
                <a:latin typeface="DM Serif Display"/>
                <a:ea typeface="DM Serif Display"/>
                <a:cs typeface="DM Serif Display"/>
                <a:sym typeface="DM Serif Display"/>
              </a:rPr>
              <a:t>UpTraK Training Programme</a:t>
            </a:r>
            <a:endParaRPr sz="1400" b="0" i="0" u="none" strike="noStrike" cap="none">
              <a:solidFill>
                <a:srgbClr val="000000"/>
              </a:solidFill>
              <a:latin typeface="Arial"/>
              <a:ea typeface="Arial"/>
              <a:cs typeface="Arial"/>
              <a:sym typeface="Arial"/>
            </a:endParaRPr>
          </a:p>
        </p:txBody>
      </p:sp>
      <p:sp>
        <p:nvSpPr>
          <p:cNvPr id="157" name="Google Shape;157;p4"/>
          <p:cNvSpPr txBox="1"/>
          <p:nvPr/>
        </p:nvSpPr>
        <p:spPr>
          <a:xfrm>
            <a:off x="7938410" y="146520"/>
            <a:ext cx="8613300" cy="919995"/>
          </a:xfrm>
          <a:prstGeom prst="rect">
            <a:avLst/>
          </a:prstGeom>
          <a:noFill/>
          <a:ln>
            <a:noFill/>
          </a:ln>
        </p:spPr>
        <p:txBody>
          <a:bodyPr spcFirstLastPara="1" wrap="square" lIns="0" tIns="0" rIns="0" bIns="0" anchor="t" anchorCtr="0">
            <a:spAutoFit/>
          </a:bodyPr>
          <a:lstStyle/>
          <a:p>
            <a:pPr marL="0" lvl="0" indent="0" algn="ctr" rtl="0">
              <a:lnSpc>
                <a:spcPct val="122008"/>
              </a:lnSpc>
              <a:spcBef>
                <a:spcPts val="0"/>
              </a:spcBef>
              <a:spcAft>
                <a:spcPts val="0"/>
              </a:spcAft>
              <a:buClr>
                <a:schemeClr val="dk1"/>
              </a:buClr>
              <a:buSzPts val="2499"/>
              <a:buFont typeface="Arial"/>
              <a:buNone/>
            </a:pPr>
            <a:r>
              <a:rPr lang="en-US" sz="2450" dirty="0">
                <a:solidFill>
                  <a:schemeClr val="tx1"/>
                </a:solidFill>
                <a:latin typeface="Montserrat"/>
                <a:ea typeface="Montserrat"/>
                <a:cs typeface="Montserrat"/>
                <a:sym typeface="Montserrat"/>
              </a:rPr>
              <a:t>Module 3, TEXTILE PRODUCT CATEGORIES: FEATURES, USE METHODS AND PROCESSING</a:t>
            </a:r>
            <a:endParaRPr sz="2450" b="0" i="0" u="none" strike="noStrike" cap="none" dirty="0">
              <a:solidFill>
                <a:schemeClr val="tx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2" name="Google Shape;162;p5"/>
          <p:cNvGrpSpPr/>
          <p:nvPr/>
        </p:nvGrpSpPr>
        <p:grpSpPr>
          <a:xfrm>
            <a:off x="7061468" y="6604829"/>
            <a:ext cx="9310979" cy="3595688"/>
            <a:chOff x="0" y="0"/>
            <a:chExt cx="12414639" cy="4794250"/>
          </a:xfrm>
        </p:grpSpPr>
        <p:grpSp>
          <p:nvGrpSpPr>
            <p:cNvPr id="163" name="Google Shape;163;p5"/>
            <p:cNvGrpSpPr/>
            <p:nvPr/>
          </p:nvGrpSpPr>
          <p:grpSpPr>
            <a:xfrm>
              <a:off x="0" y="1365250"/>
              <a:ext cx="12414639" cy="3429000"/>
              <a:chOff x="0" y="0"/>
              <a:chExt cx="7391041" cy="2041451"/>
            </a:xfrm>
          </p:grpSpPr>
          <p:sp>
            <p:nvSpPr>
              <p:cNvPr id="164" name="Google Shape;164;p5"/>
              <p:cNvSpPr/>
              <p:nvPr/>
            </p:nvSpPr>
            <p:spPr>
              <a:xfrm>
                <a:off x="0" y="0"/>
                <a:ext cx="7391041" cy="2041451"/>
              </a:xfrm>
              <a:custGeom>
                <a:avLst/>
                <a:gdLst/>
                <a:ahLst/>
                <a:cxnLst/>
                <a:rect l="l" t="t" r="r" b="b"/>
                <a:pathLst>
                  <a:path w="7391041" h="2041451" extrusionOk="0">
                    <a:moveTo>
                      <a:pt x="0" y="0"/>
                    </a:moveTo>
                    <a:lnTo>
                      <a:pt x="7391041" y="0"/>
                    </a:lnTo>
                    <a:lnTo>
                      <a:pt x="7391041" y="2041451"/>
                    </a:lnTo>
                    <a:lnTo>
                      <a:pt x="0" y="2041451"/>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5" name="Google Shape;165;p5"/>
              <p:cNvSpPr txBox="1"/>
              <p:nvPr/>
            </p:nvSpPr>
            <p:spPr>
              <a:xfrm>
                <a:off x="0" y="0"/>
                <a:ext cx="7391041" cy="2041451"/>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6" name="Google Shape;166;p5"/>
            <p:cNvGrpSpPr/>
            <p:nvPr/>
          </p:nvGrpSpPr>
          <p:grpSpPr>
            <a:xfrm>
              <a:off x="0" y="0"/>
              <a:ext cx="6111699" cy="1365250"/>
              <a:chOff x="0" y="0"/>
              <a:chExt cx="3638591" cy="812800"/>
            </a:xfrm>
          </p:grpSpPr>
          <p:sp>
            <p:nvSpPr>
              <p:cNvPr id="167" name="Google Shape;167;p5"/>
              <p:cNvSpPr/>
              <p:nvPr/>
            </p:nvSpPr>
            <p:spPr>
              <a:xfrm>
                <a:off x="2822011" y="0"/>
                <a:ext cx="816580" cy="812800"/>
              </a:xfrm>
              <a:custGeom>
                <a:avLst/>
                <a:gdLst/>
                <a:ahLst/>
                <a:cxnLst/>
                <a:rect l="l" t="t" r="r" b="b"/>
                <a:pathLst>
                  <a:path w="816580" h="812800" extrusionOk="0">
                    <a:moveTo>
                      <a:pt x="0" y="0"/>
                    </a:moveTo>
                    <a:lnTo>
                      <a:pt x="816580" y="0"/>
                    </a:lnTo>
                    <a:lnTo>
                      <a:pt x="816580" y="812800"/>
                    </a:lnTo>
                    <a:lnTo>
                      <a:pt x="0" y="812800"/>
                    </a:lnTo>
                    <a:close/>
                  </a:path>
                </a:pathLst>
              </a:custGeom>
              <a:solidFill>
                <a:srgbClr val="1E23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8" name="Google Shape;168;p5"/>
              <p:cNvSpPr txBox="1"/>
              <p:nvPr/>
            </p:nvSpPr>
            <p:spPr>
              <a:xfrm>
                <a:off x="0" y="0"/>
                <a:ext cx="81658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169" name="Google Shape;169;p5"/>
          <p:cNvGrpSpPr/>
          <p:nvPr/>
        </p:nvGrpSpPr>
        <p:grpSpPr>
          <a:xfrm>
            <a:off x="0" y="0"/>
            <a:ext cx="18288000" cy="10287000"/>
            <a:chOff x="0" y="0"/>
            <a:chExt cx="24384000" cy="13716000"/>
          </a:xfrm>
        </p:grpSpPr>
        <p:cxnSp>
          <p:nvCxnSpPr>
            <p:cNvPr id="170" name="Google Shape;170;p5"/>
            <p:cNvCxnSpPr/>
            <p:nvPr/>
          </p:nvCxnSpPr>
          <p:spPr>
            <a:xfrm rot="10800000">
              <a:off x="22233774" y="0"/>
              <a:ext cx="0" cy="13716000"/>
            </a:xfrm>
            <a:prstGeom prst="straightConnector1">
              <a:avLst/>
            </a:prstGeom>
            <a:noFill/>
            <a:ln w="12700" cap="flat" cmpd="sng">
              <a:solidFill>
                <a:srgbClr val="000000"/>
              </a:solidFill>
              <a:prstDash val="solid"/>
              <a:round/>
              <a:headEnd type="none" w="sm" len="sm"/>
              <a:tailEnd type="none" w="sm" len="sm"/>
            </a:ln>
          </p:spPr>
        </p:cxnSp>
        <p:cxnSp>
          <p:nvCxnSpPr>
            <p:cNvPr id="171" name="Google Shape;171;p5"/>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172" name="Google Shape;172;p5"/>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 name="Google Shape;173;p5"/>
            <p:cNvSpPr txBox="1"/>
            <p:nvPr/>
          </p:nvSpPr>
          <p:spPr>
            <a:xfrm>
              <a:off x="10645507" y="154720"/>
              <a:ext cx="11553660" cy="1226660"/>
            </a:xfrm>
            <a:prstGeom prst="rect">
              <a:avLst/>
            </a:prstGeom>
            <a:noFill/>
            <a:ln>
              <a:noFill/>
            </a:ln>
          </p:spPr>
          <p:txBody>
            <a:bodyPr spcFirstLastPara="1" wrap="square" lIns="0" tIns="0" rIns="0" bIns="0" anchor="t" anchorCtr="0">
              <a:spAutoFit/>
            </a:bodyPr>
            <a:lstStyle/>
            <a:p>
              <a:pPr marL="0" lvl="0" indent="0" algn="ctr" rtl="0">
                <a:lnSpc>
                  <a:spcPct val="122008"/>
                </a:lnSpc>
                <a:spcBef>
                  <a:spcPts val="0"/>
                </a:spcBef>
                <a:spcAft>
                  <a:spcPts val="0"/>
                </a:spcAft>
                <a:buClr>
                  <a:schemeClr val="dk1"/>
                </a:buClr>
                <a:buSzPts val="2499"/>
                <a:buFont typeface="Arial"/>
                <a:buNone/>
              </a:pPr>
              <a:r>
                <a:rPr lang="en-US" sz="2450" dirty="0">
                  <a:solidFill>
                    <a:srgbClr val="1E2328"/>
                  </a:solidFill>
                  <a:latin typeface="Montserrat"/>
                  <a:ea typeface="Montserrat"/>
                  <a:cs typeface="Montserrat"/>
                  <a:sym typeface="Montserrat"/>
                </a:rPr>
                <a:t>Module </a:t>
              </a:r>
              <a:r>
                <a:rPr lang="en-US" sz="2450" dirty="0">
                  <a:solidFill>
                    <a:schemeClr val="tx1"/>
                  </a:solidFill>
                  <a:latin typeface="Montserrat"/>
                  <a:ea typeface="Montserrat"/>
                  <a:cs typeface="Montserrat"/>
                  <a:sym typeface="Montserrat"/>
                </a:rPr>
                <a:t>3, TEXTILE PRODUCT CATEGORIES: FEATURES, USE METHODS AND PROCESSING</a:t>
              </a:r>
              <a:endParaRPr lang="it-IT" sz="2450" b="0" i="0" u="none" strike="noStrike" cap="none">
                <a:solidFill>
                  <a:schemeClr val="tx1"/>
                </a:solidFill>
                <a:latin typeface="Montserrat"/>
                <a:ea typeface="Montserrat"/>
                <a:cs typeface="Montserrat"/>
              </a:endParaRPr>
            </a:p>
          </p:txBody>
        </p:sp>
        <p:sp>
          <p:nvSpPr>
            <p:cNvPr id="174" name="Google Shape;174;p5"/>
            <p:cNvSpPr txBox="1"/>
            <p:nvPr/>
          </p:nvSpPr>
          <p:spPr>
            <a:xfrm rot="-5400000">
              <a:off x="21364100" y="9760500"/>
              <a:ext cx="4347600" cy="820200"/>
            </a:xfrm>
            <a:prstGeom prst="rect">
              <a:avLst/>
            </a:prstGeom>
            <a:noFill/>
            <a:ln>
              <a:noFill/>
            </a:ln>
          </p:spPr>
          <p:txBody>
            <a:bodyPr spcFirstLastPara="1" wrap="square" lIns="0" tIns="0" rIns="0" bIns="0" anchor="t" anchorCtr="0">
              <a:spAutoFit/>
            </a:bodyPr>
            <a:lstStyle/>
            <a:p>
              <a:pPr marL="0" lvl="0" indent="0" algn="l" rtl="0">
                <a:lnSpc>
                  <a:spcPct val="122000"/>
                </a:lnSpc>
                <a:spcBef>
                  <a:spcPts val="0"/>
                </a:spcBef>
                <a:spcAft>
                  <a:spcPts val="0"/>
                </a:spcAft>
                <a:buClr>
                  <a:schemeClr val="dk1"/>
                </a:buClr>
                <a:buSzPts val="1800"/>
                <a:buFont typeface="Arial"/>
                <a:buNone/>
              </a:pPr>
              <a:r>
                <a:rPr lang="en-US" sz="1800" u="sng">
                  <a:solidFill>
                    <a:schemeClr val="hlink"/>
                  </a:solidFill>
                  <a:latin typeface="Montserrat"/>
                  <a:ea typeface="Montserrat"/>
                  <a:cs typeface="Montserrat"/>
                  <a:sym typeface="Montserrat"/>
                  <a:hlinkClick r:id="rId4"/>
                </a:rPr>
                <a:t>www.fashionupproject.com</a:t>
              </a:r>
              <a:endParaRPr>
                <a:solidFill>
                  <a:schemeClr val="dk1"/>
                </a:solidFill>
              </a:endParaRPr>
            </a:p>
            <a:p>
              <a:pPr marL="0" marR="0" lvl="0" indent="0" algn="l" rtl="0">
                <a:lnSpc>
                  <a:spcPct val="122000"/>
                </a:lnSpc>
                <a:spcBef>
                  <a:spcPts val="0"/>
                </a:spcBef>
                <a:spcAft>
                  <a:spcPts val="0"/>
                </a:spcAft>
                <a:buClr>
                  <a:srgbClr val="000000"/>
                </a:buClr>
                <a:buSzPts val="1800"/>
                <a:buFont typeface="Arial"/>
                <a:buNone/>
              </a:pPr>
              <a:endParaRPr sz="1800">
                <a:solidFill>
                  <a:srgbClr val="1E2328"/>
                </a:solidFill>
                <a:latin typeface="Montserrat"/>
                <a:ea typeface="Montserrat"/>
                <a:cs typeface="Montserrat"/>
                <a:sym typeface="Montserrat"/>
              </a:endParaRPr>
            </a:p>
          </p:txBody>
        </p:sp>
      </p:grpSp>
      <p:cxnSp>
        <p:nvCxnSpPr>
          <p:cNvPr id="175" name="Google Shape;175;p5"/>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176" name="Google Shape;176;p5"/>
          <p:cNvGrpSpPr/>
          <p:nvPr/>
        </p:nvGrpSpPr>
        <p:grpSpPr>
          <a:xfrm>
            <a:off x="482855" y="1475812"/>
            <a:ext cx="9463584" cy="7187341"/>
            <a:chOff x="0" y="114300"/>
            <a:chExt cx="12618111" cy="9583118"/>
          </a:xfrm>
        </p:grpSpPr>
        <p:sp>
          <p:nvSpPr>
            <p:cNvPr id="177" name="Google Shape;177;p5"/>
            <p:cNvSpPr txBox="1"/>
            <p:nvPr/>
          </p:nvSpPr>
          <p:spPr>
            <a:xfrm>
              <a:off x="14511" y="1975418"/>
              <a:ext cx="12603600" cy="7722000"/>
            </a:xfrm>
            <a:prstGeom prst="rect">
              <a:avLst/>
            </a:prstGeom>
            <a:noFill/>
            <a:ln>
              <a:noFill/>
            </a:ln>
          </p:spPr>
          <p:txBody>
            <a:bodyPr spcFirstLastPara="1" wrap="square" lIns="0" tIns="0" rIns="0" bIns="0" anchor="t" anchorCtr="0">
              <a:spAutoFit/>
            </a:bodyPr>
            <a:lstStyle/>
            <a:p>
              <a:pPr marL="0" lvl="0" indent="0" algn="just" rtl="0">
                <a:lnSpc>
                  <a:spcPct val="150000"/>
                </a:lnSpc>
                <a:spcBef>
                  <a:spcPts val="0"/>
                </a:spcBef>
                <a:spcAft>
                  <a:spcPts val="0"/>
                </a:spcAft>
                <a:buClr>
                  <a:schemeClr val="dk1"/>
                </a:buClr>
                <a:buSzPts val="1100"/>
                <a:buFont typeface="Arial"/>
                <a:buNone/>
              </a:pPr>
              <a:r>
                <a:rPr lang="en-US" sz="2150">
                  <a:solidFill>
                    <a:schemeClr val="dk1"/>
                  </a:solidFill>
                  <a:latin typeface="Montserrat"/>
                  <a:ea typeface="Montserrat"/>
                  <a:cs typeface="Montserrat"/>
                  <a:sym typeface="Montserrat"/>
                </a:rPr>
                <a:t>The module will employ a blend of theoretical instruction and hands-on exploration. Students will have access to documentation with information on textiles along with real fabric samples and conduct comparative analyses of the different types of textiles. </a:t>
              </a:r>
              <a:endParaRPr sz="2150">
                <a:solidFill>
                  <a:schemeClr val="dk1"/>
                </a:solidFill>
                <a:latin typeface="Montserrat"/>
                <a:ea typeface="Montserrat"/>
                <a:cs typeface="Montserrat"/>
                <a:sym typeface="Montserrat"/>
              </a:endParaRPr>
            </a:p>
            <a:p>
              <a:pPr marL="0" lvl="0" indent="0" algn="just" rtl="0">
                <a:lnSpc>
                  <a:spcPct val="150000"/>
                </a:lnSpc>
                <a:spcBef>
                  <a:spcPts val="0"/>
                </a:spcBef>
                <a:spcAft>
                  <a:spcPts val="0"/>
                </a:spcAft>
                <a:buClr>
                  <a:schemeClr val="dk1"/>
                </a:buClr>
                <a:buSzPts val="1100"/>
                <a:buFont typeface="Arial"/>
                <a:buNone/>
              </a:pPr>
              <a:r>
                <a:rPr lang="en-US" sz="2150">
                  <a:solidFill>
                    <a:schemeClr val="dk1"/>
                  </a:solidFill>
                  <a:latin typeface="Montserrat"/>
                  <a:ea typeface="Montserrat"/>
                  <a:cs typeface="Montserrat"/>
                  <a:sym typeface="Montserrat"/>
                </a:rPr>
                <a:t>Using case-studies along with conceptual thinking, learners will be guided in practical exercises that involve processing and applying various textiles in upcycling projects. </a:t>
              </a:r>
              <a:endParaRPr sz="2150">
                <a:solidFill>
                  <a:schemeClr val="dk1"/>
                </a:solidFill>
                <a:latin typeface="Montserrat"/>
                <a:ea typeface="Montserrat"/>
                <a:cs typeface="Montserrat"/>
                <a:sym typeface="Montserrat"/>
              </a:endParaRPr>
            </a:p>
            <a:p>
              <a:pPr marL="0" lvl="0" indent="0" algn="just" rtl="0">
                <a:lnSpc>
                  <a:spcPct val="150000"/>
                </a:lnSpc>
                <a:spcBef>
                  <a:spcPts val="0"/>
                </a:spcBef>
                <a:spcAft>
                  <a:spcPts val="0"/>
                </a:spcAft>
                <a:buClr>
                  <a:schemeClr val="dk1"/>
                </a:buClr>
                <a:buSzPts val="1100"/>
                <a:buFont typeface="Arial"/>
                <a:buNone/>
              </a:pPr>
              <a:r>
                <a:rPr lang="en-US" sz="2150">
                  <a:solidFill>
                    <a:schemeClr val="dk1"/>
                  </a:solidFill>
                  <a:latin typeface="Montserrat"/>
                  <a:ea typeface="Montserrat"/>
                  <a:cs typeface="Montserrat"/>
                  <a:sym typeface="Montserrat"/>
                </a:rPr>
                <a:t>This approach ensures that students not only learn the theoretical aspects but also gain practical experience in handling and working with different textile materials.</a:t>
              </a:r>
              <a:endParaRPr sz="2150" b="1">
                <a:solidFill>
                  <a:schemeClr val="dk1"/>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2199"/>
                <a:buFont typeface="Arial"/>
                <a:buNone/>
              </a:pPr>
              <a:endParaRPr sz="2150">
                <a:solidFill>
                  <a:srgbClr val="1E2328"/>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2199"/>
                <a:buFont typeface="Arial"/>
                <a:buNone/>
              </a:pPr>
              <a:r>
                <a:rPr lang="en-US" sz="2150" i="0" u="none" strike="noStrike" cap="none">
                  <a:solidFill>
                    <a:srgbClr val="1E2328"/>
                  </a:solidFill>
                  <a:latin typeface="Montserrat"/>
                  <a:ea typeface="Montserrat"/>
                  <a:cs typeface="Montserrat"/>
                  <a:sym typeface="Montserrat"/>
                </a:rPr>
                <a:t>... </a:t>
              </a:r>
              <a:endParaRPr sz="2150" i="0" u="none" strike="noStrike" cap="none">
                <a:solidFill>
                  <a:srgbClr val="000000"/>
                </a:solidFill>
                <a:latin typeface="Montserrat"/>
                <a:ea typeface="Montserrat"/>
                <a:cs typeface="Montserrat"/>
                <a:sym typeface="Montserrat"/>
              </a:endParaRPr>
            </a:p>
          </p:txBody>
        </p:sp>
        <p:sp>
          <p:nvSpPr>
            <p:cNvPr id="178" name="Google Shape;178;p5"/>
            <p:cNvSpPr txBox="1"/>
            <p:nvPr/>
          </p:nvSpPr>
          <p:spPr>
            <a:xfrm>
              <a:off x="0" y="114300"/>
              <a:ext cx="8969400" cy="1070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1E2328"/>
                  </a:solidFill>
                  <a:latin typeface="DM Serif Display"/>
                  <a:ea typeface="DM Serif Display"/>
                  <a:cs typeface="DM Serif Display"/>
                  <a:sym typeface="DM Serif Display"/>
                </a:rPr>
                <a:t>Methodology</a:t>
              </a:r>
              <a:endParaRPr sz="1400" b="0" i="0" u="none" strike="noStrike" cap="none">
                <a:solidFill>
                  <a:srgbClr val="000000"/>
                </a:solidFill>
                <a:latin typeface="Arial"/>
                <a:ea typeface="Arial"/>
                <a:cs typeface="Arial"/>
                <a:sym typeface="Arial"/>
              </a:endParaRPr>
            </a:p>
          </p:txBody>
        </p:sp>
      </p:grpSp>
      <p:sp>
        <p:nvSpPr>
          <p:cNvPr id="179" name="Google Shape;179;p5"/>
          <p:cNvSpPr txBox="1"/>
          <p:nvPr/>
        </p:nvSpPr>
        <p:spPr>
          <a:xfrm>
            <a:off x="1031566" y="35109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Clr>
                <a:srgbClr val="000000"/>
              </a:buClr>
              <a:buSzPts val="2499"/>
              <a:buFont typeface="Arial"/>
              <a:buNone/>
            </a:pPr>
            <a:r>
              <a:rPr lang="en-US" sz="2499" b="0" i="0" u="none" strike="noStrike" cap="none">
                <a:solidFill>
                  <a:srgbClr val="1E2328"/>
                </a:solidFill>
                <a:latin typeface="DM Serif Display"/>
                <a:ea typeface="DM Serif Display"/>
                <a:cs typeface="DM Serif Display"/>
                <a:sym typeface="DM Serif Display"/>
              </a:rPr>
              <a:t>UpTraK Training Programme</a:t>
            </a:r>
            <a:endParaRPr sz="1400" b="0" i="0" u="none" strike="noStrike" cap="none">
              <a:solidFill>
                <a:srgbClr val="000000"/>
              </a:solidFill>
              <a:latin typeface="Arial"/>
              <a:ea typeface="Arial"/>
              <a:cs typeface="Arial"/>
              <a:sym typeface="Arial"/>
            </a:endParaRPr>
          </a:p>
        </p:txBody>
      </p:sp>
      <p:pic>
        <p:nvPicPr>
          <p:cNvPr id="180" name="Google Shape;180;p5" descr="Immagine che contiene cucito, macchina da cucire, Ago di macchina da cucire, strumento&#10;&#10;Descrizione generata automaticamente"/>
          <p:cNvPicPr preferRelativeResize="0"/>
          <p:nvPr/>
        </p:nvPicPr>
        <p:blipFill rotWithShape="1">
          <a:blip r:embed="rId5">
            <a:alphaModFix/>
          </a:blip>
          <a:srcRect/>
          <a:stretch/>
        </p:blipFill>
        <p:spPr>
          <a:xfrm>
            <a:off x="11626983" y="2641370"/>
            <a:ext cx="5037463" cy="755914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grpSp>
        <p:nvGrpSpPr>
          <p:cNvPr id="185" name="Google Shape;185;p6"/>
          <p:cNvGrpSpPr/>
          <p:nvPr/>
        </p:nvGrpSpPr>
        <p:grpSpPr>
          <a:xfrm>
            <a:off x="0" y="0"/>
            <a:ext cx="18288000" cy="10287000"/>
            <a:chOff x="0" y="0"/>
            <a:chExt cx="24384000" cy="13716000"/>
          </a:xfrm>
        </p:grpSpPr>
        <p:cxnSp>
          <p:nvCxnSpPr>
            <p:cNvPr id="186" name="Google Shape;186;p6"/>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187" name="Google Shape;187;p6"/>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188" name="Google Shape;188;p6"/>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6"/>
            <p:cNvSpPr txBox="1"/>
            <p:nvPr/>
          </p:nvSpPr>
          <p:spPr>
            <a:xfrm rot="-5400000">
              <a:off x="21339500" y="9735900"/>
              <a:ext cx="4396800" cy="820200"/>
            </a:xfrm>
            <a:prstGeom prst="rect">
              <a:avLst/>
            </a:prstGeom>
            <a:noFill/>
            <a:ln>
              <a:noFill/>
            </a:ln>
          </p:spPr>
          <p:txBody>
            <a:bodyPr spcFirstLastPara="1" wrap="square" lIns="0" tIns="0" rIns="0" bIns="0" anchor="t" anchorCtr="0">
              <a:spAutoFit/>
            </a:bodyPr>
            <a:lstStyle/>
            <a:p>
              <a:pPr marL="0" lvl="0" indent="0" algn="l" rtl="0">
                <a:lnSpc>
                  <a:spcPct val="122000"/>
                </a:lnSpc>
                <a:spcBef>
                  <a:spcPts val="0"/>
                </a:spcBef>
                <a:spcAft>
                  <a:spcPts val="0"/>
                </a:spcAft>
                <a:buClr>
                  <a:schemeClr val="dk1"/>
                </a:buClr>
                <a:buSzPts val="1800"/>
                <a:buFont typeface="Arial"/>
                <a:buNone/>
              </a:pPr>
              <a:r>
                <a:rPr lang="en-US" sz="1800" u="sng">
                  <a:solidFill>
                    <a:schemeClr val="hlink"/>
                  </a:solidFill>
                  <a:latin typeface="Montserrat"/>
                  <a:ea typeface="Montserrat"/>
                  <a:cs typeface="Montserrat"/>
                  <a:sym typeface="Montserrat"/>
                  <a:hlinkClick r:id="rId4"/>
                </a:rPr>
                <a:t>www.fashionupproject.com</a:t>
              </a:r>
              <a:endParaRPr>
                <a:solidFill>
                  <a:schemeClr val="dk1"/>
                </a:solidFill>
              </a:endParaRPr>
            </a:p>
            <a:p>
              <a:pPr marL="0" marR="0" lvl="0" indent="0" algn="l" rtl="0">
                <a:lnSpc>
                  <a:spcPct val="122000"/>
                </a:lnSpc>
                <a:spcBef>
                  <a:spcPts val="0"/>
                </a:spcBef>
                <a:spcAft>
                  <a:spcPts val="0"/>
                </a:spcAft>
                <a:buClr>
                  <a:srgbClr val="000000"/>
                </a:buClr>
                <a:buSzPts val="1800"/>
                <a:buFont typeface="Arial"/>
                <a:buNone/>
              </a:pPr>
              <a:endParaRPr sz="1800">
                <a:solidFill>
                  <a:srgbClr val="1E2328"/>
                </a:solidFill>
                <a:latin typeface="Montserrat"/>
                <a:ea typeface="Montserrat"/>
                <a:cs typeface="Montserrat"/>
                <a:sym typeface="Montserrat"/>
              </a:endParaRPr>
            </a:p>
          </p:txBody>
        </p:sp>
      </p:grpSp>
      <p:cxnSp>
        <p:nvCxnSpPr>
          <p:cNvPr id="190" name="Google Shape;190;p6"/>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191" name="Google Shape;191;p6"/>
          <p:cNvGrpSpPr/>
          <p:nvPr/>
        </p:nvGrpSpPr>
        <p:grpSpPr>
          <a:xfrm>
            <a:off x="62791" y="1242642"/>
            <a:ext cx="6051534" cy="9253538"/>
            <a:chOff x="0" y="0"/>
            <a:chExt cx="1308826" cy="2001355"/>
          </a:xfrm>
        </p:grpSpPr>
        <p:sp>
          <p:nvSpPr>
            <p:cNvPr id="192" name="Google Shape;192;p6"/>
            <p:cNvSpPr/>
            <p:nvPr/>
          </p:nvSpPr>
          <p:spPr>
            <a:xfrm>
              <a:off x="0" y="0"/>
              <a:ext cx="1308826" cy="2001355"/>
            </a:xfrm>
            <a:custGeom>
              <a:avLst/>
              <a:gdLst/>
              <a:ahLst/>
              <a:cxnLst/>
              <a:rect l="l" t="t" r="r" b="b"/>
              <a:pathLst>
                <a:path w="1308826" h="2001355" extrusionOk="0">
                  <a:moveTo>
                    <a:pt x="0" y="0"/>
                  </a:moveTo>
                  <a:lnTo>
                    <a:pt x="1308826" y="0"/>
                  </a:lnTo>
                  <a:lnTo>
                    <a:pt x="1308826" y="2001355"/>
                  </a:lnTo>
                  <a:lnTo>
                    <a:pt x="0" y="2001355"/>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 name="Google Shape;193;p6"/>
            <p:cNvSpPr txBox="1"/>
            <p:nvPr/>
          </p:nvSpPr>
          <p:spPr>
            <a:xfrm>
              <a:off x="0" y="0"/>
              <a:ext cx="1308826" cy="2001355"/>
            </a:xfrm>
            <a:prstGeom prst="rect">
              <a:avLst/>
            </a:prstGeom>
            <a:no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94" name="Google Shape;194;p6"/>
          <p:cNvSpPr txBox="1"/>
          <p:nvPr/>
        </p:nvSpPr>
        <p:spPr>
          <a:xfrm>
            <a:off x="1028700" y="3830974"/>
            <a:ext cx="4119600" cy="1847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1E2328"/>
                </a:solidFill>
                <a:latin typeface="DM Serif Display"/>
                <a:ea typeface="DM Serif Display"/>
                <a:cs typeface="DM Serif Display"/>
                <a:sym typeface="DM Serif Display"/>
              </a:rPr>
              <a:t>Module </a:t>
            </a:r>
            <a:r>
              <a:rPr lang="en-US" sz="6000">
                <a:solidFill>
                  <a:srgbClr val="1E2328"/>
                </a:solidFill>
                <a:latin typeface="DM Serif Display"/>
                <a:ea typeface="DM Serif Display"/>
                <a:cs typeface="DM Serif Display"/>
                <a:sym typeface="DM Serif Display"/>
              </a:rPr>
              <a:t>3</a:t>
            </a:r>
            <a:r>
              <a:rPr lang="en-US" sz="6000" b="0" i="0" u="none" strike="noStrike" cap="none">
                <a:solidFill>
                  <a:srgbClr val="1E2328"/>
                </a:solidFill>
                <a:latin typeface="DM Serif Display"/>
                <a:ea typeface="DM Serif Display"/>
                <a:cs typeface="DM Serif Display"/>
                <a:sym typeface="DM Serif Display"/>
              </a:rPr>
              <a:t> Duration</a:t>
            </a:r>
            <a:endParaRPr sz="1400" b="0" i="0" u="none" strike="noStrike" cap="none">
              <a:solidFill>
                <a:srgbClr val="000000"/>
              </a:solidFill>
              <a:latin typeface="Arial"/>
              <a:ea typeface="Arial"/>
              <a:cs typeface="Arial"/>
              <a:sym typeface="Arial"/>
            </a:endParaRPr>
          </a:p>
        </p:txBody>
      </p:sp>
      <p:cxnSp>
        <p:nvCxnSpPr>
          <p:cNvPr id="195" name="Google Shape;195;p6"/>
          <p:cNvCxnSpPr/>
          <p:nvPr/>
        </p:nvCxnSpPr>
        <p:spPr>
          <a:xfrm>
            <a:off x="1087192" y="5869411"/>
            <a:ext cx="719041" cy="4762"/>
          </a:xfrm>
          <a:prstGeom prst="straightConnector1">
            <a:avLst/>
          </a:prstGeom>
          <a:noFill/>
          <a:ln w="9525" cap="flat" cmpd="sng">
            <a:solidFill>
              <a:srgbClr val="FFFFFF"/>
            </a:solidFill>
            <a:prstDash val="solid"/>
            <a:round/>
            <a:headEnd type="none" w="sm" len="sm"/>
            <a:tailEnd type="none" w="sm" len="sm"/>
          </a:ln>
        </p:spPr>
      </p:cxnSp>
      <p:sp>
        <p:nvSpPr>
          <p:cNvPr id="196" name="Google Shape;196;p6"/>
          <p:cNvSpPr txBox="1"/>
          <p:nvPr/>
        </p:nvSpPr>
        <p:spPr>
          <a:xfrm>
            <a:off x="1116504" y="6163521"/>
            <a:ext cx="3944100" cy="653705"/>
          </a:xfrm>
          <a:prstGeom prst="rect">
            <a:avLst/>
          </a:prstGeom>
          <a:noFill/>
          <a:ln>
            <a:noFill/>
          </a:ln>
        </p:spPr>
        <p:txBody>
          <a:bodyPr spcFirstLastPara="1" wrap="square" lIns="0" tIns="0" rIns="0" bIns="0" anchor="t" anchorCtr="0">
            <a:spAutoFit/>
          </a:bodyPr>
          <a:lstStyle/>
          <a:p>
            <a:pPr marL="0" marR="0" lvl="0" indent="0" algn="l" rtl="0">
              <a:lnSpc>
                <a:spcPct val="117821"/>
              </a:lnSpc>
              <a:spcBef>
                <a:spcPts val="0"/>
              </a:spcBef>
              <a:spcAft>
                <a:spcPts val="0"/>
              </a:spcAft>
              <a:buClr>
                <a:srgbClr val="000000"/>
              </a:buClr>
              <a:buSzPts val="2800"/>
              <a:buFont typeface="Arial"/>
              <a:buNone/>
            </a:pPr>
            <a:r>
              <a:rPr lang="en-US" sz="3600" b="1" dirty="0">
                <a:solidFill>
                  <a:srgbClr val="FF0000"/>
                </a:solidFill>
                <a:latin typeface="Montserrat"/>
                <a:ea typeface="Montserrat"/>
                <a:cs typeface="Montserrat"/>
                <a:sym typeface="Montserrat"/>
              </a:rPr>
              <a:t>12 hours</a:t>
            </a:r>
            <a:endParaRPr sz="3600" b="0" i="0" u="none" strike="noStrike" cap="none" dirty="0">
              <a:solidFill>
                <a:srgbClr val="FF0000"/>
              </a:solidFill>
              <a:latin typeface="Montserrat"/>
              <a:ea typeface="Montserrat"/>
              <a:cs typeface="Montserrat"/>
              <a:sym typeface="Montserrat"/>
            </a:endParaRPr>
          </a:p>
        </p:txBody>
      </p:sp>
      <p:sp>
        <p:nvSpPr>
          <p:cNvPr id="197" name="Google Shape;197;p6"/>
          <p:cNvSpPr/>
          <p:nvPr/>
        </p:nvSpPr>
        <p:spPr>
          <a:xfrm>
            <a:off x="5188298" y="5176191"/>
            <a:ext cx="699514" cy="699514"/>
          </a:xfrm>
          <a:custGeom>
            <a:avLst/>
            <a:gdLst/>
            <a:ahLst/>
            <a:cxnLst/>
            <a:rect l="l" t="t" r="r" b="b"/>
            <a:pathLst>
              <a:path w="699514" h="699514" extrusionOk="0">
                <a:moveTo>
                  <a:pt x="0" y="0"/>
                </a:moveTo>
                <a:lnTo>
                  <a:pt x="699515" y="0"/>
                </a:lnTo>
                <a:lnTo>
                  <a:pt x="699515" y="699515"/>
                </a:lnTo>
                <a:lnTo>
                  <a:pt x="0" y="699515"/>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98" name="Google Shape;198;p6"/>
          <p:cNvGrpSpPr/>
          <p:nvPr/>
        </p:nvGrpSpPr>
        <p:grpSpPr>
          <a:xfrm>
            <a:off x="6271629" y="1407482"/>
            <a:ext cx="9601200" cy="6642574"/>
            <a:chOff x="-620057" y="-2801167"/>
            <a:chExt cx="12801600" cy="8856767"/>
          </a:xfrm>
        </p:grpSpPr>
        <p:sp>
          <p:nvSpPr>
            <p:cNvPr id="199" name="Google Shape;199;p6"/>
            <p:cNvSpPr txBox="1"/>
            <p:nvPr/>
          </p:nvSpPr>
          <p:spPr>
            <a:xfrm>
              <a:off x="-620057" y="-1582700"/>
              <a:ext cx="12801600" cy="7638300"/>
            </a:xfrm>
            <a:prstGeom prst="rect">
              <a:avLst/>
            </a:prstGeom>
            <a:noFill/>
            <a:ln>
              <a:noFill/>
            </a:ln>
          </p:spPr>
          <p:txBody>
            <a:bodyPr spcFirstLastPara="1" wrap="square" lIns="0" tIns="0" rIns="0" bIns="0" anchor="t" anchorCtr="0">
              <a:spAutoFit/>
            </a:bodyPr>
            <a:lstStyle/>
            <a:p>
              <a:pPr marL="0" marR="0" lvl="0" indent="0" algn="l" rtl="0">
                <a:lnSpc>
                  <a:spcPct val="137458"/>
                </a:lnSpc>
                <a:spcBef>
                  <a:spcPts val="0"/>
                </a:spcBef>
                <a:spcAft>
                  <a:spcPts val="0"/>
                </a:spcAft>
                <a:buClr>
                  <a:srgbClr val="000000"/>
                </a:buClr>
                <a:buSzPts val="2400"/>
                <a:buFont typeface="Arial"/>
                <a:buNone/>
              </a:pPr>
              <a:r>
                <a:rPr lang="en-US" sz="2150" b="0" i="0" u="none" strike="noStrike" cap="none">
                  <a:solidFill>
                    <a:srgbClr val="1E2328"/>
                  </a:solidFill>
                  <a:latin typeface="Montserrat"/>
                  <a:ea typeface="Montserrat"/>
                  <a:cs typeface="Montserrat"/>
                  <a:sym typeface="Montserrat"/>
                </a:rPr>
                <a:t>For this Module is necessary</a:t>
              </a:r>
              <a:r>
                <a:rPr lang="en-US" sz="2150">
                  <a:solidFill>
                    <a:srgbClr val="1E2328"/>
                  </a:solidFill>
                  <a:latin typeface="Montserrat"/>
                  <a:ea typeface="Montserrat"/>
                  <a:cs typeface="Montserrat"/>
                  <a:sym typeface="Montserrat"/>
                </a:rPr>
                <a:t>:</a:t>
              </a:r>
              <a:endParaRPr sz="2150">
                <a:solidFill>
                  <a:srgbClr val="1E2328"/>
                </a:solidFill>
                <a:latin typeface="Montserrat"/>
                <a:ea typeface="Montserrat"/>
                <a:cs typeface="Montserrat"/>
                <a:sym typeface="Montserrat"/>
              </a:endParaRPr>
            </a:p>
            <a:p>
              <a:pPr marL="457200" marR="0" lvl="0" indent="-365125" algn="l" rtl="0">
                <a:lnSpc>
                  <a:spcPct val="137458"/>
                </a:lnSpc>
                <a:spcBef>
                  <a:spcPts val="0"/>
                </a:spcBef>
                <a:spcAft>
                  <a:spcPts val="0"/>
                </a:spcAft>
                <a:buClr>
                  <a:srgbClr val="1E2328"/>
                </a:buClr>
                <a:buSzPts val="2150"/>
                <a:buFont typeface="Montserrat"/>
                <a:buChar char="●"/>
              </a:pPr>
              <a:r>
                <a:rPr lang="en-US" sz="2150">
                  <a:solidFill>
                    <a:srgbClr val="1E2328"/>
                  </a:solidFill>
                  <a:latin typeface="Montserrat"/>
                  <a:ea typeface="Montserrat"/>
                  <a:cs typeface="Montserrat"/>
                  <a:sym typeface="Montserrat"/>
                </a:rPr>
                <a:t>Notebook</a:t>
              </a:r>
              <a:endParaRPr sz="2150">
                <a:solidFill>
                  <a:srgbClr val="1E2328"/>
                </a:solidFill>
                <a:latin typeface="Montserrat"/>
                <a:ea typeface="Montserrat"/>
                <a:cs typeface="Montserrat"/>
                <a:sym typeface="Montserrat"/>
              </a:endParaRPr>
            </a:p>
            <a:p>
              <a:pPr marL="457200" marR="0" lvl="0" indent="-365125" algn="l" rtl="0">
                <a:lnSpc>
                  <a:spcPct val="137458"/>
                </a:lnSpc>
                <a:spcBef>
                  <a:spcPts val="0"/>
                </a:spcBef>
                <a:spcAft>
                  <a:spcPts val="0"/>
                </a:spcAft>
                <a:buClr>
                  <a:srgbClr val="1E2328"/>
                </a:buClr>
                <a:buSzPts val="2150"/>
                <a:buFont typeface="Montserrat"/>
                <a:buChar char="●"/>
              </a:pPr>
              <a:r>
                <a:rPr lang="en-US" sz="2150">
                  <a:solidFill>
                    <a:srgbClr val="1E2328"/>
                  </a:solidFill>
                  <a:latin typeface="Montserrat"/>
                  <a:ea typeface="Montserrat"/>
                  <a:cs typeface="Montserrat"/>
                  <a:sym typeface="Montserrat"/>
                </a:rPr>
                <a:t>Laptop</a:t>
              </a:r>
              <a:endParaRPr sz="2150">
                <a:solidFill>
                  <a:srgbClr val="1E2328"/>
                </a:solidFill>
                <a:latin typeface="Montserrat"/>
                <a:ea typeface="Montserrat"/>
                <a:cs typeface="Montserrat"/>
                <a:sym typeface="Montserrat"/>
              </a:endParaRPr>
            </a:p>
            <a:p>
              <a:pPr marL="457200" marR="0" lvl="0" indent="-365125" algn="l" rtl="0">
                <a:lnSpc>
                  <a:spcPct val="137458"/>
                </a:lnSpc>
                <a:spcBef>
                  <a:spcPts val="0"/>
                </a:spcBef>
                <a:spcAft>
                  <a:spcPts val="0"/>
                </a:spcAft>
                <a:buClr>
                  <a:srgbClr val="1E2328"/>
                </a:buClr>
                <a:buSzPts val="2150"/>
                <a:buFont typeface="Montserrat"/>
                <a:buChar char="●"/>
              </a:pPr>
              <a:r>
                <a:rPr lang="en-US" sz="2150">
                  <a:solidFill>
                    <a:srgbClr val="1E2328"/>
                  </a:solidFill>
                  <a:latin typeface="Montserrat"/>
                  <a:ea typeface="Montserrat"/>
                  <a:cs typeface="Montserrat"/>
                  <a:sym typeface="Montserrat"/>
                </a:rPr>
                <a:t>Projector</a:t>
              </a:r>
              <a:endParaRPr sz="2150">
                <a:solidFill>
                  <a:srgbClr val="1E2328"/>
                </a:solidFill>
                <a:latin typeface="Montserrat"/>
                <a:ea typeface="Montserrat"/>
                <a:cs typeface="Montserrat"/>
                <a:sym typeface="Montserrat"/>
              </a:endParaRPr>
            </a:p>
            <a:p>
              <a:pPr marL="457200" marR="0" lvl="0" indent="-365125" algn="l" rtl="0">
                <a:lnSpc>
                  <a:spcPct val="137458"/>
                </a:lnSpc>
                <a:spcBef>
                  <a:spcPts val="0"/>
                </a:spcBef>
                <a:spcAft>
                  <a:spcPts val="0"/>
                </a:spcAft>
                <a:buClr>
                  <a:srgbClr val="1E2328"/>
                </a:buClr>
                <a:buSzPts val="2150"/>
                <a:buFont typeface="Montserrat"/>
                <a:buChar char="●"/>
              </a:pPr>
              <a:r>
                <a:rPr lang="en-US" sz="2150">
                  <a:solidFill>
                    <a:srgbClr val="1E2328"/>
                  </a:solidFill>
                  <a:latin typeface="Montserrat"/>
                  <a:ea typeface="Montserrat"/>
                  <a:cs typeface="Montserrat"/>
                  <a:sym typeface="Montserrat"/>
                </a:rPr>
                <a:t>Fabric samples: natural, synthetic and blended</a:t>
              </a:r>
              <a:endParaRPr sz="2150">
                <a:solidFill>
                  <a:srgbClr val="1E2328"/>
                </a:solidFill>
                <a:latin typeface="Montserrat"/>
                <a:ea typeface="Montserrat"/>
                <a:cs typeface="Montserrat"/>
                <a:sym typeface="Montserrat"/>
              </a:endParaRPr>
            </a:p>
            <a:p>
              <a:pPr marL="457200" lvl="0" indent="-365125" algn="l" rtl="0">
                <a:lnSpc>
                  <a:spcPct val="107916"/>
                </a:lnSpc>
                <a:spcBef>
                  <a:spcPts val="0"/>
                </a:spcBef>
                <a:spcAft>
                  <a:spcPts val="0"/>
                </a:spcAft>
                <a:buClr>
                  <a:schemeClr val="dk1"/>
                </a:buClr>
                <a:buSzPts val="2150"/>
                <a:buFont typeface="Montserrat"/>
                <a:buChar char="●"/>
              </a:pPr>
              <a:r>
                <a:rPr lang="en-US" sz="2150">
                  <a:solidFill>
                    <a:schemeClr val="dk1"/>
                  </a:solidFill>
                  <a:latin typeface="Montserrat"/>
                  <a:ea typeface="Montserrat"/>
                  <a:cs typeface="Montserrat"/>
                  <a:sym typeface="Montserrat"/>
                </a:rPr>
                <a:t>Sewing machine + Threads</a:t>
              </a:r>
              <a:endParaRPr sz="2150">
                <a:solidFill>
                  <a:schemeClr val="dk1"/>
                </a:solidFill>
                <a:latin typeface="Montserrat"/>
                <a:ea typeface="Montserrat"/>
                <a:cs typeface="Montserrat"/>
                <a:sym typeface="Montserrat"/>
              </a:endParaRPr>
            </a:p>
            <a:p>
              <a:pPr marL="457200" lvl="0" indent="-365125" algn="l" rtl="0">
                <a:lnSpc>
                  <a:spcPct val="107916"/>
                </a:lnSpc>
                <a:spcBef>
                  <a:spcPts val="800"/>
                </a:spcBef>
                <a:spcAft>
                  <a:spcPts val="0"/>
                </a:spcAft>
                <a:buClr>
                  <a:schemeClr val="dk1"/>
                </a:buClr>
                <a:buSzPts val="2150"/>
                <a:buFont typeface="Montserrat"/>
                <a:buChar char="●"/>
              </a:pPr>
              <a:r>
                <a:rPr lang="en-US" sz="2150">
                  <a:solidFill>
                    <a:schemeClr val="dk1"/>
                  </a:solidFill>
                  <a:latin typeface="Montserrat"/>
                  <a:ea typeface="Montserrat"/>
                  <a:cs typeface="Montserrat"/>
                  <a:sym typeface="Montserrat"/>
                </a:rPr>
                <a:t>Pins, chalk, scissors, measuring tape</a:t>
              </a:r>
              <a:endParaRPr sz="2150">
                <a:solidFill>
                  <a:schemeClr val="dk1"/>
                </a:solidFill>
                <a:latin typeface="Montserrat"/>
                <a:ea typeface="Montserrat"/>
                <a:cs typeface="Montserrat"/>
                <a:sym typeface="Montserrat"/>
              </a:endParaRPr>
            </a:p>
            <a:p>
              <a:pPr marL="457200" lvl="0" indent="-365125" algn="l" rtl="0">
                <a:lnSpc>
                  <a:spcPct val="107916"/>
                </a:lnSpc>
                <a:spcBef>
                  <a:spcPts val="800"/>
                </a:spcBef>
                <a:spcAft>
                  <a:spcPts val="0"/>
                </a:spcAft>
                <a:buClr>
                  <a:schemeClr val="dk1"/>
                </a:buClr>
                <a:buSzPts val="2150"/>
                <a:buFont typeface="Montserrat"/>
                <a:buChar char="●"/>
              </a:pPr>
              <a:r>
                <a:rPr lang="en-US" sz="2150">
                  <a:solidFill>
                    <a:schemeClr val="dk1"/>
                  </a:solidFill>
                  <a:latin typeface="Montserrat"/>
                  <a:ea typeface="Montserrat"/>
                  <a:cs typeface="Montserrat"/>
                  <a:sym typeface="Montserrat"/>
                </a:rPr>
                <a:t>Pattern making material: paper, technical rulers</a:t>
              </a:r>
              <a:endParaRPr sz="2150">
                <a:solidFill>
                  <a:srgbClr val="1E2328"/>
                </a:solidFill>
                <a:latin typeface="Montserrat"/>
                <a:ea typeface="Montserrat"/>
                <a:cs typeface="Montserrat"/>
                <a:sym typeface="Montserrat"/>
              </a:endParaRPr>
            </a:p>
            <a:p>
              <a:pPr marL="457200" lvl="0" indent="-365125" algn="l" rtl="0">
                <a:lnSpc>
                  <a:spcPct val="107916"/>
                </a:lnSpc>
                <a:spcBef>
                  <a:spcPts val="800"/>
                </a:spcBef>
                <a:spcAft>
                  <a:spcPts val="0"/>
                </a:spcAft>
                <a:buClr>
                  <a:srgbClr val="1E2328"/>
                </a:buClr>
                <a:buSzPts val="2150"/>
                <a:buFont typeface="Montserrat"/>
                <a:buChar char="●"/>
              </a:pPr>
              <a:r>
                <a:rPr lang="en-US" sz="2150">
                  <a:solidFill>
                    <a:schemeClr val="dk1"/>
                  </a:solidFill>
                  <a:latin typeface="Montserrat"/>
                  <a:ea typeface="Montserrat"/>
                  <a:cs typeface="Montserrat"/>
                  <a:sym typeface="Montserrat"/>
                </a:rPr>
                <a:t>Sustainable fabric processing materials and tools (materials for natural dyeing, printing, etc.)</a:t>
              </a:r>
              <a:endParaRPr sz="2150">
                <a:solidFill>
                  <a:schemeClr val="dk1"/>
                </a:solidFill>
                <a:latin typeface="Montserrat"/>
                <a:ea typeface="Montserrat"/>
                <a:cs typeface="Montserrat"/>
                <a:sym typeface="Montserrat"/>
              </a:endParaRPr>
            </a:p>
            <a:p>
              <a:pPr marL="457200" lvl="0" indent="-365125" algn="l" rtl="0">
                <a:lnSpc>
                  <a:spcPct val="107916"/>
                </a:lnSpc>
                <a:spcBef>
                  <a:spcPts val="800"/>
                </a:spcBef>
                <a:spcAft>
                  <a:spcPts val="0"/>
                </a:spcAft>
                <a:buClr>
                  <a:schemeClr val="dk1"/>
                </a:buClr>
                <a:buSzPts val="2150"/>
                <a:buFont typeface="Montserrat"/>
                <a:buChar char="●"/>
              </a:pPr>
              <a:r>
                <a:rPr lang="en-US" sz="2150">
                  <a:solidFill>
                    <a:schemeClr val="dk1"/>
                  </a:solidFill>
                  <a:latin typeface="Montserrat"/>
                  <a:ea typeface="Montserrat"/>
                  <a:cs typeface="Montserrat"/>
                  <a:sym typeface="Montserrat"/>
                </a:rPr>
                <a:t>Different material garments to be upcycled</a:t>
              </a:r>
              <a:endParaRPr sz="2150">
                <a:solidFill>
                  <a:schemeClr val="dk1"/>
                </a:solidFill>
                <a:latin typeface="Montserrat"/>
                <a:ea typeface="Montserrat"/>
                <a:cs typeface="Montserrat"/>
                <a:sym typeface="Montserrat"/>
              </a:endParaRPr>
            </a:p>
            <a:p>
              <a:pPr marL="457200" lvl="0" indent="-365125" algn="l" rtl="0">
                <a:lnSpc>
                  <a:spcPct val="107916"/>
                </a:lnSpc>
                <a:spcBef>
                  <a:spcPts val="800"/>
                </a:spcBef>
                <a:spcAft>
                  <a:spcPts val="0"/>
                </a:spcAft>
                <a:buClr>
                  <a:schemeClr val="dk1"/>
                </a:buClr>
                <a:buSzPts val="2150"/>
                <a:buFont typeface="Montserrat"/>
                <a:buChar char="●"/>
              </a:pPr>
              <a:r>
                <a:rPr lang="en-US" sz="2150">
                  <a:solidFill>
                    <a:schemeClr val="dk1"/>
                  </a:solidFill>
                  <a:latin typeface="Montserrat"/>
                  <a:ea typeface="Montserrat"/>
                  <a:cs typeface="Montserrat"/>
                  <a:sym typeface="Montserrat"/>
                </a:rPr>
                <a:t>Trimmings</a:t>
              </a:r>
              <a:endParaRPr sz="2150">
                <a:solidFill>
                  <a:schemeClr val="dk1"/>
                </a:solidFill>
                <a:latin typeface="Montserrat"/>
                <a:ea typeface="Montserrat"/>
                <a:cs typeface="Montserrat"/>
                <a:sym typeface="Montserrat"/>
              </a:endParaRPr>
            </a:p>
            <a:p>
              <a:pPr marL="0" marR="0" lvl="0" indent="0" algn="l" rtl="0">
                <a:lnSpc>
                  <a:spcPct val="150022"/>
                </a:lnSpc>
                <a:spcBef>
                  <a:spcPts val="800"/>
                </a:spcBef>
                <a:spcAft>
                  <a:spcPts val="0"/>
                </a:spcAft>
                <a:buClr>
                  <a:srgbClr val="000000"/>
                </a:buClr>
                <a:buSzPts val="2199"/>
                <a:buFont typeface="Arial"/>
                <a:buNone/>
              </a:pPr>
              <a:endParaRPr sz="2199" b="0" i="0" u="none" strike="noStrike" cap="none">
                <a:solidFill>
                  <a:srgbClr val="1E2328"/>
                </a:solidFill>
                <a:latin typeface="Montserrat"/>
                <a:ea typeface="Montserrat"/>
                <a:cs typeface="Montserrat"/>
                <a:sym typeface="Montserrat"/>
              </a:endParaRPr>
            </a:p>
          </p:txBody>
        </p:sp>
        <p:sp>
          <p:nvSpPr>
            <p:cNvPr id="200" name="Google Shape;200;p6"/>
            <p:cNvSpPr txBox="1"/>
            <p:nvPr/>
          </p:nvSpPr>
          <p:spPr>
            <a:xfrm>
              <a:off x="-591029" y="-2801167"/>
              <a:ext cx="10118569" cy="1040200"/>
            </a:xfrm>
            <a:prstGeom prst="rect">
              <a:avLst/>
            </a:prstGeom>
            <a:noFill/>
            <a:ln>
              <a:noFill/>
            </a:ln>
          </p:spPr>
          <p:txBody>
            <a:bodyPr spcFirstLastPara="1" wrap="square" lIns="0" tIns="0" rIns="0" bIns="0" anchor="t" anchorCtr="0">
              <a:spAutoFit/>
            </a:bodyPr>
            <a:lstStyle/>
            <a:p>
              <a:pPr marL="0" marR="0" lvl="0" indent="0" algn="l" rtl="0">
                <a:lnSpc>
                  <a:spcPct val="107142"/>
                </a:lnSpc>
                <a:spcBef>
                  <a:spcPts val="0"/>
                </a:spcBef>
                <a:spcAft>
                  <a:spcPts val="0"/>
                </a:spcAft>
                <a:buClr>
                  <a:srgbClr val="000000"/>
                </a:buClr>
                <a:buSzPts val="5600"/>
                <a:buFont typeface="Arial"/>
                <a:buNone/>
              </a:pPr>
              <a:r>
                <a:rPr lang="en-US" sz="5600" b="0" i="0" u="none" strike="noStrike" cap="none">
                  <a:solidFill>
                    <a:srgbClr val="CFCF5A"/>
                  </a:solidFill>
                  <a:latin typeface="DM Serif Display"/>
                  <a:ea typeface="DM Serif Display"/>
                  <a:cs typeface="DM Serif Display"/>
                  <a:sym typeface="DM Serif Display"/>
                </a:rPr>
                <a:t>Necessary equipment</a:t>
              </a:r>
              <a:endParaRPr sz="1400" b="0" i="0" u="none" strike="noStrike" cap="none">
                <a:solidFill>
                  <a:srgbClr val="000000"/>
                </a:solidFill>
                <a:latin typeface="Arial"/>
                <a:ea typeface="Arial"/>
                <a:cs typeface="Arial"/>
                <a:sym typeface="Arial"/>
              </a:endParaRPr>
            </a:p>
          </p:txBody>
        </p:sp>
      </p:grpSp>
      <p:sp>
        <p:nvSpPr>
          <p:cNvPr id="201" name="Google Shape;201;p6"/>
          <p:cNvSpPr txBox="1"/>
          <p:nvPr/>
        </p:nvSpPr>
        <p:spPr>
          <a:xfrm>
            <a:off x="6271629" y="7896542"/>
            <a:ext cx="7312200" cy="861900"/>
          </a:xfrm>
          <a:prstGeom prst="rect">
            <a:avLst/>
          </a:prstGeom>
          <a:noFill/>
          <a:ln>
            <a:noFill/>
          </a:ln>
        </p:spPr>
        <p:txBody>
          <a:bodyPr spcFirstLastPara="1" wrap="square" lIns="0" tIns="0" rIns="0" bIns="0" anchor="t" anchorCtr="0">
            <a:spAutoFit/>
          </a:bodyPr>
          <a:lstStyle/>
          <a:p>
            <a:pPr marL="0" marR="0" lvl="0" indent="0" algn="l" rtl="0">
              <a:lnSpc>
                <a:spcPct val="107142"/>
              </a:lnSpc>
              <a:spcBef>
                <a:spcPts val="0"/>
              </a:spcBef>
              <a:spcAft>
                <a:spcPts val="0"/>
              </a:spcAft>
              <a:buClr>
                <a:srgbClr val="000000"/>
              </a:buClr>
              <a:buSzPts val="5600"/>
              <a:buFont typeface="Arial"/>
              <a:buNone/>
            </a:pPr>
            <a:r>
              <a:rPr lang="en-US" sz="5600" b="0" i="0" u="none" strike="noStrike" cap="none">
                <a:solidFill>
                  <a:srgbClr val="CFCF5A"/>
                </a:solidFill>
                <a:latin typeface="DM Serif Display"/>
                <a:ea typeface="DM Serif Display"/>
                <a:cs typeface="DM Serif Display"/>
                <a:sym typeface="DM Serif Display"/>
              </a:rPr>
              <a:t>Assessment Criteria</a:t>
            </a:r>
            <a:endParaRPr sz="1400" b="0" i="0" u="none" strike="noStrike" cap="none">
              <a:solidFill>
                <a:srgbClr val="000000"/>
              </a:solidFill>
              <a:latin typeface="Arial"/>
              <a:ea typeface="Arial"/>
              <a:cs typeface="Arial"/>
              <a:sym typeface="Arial"/>
            </a:endParaRPr>
          </a:p>
        </p:txBody>
      </p:sp>
      <p:sp>
        <p:nvSpPr>
          <p:cNvPr id="202" name="Google Shape;202;p6"/>
          <p:cNvSpPr txBox="1"/>
          <p:nvPr/>
        </p:nvSpPr>
        <p:spPr>
          <a:xfrm>
            <a:off x="1031566" y="35109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Clr>
                <a:srgbClr val="000000"/>
              </a:buClr>
              <a:buSzPts val="2499"/>
              <a:buFont typeface="Arial"/>
              <a:buNone/>
            </a:pPr>
            <a:r>
              <a:rPr lang="en-US" sz="2499" b="0" i="0" u="none" strike="noStrike" cap="none">
                <a:solidFill>
                  <a:srgbClr val="1E2328"/>
                </a:solidFill>
                <a:latin typeface="DM Serif Display"/>
                <a:ea typeface="DM Serif Display"/>
                <a:cs typeface="DM Serif Display"/>
                <a:sym typeface="DM Serif Display"/>
              </a:rPr>
              <a:t>UpTraK Training Programme</a:t>
            </a:r>
            <a:endParaRPr sz="1400" b="0" i="0" u="none" strike="noStrike" cap="none">
              <a:solidFill>
                <a:srgbClr val="000000"/>
              </a:solidFill>
              <a:latin typeface="Arial"/>
              <a:ea typeface="Arial"/>
              <a:cs typeface="Arial"/>
              <a:sym typeface="Arial"/>
            </a:endParaRPr>
          </a:p>
        </p:txBody>
      </p:sp>
      <p:sp>
        <p:nvSpPr>
          <p:cNvPr id="203" name="Google Shape;203;p6"/>
          <p:cNvSpPr txBox="1"/>
          <p:nvPr/>
        </p:nvSpPr>
        <p:spPr>
          <a:xfrm>
            <a:off x="7831730" y="146520"/>
            <a:ext cx="8738160" cy="919995"/>
          </a:xfrm>
          <a:prstGeom prst="rect">
            <a:avLst/>
          </a:prstGeom>
          <a:noFill/>
          <a:ln>
            <a:noFill/>
          </a:ln>
        </p:spPr>
        <p:txBody>
          <a:bodyPr spcFirstLastPara="1" wrap="square" lIns="0" tIns="0" rIns="0" bIns="0" anchor="t" anchorCtr="0">
            <a:spAutoFit/>
          </a:bodyPr>
          <a:lstStyle/>
          <a:p>
            <a:pPr marL="0" lvl="0" indent="0" algn="ctr" rtl="0">
              <a:lnSpc>
                <a:spcPct val="122008"/>
              </a:lnSpc>
              <a:spcBef>
                <a:spcPts val="0"/>
              </a:spcBef>
              <a:spcAft>
                <a:spcPts val="0"/>
              </a:spcAft>
              <a:buClr>
                <a:schemeClr val="dk1"/>
              </a:buClr>
              <a:buSzPts val="2499"/>
              <a:buFont typeface="Arial"/>
              <a:buNone/>
            </a:pPr>
            <a:r>
              <a:rPr lang="en-US" sz="2450" dirty="0">
                <a:solidFill>
                  <a:schemeClr val="tx1"/>
                </a:solidFill>
                <a:latin typeface="Montserrat"/>
                <a:ea typeface="Montserrat"/>
                <a:cs typeface="Montserrat"/>
                <a:sym typeface="Montserrat"/>
              </a:rPr>
              <a:t>Module 3, TEXTILE PRODUCT CATEGORIES: FEATURES, USE METHODS AND PROCESSING</a:t>
            </a:r>
            <a:endParaRPr sz="2450" b="0" i="0" u="none" strike="noStrike" cap="none" dirty="0">
              <a:solidFill>
                <a:schemeClr val="tx1"/>
              </a:solidFill>
              <a:latin typeface="Montserrat"/>
              <a:ea typeface="Montserrat"/>
              <a:cs typeface="Montserrat"/>
              <a:sym typeface="Montserrat"/>
            </a:endParaRPr>
          </a:p>
        </p:txBody>
      </p:sp>
      <p:sp>
        <p:nvSpPr>
          <p:cNvPr id="204" name="Google Shape;204;p6"/>
          <p:cNvSpPr txBox="1"/>
          <p:nvPr/>
        </p:nvSpPr>
        <p:spPr>
          <a:xfrm>
            <a:off x="6200904" y="8760395"/>
            <a:ext cx="9434100" cy="1892700"/>
          </a:xfrm>
          <a:prstGeom prst="rect">
            <a:avLst/>
          </a:prstGeom>
          <a:noFill/>
          <a:ln>
            <a:noFill/>
          </a:ln>
        </p:spPr>
        <p:txBody>
          <a:bodyPr spcFirstLastPara="1" wrap="square" lIns="91425" tIns="45700" rIns="91425" bIns="45700" anchor="t" anchorCtr="0">
            <a:spAutoFit/>
          </a:bodyPr>
          <a:lstStyle/>
          <a:p>
            <a:pPr marL="0" marR="0" lvl="0" indent="0" algn="l" rtl="0">
              <a:lnSpc>
                <a:spcPct val="137458"/>
              </a:lnSpc>
              <a:spcBef>
                <a:spcPts val="0"/>
              </a:spcBef>
              <a:spcAft>
                <a:spcPts val="0"/>
              </a:spcAft>
              <a:buClr>
                <a:srgbClr val="000000"/>
              </a:buClr>
              <a:buSzPts val="2400"/>
              <a:buFont typeface="Arial"/>
              <a:buNone/>
            </a:pPr>
            <a:r>
              <a:rPr lang="en-US" sz="2400" b="0" i="0" u="none" strike="noStrike" cap="none">
                <a:solidFill>
                  <a:srgbClr val="1E2328"/>
                </a:solidFill>
                <a:latin typeface="Montserrat"/>
                <a:ea typeface="Montserrat"/>
                <a:cs typeface="Montserrat"/>
                <a:sym typeface="Montserrat"/>
              </a:rPr>
              <a:t>A </a:t>
            </a:r>
            <a:r>
              <a:rPr lang="en-US" sz="2400" b="1" i="0" u="none" strike="noStrike" cap="none">
                <a:solidFill>
                  <a:srgbClr val="1E2328"/>
                </a:solidFill>
                <a:latin typeface="Montserrat"/>
                <a:ea typeface="Montserrat"/>
                <a:cs typeface="Montserrat"/>
                <a:sym typeface="Montserrat"/>
              </a:rPr>
              <a:t>5 closed questions quiz </a:t>
            </a:r>
            <a:r>
              <a:rPr lang="en-US" sz="2400" b="0" i="0" u="none" strike="noStrike" cap="none">
                <a:solidFill>
                  <a:srgbClr val="1E2328"/>
                </a:solidFill>
                <a:latin typeface="Montserrat"/>
                <a:ea typeface="Montserrat"/>
                <a:cs typeface="Montserrat"/>
                <a:sym typeface="Montserrat"/>
              </a:rPr>
              <a:t>will be submitted to learners to ascertain the reaching of learning goals set for this Module  </a:t>
            </a:r>
            <a:endParaRPr sz="1400" b="0" i="0" u="none" strike="noStrike" cap="none">
              <a:solidFill>
                <a:srgbClr val="000000"/>
              </a:solidFill>
              <a:latin typeface="Arial"/>
              <a:ea typeface="Arial"/>
              <a:cs typeface="Arial"/>
              <a:sym typeface="Arial"/>
            </a:endParaRPr>
          </a:p>
          <a:p>
            <a:pPr marL="0" marR="0" lvl="0" indent="0" algn="l" rtl="0">
              <a:lnSpc>
                <a:spcPct val="183277"/>
              </a:lnSpc>
              <a:spcBef>
                <a:spcPts val="0"/>
              </a:spcBef>
              <a:spcAft>
                <a:spcPts val="0"/>
              </a:spcAft>
              <a:buClr>
                <a:srgbClr val="000000"/>
              </a:buClr>
              <a:buSzPts val="1800"/>
              <a:buFont typeface="Arial"/>
              <a:buNone/>
            </a:pPr>
            <a:endParaRPr sz="1800" b="0" i="0" u="none" strike="noStrike" cap="none">
              <a:solidFill>
                <a:srgbClr val="1E2328"/>
              </a:solidFill>
              <a:latin typeface="Montserrat"/>
              <a:ea typeface="Montserrat"/>
              <a:cs typeface="Montserrat"/>
              <a:sym typeface="Montserrat"/>
            </a:endParaRPr>
          </a:p>
          <a:p>
            <a:pPr marL="0" marR="0" lvl="0" indent="0" algn="l" rtl="0">
              <a:lnSpc>
                <a:spcPct val="183277"/>
              </a:lnSpc>
              <a:spcBef>
                <a:spcPts val="0"/>
              </a:spcBef>
              <a:spcAft>
                <a:spcPts val="0"/>
              </a:spcAft>
              <a:buClr>
                <a:srgbClr val="000000"/>
              </a:buClr>
              <a:buSzPts val="1800"/>
              <a:buFont typeface="Arial"/>
              <a:buNone/>
            </a:pPr>
            <a:r>
              <a:rPr lang="en-US" sz="1800" b="0" i="0" u="none" strike="noStrike" cap="none">
                <a:solidFill>
                  <a:srgbClr val="1E2328"/>
                </a:solidFill>
                <a:latin typeface="Montserrat"/>
                <a:ea typeface="Montserrat"/>
                <a:cs typeface="Montserrat"/>
                <a:sym typeface="Montserrat"/>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209" name="Google Shape;209;p7"/>
          <p:cNvGrpSpPr/>
          <p:nvPr/>
        </p:nvGrpSpPr>
        <p:grpSpPr>
          <a:xfrm>
            <a:off x="15755" y="6086940"/>
            <a:ext cx="9310979" cy="4344381"/>
            <a:chOff x="0" y="-998257"/>
            <a:chExt cx="12414639" cy="5792507"/>
          </a:xfrm>
        </p:grpSpPr>
        <p:grpSp>
          <p:nvGrpSpPr>
            <p:cNvPr id="210" name="Google Shape;210;p7"/>
            <p:cNvGrpSpPr/>
            <p:nvPr/>
          </p:nvGrpSpPr>
          <p:grpSpPr>
            <a:xfrm>
              <a:off x="0" y="1365250"/>
              <a:ext cx="12414639" cy="3429000"/>
              <a:chOff x="0" y="0"/>
              <a:chExt cx="7391041" cy="2041451"/>
            </a:xfrm>
          </p:grpSpPr>
          <p:sp>
            <p:nvSpPr>
              <p:cNvPr id="211" name="Google Shape;211;p7"/>
              <p:cNvSpPr/>
              <p:nvPr/>
            </p:nvSpPr>
            <p:spPr>
              <a:xfrm>
                <a:off x="0" y="922433"/>
                <a:ext cx="7391041" cy="1119018"/>
              </a:xfrm>
              <a:custGeom>
                <a:avLst/>
                <a:gdLst/>
                <a:ahLst/>
                <a:cxnLst/>
                <a:rect l="l" t="t" r="r" b="b"/>
                <a:pathLst>
                  <a:path w="7391041" h="2041451" extrusionOk="0">
                    <a:moveTo>
                      <a:pt x="0" y="0"/>
                    </a:moveTo>
                    <a:lnTo>
                      <a:pt x="7391041" y="0"/>
                    </a:lnTo>
                    <a:lnTo>
                      <a:pt x="7391041" y="2041451"/>
                    </a:lnTo>
                    <a:lnTo>
                      <a:pt x="0" y="2041451"/>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2" name="Google Shape;212;p7"/>
              <p:cNvSpPr txBox="1"/>
              <p:nvPr/>
            </p:nvSpPr>
            <p:spPr>
              <a:xfrm>
                <a:off x="0" y="0"/>
                <a:ext cx="7391041" cy="2041451"/>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13" name="Google Shape;213;p7"/>
            <p:cNvGrpSpPr/>
            <p:nvPr/>
          </p:nvGrpSpPr>
          <p:grpSpPr>
            <a:xfrm>
              <a:off x="0" y="-998257"/>
              <a:ext cx="4663318" cy="2363507"/>
              <a:chOff x="0" y="-594311"/>
              <a:chExt cx="2776300" cy="1407111"/>
            </a:xfrm>
          </p:grpSpPr>
          <p:sp>
            <p:nvSpPr>
              <p:cNvPr id="214" name="Google Shape;214;p7"/>
              <p:cNvSpPr/>
              <p:nvPr/>
            </p:nvSpPr>
            <p:spPr>
              <a:xfrm>
                <a:off x="0" y="-594311"/>
                <a:ext cx="2776300" cy="841433"/>
              </a:xfrm>
              <a:custGeom>
                <a:avLst/>
                <a:gdLst/>
                <a:ahLst/>
                <a:cxnLst/>
                <a:rect l="l" t="t" r="r" b="b"/>
                <a:pathLst>
                  <a:path w="816580" h="812800" extrusionOk="0">
                    <a:moveTo>
                      <a:pt x="0" y="0"/>
                    </a:moveTo>
                    <a:lnTo>
                      <a:pt x="816580" y="0"/>
                    </a:lnTo>
                    <a:lnTo>
                      <a:pt x="816580" y="812800"/>
                    </a:lnTo>
                    <a:lnTo>
                      <a:pt x="0" y="812800"/>
                    </a:lnTo>
                    <a:close/>
                  </a:path>
                </a:pathLst>
              </a:custGeom>
              <a:solidFill>
                <a:srgbClr val="1E23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5" name="Google Shape;215;p7"/>
              <p:cNvSpPr txBox="1"/>
              <p:nvPr/>
            </p:nvSpPr>
            <p:spPr>
              <a:xfrm>
                <a:off x="0" y="0"/>
                <a:ext cx="81658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216" name="Google Shape;216;p7"/>
          <p:cNvGrpSpPr/>
          <p:nvPr/>
        </p:nvGrpSpPr>
        <p:grpSpPr>
          <a:xfrm>
            <a:off x="0" y="0"/>
            <a:ext cx="18288000" cy="10287000"/>
            <a:chOff x="0" y="0"/>
            <a:chExt cx="24384000" cy="13716000"/>
          </a:xfrm>
        </p:grpSpPr>
        <p:cxnSp>
          <p:nvCxnSpPr>
            <p:cNvPr id="217" name="Google Shape;217;p7"/>
            <p:cNvCxnSpPr/>
            <p:nvPr/>
          </p:nvCxnSpPr>
          <p:spPr>
            <a:xfrm rot="10800000">
              <a:off x="22233774" y="0"/>
              <a:ext cx="0" cy="13716000"/>
            </a:xfrm>
            <a:prstGeom prst="straightConnector1">
              <a:avLst/>
            </a:prstGeom>
            <a:noFill/>
            <a:ln w="12700" cap="flat" cmpd="sng">
              <a:solidFill>
                <a:srgbClr val="000000"/>
              </a:solidFill>
              <a:prstDash val="solid"/>
              <a:round/>
              <a:headEnd type="none" w="sm" len="sm"/>
              <a:tailEnd type="none" w="sm" len="sm"/>
            </a:ln>
          </p:spPr>
        </p:cxnSp>
        <p:cxnSp>
          <p:nvCxnSpPr>
            <p:cNvPr id="218" name="Google Shape;218;p7"/>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219" name="Google Shape;219;p7"/>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0" name="Google Shape;220;p7"/>
            <p:cNvSpPr txBox="1"/>
            <p:nvPr/>
          </p:nvSpPr>
          <p:spPr>
            <a:xfrm rot="-5400000">
              <a:off x="21315050" y="9711450"/>
              <a:ext cx="4445700" cy="820200"/>
            </a:xfrm>
            <a:prstGeom prst="rect">
              <a:avLst/>
            </a:prstGeom>
            <a:noFill/>
            <a:ln>
              <a:noFill/>
            </a:ln>
          </p:spPr>
          <p:txBody>
            <a:bodyPr spcFirstLastPara="1" wrap="square" lIns="0" tIns="0" rIns="0" bIns="0" anchor="t" anchorCtr="0">
              <a:spAutoFit/>
            </a:bodyPr>
            <a:lstStyle/>
            <a:p>
              <a:pPr marL="0" lvl="0" indent="0" algn="l" rtl="0">
                <a:lnSpc>
                  <a:spcPct val="122000"/>
                </a:lnSpc>
                <a:spcBef>
                  <a:spcPts val="0"/>
                </a:spcBef>
                <a:spcAft>
                  <a:spcPts val="0"/>
                </a:spcAft>
                <a:buClr>
                  <a:schemeClr val="dk1"/>
                </a:buClr>
                <a:buSzPts val="1800"/>
                <a:buFont typeface="Arial"/>
                <a:buNone/>
              </a:pPr>
              <a:r>
                <a:rPr lang="en-US" sz="1800" u="sng">
                  <a:solidFill>
                    <a:schemeClr val="hlink"/>
                  </a:solidFill>
                  <a:latin typeface="Montserrat"/>
                  <a:ea typeface="Montserrat"/>
                  <a:cs typeface="Montserrat"/>
                  <a:sym typeface="Montserrat"/>
                  <a:hlinkClick r:id="rId4"/>
                </a:rPr>
                <a:t>www.fashionupproject.com</a:t>
              </a:r>
              <a:endParaRPr>
                <a:solidFill>
                  <a:schemeClr val="dk1"/>
                </a:solidFill>
              </a:endParaRPr>
            </a:p>
            <a:p>
              <a:pPr marL="0" marR="0" lvl="0" indent="0" algn="l" rtl="0">
                <a:lnSpc>
                  <a:spcPct val="122000"/>
                </a:lnSpc>
                <a:spcBef>
                  <a:spcPts val="0"/>
                </a:spcBef>
                <a:spcAft>
                  <a:spcPts val="0"/>
                </a:spcAft>
                <a:buClr>
                  <a:srgbClr val="000000"/>
                </a:buClr>
                <a:buSzPts val="1800"/>
                <a:buFont typeface="Arial"/>
                <a:buNone/>
              </a:pPr>
              <a:endParaRPr sz="1800">
                <a:solidFill>
                  <a:srgbClr val="1E2328"/>
                </a:solidFill>
                <a:latin typeface="Montserrat"/>
                <a:ea typeface="Montserrat"/>
                <a:cs typeface="Montserrat"/>
                <a:sym typeface="Montserrat"/>
              </a:endParaRPr>
            </a:p>
          </p:txBody>
        </p:sp>
      </p:grpSp>
      <p:cxnSp>
        <p:nvCxnSpPr>
          <p:cNvPr id="221" name="Google Shape;221;p7"/>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222" name="Google Shape;222;p7"/>
          <p:cNvGrpSpPr/>
          <p:nvPr/>
        </p:nvGrpSpPr>
        <p:grpSpPr>
          <a:xfrm>
            <a:off x="213158" y="1322281"/>
            <a:ext cx="16102014" cy="9063810"/>
            <a:chOff x="-8698018" y="-849893"/>
            <a:chExt cx="21469351" cy="10646700"/>
          </a:xfrm>
        </p:grpSpPr>
        <p:sp>
          <p:nvSpPr>
            <p:cNvPr id="223" name="Google Shape;223;p7"/>
            <p:cNvSpPr txBox="1"/>
            <p:nvPr/>
          </p:nvSpPr>
          <p:spPr>
            <a:xfrm>
              <a:off x="1716333" y="-849893"/>
              <a:ext cx="11055000" cy="10646700"/>
            </a:xfrm>
            <a:prstGeom prst="rect">
              <a:avLst/>
            </a:prstGeom>
            <a:noFill/>
            <a:ln>
              <a:noFill/>
            </a:ln>
          </p:spPr>
          <p:txBody>
            <a:bodyPr spcFirstLastPara="1" wrap="square" lIns="0" tIns="0" rIns="0" bIns="0" anchor="t" anchorCtr="0">
              <a:spAutoFit/>
            </a:bodyPr>
            <a:lstStyle/>
            <a:p>
              <a:pPr marL="0" lvl="0" indent="0" algn="l" rtl="0">
                <a:lnSpc>
                  <a:spcPct val="117821"/>
                </a:lnSpc>
                <a:spcBef>
                  <a:spcPts val="0"/>
                </a:spcBef>
                <a:spcAft>
                  <a:spcPts val="0"/>
                </a:spcAft>
                <a:buClr>
                  <a:srgbClr val="000000"/>
                </a:buClr>
                <a:buSzPts val="2800"/>
                <a:buFont typeface="Arial"/>
                <a:buNone/>
              </a:pPr>
              <a:endParaRPr sz="2800">
                <a:latin typeface="Montserrat"/>
                <a:ea typeface="Montserrat"/>
                <a:cs typeface="Montserrat"/>
                <a:sym typeface="Montserrat"/>
              </a:endParaRPr>
            </a:p>
            <a:p>
              <a:pPr marL="0" marR="0" lvl="0" indent="0" algn="just" rtl="0">
                <a:lnSpc>
                  <a:spcPct val="117821"/>
                </a:lnSpc>
                <a:spcBef>
                  <a:spcPts val="0"/>
                </a:spcBef>
                <a:spcAft>
                  <a:spcPts val="0"/>
                </a:spcAft>
                <a:buClr>
                  <a:srgbClr val="000000"/>
                </a:buClr>
                <a:buSzPts val="2800"/>
                <a:buFont typeface="Arial"/>
                <a:buNone/>
              </a:pPr>
              <a:r>
                <a:rPr lang="en-US" sz="2800" i="0" u="none" strike="noStrike" cap="none">
                  <a:solidFill>
                    <a:srgbClr val="1E2328"/>
                  </a:solidFill>
                  <a:latin typeface="Montserrat"/>
                  <a:ea typeface="Montserrat"/>
                  <a:cs typeface="Montserrat"/>
                  <a:sym typeface="Montserrat"/>
                </a:rPr>
                <a:t>This Module includes theoretical Training Materials on PPT or Canva format and is complemented by </a:t>
              </a:r>
              <a:r>
                <a:rPr lang="en-US" sz="2800">
                  <a:solidFill>
                    <a:srgbClr val="1E2328"/>
                  </a:solidFill>
                  <a:latin typeface="Montserrat"/>
                  <a:ea typeface="Montserrat"/>
                  <a:cs typeface="Montserrat"/>
                  <a:sym typeface="Montserrat"/>
                </a:rPr>
                <a:t>2</a:t>
              </a:r>
              <a:r>
                <a:rPr lang="en-US" sz="2800" i="0" u="none" strike="noStrike" cap="none">
                  <a:solidFill>
                    <a:srgbClr val="1E2328"/>
                  </a:solidFill>
                  <a:latin typeface="Montserrat"/>
                  <a:ea typeface="Montserrat"/>
                  <a:cs typeface="Montserrat"/>
                  <a:sym typeface="Montserrat"/>
                </a:rPr>
                <a:t> video tutorials. </a:t>
              </a:r>
              <a:endParaRPr sz="2800" i="0" u="none" strike="noStrike" cap="none">
                <a:solidFill>
                  <a:srgbClr val="1E2328"/>
                </a:solidFill>
                <a:latin typeface="Montserrat"/>
                <a:ea typeface="Montserrat"/>
                <a:cs typeface="Montserrat"/>
                <a:sym typeface="Montserrat"/>
              </a:endParaRPr>
            </a:p>
            <a:p>
              <a:pPr marL="0" marR="0" lvl="0" indent="0" algn="just" rtl="0">
                <a:lnSpc>
                  <a:spcPct val="117821"/>
                </a:lnSpc>
                <a:spcBef>
                  <a:spcPts val="0"/>
                </a:spcBef>
                <a:spcAft>
                  <a:spcPts val="0"/>
                </a:spcAft>
                <a:buClr>
                  <a:srgbClr val="000000"/>
                </a:buClr>
                <a:buSzPts val="2800"/>
                <a:buFont typeface="Arial"/>
                <a:buNone/>
              </a:pPr>
              <a:endParaRPr sz="2800">
                <a:solidFill>
                  <a:srgbClr val="1E2328"/>
                </a:solidFill>
                <a:latin typeface="Montserrat"/>
                <a:ea typeface="Montserrat"/>
                <a:cs typeface="Montserrat"/>
                <a:sym typeface="Montserrat"/>
              </a:endParaRPr>
            </a:p>
            <a:p>
              <a:pPr marL="0" marR="0" lvl="0" indent="0" algn="just" rtl="0">
                <a:lnSpc>
                  <a:spcPct val="117821"/>
                </a:lnSpc>
                <a:spcBef>
                  <a:spcPts val="0"/>
                </a:spcBef>
                <a:spcAft>
                  <a:spcPts val="0"/>
                </a:spcAft>
                <a:buClr>
                  <a:srgbClr val="000000"/>
                </a:buClr>
                <a:buSzPts val="2800"/>
                <a:buFont typeface="Arial"/>
                <a:buNone/>
              </a:pPr>
              <a:r>
                <a:rPr lang="en-US" sz="2800" i="0" u="none" strike="noStrike" cap="none">
                  <a:solidFill>
                    <a:srgbClr val="1E2328"/>
                  </a:solidFill>
                  <a:latin typeface="Montserrat"/>
                  <a:ea typeface="Montserrat"/>
                  <a:cs typeface="Montserrat"/>
                  <a:sym typeface="Montserrat"/>
                </a:rPr>
                <a:t>Theoretical materials are available for each Training Unit constituting the Module. The available video-tutorials concern: </a:t>
              </a:r>
              <a:endParaRPr sz="2800" i="0" u="none" strike="noStrike" cap="none">
                <a:solidFill>
                  <a:srgbClr val="1E2328"/>
                </a:solidFill>
                <a:latin typeface="Montserrat"/>
                <a:ea typeface="Montserrat"/>
                <a:cs typeface="Montserrat"/>
                <a:sym typeface="Montserrat"/>
              </a:endParaRPr>
            </a:p>
            <a:p>
              <a:pPr marL="0" marR="0" lvl="0" indent="0" algn="l" rtl="0">
                <a:lnSpc>
                  <a:spcPct val="117821"/>
                </a:lnSpc>
                <a:spcBef>
                  <a:spcPts val="0"/>
                </a:spcBef>
                <a:spcAft>
                  <a:spcPts val="0"/>
                </a:spcAft>
                <a:buClr>
                  <a:srgbClr val="000000"/>
                </a:buClr>
                <a:buSzPts val="2800"/>
                <a:buFont typeface="Arial"/>
                <a:buNone/>
              </a:pPr>
              <a:endParaRPr sz="2800">
                <a:solidFill>
                  <a:srgbClr val="1E2328"/>
                </a:solidFill>
                <a:latin typeface="Montserrat"/>
                <a:ea typeface="Montserrat"/>
                <a:cs typeface="Montserrat"/>
                <a:sym typeface="Montserrat"/>
              </a:endParaRPr>
            </a:p>
            <a:p>
              <a:pPr marL="0" marR="0" lvl="0" indent="0" algn="l" rtl="0">
                <a:lnSpc>
                  <a:spcPct val="117821"/>
                </a:lnSpc>
                <a:spcBef>
                  <a:spcPts val="0"/>
                </a:spcBef>
                <a:spcAft>
                  <a:spcPts val="0"/>
                </a:spcAft>
                <a:buClr>
                  <a:srgbClr val="000000"/>
                </a:buClr>
                <a:buSzPts val="2800"/>
                <a:buFont typeface="Arial"/>
                <a:buNone/>
              </a:pPr>
              <a:r>
                <a:rPr lang="en-US" sz="2800" i="0" u="none" strike="noStrike" cap="none">
                  <a:solidFill>
                    <a:srgbClr val="1E2328"/>
                  </a:solidFill>
                  <a:latin typeface="Montserrat"/>
                  <a:ea typeface="Montserrat"/>
                  <a:cs typeface="Montserrat"/>
                  <a:sym typeface="Montserrat"/>
                </a:rPr>
                <a:t>1</a:t>
              </a:r>
              <a:r>
                <a:rPr lang="en-US" sz="2800">
                  <a:solidFill>
                    <a:srgbClr val="1E2328"/>
                  </a:solidFill>
                  <a:latin typeface="Montserrat"/>
                  <a:ea typeface="Montserrat"/>
                  <a:cs typeface="Montserrat"/>
                  <a:sym typeface="Montserrat"/>
                </a:rPr>
                <a:t> - </a:t>
              </a:r>
              <a:r>
                <a:rPr lang="en-US" sz="2800" i="0" u="none" strike="noStrike" cap="none">
                  <a:solidFill>
                    <a:srgbClr val="1E2328"/>
                  </a:solidFill>
                  <a:latin typeface="Montserrat"/>
                  <a:ea typeface="Montserrat"/>
                  <a:cs typeface="Montserrat"/>
                  <a:sym typeface="Montserrat"/>
                </a:rPr>
                <a:t>Bas</a:t>
              </a:r>
              <a:r>
                <a:rPr lang="en-US" sz="2800">
                  <a:solidFill>
                    <a:srgbClr val="1E2328"/>
                  </a:solidFill>
                  <a:latin typeface="Montserrat"/>
                  <a:ea typeface="Montserrat"/>
                  <a:cs typeface="Montserrat"/>
                  <a:sym typeface="Montserrat"/>
                </a:rPr>
                <a:t>ic Methods: types of fabrics - fibers and weaves and their behaviours</a:t>
              </a:r>
              <a:r>
                <a:rPr lang="en-US" sz="2800">
                  <a:solidFill>
                    <a:schemeClr val="dk1"/>
                  </a:solidFill>
                  <a:latin typeface="Montserrat"/>
                  <a:ea typeface="Montserrat"/>
                  <a:cs typeface="Montserrat"/>
                  <a:sym typeface="Montserrat"/>
                </a:rPr>
                <a:t>, functionality and various finishing techniques in textile processing</a:t>
              </a:r>
              <a:endParaRPr sz="2800">
                <a:solidFill>
                  <a:srgbClr val="1E2328"/>
                </a:solidFill>
                <a:latin typeface="Montserrat"/>
                <a:ea typeface="Montserrat"/>
                <a:cs typeface="Montserrat"/>
                <a:sym typeface="Montserrat"/>
              </a:endParaRPr>
            </a:p>
            <a:p>
              <a:pPr marL="0" marR="0" lvl="0" indent="0" algn="l" rtl="0">
                <a:lnSpc>
                  <a:spcPct val="117821"/>
                </a:lnSpc>
                <a:spcBef>
                  <a:spcPts val="0"/>
                </a:spcBef>
                <a:spcAft>
                  <a:spcPts val="0"/>
                </a:spcAft>
                <a:buClr>
                  <a:srgbClr val="000000"/>
                </a:buClr>
                <a:buSzPts val="2800"/>
                <a:buFont typeface="Arial"/>
                <a:buNone/>
              </a:pPr>
              <a:endParaRPr sz="2800">
                <a:solidFill>
                  <a:srgbClr val="1E2328"/>
                </a:solidFill>
                <a:latin typeface="Montserrat"/>
                <a:ea typeface="Montserrat"/>
                <a:cs typeface="Montserrat"/>
                <a:sym typeface="Montserrat"/>
              </a:endParaRPr>
            </a:p>
            <a:p>
              <a:pPr marL="0" marR="0" lvl="0" indent="0" algn="l" rtl="0">
                <a:lnSpc>
                  <a:spcPct val="117821"/>
                </a:lnSpc>
                <a:spcBef>
                  <a:spcPts val="0"/>
                </a:spcBef>
                <a:spcAft>
                  <a:spcPts val="0"/>
                </a:spcAft>
                <a:buClr>
                  <a:srgbClr val="000000"/>
                </a:buClr>
                <a:buSzPts val="2800"/>
                <a:buFont typeface="Arial"/>
                <a:buNone/>
              </a:pPr>
              <a:r>
                <a:rPr lang="en-US" sz="2800" i="0" u="none" strike="noStrike" cap="none">
                  <a:solidFill>
                    <a:srgbClr val="1E2328"/>
                  </a:solidFill>
                  <a:latin typeface="Montserrat"/>
                  <a:ea typeface="Montserrat"/>
                  <a:cs typeface="Montserrat"/>
                  <a:sym typeface="Montserrat"/>
                </a:rPr>
                <a:t>2</a:t>
              </a:r>
              <a:r>
                <a:rPr lang="en-US" sz="2800">
                  <a:solidFill>
                    <a:srgbClr val="1E2328"/>
                  </a:solidFill>
                  <a:latin typeface="Montserrat"/>
                  <a:ea typeface="Montserrat"/>
                  <a:cs typeface="Montserrat"/>
                  <a:sym typeface="Montserrat"/>
                </a:rPr>
                <a:t> - Processing: sustainable techniques - natural dyeing and printing and low impact manufacturing</a:t>
              </a:r>
              <a:endParaRPr sz="2800" i="0" u="none" strike="noStrike" cap="none">
                <a:solidFill>
                  <a:srgbClr val="000000"/>
                </a:solidFill>
                <a:latin typeface="Montserrat"/>
                <a:ea typeface="Montserrat"/>
                <a:cs typeface="Montserrat"/>
                <a:sym typeface="Montserrat"/>
              </a:endParaRPr>
            </a:p>
            <a:p>
              <a:pPr marL="0" marR="0" lvl="0" indent="0" algn="l" rtl="0">
                <a:lnSpc>
                  <a:spcPct val="117821"/>
                </a:lnSpc>
                <a:spcBef>
                  <a:spcPts val="0"/>
                </a:spcBef>
                <a:spcAft>
                  <a:spcPts val="0"/>
                </a:spcAft>
                <a:buClr>
                  <a:srgbClr val="000000"/>
                </a:buClr>
                <a:buSzPts val="2800"/>
                <a:buFont typeface="Arial"/>
                <a:buNone/>
              </a:pPr>
              <a:endParaRPr sz="2800" i="0" u="none" strike="noStrike" cap="none">
                <a:solidFill>
                  <a:srgbClr val="1E2328"/>
                </a:solidFill>
                <a:latin typeface="Montserrat"/>
                <a:ea typeface="Montserrat"/>
                <a:cs typeface="Montserrat"/>
                <a:sym typeface="Montserrat"/>
              </a:endParaRPr>
            </a:p>
          </p:txBody>
        </p:sp>
        <p:sp>
          <p:nvSpPr>
            <p:cNvPr id="224" name="Google Shape;224;p7"/>
            <p:cNvSpPr txBox="1"/>
            <p:nvPr/>
          </p:nvSpPr>
          <p:spPr>
            <a:xfrm>
              <a:off x="-8698018" y="6125940"/>
              <a:ext cx="9520342" cy="184672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1E2328"/>
                  </a:solidFill>
                  <a:latin typeface="DM Serif Display"/>
                  <a:ea typeface="DM Serif Display"/>
                  <a:cs typeface="DM Serif Display"/>
                  <a:sym typeface="DM Serif Display"/>
                </a:rPr>
                <a:t>Training Materials &amp; Video-Tutorials</a:t>
              </a:r>
              <a:endParaRPr sz="1400" b="0" i="0" u="none" strike="noStrike" cap="none">
                <a:solidFill>
                  <a:srgbClr val="000000"/>
                </a:solidFill>
                <a:latin typeface="Arial"/>
                <a:ea typeface="Arial"/>
                <a:cs typeface="Arial"/>
                <a:sym typeface="Arial"/>
              </a:endParaRPr>
            </a:p>
          </p:txBody>
        </p:sp>
      </p:grpSp>
      <p:sp>
        <p:nvSpPr>
          <p:cNvPr id="225" name="Google Shape;225;p7"/>
          <p:cNvSpPr txBox="1"/>
          <p:nvPr/>
        </p:nvSpPr>
        <p:spPr>
          <a:xfrm>
            <a:off x="1031566" y="35109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Clr>
                <a:srgbClr val="000000"/>
              </a:buClr>
              <a:buSzPts val="2499"/>
              <a:buFont typeface="Arial"/>
              <a:buNone/>
            </a:pPr>
            <a:r>
              <a:rPr lang="en-US" sz="2499" b="0" i="0" u="none" strike="noStrike" cap="none">
                <a:solidFill>
                  <a:srgbClr val="1E2328"/>
                </a:solidFill>
                <a:latin typeface="DM Serif Display"/>
                <a:ea typeface="DM Serif Display"/>
                <a:cs typeface="DM Serif Display"/>
                <a:sym typeface="DM Serif Display"/>
              </a:rPr>
              <a:t>UpTraK Training Programme</a:t>
            </a:r>
            <a:endParaRPr sz="1400" b="0" i="0" u="none" strike="noStrike" cap="none">
              <a:solidFill>
                <a:srgbClr val="000000"/>
              </a:solidFill>
              <a:latin typeface="Arial"/>
              <a:ea typeface="Arial"/>
              <a:cs typeface="Arial"/>
              <a:sym typeface="Arial"/>
            </a:endParaRPr>
          </a:p>
        </p:txBody>
      </p:sp>
      <p:sp>
        <p:nvSpPr>
          <p:cNvPr id="226" name="Google Shape;226;p7"/>
          <p:cNvSpPr txBox="1"/>
          <p:nvPr/>
        </p:nvSpPr>
        <p:spPr>
          <a:xfrm>
            <a:off x="7679330" y="131280"/>
            <a:ext cx="8866920" cy="919995"/>
          </a:xfrm>
          <a:prstGeom prst="rect">
            <a:avLst/>
          </a:prstGeom>
          <a:noFill/>
          <a:ln>
            <a:noFill/>
          </a:ln>
        </p:spPr>
        <p:txBody>
          <a:bodyPr spcFirstLastPara="1" wrap="square" lIns="0" tIns="0" rIns="0" bIns="0" anchor="t" anchorCtr="0">
            <a:spAutoFit/>
          </a:bodyPr>
          <a:lstStyle/>
          <a:p>
            <a:pPr marL="0" lvl="0" indent="0" algn="ctr" rtl="0">
              <a:lnSpc>
                <a:spcPct val="122008"/>
              </a:lnSpc>
              <a:spcBef>
                <a:spcPts val="0"/>
              </a:spcBef>
              <a:spcAft>
                <a:spcPts val="0"/>
              </a:spcAft>
              <a:buClr>
                <a:schemeClr val="dk1"/>
              </a:buClr>
              <a:buSzPts val="2499"/>
              <a:buFont typeface="Arial"/>
              <a:buNone/>
            </a:pPr>
            <a:r>
              <a:rPr lang="en-US" sz="2450" dirty="0">
                <a:solidFill>
                  <a:srgbClr val="1E2328"/>
                </a:solidFill>
                <a:latin typeface="Montserrat"/>
                <a:ea typeface="Montserrat"/>
                <a:cs typeface="Montserrat"/>
                <a:sym typeface="Montserrat"/>
              </a:rPr>
              <a:t>Module 3, </a:t>
            </a:r>
            <a:r>
              <a:rPr lang="en-US" sz="2450" dirty="0">
                <a:solidFill>
                  <a:schemeClr val="tx1"/>
                </a:solidFill>
                <a:latin typeface="Montserrat"/>
                <a:ea typeface="Montserrat"/>
                <a:cs typeface="Montserrat"/>
                <a:sym typeface="Montserrat"/>
              </a:rPr>
              <a:t>TEXTILE PRODUCT CATEGORIES: FEATURES, USE METHODS AND PROCESSING</a:t>
            </a:r>
            <a:endParaRPr sz="2450" b="0" i="0" u="none" strike="noStrike" cap="none" dirty="0">
              <a:solidFill>
                <a:schemeClr val="tx1"/>
              </a:solidFill>
              <a:latin typeface="Montserrat"/>
              <a:ea typeface="Montserrat"/>
              <a:cs typeface="Montserrat"/>
              <a:sym typeface="Montserrat"/>
            </a:endParaRPr>
          </a:p>
        </p:txBody>
      </p:sp>
      <p:pic>
        <p:nvPicPr>
          <p:cNvPr id="227" name="Google Shape;227;p7" descr="Immagine che contiene interno, pavimento&#10;&#10;Descrizione generata automaticamente"/>
          <p:cNvPicPr preferRelativeResize="0"/>
          <p:nvPr/>
        </p:nvPicPr>
        <p:blipFill rotWithShape="1">
          <a:blip r:embed="rId5">
            <a:alphaModFix/>
          </a:blip>
          <a:srcRect/>
          <a:stretch/>
        </p:blipFill>
        <p:spPr>
          <a:xfrm>
            <a:off x="15755" y="1023935"/>
            <a:ext cx="7647924" cy="510539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FCF5A"/>
        </a:solidFill>
        <a:effectLst/>
      </p:bgPr>
    </p:bg>
    <p:spTree>
      <p:nvGrpSpPr>
        <p:cNvPr id="1" name="Shape 231"/>
        <p:cNvGrpSpPr/>
        <p:nvPr/>
      </p:nvGrpSpPr>
      <p:grpSpPr>
        <a:xfrm>
          <a:off x="0" y="0"/>
          <a:ext cx="0" cy="0"/>
          <a:chOff x="0" y="0"/>
          <a:chExt cx="0" cy="0"/>
        </a:xfrm>
      </p:grpSpPr>
      <p:grpSp>
        <p:nvGrpSpPr>
          <p:cNvPr id="232" name="Google Shape;232;p8"/>
          <p:cNvGrpSpPr/>
          <p:nvPr/>
        </p:nvGrpSpPr>
        <p:grpSpPr>
          <a:xfrm>
            <a:off x="0" y="0"/>
            <a:ext cx="18288000" cy="10287000"/>
            <a:chOff x="0" y="0"/>
            <a:chExt cx="24384000" cy="13716000"/>
          </a:xfrm>
        </p:grpSpPr>
        <p:cxnSp>
          <p:nvCxnSpPr>
            <p:cNvPr id="233" name="Google Shape;233;p8"/>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234" name="Google Shape;234;p8"/>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235" name="Google Shape;235;p8"/>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6" name="Google Shape;236;p8"/>
            <p:cNvSpPr txBox="1"/>
            <p:nvPr/>
          </p:nvSpPr>
          <p:spPr>
            <a:xfrm rot="-5400000">
              <a:off x="21351800" y="9748200"/>
              <a:ext cx="4372200" cy="820200"/>
            </a:xfrm>
            <a:prstGeom prst="rect">
              <a:avLst/>
            </a:prstGeom>
            <a:noFill/>
            <a:ln>
              <a:noFill/>
            </a:ln>
          </p:spPr>
          <p:txBody>
            <a:bodyPr spcFirstLastPara="1" wrap="square" lIns="0" tIns="0" rIns="0" bIns="0" anchor="t" anchorCtr="0">
              <a:spAutoFit/>
            </a:bodyPr>
            <a:lstStyle/>
            <a:p>
              <a:pPr marL="0" lvl="0" indent="0" algn="l" rtl="0">
                <a:lnSpc>
                  <a:spcPct val="122000"/>
                </a:lnSpc>
                <a:spcBef>
                  <a:spcPts val="0"/>
                </a:spcBef>
                <a:spcAft>
                  <a:spcPts val="0"/>
                </a:spcAft>
                <a:buClr>
                  <a:schemeClr val="dk1"/>
                </a:buClr>
                <a:buSzPts val="1800"/>
                <a:buFont typeface="Arial"/>
                <a:buNone/>
              </a:pPr>
              <a:r>
                <a:rPr lang="en-US" sz="1800" u="sng">
                  <a:solidFill>
                    <a:schemeClr val="hlink"/>
                  </a:solidFill>
                  <a:latin typeface="Montserrat"/>
                  <a:ea typeface="Montserrat"/>
                  <a:cs typeface="Montserrat"/>
                  <a:sym typeface="Montserrat"/>
                  <a:hlinkClick r:id="rId4"/>
                </a:rPr>
                <a:t>www.fashionupproject.com</a:t>
              </a:r>
              <a:endParaRPr>
                <a:solidFill>
                  <a:schemeClr val="dk1"/>
                </a:solidFill>
              </a:endParaRPr>
            </a:p>
            <a:p>
              <a:pPr marL="0" marR="0" lvl="0" indent="0" algn="l" rtl="0">
                <a:lnSpc>
                  <a:spcPct val="122000"/>
                </a:lnSpc>
                <a:spcBef>
                  <a:spcPts val="0"/>
                </a:spcBef>
                <a:spcAft>
                  <a:spcPts val="0"/>
                </a:spcAft>
                <a:buClr>
                  <a:srgbClr val="000000"/>
                </a:buClr>
                <a:buSzPts val="1800"/>
                <a:buFont typeface="Arial"/>
                <a:buNone/>
              </a:pPr>
              <a:endParaRPr sz="1800">
                <a:solidFill>
                  <a:srgbClr val="1E2328"/>
                </a:solidFill>
                <a:latin typeface="Montserrat"/>
                <a:ea typeface="Montserrat"/>
                <a:cs typeface="Montserrat"/>
                <a:sym typeface="Montserrat"/>
              </a:endParaRPr>
            </a:p>
          </p:txBody>
        </p:sp>
      </p:grpSp>
      <p:cxnSp>
        <p:nvCxnSpPr>
          <p:cNvPr id="237" name="Google Shape;237;p8"/>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238" name="Google Shape;238;p8"/>
          <p:cNvGrpSpPr/>
          <p:nvPr/>
        </p:nvGrpSpPr>
        <p:grpSpPr>
          <a:xfrm>
            <a:off x="0" y="8210323"/>
            <a:ext cx="10439401" cy="2076677"/>
            <a:chOff x="0" y="0"/>
            <a:chExt cx="6574461" cy="3678393"/>
          </a:xfrm>
        </p:grpSpPr>
        <p:sp>
          <p:nvSpPr>
            <p:cNvPr id="239" name="Google Shape;239;p8"/>
            <p:cNvSpPr/>
            <p:nvPr/>
          </p:nvSpPr>
          <p:spPr>
            <a:xfrm>
              <a:off x="0" y="0"/>
              <a:ext cx="6574461" cy="3678393"/>
            </a:xfrm>
            <a:custGeom>
              <a:avLst/>
              <a:gdLst/>
              <a:ahLst/>
              <a:cxnLst/>
              <a:rect l="l" t="t" r="r" b="b"/>
              <a:pathLst>
                <a:path w="6574461" h="3678393" extrusionOk="0">
                  <a:moveTo>
                    <a:pt x="0" y="0"/>
                  </a:moveTo>
                  <a:lnTo>
                    <a:pt x="6574461" y="0"/>
                  </a:lnTo>
                  <a:lnTo>
                    <a:pt x="6574461" y="3678393"/>
                  </a:lnTo>
                  <a:lnTo>
                    <a:pt x="0" y="3678393"/>
                  </a:lnTo>
                  <a:close/>
                </a:path>
              </a:pathLst>
            </a:custGeom>
            <a:solidFill>
              <a:srgbClr val="1E23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0" name="Google Shape;240;p8"/>
            <p:cNvSpPr txBox="1"/>
            <p:nvPr/>
          </p:nvSpPr>
          <p:spPr>
            <a:xfrm>
              <a:off x="0" y="0"/>
              <a:ext cx="6574460" cy="3678393"/>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41" name="Google Shape;241;p8"/>
          <p:cNvSpPr txBox="1"/>
          <p:nvPr/>
        </p:nvSpPr>
        <p:spPr>
          <a:xfrm>
            <a:off x="812049" y="8462580"/>
            <a:ext cx="6641736" cy="157216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FFFFFF"/>
                </a:solidFill>
                <a:latin typeface="DM Serif Display"/>
                <a:ea typeface="DM Serif Display"/>
                <a:cs typeface="DM Serif Display"/>
                <a:sym typeface="DM Serif Display"/>
              </a:rPr>
              <a:t>Trainer(s) competence profile</a:t>
            </a:r>
            <a:endParaRPr sz="1400" b="0" i="0" u="none" strike="noStrike" cap="none">
              <a:solidFill>
                <a:srgbClr val="000000"/>
              </a:solidFill>
              <a:latin typeface="Arial"/>
              <a:ea typeface="Arial"/>
              <a:cs typeface="Arial"/>
              <a:sym typeface="Arial"/>
            </a:endParaRPr>
          </a:p>
        </p:txBody>
      </p:sp>
      <p:sp>
        <p:nvSpPr>
          <p:cNvPr id="242" name="Google Shape;242;p8"/>
          <p:cNvSpPr txBox="1"/>
          <p:nvPr/>
        </p:nvSpPr>
        <p:spPr>
          <a:xfrm>
            <a:off x="1031566" y="35109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Clr>
                <a:srgbClr val="000000"/>
              </a:buClr>
              <a:buSzPts val="2499"/>
              <a:buFont typeface="Arial"/>
              <a:buNone/>
            </a:pPr>
            <a:r>
              <a:rPr lang="en-US" sz="2499" b="0" i="0" u="none" strike="noStrike" cap="none">
                <a:solidFill>
                  <a:srgbClr val="1E2328"/>
                </a:solidFill>
                <a:latin typeface="DM Serif Display"/>
                <a:ea typeface="DM Serif Display"/>
                <a:cs typeface="DM Serif Display"/>
                <a:sym typeface="DM Serif Display"/>
              </a:rPr>
              <a:t>UpTraK Training Programme</a:t>
            </a:r>
            <a:endParaRPr sz="1400" b="0" i="0" u="none" strike="noStrike" cap="none">
              <a:solidFill>
                <a:srgbClr val="000000"/>
              </a:solidFill>
              <a:latin typeface="Arial"/>
              <a:ea typeface="Arial"/>
              <a:cs typeface="Arial"/>
              <a:sym typeface="Arial"/>
            </a:endParaRPr>
          </a:p>
        </p:txBody>
      </p:sp>
      <p:sp>
        <p:nvSpPr>
          <p:cNvPr id="243" name="Google Shape;243;p8"/>
          <p:cNvSpPr txBox="1"/>
          <p:nvPr/>
        </p:nvSpPr>
        <p:spPr>
          <a:xfrm>
            <a:off x="7938410" y="131280"/>
            <a:ext cx="8709960" cy="919995"/>
          </a:xfrm>
          <a:prstGeom prst="rect">
            <a:avLst/>
          </a:prstGeom>
          <a:noFill/>
          <a:ln>
            <a:noFill/>
          </a:ln>
        </p:spPr>
        <p:txBody>
          <a:bodyPr spcFirstLastPara="1" wrap="square" lIns="0" tIns="0" rIns="0" bIns="0" anchor="t" anchorCtr="0">
            <a:spAutoFit/>
          </a:bodyPr>
          <a:lstStyle/>
          <a:p>
            <a:pPr marL="0" lvl="0" indent="0" algn="ctr" rtl="0">
              <a:lnSpc>
                <a:spcPct val="122008"/>
              </a:lnSpc>
              <a:spcBef>
                <a:spcPts val="0"/>
              </a:spcBef>
              <a:spcAft>
                <a:spcPts val="0"/>
              </a:spcAft>
              <a:buClr>
                <a:schemeClr val="dk1"/>
              </a:buClr>
              <a:buSzPts val="2499"/>
              <a:buFont typeface="Arial"/>
              <a:buNone/>
            </a:pPr>
            <a:r>
              <a:rPr lang="en-US" sz="2450" dirty="0">
                <a:solidFill>
                  <a:srgbClr val="1E2328"/>
                </a:solidFill>
                <a:latin typeface="Montserrat"/>
                <a:ea typeface="Montserrat"/>
                <a:cs typeface="Montserrat"/>
                <a:sym typeface="Montserrat"/>
              </a:rPr>
              <a:t>Module 3, </a:t>
            </a:r>
            <a:r>
              <a:rPr lang="en-US" sz="2450" dirty="0">
                <a:solidFill>
                  <a:schemeClr val="tx1"/>
                </a:solidFill>
                <a:latin typeface="Montserrat"/>
                <a:ea typeface="Montserrat"/>
                <a:cs typeface="Montserrat"/>
                <a:sym typeface="Montserrat"/>
              </a:rPr>
              <a:t>TEXTILE PRODUCT CATEGORIES: FEATURES, USE METHODS AND PROCESSING</a:t>
            </a:r>
            <a:endParaRPr sz="2450" b="0" i="0" u="none" strike="noStrike" cap="none" dirty="0">
              <a:solidFill>
                <a:schemeClr val="tx1"/>
              </a:solidFill>
              <a:latin typeface="Montserrat"/>
              <a:ea typeface="Montserrat"/>
              <a:cs typeface="Montserrat"/>
              <a:sym typeface="Montserrat"/>
            </a:endParaRPr>
          </a:p>
        </p:txBody>
      </p:sp>
      <p:pic>
        <p:nvPicPr>
          <p:cNvPr id="244" name="Google Shape;244;p8" descr="Immagine che contiene persona, interno, vestiti, forniture per ufficio&#10;&#10;Descrizione generata automaticamente"/>
          <p:cNvPicPr preferRelativeResize="0"/>
          <p:nvPr/>
        </p:nvPicPr>
        <p:blipFill rotWithShape="1">
          <a:blip r:embed="rId5">
            <a:alphaModFix/>
          </a:blip>
          <a:srcRect/>
          <a:stretch/>
        </p:blipFill>
        <p:spPr>
          <a:xfrm>
            <a:off x="0" y="2317522"/>
            <a:ext cx="8839200" cy="5892800"/>
          </a:xfrm>
          <a:prstGeom prst="rect">
            <a:avLst/>
          </a:prstGeom>
          <a:noFill/>
          <a:ln>
            <a:noFill/>
          </a:ln>
        </p:spPr>
      </p:pic>
      <p:sp>
        <p:nvSpPr>
          <p:cNvPr id="245" name="Google Shape;245;p8"/>
          <p:cNvSpPr txBox="1"/>
          <p:nvPr/>
        </p:nvSpPr>
        <p:spPr>
          <a:xfrm>
            <a:off x="9751930" y="1688078"/>
            <a:ext cx="6882900" cy="7037700"/>
          </a:xfrm>
          <a:prstGeom prst="rect">
            <a:avLst/>
          </a:prstGeom>
          <a:noFill/>
          <a:ln>
            <a:noFill/>
          </a:ln>
        </p:spPr>
        <p:txBody>
          <a:bodyPr spcFirstLastPara="1" wrap="square" lIns="0" tIns="0" rIns="0" bIns="0" anchor="t" anchorCtr="0">
            <a:spAutoFit/>
          </a:bodyPr>
          <a:lstStyle/>
          <a:p>
            <a:pPr marL="0" lvl="0" indent="0" algn="just" rtl="0">
              <a:lnSpc>
                <a:spcPct val="150000"/>
              </a:lnSpc>
              <a:spcBef>
                <a:spcPts val="0"/>
              </a:spcBef>
              <a:spcAft>
                <a:spcPts val="0"/>
              </a:spcAft>
              <a:buClr>
                <a:schemeClr val="dk1"/>
              </a:buClr>
              <a:buSzPts val="1100"/>
              <a:buFont typeface="Arial"/>
              <a:buNone/>
            </a:pPr>
            <a:r>
              <a:rPr lang="en-US" sz="2150">
                <a:solidFill>
                  <a:schemeClr val="dk1"/>
                </a:solidFill>
                <a:latin typeface="Montserrat"/>
                <a:ea typeface="Montserrat"/>
                <a:cs typeface="Montserrat"/>
                <a:sym typeface="Montserrat"/>
              </a:rPr>
              <a:t>Pedagogical competences:</a:t>
            </a:r>
            <a:endParaRPr sz="2150">
              <a:solidFill>
                <a:schemeClr val="dk1"/>
              </a:solidFill>
              <a:latin typeface="Montserrat"/>
              <a:ea typeface="Montserrat"/>
              <a:cs typeface="Montserrat"/>
              <a:sym typeface="Montserrat"/>
            </a:endParaRPr>
          </a:p>
          <a:p>
            <a:pPr marL="457200" lvl="0" indent="-365125" algn="just" rtl="0">
              <a:lnSpc>
                <a:spcPct val="115000"/>
              </a:lnSpc>
              <a:spcBef>
                <a:spcPts val="0"/>
              </a:spcBef>
              <a:spcAft>
                <a:spcPts val="0"/>
              </a:spcAft>
              <a:buClr>
                <a:schemeClr val="dk1"/>
              </a:buClr>
              <a:buSzPts val="2150"/>
              <a:buFont typeface="Montserrat"/>
              <a:buChar char="●"/>
            </a:pPr>
            <a:r>
              <a:rPr lang="en-US" sz="2150">
                <a:solidFill>
                  <a:schemeClr val="dk1"/>
                </a:solidFill>
                <a:latin typeface="Montserrat"/>
                <a:ea typeface="Montserrat"/>
                <a:cs typeface="Montserrat"/>
                <a:sym typeface="Montserrat"/>
              </a:rPr>
              <a:t>Experience in teaching adult learners and understanding their learning styles</a:t>
            </a:r>
            <a:endParaRPr sz="2150">
              <a:solidFill>
                <a:schemeClr val="dk1"/>
              </a:solidFill>
              <a:latin typeface="Montserrat"/>
              <a:ea typeface="Montserrat"/>
              <a:cs typeface="Montserrat"/>
              <a:sym typeface="Montserrat"/>
            </a:endParaRPr>
          </a:p>
          <a:p>
            <a:pPr marL="457200" lvl="0" indent="-365125" algn="just" rtl="0">
              <a:spcBef>
                <a:spcPts val="0"/>
              </a:spcBef>
              <a:spcAft>
                <a:spcPts val="0"/>
              </a:spcAft>
              <a:buClr>
                <a:schemeClr val="dk1"/>
              </a:buClr>
              <a:buSzPts val="2150"/>
              <a:buFont typeface="Calibri"/>
              <a:buChar char="●"/>
            </a:pPr>
            <a:r>
              <a:rPr lang="en-US" sz="2150">
                <a:solidFill>
                  <a:schemeClr val="dk1"/>
                </a:solidFill>
                <a:latin typeface="Montserrat"/>
                <a:ea typeface="Montserrat"/>
                <a:cs typeface="Montserrat"/>
                <a:sym typeface="Montserrat"/>
              </a:rPr>
              <a:t>Strong communication and presentation skills to engage learners</a:t>
            </a:r>
            <a:r>
              <a:rPr lang="en-US" sz="2150" i="0" u="none" strike="noStrike" cap="none">
                <a:solidFill>
                  <a:srgbClr val="1E2328"/>
                </a:solidFill>
                <a:latin typeface="Montserrat"/>
                <a:ea typeface="Montserrat"/>
                <a:cs typeface="Montserrat"/>
                <a:sym typeface="Montserrat"/>
              </a:rPr>
              <a:t>.</a:t>
            </a:r>
            <a:endParaRPr sz="2150" i="0" u="none" strike="noStrike" cap="none">
              <a:solidFill>
                <a:srgbClr val="1E2328"/>
              </a:solidFill>
              <a:latin typeface="Montserrat"/>
              <a:ea typeface="Montserrat"/>
              <a:cs typeface="Montserrat"/>
              <a:sym typeface="Montserrat"/>
            </a:endParaRPr>
          </a:p>
          <a:p>
            <a:pPr marL="0" lvl="0" indent="0" algn="just" rtl="0">
              <a:spcBef>
                <a:spcPts val="0"/>
              </a:spcBef>
              <a:spcAft>
                <a:spcPts val="0"/>
              </a:spcAft>
              <a:buNone/>
            </a:pPr>
            <a:endParaRPr sz="2150">
              <a:solidFill>
                <a:srgbClr val="1E2328"/>
              </a:solidFill>
              <a:latin typeface="Montserrat"/>
              <a:ea typeface="Montserrat"/>
              <a:cs typeface="Montserrat"/>
              <a:sym typeface="Montserrat"/>
            </a:endParaRPr>
          </a:p>
          <a:p>
            <a:pPr marL="0" lvl="0" indent="0" algn="just" rtl="0">
              <a:spcBef>
                <a:spcPts val="0"/>
              </a:spcBef>
              <a:spcAft>
                <a:spcPts val="0"/>
              </a:spcAft>
              <a:buClr>
                <a:schemeClr val="dk1"/>
              </a:buClr>
              <a:buSzPts val="1100"/>
              <a:buFont typeface="Arial"/>
              <a:buNone/>
            </a:pPr>
            <a:r>
              <a:rPr lang="en-US" sz="2150">
                <a:solidFill>
                  <a:schemeClr val="dk1"/>
                </a:solidFill>
                <a:latin typeface="Montserrat"/>
                <a:ea typeface="Montserrat"/>
                <a:cs typeface="Montserrat"/>
                <a:sym typeface="Montserrat"/>
              </a:rPr>
              <a:t>Technical competences:</a:t>
            </a:r>
            <a:endParaRPr sz="2150">
              <a:solidFill>
                <a:srgbClr val="1E2328"/>
              </a:solidFill>
              <a:latin typeface="Montserrat"/>
              <a:ea typeface="Montserrat"/>
              <a:cs typeface="Montserrat"/>
              <a:sym typeface="Montserrat"/>
            </a:endParaRPr>
          </a:p>
          <a:p>
            <a:pPr marL="457200" lvl="0" indent="-365125" algn="l" rtl="0">
              <a:lnSpc>
                <a:spcPct val="115000"/>
              </a:lnSpc>
              <a:spcBef>
                <a:spcPts val="1200"/>
              </a:spcBef>
              <a:spcAft>
                <a:spcPts val="0"/>
              </a:spcAft>
              <a:buClr>
                <a:schemeClr val="dk1"/>
              </a:buClr>
              <a:buSzPts val="2150"/>
              <a:buFont typeface="Montserrat"/>
              <a:buChar char="●"/>
            </a:pPr>
            <a:r>
              <a:rPr lang="en-US" sz="2150">
                <a:solidFill>
                  <a:schemeClr val="dk1"/>
                </a:solidFill>
                <a:latin typeface="Montserrat"/>
                <a:ea typeface="Montserrat"/>
                <a:cs typeface="Montserrat"/>
                <a:sym typeface="Montserrat"/>
              </a:rPr>
              <a:t>In-depth knowledge of textile science (fiber properties, fabric construction, and finishing techniques) + experience in sustainable fashion practices and upcycling + Specialized skills on how different textiles behave in various processing and use scenarios</a:t>
            </a:r>
            <a:endParaRPr sz="2150">
              <a:solidFill>
                <a:schemeClr val="dk1"/>
              </a:solidFill>
              <a:latin typeface="Montserrat"/>
              <a:ea typeface="Montserrat"/>
              <a:cs typeface="Montserrat"/>
              <a:sym typeface="Montserrat"/>
            </a:endParaRPr>
          </a:p>
          <a:p>
            <a:pPr marL="457200" lvl="0" indent="-365125" algn="l" rtl="0">
              <a:lnSpc>
                <a:spcPct val="115000"/>
              </a:lnSpc>
              <a:spcBef>
                <a:spcPts val="0"/>
              </a:spcBef>
              <a:spcAft>
                <a:spcPts val="0"/>
              </a:spcAft>
              <a:buClr>
                <a:schemeClr val="dk1"/>
              </a:buClr>
              <a:buSzPts val="2150"/>
              <a:buFont typeface="Montserrat"/>
              <a:buChar char="●"/>
            </a:pPr>
            <a:r>
              <a:rPr lang="en-US" sz="2150">
                <a:solidFill>
                  <a:schemeClr val="dk1"/>
                </a:solidFill>
                <a:latin typeface="Montserrat"/>
                <a:ea typeface="Montserrat"/>
                <a:cs typeface="Montserrat"/>
                <a:sym typeface="Montserrat"/>
              </a:rPr>
              <a:t>Knowledge in processing methods (including sustainable printing and dyeing) + experience in sustainable fashion practices and upcycling </a:t>
            </a:r>
            <a:endParaRPr sz="2150">
              <a:solidFill>
                <a:srgbClr val="1E2328"/>
              </a:solidFill>
              <a:latin typeface="Montserrat"/>
              <a:ea typeface="Montserrat"/>
              <a:cs typeface="Montserrat"/>
              <a:sym typeface="Montserrat"/>
            </a:endParaRPr>
          </a:p>
          <a:p>
            <a:pPr marL="0" marR="0" lvl="0" indent="0" algn="l" rtl="0">
              <a:lnSpc>
                <a:spcPct val="150022"/>
              </a:lnSpc>
              <a:spcBef>
                <a:spcPts val="1200"/>
              </a:spcBef>
              <a:spcAft>
                <a:spcPts val="0"/>
              </a:spcAft>
              <a:buClr>
                <a:srgbClr val="000000"/>
              </a:buClr>
              <a:buSzPts val="2199"/>
              <a:buFont typeface="Arial"/>
              <a:buNone/>
            </a:pPr>
            <a:endParaRPr sz="2199" b="0" i="0" u="none" strike="noStrike" cap="none">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Clr>
                <a:srgbClr val="000000"/>
              </a:buClr>
              <a:buSzPts val="2199"/>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grpSp>
        <p:nvGrpSpPr>
          <p:cNvPr id="250" name="Google Shape;250;p9"/>
          <p:cNvGrpSpPr/>
          <p:nvPr/>
        </p:nvGrpSpPr>
        <p:grpSpPr>
          <a:xfrm>
            <a:off x="0" y="0"/>
            <a:ext cx="18288000" cy="10287000"/>
            <a:chOff x="0" y="0"/>
            <a:chExt cx="24384000" cy="13716000"/>
          </a:xfrm>
        </p:grpSpPr>
        <p:cxnSp>
          <p:nvCxnSpPr>
            <p:cNvPr id="251" name="Google Shape;251;p9"/>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252" name="Google Shape;252;p9"/>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253" name="Google Shape;253;p9"/>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4" name="Google Shape;254;p9"/>
            <p:cNvSpPr txBox="1"/>
            <p:nvPr/>
          </p:nvSpPr>
          <p:spPr>
            <a:xfrm rot="-5400000">
              <a:off x="21388700" y="9785100"/>
              <a:ext cx="4298400" cy="820200"/>
            </a:xfrm>
            <a:prstGeom prst="rect">
              <a:avLst/>
            </a:prstGeom>
            <a:noFill/>
            <a:ln>
              <a:noFill/>
            </a:ln>
          </p:spPr>
          <p:txBody>
            <a:bodyPr spcFirstLastPara="1" wrap="square" lIns="0" tIns="0" rIns="0" bIns="0" anchor="t" anchorCtr="0">
              <a:spAutoFit/>
            </a:bodyPr>
            <a:lstStyle/>
            <a:p>
              <a:pPr marL="0" lvl="0" indent="0" algn="l" rtl="0">
                <a:lnSpc>
                  <a:spcPct val="122000"/>
                </a:lnSpc>
                <a:spcBef>
                  <a:spcPts val="0"/>
                </a:spcBef>
                <a:spcAft>
                  <a:spcPts val="0"/>
                </a:spcAft>
                <a:buClr>
                  <a:schemeClr val="dk1"/>
                </a:buClr>
                <a:buSzPts val="1800"/>
                <a:buFont typeface="Arial"/>
                <a:buNone/>
              </a:pPr>
              <a:r>
                <a:rPr lang="en-US" sz="1800" u="sng">
                  <a:solidFill>
                    <a:schemeClr val="hlink"/>
                  </a:solidFill>
                  <a:latin typeface="Montserrat"/>
                  <a:ea typeface="Montserrat"/>
                  <a:cs typeface="Montserrat"/>
                  <a:sym typeface="Montserrat"/>
                  <a:hlinkClick r:id="rId4"/>
                </a:rPr>
                <a:t>www.fashionupproject.com</a:t>
              </a:r>
              <a:endParaRPr>
                <a:solidFill>
                  <a:schemeClr val="dk1"/>
                </a:solidFill>
              </a:endParaRPr>
            </a:p>
            <a:p>
              <a:pPr marL="0" marR="0" lvl="0" indent="0" algn="l" rtl="0">
                <a:lnSpc>
                  <a:spcPct val="122000"/>
                </a:lnSpc>
                <a:spcBef>
                  <a:spcPts val="0"/>
                </a:spcBef>
                <a:spcAft>
                  <a:spcPts val="0"/>
                </a:spcAft>
                <a:buClr>
                  <a:srgbClr val="000000"/>
                </a:buClr>
                <a:buSzPts val="1800"/>
                <a:buFont typeface="Arial"/>
                <a:buNone/>
              </a:pPr>
              <a:endParaRPr sz="1800">
                <a:solidFill>
                  <a:srgbClr val="1E2328"/>
                </a:solidFill>
                <a:latin typeface="Montserrat"/>
                <a:ea typeface="Montserrat"/>
                <a:cs typeface="Montserrat"/>
                <a:sym typeface="Montserrat"/>
              </a:endParaRPr>
            </a:p>
          </p:txBody>
        </p:sp>
      </p:grpSp>
      <p:cxnSp>
        <p:nvCxnSpPr>
          <p:cNvPr id="255" name="Google Shape;255;p9"/>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sp>
        <p:nvSpPr>
          <p:cNvPr id="256" name="Google Shape;256;p9"/>
          <p:cNvSpPr txBox="1"/>
          <p:nvPr/>
        </p:nvSpPr>
        <p:spPr>
          <a:xfrm>
            <a:off x="0" y="5485084"/>
            <a:ext cx="16221075" cy="4745461"/>
          </a:xfrm>
          <a:prstGeom prst="rect">
            <a:avLst/>
          </a:prstGeom>
          <a:no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257" name="Google Shape;257;p9"/>
          <p:cNvCxnSpPr/>
          <p:nvPr/>
        </p:nvCxnSpPr>
        <p:spPr>
          <a:xfrm rot="22765">
            <a:off x="12984061" y="8238948"/>
            <a:ext cx="719057" cy="0"/>
          </a:xfrm>
          <a:prstGeom prst="straightConnector1">
            <a:avLst/>
          </a:prstGeom>
          <a:noFill/>
          <a:ln w="9525" cap="flat" cmpd="sng">
            <a:solidFill>
              <a:srgbClr val="FFFFFF"/>
            </a:solidFill>
            <a:prstDash val="solid"/>
            <a:round/>
            <a:headEnd type="none" w="sm" len="sm"/>
            <a:tailEnd type="none" w="sm" len="sm"/>
          </a:ln>
        </p:spPr>
      </p:cxnSp>
      <p:sp>
        <p:nvSpPr>
          <p:cNvPr id="258" name="Google Shape;258;p9"/>
          <p:cNvSpPr txBox="1"/>
          <p:nvPr/>
        </p:nvSpPr>
        <p:spPr>
          <a:xfrm>
            <a:off x="1031566" y="35109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Clr>
                <a:srgbClr val="000000"/>
              </a:buClr>
              <a:buSzPts val="2499"/>
              <a:buFont typeface="Arial"/>
              <a:buNone/>
            </a:pPr>
            <a:r>
              <a:rPr lang="en-US" sz="2499" b="0" i="0" u="none" strike="noStrike" cap="none">
                <a:solidFill>
                  <a:srgbClr val="1E2328"/>
                </a:solidFill>
                <a:latin typeface="DM Serif Display"/>
                <a:ea typeface="DM Serif Display"/>
                <a:cs typeface="DM Serif Display"/>
                <a:sym typeface="DM Serif Display"/>
              </a:rPr>
              <a:t>UpTraK Training Programme</a:t>
            </a:r>
            <a:endParaRPr sz="1400" b="0" i="0" u="none" strike="noStrike" cap="none">
              <a:solidFill>
                <a:srgbClr val="000000"/>
              </a:solidFill>
              <a:latin typeface="Arial"/>
              <a:ea typeface="Arial"/>
              <a:cs typeface="Arial"/>
              <a:sym typeface="Arial"/>
            </a:endParaRPr>
          </a:p>
        </p:txBody>
      </p:sp>
      <p:sp>
        <p:nvSpPr>
          <p:cNvPr id="259" name="Google Shape;259;p9"/>
          <p:cNvSpPr txBox="1"/>
          <p:nvPr/>
        </p:nvSpPr>
        <p:spPr>
          <a:xfrm>
            <a:off x="7923168" y="131280"/>
            <a:ext cx="8729160" cy="919995"/>
          </a:xfrm>
          <a:prstGeom prst="rect">
            <a:avLst/>
          </a:prstGeom>
          <a:noFill/>
          <a:ln>
            <a:noFill/>
          </a:ln>
        </p:spPr>
        <p:txBody>
          <a:bodyPr spcFirstLastPara="1" wrap="square" lIns="0" tIns="0" rIns="0" bIns="0" anchor="t" anchorCtr="0">
            <a:spAutoFit/>
          </a:bodyPr>
          <a:lstStyle/>
          <a:p>
            <a:pPr marL="0" lvl="0" indent="0" algn="ctr" rtl="0">
              <a:lnSpc>
                <a:spcPct val="122008"/>
              </a:lnSpc>
              <a:spcBef>
                <a:spcPts val="0"/>
              </a:spcBef>
              <a:spcAft>
                <a:spcPts val="0"/>
              </a:spcAft>
              <a:buClr>
                <a:schemeClr val="dk1"/>
              </a:buClr>
              <a:buSzPts val="2499"/>
              <a:buFont typeface="Arial"/>
              <a:buNone/>
            </a:pPr>
            <a:r>
              <a:rPr lang="en-US" sz="2450" dirty="0">
                <a:solidFill>
                  <a:srgbClr val="1E2328"/>
                </a:solidFill>
                <a:latin typeface="Montserrat"/>
                <a:ea typeface="Montserrat"/>
                <a:cs typeface="Montserrat"/>
                <a:sym typeface="Montserrat"/>
              </a:rPr>
              <a:t>Module 3,</a:t>
            </a:r>
            <a:r>
              <a:rPr lang="en-US" sz="2450" dirty="0">
                <a:solidFill>
                  <a:schemeClr val="tx1"/>
                </a:solidFill>
                <a:latin typeface="Montserrat"/>
                <a:ea typeface="Montserrat"/>
                <a:cs typeface="Montserrat"/>
                <a:sym typeface="Montserrat"/>
              </a:rPr>
              <a:t> TEXTILE PRODUCT CATEGORIES: FEATURES, USE METHODS AND PROCESSING</a:t>
            </a:r>
            <a:endParaRPr sz="2450" b="0" i="0" u="none" strike="noStrike" cap="none" dirty="0">
              <a:solidFill>
                <a:schemeClr val="tx1"/>
              </a:solidFill>
              <a:latin typeface="Montserrat"/>
              <a:ea typeface="Montserrat"/>
              <a:cs typeface="Montserrat"/>
              <a:sym typeface="Montserrat"/>
            </a:endParaRPr>
          </a:p>
        </p:txBody>
      </p:sp>
      <p:sp>
        <p:nvSpPr>
          <p:cNvPr id="260" name="Google Shape;260;p9"/>
          <p:cNvSpPr/>
          <p:nvPr/>
        </p:nvSpPr>
        <p:spPr>
          <a:xfrm>
            <a:off x="6562434" y="6986207"/>
            <a:ext cx="10112897" cy="1656672"/>
          </a:xfrm>
          <a:custGeom>
            <a:avLst/>
            <a:gdLst/>
            <a:ahLst/>
            <a:cxnLst/>
            <a:rect l="l" t="t" r="r" b="b"/>
            <a:pathLst>
              <a:path w="7391041" h="2041451" extrusionOk="0">
                <a:moveTo>
                  <a:pt x="0" y="0"/>
                </a:moveTo>
                <a:lnTo>
                  <a:pt x="7391041" y="0"/>
                </a:lnTo>
                <a:lnTo>
                  <a:pt x="7391041" y="2041451"/>
                </a:lnTo>
                <a:lnTo>
                  <a:pt x="0" y="2041451"/>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61" name="Google Shape;261;p9" descr="Immagine che contiene strumento, tavolo, articoli, interno&#10;&#10;Descrizione generata automaticamente"/>
          <p:cNvPicPr preferRelativeResize="0"/>
          <p:nvPr/>
        </p:nvPicPr>
        <p:blipFill rotWithShape="1">
          <a:blip r:embed="rId5">
            <a:alphaModFix/>
          </a:blip>
          <a:srcRect/>
          <a:stretch/>
        </p:blipFill>
        <p:spPr>
          <a:xfrm>
            <a:off x="9453034" y="2308221"/>
            <a:ext cx="7222298" cy="4818627"/>
          </a:xfrm>
          <a:prstGeom prst="rect">
            <a:avLst/>
          </a:prstGeom>
          <a:noFill/>
          <a:ln>
            <a:noFill/>
          </a:ln>
        </p:spPr>
      </p:pic>
      <p:sp>
        <p:nvSpPr>
          <p:cNvPr id="262" name="Google Shape;262;p9"/>
          <p:cNvSpPr/>
          <p:nvPr/>
        </p:nvSpPr>
        <p:spPr>
          <a:xfrm>
            <a:off x="4929645" y="8560352"/>
            <a:ext cx="11745686" cy="1672885"/>
          </a:xfrm>
          <a:custGeom>
            <a:avLst/>
            <a:gdLst/>
            <a:ahLst/>
            <a:cxnLst/>
            <a:rect l="l" t="t" r="r" b="b"/>
            <a:pathLst>
              <a:path w="6574461" h="3678393" extrusionOk="0">
                <a:moveTo>
                  <a:pt x="0" y="0"/>
                </a:moveTo>
                <a:lnTo>
                  <a:pt x="6574461" y="0"/>
                </a:lnTo>
                <a:lnTo>
                  <a:pt x="6574461" y="3678393"/>
                </a:lnTo>
                <a:lnTo>
                  <a:pt x="0" y="3678393"/>
                </a:lnTo>
                <a:close/>
              </a:path>
            </a:pathLst>
          </a:custGeom>
          <a:solidFill>
            <a:srgbClr val="1E23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3" name="Google Shape;263;p9"/>
          <p:cNvSpPr txBox="1"/>
          <p:nvPr/>
        </p:nvSpPr>
        <p:spPr>
          <a:xfrm>
            <a:off x="6781800" y="9091276"/>
            <a:ext cx="10287303" cy="915507"/>
          </a:xfrm>
          <a:prstGeom prst="rect">
            <a:avLst/>
          </a:prstGeom>
          <a:noFill/>
          <a:ln>
            <a:noFill/>
          </a:ln>
        </p:spPr>
        <p:txBody>
          <a:bodyPr spcFirstLastPara="1" wrap="square" lIns="0" tIns="0" rIns="0" bIns="0" anchor="t" anchorCtr="0">
            <a:spAutoFit/>
          </a:bodyPr>
          <a:lstStyle/>
          <a:p>
            <a:pPr marL="0" marR="0" lvl="0" indent="0" algn="l" rtl="0">
              <a:lnSpc>
                <a:spcPct val="66666"/>
              </a:lnSpc>
              <a:spcBef>
                <a:spcPts val="0"/>
              </a:spcBef>
              <a:spcAft>
                <a:spcPts val="0"/>
              </a:spcAft>
              <a:buClr>
                <a:srgbClr val="000000"/>
              </a:buClr>
              <a:buSzPts val="9000"/>
              <a:buFont typeface="Arial"/>
              <a:buNone/>
            </a:pPr>
            <a:r>
              <a:rPr lang="en-US" sz="9000" b="0" i="0" u="none" strike="noStrike" cap="none">
                <a:solidFill>
                  <a:srgbClr val="FFFFFF"/>
                </a:solidFill>
                <a:latin typeface="DM Serif Display"/>
                <a:ea typeface="DM Serif Display"/>
                <a:cs typeface="DM Serif Display"/>
                <a:sym typeface="DM Serif Display"/>
              </a:rPr>
              <a:t>TRAINING UNITS</a:t>
            </a:r>
            <a:endParaRPr sz="1400" b="0" i="0" u="none" strike="noStrike" cap="none">
              <a:solidFill>
                <a:srgbClr val="000000"/>
              </a:solidFill>
              <a:latin typeface="Arial"/>
              <a:ea typeface="Arial"/>
              <a:cs typeface="Arial"/>
              <a:sym typeface="Arial"/>
            </a:endParaRPr>
          </a:p>
        </p:txBody>
      </p:sp>
      <p:sp>
        <p:nvSpPr>
          <p:cNvPr id="264" name="Google Shape;264;p9"/>
          <p:cNvSpPr txBox="1"/>
          <p:nvPr/>
        </p:nvSpPr>
        <p:spPr>
          <a:xfrm>
            <a:off x="1828800" y="3858379"/>
            <a:ext cx="6682800" cy="1847100"/>
          </a:xfrm>
          <a:prstGeom prst="rect">
            <a:avLst/>
          </a:prstGeom>
          <a:noFill/>
          <a:ln>
            <a:noFill/>
          </a:ln>
        </p:spPr>
        <p:txBody>
          <a:bodyPr spcFirstLastPara="1" wrap="square" lIns="0" tIns="0" rIns="0" bIns="0" anchor="t" anchorCtr="0">
            <a:spAutoFit/>
          </a:bodyPr>
          <a:lstStyle/>
          <a:p>
            <a:pPr marL="0" marR="0" lvl="0" indent="0" algn="l" rtl="0">
              <a:lnSpc>
                <a:spcPct val="111000"/>
              </a:lnSpc>
              <a:spcBef>
                <a:spcPts val="0"/>
              </a:spcBef>
              <a:spcAft>
                <a:spcPts val="0"/>
              </a:spcAft>
              <a:buClr>
                <a:srgbClr val="000000"/>
              </a:buClr>
              <a:buSzPts val="12000"/>
              <a:buFont typeface="Arial"/>
              <a:buNone/>
            </a:pPr>
            <a:r>
              <a:rPr lang="en-US" sz="12000" b="0" i="0" u="none" strike="noStrike" cap="none">
                <a:solidFill>
                  <a:srgbClr val="CFCF5A"/>
                </a:solidFill>
                <a:latin typeface="DM Serif Display"/>
                <a:ea typeface="DM Serif Display"/>
                <a:cs typeface="DM Serif Display"/>
                <a:sym typeface="DM Serif Display"/>
              </a:rPr>
              <a:t>Module </a:t>
            </a:r>
            <a:r>
              <a:rPr lang="en-US" sz="12000">
                <a:solidFill>
                  <a:srgbClr val="CFCF5A"/>
                </a:solidFill>
                <a:latin typeface="DM Serif Display"/>
                <a:ea typeface="DM Serif Display"/>
                <a:cs typeface="DM Serif Display"/>
                <a:sym typeface="DM Serif Display"/>
              </a:rPr>
              <a:t>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Personalizzato</PresentationFormat>
  <Slides>12</Slides>
  <Notes>12</Notes>
  <HiddenSlides>0</HiddenSlide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Giulia</dc:creator>
  <cp:revision>73</cp:revision>
  <dcterms:created xsi:type="dcterms:W3CDTF">2006-08-16T00:00:00Z</dcterms:created>
  <dcterms:modified xsi:type="dcterms:W3CDTF">2025-11-03T09:49:46Z</dcterms:modified>
</cp:coreProperties>
</file>