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M Serif Display" pitchFamily="2" charset="0"/>
      <p:regular r:id="rId15"/>
      <p:italic r:id="rId16"/>
    </p:embeddedFont>
    <p:embeddedFont>
      <p:font typeface="Montserrat" panose="00000500000000000000" pitchFamily="2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qZFFdNNB51FPPAUTuWOVsrbh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lenmacarthurfoundation.org/a-new-textiles-economy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vironment.ec.europa.eu/strategy/textiles-strategy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roparl.europa.eu/topics/en/article/20201208STO93327/the-impact-of-textile-production-and-waste-on-the-environment-infographics" TargetMode="External"/><Relationship Id="rId5" Type="http://schemas.openxmlformats.org/officeDocument/2006/relationships/hyperlink" Target="https://tocco.earth/article/upcycled-materials-for-circular-economy-Europe/" TargetMode="External"/><Relationship Id="rId4" Type="http://schemas.openxmlformats.org/officeDocument/2006/relationships/hyperlink" Target="http://www.fashionupproject.com" TargetMode="External"/><Relationship Id="rId9" Type="http://schemas.openxmlformats.org/officeDocument/2006/relationships/hyperlink" Target="https://www.redressdesignaward.com/academy/resources/guide/sustainability-in-fibr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fashionupprojec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fashionupprojec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fashionupprojec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hyperlink" Target="http://www.fashionupproject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fashionupproject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fashionupprojec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://www.fashionupprojec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http://www.fashionupprojec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1182" b="1180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r>
              <a:rPr lang="en-US" sz="2499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pl-PL" sz="2499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Training </a:t>
            </a:r>
            <a:r>
              <a:rPr lang="pl-PL" sz="2499" b="0" i="0" u="none" strike="noStrike" cap="none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4865198"/>
            <a:ext cx="6774300" cy="607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l-PL" sz="4800" b="0" i="0" u="none" strike="noStrike" cap="none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Kateg</a:t>
            </a:r>
            <a:r>
              <a:rPr lang="pl-PL" sz="48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orie produktów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pl-PL" sz="4800" b="0" i="0" u="none" strike="noStrike" cap="none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tekstylnych</a:t>
            </a:r>
            <a:r>
              <a:rPr lang="en-US" sz="4800" b="0" i="0" u="none" strike="noStrike" cap="none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l-PL" sz="4800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</a:t>
            </a:r>
            <a:r>
              <a:rPr lang="pl-PL" sz="4800" b="0" i="0" u="none" strike="noStrike" cap="none" dirty="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echy, wykorzystanie, przetwarzanie </a:t>
            </a:r>
            <a:endParaRPr lang="en-US" sz="4800" b="0" i="0" u="none" strike="noStrike" cap="none" dirty="0">
              <a:solidFill>
                <a:srgbClr val="231F20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rtl="0">
              <a:lnSpc>
                <a:spcPct val="2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 dirty="0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28700" y="2659586"/>
            <a:ext cx="6682800" cy="20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031566" y="6391549"/>
            <a:ext cx="5694495" cy="58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"/>
          <p:cNvSpPr txBox="1"/>
          <p:nvPr/>
        </p:nvSpPr>
        <p:spPr>
          <a:xfrm rot="-5400000">
            <a:off x="15817350" y="7452600"/>
            <a:ext cx="333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70" name="Google Shape;270;p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Google Shape;271;p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2" name="Google Shape;272;p1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 rot="-5400000">
              <a:off x="21327350" y="9723750"/>
              <a:ext cx="4421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74" name="Google Shape;274;p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10"/>
          <p:cNvCxnSpPr/>
          <p:nvPr/>
        </p:nvCxnSpPr>
        <p:spPr>
          <a:xfrm rot="22765">
            <a:off x="3293137" y="631359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10"/>
          <p:cNvCxnSpPr/>
          <p:nvPr/>
        </p:nvCxnSpPr>
        <p:spPr>
          <a:xfrm rot="22765">
            <a:off x="6954027" y="631359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7" name="Google Shape;277;p10"/>
          <p:cNvGrpSpPr/>
          <p:nvPr/>
        </p:nvGrpSpPr>
        <p:grpSpPr>
          <a:xfrm>
            <a:off x="11018818" y="3883545"/>
            <a:ext cx="4658815" cy="6081707"/>
            <a:chOff x="0" y="0"/>
            <a:chExt cx="3207753" cy="3846507"/>
          </a:xfrm>
        </p:grpSpPr>
        <p:sp>
          <p:nvSpPr>
            <p:cNvPr id="278" name="Google Shape;278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0" name="Google Shape;280;p10"/>
          <p:cNvCxnSpPr/>
          <p:nvPr/>
        </p:nvCxnSpPr>
        <p:spPr>
          <a:xfrm rot="22765">
            <a:off x="12961951" y="7271190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1" name="Google Shape;281;p10"/>
          <p:cNvSpPr txBox="1"/>
          <p:nvPr/>
        </p:nvSpPr>
        <p:spPr>
          <a:xfrm>
            <a:off x="2490482" y="1567598"/>
            <a:ext cx="116974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3 – Jednostki szkoleniowe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1098978" y="41681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6875358" y="4261666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5688471" y="5452848"/>
            <a:ext cx="32501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11423156" y="4988943"/>
            <a:ext cx="363953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2800" b="1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Techniki</a:t>
            </a:r>
            <a:r>
              <a:rPr lang="en-US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wyk</a:t>
            </a: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</a:t>
            </a:r>
            <a:r>
              <a:rPr lang="en-US" sz="2800" b="1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ńczania</a:t>
            </a:r>
            <a:r>
              <a:rPr lang="en-US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tekstyliów</a:t>
            </a:r>
            <a:endParaRPr sz="2800" i="0" u="none" strike="noStrike" cap="none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12061116" y="8039516"/>
            <a:ext cx="300154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7191649" y="329400"/>
            <a:ext cx="7999187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0"/>
          <p:cNvGrpSpPr/>
          <p:nvPr/>
        </p:nvGrpSpPr>
        <p:grpSpPr>
          <a:xfrm>
            <a:off x="5766644" y="3875887"/>
            <a:ext cx="4658815" cy="6081707"/>
            <a:chOff x="0" y="0"/>
            <a:chExt cx="3207753" cy="3846507"/>
          </a:xfrm>
        </p:grpSpPr>
        <p:sp>
          <p:nvSpPr>
            <p:cNvPr id="290" name="Google Shape;290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0"/>
          <p:cNvSpPr txBox="1"/>
          <p:nvPr/>
        </p:nvSpPr>
        <p:spPr>
          <a:xfrm>
            <a:off x="6313670" y="4922542"/>
            <a:ext cx="3250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Konstrukcja tkaniny i rodzaje splotów</a:t>
            </a:r>
            <a:endParaRPr sz="2800" i="0" u="none" strike="noStrike" cap="none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93" name="Google Shape;293;p10"/>
          <p:cNvCxnSpPr/>
          <p:nvPr/>
        </p:nvCxnSpPr>
        <p:spPr>
          <a:xfrm rot="22765">
            <a:off x="7590590" y="765130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4" name="Google Shape;294;p10"/>
          <p:cNvSpPr txBox="1"/>
          <p:nvPr/>
        </p:nvSpPr>
        <p:spPr>
          <a:xfrm>
            <a:off x="6636342" y="8106847"/>
            <a:ext cx="30386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sym typeface="Montserrat"/>
              </a:rPr>
              <a:t>Czas trwania: 2 godziny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5" name="Google Shape;295;p10"/>
          <p:cNvGrpSpPr/>
          <p:nvPr/>
        </p:nvGrpSpPr>
        <p:grpSpPr>
          <a:xfrm>
            <a:off x="475299" y="3801752"/>
            <a:ext cx="4658815" cy="6081707"/>
            <a:chOff x="0" y="0"/>
            <a:chExt cx="3207753" cy="3846507"/>
          </a:xfrm>
        </p:grpSpPr>
        <p:sp>
          <p:nvSpPr>
            <p:cNvPr id="296" name="Google Shape;296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0"/>
          <p:cNvSpPr txBox="1"/>
          <p:nvPr/>
        </p:nvSpPr>
        <p:spPr>
          <a:xfrm>
            <a:off x="1041579" y="4641763"/>
            <a:ext cx="325020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5000"/>
              </a:lnSpc>
              <a:buSzPts val="2800"/>
            </a:pPr>
            <a:r>
              <a:rPr lang="pl-PL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Wprowadzenie do włókien tekstylnych i tkanin</a:t>
            </a:r>
            <a:endParaRPr sz="2800" i="0" u="none" strike="noStrike" cap="none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299" name="Google Shape;299;p10"/>
          <p:cNvCxnSpPr/>
          <p:nvPr/>
        </p:nvCxnSpPr>
        <p:spPr>
          <a:xfrm rot="22765">
            <a:off x="2078898" y="7747175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0" name="Google Shape;300;p10"/>
          <p:cNvSpPr txBox="1"/>
          <p:nvPr/>
        </p:nvSpPr>
        <p:spPr>
          <a:xfrm>
            <a:off x="1320487" y="8001786"/>
            <a:ext cx="297125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Czas trwania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1</a:t>
            </a:r>
            <a:r>
              <a:rPr lang="pl-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godzina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10"/>
          <p:cNvGrpSpPr/>
          <p:nvPr/>
        </p:nvGrpSpPr>
        <p:grpSpPr>
          <a:xfrm>
            <a:off x="3282760" y="3427772"/>
            <a:ext cx="1008985" cy="986193"/>
            <a:chOff x="0" y="0"/>
            <a:chExt cx="812800" cy="812800"/>
          </a:xfrm>
        </p:grpSpPr>
        <p:sp>
          <p:nvSpPr>
            <p:cNvPr id="302" name="Google Shape;302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0"/>
          <p:cNvSpPr txBox="1"/>
          <p:nvPr/>
        </p:nvSpPr>
        <p:spPr>
          <a:xfrm>
            <a:off x="3298740" y="3790058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8530703" y="3382790"/>
            <a:ext cx="1008985" cy="986193"/>
            <a:chOff x="0" y="0"/>
            <a:chExt cx="812800" cy="812800"/>
          </a:xfrm>
        </p:grpSpPr>
        <p:sp>
          <p:nvSpPr>
            <p:cNvPr id="306" name="Google Shape;306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0"/>
          <p:cNvGrpSpPr/>
          <p:nvPr/>
        </p:nvGrpSpPr>
        <p:grpSpPr>
          <a:xfrm>
            <a:off x="13660240" y="3427772"/>
            <a:ext cx="1008985" cy="986193"/>
            <a:chOff x="0" y="0"/>
            <a:chExt cx="812800" cy="812800"/>
          </a:xfrm>
        </p:grpSpPr>
        <p:sp>
          <p:nvSpPr>
            <p:cNvPr id="309" name="Google Shape;309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0"/>
          <p:cNvSpPr txBox="1"/>
          <p:nvPr/>
        </p:nvSpPr>
        <p:spPr>
          <a:xfrm>
            <a:off x="8596998" y="3624668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 txBox="1"/>
          <p:nvPr/>
        </p:nvSpPr>
        <p:spPr>
          <a:xfrm>
            <a:off x="13680999" y="3774034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 txBox="1"/>
          <p:nvPr/>
        </p:nvSpPr>
        <p:spPr>
          <a:xfrm>
            <a:off x="4895359" y="2453685"/>
            <a:ext cx="9308561" cy="101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7458"/>
              </a:lnSpc>
              <a:buSzPts val="2400"/>
            </a:pPr>
            <a:r>
              <a: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Poniższe jednostki szkoleniowe składają się na moduł 3</a:t>
            </a: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1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" name="Google Shape;319;p11"/>
          <p:cNvCxnSpPr/>
          <p:nvPr/>
        </p:nvCxnSpPr>
        <p:spPr>
          <a:xfrm rot="22765">
            <a:off x="3293137" y="631359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11"/>
          <p:cNvCxnSpPr/>
          <p:nvPr/>
        </p:nvCxnSpPr>
        <p:spPr>
          <a:xfrm rot="22765">
            <a:off x="6954027" y="631359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11"/>
          <p:cNvSpPr txBox="1"/>
          <p:nvPr/>
        </p:nvSpPr>
        <p:spPr>
          <a:xfrm>
            <a:off x="2490483" y="1567598"/>
            <a:ext cx="1156473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1 – Jednostki szkoleniowe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23" name="Google Shape;323;p1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4" name="Google Shape;324;p1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5" name="Google Shape;325;p1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 txBox="1"/>
            <p:nvPr/>
          </p:nvSpPr>
          <p:spPr>
            <a:xfrm rot="-5400000">
              <a:off x="21315050" y="9711450"/>
              <a:ext cx="44457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27" name="Google Shape;327;p11"/>
          <p:cNvSpPr txBox="1"/>
          <p:nvPr/>
        </p:nvSpPr>
        <p:spPr>
          <a:xfrm>
            <a:off x="1098978" y="41681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 txBox="1"/>
          <p:nvPr/>
        </p:nvSpPr>
        <p:spPr>
          <a:xfrm>
            <a:off x="6875358" y="4261666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 txBox="1"/>
          <p:nvPr/>
        </p:nvSpPr>
        <p:spPr>
          <a:xfrm>
            <a:off x="5688471" y="5452848"/>
            <a:ext cx="3250169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11"/>
          <p:cNvCxnSpPr/>
          <p:nvPr/>
        </p:nvCxnSpPr>
        <p:spPr>
          <a:xfrm rot="22947">
            <a:off x="12956906" y="7669043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1" name="Google Shape;331;p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 txBox="1"/>
          <p:nvPr/>
        </p:nvSpPr>
        <p:spPr>
          <a:xfrm>
            <a:off x="7191647" y="329400"/>
            <a:ext cx="7615731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3" name="Google Shape;333;p11"/>
          <p:cNvGrpSpPr/>
          <p:nvPr/>
        </p:nvGrpSpPr>
        <p:grpSpPr>
          <a:xfrm>
            <a:off x="5766644" y="3875887"/>
            <a:ext cx="4658815" cy="6081707"/>
            <a:chOff x="0" y="0"/>
            <a:chExt cx="3207753" cy="3846507"/>
          </a:xfrm>
        </p:grpSpPr>
        <p:sp>
          <p:nvSpPr>
            <p:cNvPr id="334" name="Google Shape;334;p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1"/>
          <p:cNvSpPr txBox="1"/>
          <p:nvPr/>
        </p:nvSpPr>
        <p:spPr>
          <a:xfrm>
            <a:off x="6313670" y="4922542"/>
            <a:ext cx="3250200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Zastosowanie tekstyliów i ekologicznych technik przetwarzania w projektach </a:t>
            </a:r>
            <a:r>
              <a:rPr lang="pl-PL" sz="2800" b="1" dirty="0" err="1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upcyclingu</a:t>
            </a:r>
            <a:endParaRPr sz="28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37" name="Google Shape;337;p11"/>
          <p:cNvSpPr txBox="1"/>
          <p:nvPr/>
        </p:nvSpPr>
        <p:spPr>
          <a:xfrm>
            <a:off x="11812493" y="4988943"/>
            <a:ext cx="32502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 txBox="1"/>
          <p:nvPr/>
        </p:nvSpPr>
        <p:spPr>
          <a:xfrm>
            <a:off x="12061116" y="8039516"/>
            <a:ext cx="2574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Duration.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1"/>
          <p:cNvCxnSpPr/>
          <p:nvPr/>
        </p:nvCxnSpPr>
        <p:spPr>
          <a:xfrm rot="22765">
            <a:off x="7590590" y="7651306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11"/>
          <p:cNvSpPr txBox="1"/>
          <p:nvPr/>
        </p:nvSpPr>
        <p:spPr>
          <a:xfrm>
            <a:off x="6636342" y="8106847"/>
            <a:ext cx="29275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sym typeface="Montserrat"/>
              </a:rPr>
              <a:t>Czas trwania: 4 godziny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1"/>
          <p:cNvGrpSpPr/>
          <p:nvPr/>
        </p:nvGrpSpPr>
        <p:grpSpPr>
          <a:xfrm>
            <a:off x="475299" y="3801752"/>
            <a:ext cx="4658815" cy="6081707"/>
            <a:chOff x="0" y="0"/>
            <a:chExt cx="3207753" cy="3846507"/>
          </a:xfrm>
        </p:grpSpPr>
        <p:sp>
          <p:nvSpPr>
            <p:cNvPr id="342" name="Google Shape;342;p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11"/>
          <p:cNvSpPr txBox="1"/>
          <p:nvPr/>
        </p:nvSpPr>
        <p:spPr>
          <a:xfrm>
            <a:off x="1041579" y="4641763"/>
            <a:ext cx="32502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l-PL" sz="2800" b="1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Zrównoważone i etyczne praktyki oraz przetwarzanie przyjazne dla środowiska</a:t>
            </a:r>
            <a:endParaRPr sz="2800" i="0" u="none" strike="noStrike" cap="none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345" name="Google Shape;345;p11"/>
          <p:cNvCxnSpPr/>
          <p:nvPr/>
        </p:nvCxnSpPr>
        <p:spPr>
          <a:xfrm rot="22765">
            <a:off x="2078898" y="7747175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p11"/>
          <p:cNvSpPr txBox="1"/>
          <p:nvPr/>
        </p:nvSpPr>
        <p:spPr>
          <a:xfrm>
            <a:off x="1320488" y="8001786"/>
            <a:ext cx="2574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dirty="0">
                <a:solidFill>
                  <a:srgbClr val="FFFFFF"/>
                </a:solidFill>
                <a:latin typeface="Montserrat"/>
                <a:sym typeface="Montserrat"/>
              </a:rPr>
              <a:t>Czas trwania: 3 godziny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11"/>
          <p:cNvGrpSpPr/>
          <p:nvPr/>
        </p:nvGrpSpPr>
        <p:grpSpPr>
          <a:xfrm>
            <a:off x="3282760" y="3427772"/>
            <a:ext cx="1008985" cy="986193"/>
            <a:chOff x="0" y="0"/>
            <a:chExt cx="812800" cy="812800"/>
          </a:xfrm>
        </p:grpSpPr>
        <p:sp>
          <p:nvSpPr>
            <p:cNvPr id="348" name="Google Shape;34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11"/>
          <p:cNvSpPr txBox="1"/>
          <p:nvPr/>
        </p:nvSpPr>
        <p:spPr>
          <a:xfrm>
            <a:off x="3298740" y="3790058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1"/>
          <p:cNvGrpSpPr/>
          <p:nvPr/>
        </p:nvGrpSpPr>
        <p:grpSpPr>
          <a:xfrm>
            <a:off x="8530703" y="3382790"/>
            <a:ext cx="1008985" cy="986193"/>
            <a:chOff x="0" y="0"/>
            <a:chExt cx="812800" cy="812800"/>
          </a:xfrm>
        </p:grpSpPr>
        <p:sp>
          <p:nvSpPr>
            <p:cNvPr id="352" name="Google Shape;35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solidFill>
              <a:srgbClr val="1E232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11"/>
          <p:cNvSpPr txBox="1"/>
          <p:nvPr/>
        </p:nvSpPr>
        <p:spPr>
          <a:xfrm>
            <a:off x="8596998" y="3624668"/>
            <a:ext cx="876394" cy="45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13680999" y="3774034"/>
            <a:ext cx="876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61" name="Google Shape;361;p12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 extrusionOk="0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64" name="Google Shape;364;p1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5" name="Google Shape;365;p1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6" name="Google Shape;366;p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 txBox="1"/>
            <p:nvPr/>
          </p:nvSpPr>
          <p:spPr>
            <a:xfrm rot="-5400000">
              <a:off x="21327350" y="9723750"/>
              <a:ext cx="4421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368" name="Google Shape;368;p1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9" name="Google Shape;369;p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370" name="Google Shape;370;p12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371" name="Google Shape;371;p12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 extrusionOk="0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2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3" name="Google Shape;373;p12"/>
            <p:cNvSpPr txBox="1"/>
            <p:nvPr/>
          </p:nvSpPr>
          <p:spPr>
            <a:xfrm>
              <a:off x="594936" y="1078965"/>
              <a:ext cx="3453894" cy="86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65"/>
                <a:buFont typeface="Arial"/>
                <a:buNone/>
              </a:pPr>
              <a:r>
                <a:rPr lang="pl-PL" sz="3465" b="0" i="0" u="none" strike="noStrike" cap="none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Referencje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4" name="Google Shape;374;p12"/>
          <p:cNvCxnSpPr/>
          <p:nvPr/>
        </p:nvCxnSpPr>
        <p:spPr>
          <a:xfrm rot="22765">
            <a:off x="10111530" y="4988719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5" name="Google Shape;375;p12"/>
          <p:cNvSpPr txBox="1"/>
          <p:nvPr/>
        </p:nvSpPr>
        <p:spPr>
          <a:xfrm>
            <a:off x="4372925" y="3489948"/>
            <a:ext cx="11951400" cy="59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79" marR="0" lvl="1" indent="-23749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99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https://tocco.earth/article/upcycled-materials-for-circular-economy-Europe/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979" marR="0" lvl="1" indent="-23749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99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https://www.europarl.europa.eu/topics/en/article/20201208STO93327/the-impact-of-textile-production-and-waste-on-the-environment-infographics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979" marR="0" lvl="1" indent="-23749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99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https://environment.ec.europa.eu/strategy/textiles-strategy_en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74978" marR="0" lvl="1" indent="-237489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99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https://www.ellenmacarthurfoundation.org/a-new-textiles-economy</a:t>
            </a: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50">
                <a:latin typeface="Montserrat"/>
                <a:ea typeface="Montserrat"/>
                <a:cs typeface="Montserrat"/>
                <a:sym typeface="Montserrat"/>
              </a:rPr>
              <a:t>(pp 119)</a:t>
            </a:r>
            <a:endParaRPr sz="2150">
              <a:latin typeface="Montserrat"/>
              <a:ea typeface="Montserrat"/>
              <a:cs typeface="Montserrat"/>
              <a:sym typeface="Montserrat"/>
            </a:endParaRPr>
          </a:p>
          <a:p>
            <a:pPr marL="474978" marR="0" lvl="1" indent="-237489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Font typeface="Arial"/>
              <a:buChar char="•"/>
            </a:pPr>
            <a:r>
              <a:rPr lang="en-US" sz="219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various (2020), Textilepedia, </a:t>
            </a:r>
            <a:r>
              <a:rPr lang="en-US" sz="21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Fashionary International Limit</a:t>
            </a:r>
            <a:endParaRPr sz="21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74978" marR="0" lvl="1" indent="-237489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99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https://www.redressdesignaward.com/academy/resources/guide/sustainability-in-fibres</a:t>
            </a:r>
            <a:endParaRPr sz="215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74978" marR="0" lvl="1" indent="-237489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en-US" sz="21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Gullingsrud, Annie (2017), </a:t>
            </a:r>
            <a:r>
              <a:rPr lang="en-US" sz="2150">
                <a:solidFill>
                  <a:srgbClr val="0F111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Fashion Fibers: Designing for Sustainability, Fairchild Books</a:t>
            </a:r>
            <a:endParaRPr sz="215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74978" marR="0" lvl="1" indent="-237489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Font typeface="Arial"/>
              <a:buChar char="•"/>
            </a:pPr>
            <a:r>
              <a:rPr lang="en-US" sz="215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Fletcher, Kate (2008), Sustainable Fashion &amp; Textiles: Design Journeys, Earthscan pp 3-38</a:t>
            </a:r>
            <a:endParaRPr sz="21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7191648" y="329400"/>
            <a:ext cx="7659978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4" name="Google Shape;104;p2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t="1182" b="1180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 rot="-5400000">
            <a:off x="15771300" y="7406550"/>
            <a:ext cx="3426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031566" y="3023235"/>
            <a:ext cx="4764550" cy="558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buSzPts val="2200"/>
            </a:pPr>
            <a:r>
              <a:rPr lang="pl-PL" sz="2200" dirty="0">
                <a:latin typeface="Montserrat"/>
                <a:ea typeface="Montserrat"/>
                <a:cs typeface="Montserrat"/>
                <a:sym typeface="Montserrat"/>
              </a:rPr>
              <a:t>Sfinansowane przez Unię udziału. Wyrażone opinie i opinie są jednak oparte na opinii i są wyłącznymi autorami/podaniami, które zostały zweryfikowane przez Komisję Europejską lub Komisję Europejską. Edukacji i Kultury (EACEA). Ani Unia Europejska, ani EACEA nie ponoszą za nie odpowiedzialności.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21" name="Google Shape;121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>
            <a:xfrm rot="-5400000">
              <a:off x="21150950" y="9998250"/>
              <a:ext cx="432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5" name="Google Shape;125;p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6" name="Google Shape;126;p3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27" name="Google Shape;127;p3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 extrusionOk="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t="25125" b="3954"/>
          <a:stretch/>
        </p:blipFill>
        <p:spPr>
          <a:xfrm>
            <a:off x="8427737" y="3076575"/>
            <a:ext cx="6774163" cy="72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874394" y="1565798"/>
            <a:ext cx="68829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3</a:t>
            </a: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-</a:t>
            </a:r>
            <a:r>
              <a:rPr lang="en-US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Cele nauczania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3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3"/>
          <p:cNvSpPr txBox="1"/>
          <p:nvPr/>
        </p:nvSpPr>
        <p:spPr>
          <a:xfrm>
            <a:off x="1031600" y="3412900"/>
            <a:ext cx="6882900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buSzPts val="2199"/>
            </a:pP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Poznaj najpopularniejsze włókna i tkaniny:</a:t>
            </a:r>
          </a:p>
          <a:p>
            <a:pPr marL="285750" lvl="0" indent="-285750" algn="just">
              <a:lnSpc>
                <a:spcPct val="150000"/>
              </a:lnSpc>
              <a:buSzPts val="2199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umiejętność rozróżniania różnych rodzajów włókien, ich pochodzenia i procesów produkcyjnych.</a:t>
            </a:r>
          </a:p>
          <a:p>
            <a:pPr marL="285750" lvl="0" indent="-285750" algn="just">
              <a:lnSpc>
                <a:spcPct val="150000"/>
              </a:lnSpc>
              <a:buSzPts val="2199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dogłębne zrozumienie różnych kategorii wyrobów tekstylnych i wpływu zawartości włókien na właściwości tkaniny; ich charakterystycznych cech oraz metod stosowanych w ich przetwarzaniu i zastosowaniu.</a:t>
            </a:r>
          </a:p>
          <a:p>
            <a:pPr lvl="0" algn="just">
              <a:lnSpc>
                <a:spcPct val="150000"/>
              </a:lnSpc>
              <a:buSzPts val="2199"/>
            </a:pP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Poznaj zrównoważone alternatywy:</a:t>
            </a:r>
          </a:p>
          <a:p>
            <a:pPr marL="285750" lvl="0" indent="-285750" algn="just">
              <a:lnSpc>
                <a:spcPct val="150000"/>
              </a:lnSpc>
              <a:buSzPts val="2199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zrozumienie etycznej produkcji i znaczenia etycznych praktyk w przetwórstwie tekstyliów; świadomość ekologicznych materiałów tekstylnych i innowacyjnych, zrównoważonych włókien.</a:t>
            </a:r>
          </a:p>
          <a:p>
            <a:pPr marL="285750" lvl="0" indent="-285750" algn="just">
              <a:lnSpc>
                <a:spcPct val="150000"/>
              </a:lnSpc>
              <a:buSzPts val="2199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umiejętność oceny i wyboru tekstyliów do konkretnych projektów </a:t>
            </a:r>
            <a:r>
              <a:rPr lang="pl-PL" sz="1800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7191724" y="351100"/>
            <a:ext cx="7482919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146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47" name="Google Shape;147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9" name="Google Shape;149;p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 rot="-5400000">
              <a:off x="21376400" y="9772800"/>
              <a:ext cx="43230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51" name="Google Shape;151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 t="5217" b="5216"/>
          <a:stretch/>
        </p:blipFill>
        <p:spPr>
          <a:xfrm>
            <a:off x="1031566" y="2057400"/>
            <a:ext cx="5356508" cy="720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6589606" y="1447405"/>
            <a:ext cx="9452700" cy="8420890"/>
            <a:chOff x="0" y="114300"/>
            <a:chExt cx="12603600" cy="11227854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0" y="2570521"/>
              <a:ext cx="12603600" cy="8771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50022"/>
                </a:lnSpc>
                <a:buSzPts val="2199"/>
              </a:pPr>
              <a:r>
                <a:rPr lang="pl-PL" sz="19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 koniec tego modułu uczestnicy będą potrafili identyfikować różne rodzaje tkanin i rozumieć, jak zawartość włókien wpływa na ich właściwości, w tym trwałość, komfort i przydatność do </a:t>
              </a:r>
              <a:r>
                <a:rPr lang="pl-PL" sz="19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19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Zrozumieją, jak konstrukcja tkaniny wpływa na jej zachowanie, teksturę i przydatność do różnych rodzajów odzieży. Zdobędą kompleksowy przegląd metod stosowanych w celu poprawy wyglądu, tekstury i funkcjonalności tkanin, szczegółowo omawiając różne techniki wykończeniowe w przetwórstwie tekstyliów, takie jak barwienie, drukowanie, powlekanie i specjalne zabiegi. Poprzez ćwiczenia teoretyczne i praktyczne uczestnicy zdobędą dogłębną wiedzę na temat tego, jak wybierać i przetwarzać tekstylia w sposób minimalizujący wpływ na środowisko – stosując materiały i procesy o niskim wpływie na środowisko. Na koniec będą potrafili wybierać tekstylia, projektować i realizować własny projekt </a:t>
              </a:r>
              <a:r>
                <a:rPr lang="pl-PL" sz="19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upcyclingu</a:t>
              </a:r>
              <a:r>
                <a:rPr lang="pl-PL" sz="19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biorąc pod uwagę takie czynniki, jak trwałość tkaniny, łatwość manipulacji i zamierzone zastosowanie ubrania poddanego </a:t>
              </a:r>
              <a:r>
                <a:rPr lang="pl-PL" sz="1900" dirty="0" err="1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upcyclingowi</a:t>
              </a:r>
              <a:r>
                <a:rPr lang="pl-PL" sz="19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9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0" y="114300"/>
              <a:ext cx="8969491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-PL" sz="6000" b="0" i="0" u="none" strike="noStrike" cap="none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 wyniki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-PL" sz="60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nauczania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7191649" y="329400"/>
            <a:ext cx="7615729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sz="2499" b="0" i="0" u="none" strike="noStrike" cap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5"/>
          <p:cNvGrpSpPr/>
          <p:nvPr/>
        </p:nvGrpSpPr>
        <p:grpSpPr>
          <a:xfrm>
            <a:off x="7061468" y="6604829"/>
            <a:ext cx="9310979" cy="3595688"/>
            <a:chOff x="0" y="0"/>
            <a:chExt cx="12414639" cy="4794250"/>
          </a:xfrm>
        </p:grpSpPr>
        <p:grpSp>
          <p:nvGrpSpPr>
            <p:cNvPr id="163" name="Google Shape;163;p5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64" name="Google Shape;164;p5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5"/>
            <p:cNvGrpSpPr/>
            <p:nvPr/>
          </p:nvGrpSpPr>
          <p:grpSpPr>
            <a:xfrm>
              <a:off x="0" y="0"/>
              <a:ext cx="6111699" cy="1365250"/>
              <a:chOff x="0" y="0"/>
              <a:chExt cx="3638591" cy="812800"/>
            </a:xfrm>
          </p:grpSpPr>
          <p:sp>
            <p:nvSpPr>
              <p:cNvPr id="167" name="Google Shape;167;p5"/>
              <p:cNvSpPr/>
              <p:nvPr/>
            </p:nvSpPr>
            <p:spPr>
              <a:xfrm>
                <a:off x="2822011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5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" name="Google Shape;169;p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70" name="Google Shape;170;p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" name="Google Shape;172;p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9588867" y="439200"/>
              <a:ext cx="11393172" cy="1051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22008"/>
                </a:lnSpc>
                <a:buClr>
                  <a:schemeClr val="dk1"/>
                </a:buClr>
                <a:buSzPts val="2499"/>
              </a:pPr>
              <a:r>
                <a:rPr lang="pl-PL" sz="210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3, </a:t>
              </a:r>
              <a:r>
                <a:rPr lang="pl-PL" sz="2100" dirty="0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KATEGORIE WYROBÓW TEKSTYLNYCH: CECHY, METODY UŻYTKOWANIA I PRZETWARZANIA</a:t>
              </a:r>
              <a:endParaRPr lang="pl-PL" sz="2499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 rot="-5400000">
              <a:off x="21364100" y="9760500"/>
              <a:ext cx="43476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75" name="Google Shape;175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6" name="Google Shape;176;p5"/>
          <p:cNvGrpSpPr/>
          <p:nvPr/>
        </p:nvGrpSpPr>
        <p:grpSpPr>
          <a:xfrm>
            <a:off x="482855" y="1475812"/>
            <a:ext cx="9463584" cy="7351315"/>
            <a:chOff x="0" y="114300"/>
            <a:chExt cx="12618111" cy="9801750"/>
          </a:xfrm>
        </p:grpSpPr>
        <p:sp>
          <p:nvSpPr>
            <p:cNvPr id="177" name="Google Shape;177;p5"/>
            <p:cNvSpPr txBox="1"/>
            <p:nvPr/>
          </p:nvSpPr>
          <p:spPr>
            <a:xfrm>
              <a:off x="14511" y="1975418"/>
              <a:ext cx="12603600" cy="79406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l-PL" sz="215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Ten moduł połączy zajęcia teoretyczne z zajęciami praktycznymi. Studenci będą mieli dostęp do dokumentacji zawierającej informacje o tekstyliach, a także do próbek tkanin i będą mogli przeprowadzić analizy porównawcze różnych rodzajów tekstyliów.</a:t>
              </a:r>
            </a:p>
            <a:p>
              <a:pPr lvl="0"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l-PL" sz="215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Wykorzystując studia przypadków i myślenie koncepcyjne, uczestnicy przejdą przez ćwiczenia praktyczne obejmujące przetwarzanie i stosowanie różnych tekstyliów w projektach </a:t>
              </a:r>
              <a:r>
                <a:rPr lang="pl-PL" sz="2150" dirty="0" err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upcyclingowych</a:t>
              </a:r>
              <a:r>
                <a:rPr lang="pl-PL" sz="215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lvl="0"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pl-PL" sz="2150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Takie podejście gwarantuje, że studenci nie tylko poznają aspekty teoretyczne, ale także zdobędą praktyczne doświadczenie w obsłudze i pracy z różnymi materiałami tekstylnymi.</a:t>
              </a:r>
              <a:endParaRPr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99"/>
                <a:buFont typeface="Arial"/>
                <a:buNone/>
              </a:pPr>
              <a:r>
                <a:rPr lang="en-US" sz="215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... </a:t>
              </a:r>
              <a:endParaRPr sz="215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0" y="114300"/>
              <a:ext cx="8969401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-PL" sz="6000" b="0" i="0" u="none" strike="noStrike" cap="none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Metodologia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" name="Google Shape;179;p5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5" descr="Immagine che contiene cucito, macchina da cucire, Ago di macchina da cucire, strument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6983" y="2641370"/>
            <a:ext cx="5037463" cy="755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86" name="Google Shape;186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8" name="Google Shape;188;p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 rot="-5400000">
              <a:off x="21339500" y="9735900"/>
              <a:ext cx="43968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90" name="Google Shape;190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1" name="Google Shape;191;p6"/>
          <p:cNvGrpSpPr/>
          <p:nvPr/>
        </p:nvGrpSpPr>
        <p:grpSpPr>
          <a:xfrm>
            <a:off x="62791" y="1242642"/>
            <a:ext cx="6051534" cy="9253538"/>
            <a:chOff x="0" y="0"/>
            <a:chExt cx="1308826" cy="2001355"/>
          </a:xfrm>
        </p:grpSpPr>
        <p:sp>
          <p:nvSpPr>
            <p:cNvPr id="192" name="Google Shape;192;p6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6"/>
          <p:cNvSpPr txBox="1"/>
          <p:nvPr/>
        </p:nvSpPr>
        <p:spPr>
          <a:xfrm>
            <a:off x="327000" y="3830974"/>
            <a:ext cx="48213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r>
              <a:rPr lang="en-US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pl-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Czas trwania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6"/>
          <p:cNvCxnSpPr/>
          <p:nvPr/>
        </p:nvCxnSpPr>
        <p:spPr>
          <a:xfrm>
            <a:off x="1087192" y="586941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6"/>
          <p:cNvSpPr txBox="1"/>
          <p:nvPr/>
        </p:nvSpPr>
        <p:spPr>
          <a:xfrm>
            <a:off x="1116504" y="6163521"/>
            <a:ext cx="3944100" cy="50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8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12 </a:t>
            </a:r>
            <a:r>
              <a:rPr lang="pl-PL" sz="2800" b="1" dirty="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godzin</a:t>
            </a:r>
            <a:endParaRPr sz="2800" b="0" i="0" u="none" strike="noStrike" cap="none" dirty="0">
              <a:solidFill>
                <a:srgbClr val="C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5188298" y="517619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6"/>
          <p:cNvGrpSpPr/>
          <p:nvPr/>
        </p:nvGrpSpPr>
        <p:grpSpPr>
          <a:xfrm>
            <a:off x="6271629" y="1407482"/>
            <a:ext cx="9601200" cy="6353031"/>
            <a:chOff x="-620057" y="-2801167"/>
            <a:chExt cx="12801600" cy="8470710"/>
          </a:xfrm>
        </p:grpSpPr>
        <p:sp>
          <p:nvSpPr>
            <p:cNvPr id="199" name="Google Shape;199;p6"/>
            <p:cNvSpPr txBox="1"/>
            <p:nvPr/>
          </p:nvSpPr>
          <p:spPr>
            <a:xfrm>
              <a:off x="-620057" y="-1582700"/>
              <a:ext cx="12801600" cy="7252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7458"/>
                </a:lnSpc>
                <a:buSzPts val="2400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tego modułu wymagane są: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Notatnik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Laptop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Projektor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Próbki tkanin: naturalnych, syntetycznych i mieszanych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Maszyna do szycia + nici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Szpilki, kreda, nożyczki, miarka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Materiały do ​​tworzenia wykrojów: papier, linijki techniczne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Materiały i narzędzia do zrównoważonej obróbki tkanin (materiały do ​​naturalnego barwienia, drukowania itp.)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Ubrania z różnych materiałów do recyklingu</a:t>
              </a:r>
            </a:p>
            <a:p>
              <a:pPr marL="342900" lvl="0" indent="-342900">
                <a:lnSpc>
                  <a:spcPct val="137458"/>
                </a:lnSpc>
                <a:buSzPts val="2400"/>
                <a:buFont typeface="Arial" panose="020B0604020202020204" pitchFamily="34" charset="0"/>
                <a:buChar char="•"/>
              </a:pPr>
              <a:r>
                <a:rPr lang="pl-PL" sz="215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Dodatki krawieckie</a:t>
              </a:r>
              <a:endParaRPr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-591029" y="-2801167"/>
              <a:ext cx="10118569" cy="12294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600"/>
                <a:buFont typeface="Arial"/>
                <a:buNone/>
              </a:pPr>
              <a:r>
                <a:rPr lang="pl-PL" sz="5600" b="0" i="0" u="none" strike="noStrike" cap="none" dirty="0">
                  <a:solidFill>
                    <a:srgbClr val="CFCF5A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Wymagany sprzęt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6"/>
          <p:cNvSpPr txBox="1"/>
          <p:nvPr/>
        </p:nvSpPr>
        <p:spPr>
          <a:xfrm>
            <a:off x="6271629" y="7896542"/>
            <a:ext cx="7312200" cy="9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pl-PL" sz="56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Kryteria ocenian</a:t>
            </a:r>
            <a:r>
              <a:rPr lang="pl-PL" sz="56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7191649" y="329400"/>
            <a:ext cx="7871009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6200904" y="8760395"/>
            <a:ext cx="9434100" cy="211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37458"/>
              </a:lnSpc>
              <a:buSzPts val="2400"/>
            </a:pPr>
            <a:r>
              <a: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Uczestnicy otrzymają do rozwiązania </a:t>
            </a:r>
            <a:r>
              <a:rPr lang="pl-PL" sz="24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quiz składający się z 5 pytań zamkniętych</a:t>
            </a:r>
            <a:r>
              <a: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który pozwoli sprawdzić, czy osiągnęli cele edukacyjne wyznaczone dla tego </a:t>
            </a:r>
            <a:r>
              <a:rPr lang="pl-PL" sz="24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Modułu</a:t>
            </a:r>
            <a:r>
              <a:rPr lang="pl-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832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…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7"/>
          <p:cNvGrpSpPr/>
          <p:nvPr/>
        </p:nvGrpSpPr>
        <p:grpSpPr>
          <a:xfrm>
            <a:off x="15755" y="6086940"/>
            <a:ext cx="9310979" cy="4344381"/>
            <a:chOff x="0" y="-998257"/>
            <a:chExt cx="12414639" cy="5792507"/>
          </a:xfrm>
        </p:grpSpPr>
        <p:grpSp>
          <p:nvGrpSpPr>
            <p:cNvPr id="210" name="Google Shape;210;p7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211" name="Google Shape;211;p7"/>
              <p:cNvSpPr/>
              <p:nvPr/>
            </p:nvSpPr>
            <p:spPr>
              <a:xfrm>
                <a:off x="0" y="922433"/>
                <a:ext cx="7391041" cy="1119018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7"/>
            <p:cNvGrpSpPr/>
            <p:nvPr/>
          </p:nvGrpSpPr>
          <p:grpSpPr>
            <a:xfrm>
              <a:off x="0" y="-998257"/>
              <a:ext cx="4663318" cy="2363507"/>
              <a:chOff x="0" y="-594311"/>
              <a:chExt cx="2776300" cy="1407111"/>
            </a:xfrm>
          </p:grpSpPr>
          <p:sp>
            <p:nvSpPr>
              <p:cNvPr id="214" name="Google Shape;214;p7"/>
              <p:cNvSpPr/>
              <p:nvPr/>
            </p:nvSpPr>
            <p:spPr>
              <a:xfrm>
                <a:off x="0" y="-594311"/>
                <a:ext cx="2776300" cy="841433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7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6" name="Google Shape;216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17" name="Google Shape;217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9" name="Google Shape;219;p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"/>
            <p:cNvSpPr txBox="1"/>
            <p:nvPr/>
          </p:nvSpPr>
          <p:spPr>
            <a:xfrm rot="-5400000">
              <a:off x="21315050" y="9711450"/>
              <a:ext cx="44457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21" name="Google Shape;221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2" name="Google Shape;222;p7"/>
          <p:cNvGrpSpPr/>
          <p:nvPr/>
        </p:nvGrpSpPr>
        <p:grpSpPr>
          <a:xfrm>
            <a:off x="213158" y="1322281"/>
            <a:ext cx="16102014" cy="8135560"/>
            <a:chOff x="-8698018" y="-849893"/>
            <a:chExt cx="21469351" cy="9556342"/>
          </a:xfrm>
        </p:grpSpPr>
        <p:sp>
          <p:nvSpPr>
            <p:cNvPr id="223" name="Google Shape;223;p7"/>
            <p:cNvSpPr txBox="1"/>
            <p:nvPr/>
          </p:nvSpPr>
          <p:spPr>
            <a:xfrm>
              <a:off x="1716334" y="-849893"/>
              <a:ext cx="11054999" cy="9556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17821"/>
                </a:lnSpc>
                <a:buSzPts val="2800"/>
              </a:pPr>
              <a:r>
                <a:rPr lang="pl-PL" sz="2800" dirty="0">
                  <a:latin typeface="Montserrat"/>
                  <a:ea typeface="Montserrat"/>
                  <a:cs typeface="Montserrat"/>
                  <a:sym typeface="Montserrat"/>
                </a:rPr>
                <a:t>Ten moduł zawiera teoretyczne materiały szkoleniowe w formacie PPT lub </a:t>
              </a:r>
              <a:r>
                <a:rPr lang="pl-PL" sz="2800" dirty="0" err="1">
                  <a:latin typeface="Montserrat"/>
                  <a:ea typeface="Montserrat"/>
                  <a:cs typeface="Montserrat"/>
                  <a:sym typeface="Montserrat"/>
                </a:rPr>
                <a:t>Canva</a:t>
              </a:r>
              <a:r>
                <a:rPr lang="pl-PL" sz="2800" dirty="0">
                  <a:latin typeface="Montserrat"/>
                  <a:ea typeface="Montserrat"/>
                  <a:cs typeface="Montserrat"/>
                  <a:sym typeface="Montserrat"/>
                </a:rPr>
                <a:t> i jest uzupełniony 2 samouczkami wideo.</a:t>
              </a:r>
            </a:p>
            <a:p>
              <a:pPr lvl="0">
                <a:lnSpc>
                  <a:spcPct val="117821"/>
                </a:lnSpc>
                <a:buSzPts val="2800"/>
              </a:pPr>
              <a:endParaRPr lang="pl-PL" sz="28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>
                <a:lnSpc>
                  <a:spcPct val="117821"/>
                </a:lnSpc>
                <a:buSzPts val="2800"/>
              </a:pPr>
              <a:r>
                <a:rPr lang="pl-PL" sz="2800" dirty="0">
                  <a:latin typeface="Montserrat"/>
                  <a:ea typeface="Montserrat"/>
                  <a:cs typeface="Montserrat"/>
                  <a:sym typeface="Montserrat"/>
                </a:rPr>
                <a:t>Materiały teoretyczne są dostępne dla każdej jednostki szkoleniowej wchodzącej w skład modułu. Dostępne samouczki wideo dotyczą:</a:t>
              </a:r>
            </a:p>
            <a:p>
              <a:pPr lvl="0">
                <a:lnSpc>
                  <a:spcPct val="117821"/>
                </a:lnSpc>
                <a:buSzPts val="2800"/>
              </a:pPr>
              <a:endParaRPr lang="pl-PL" sz="28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>
                <a:lnSpc>
                  <a:spcPct val="117821"/>
                </a:lnSpc>
                <a:buSzPts val="2800"/>
              </a:pPr>
              <a:r>
                <a:rPr lang="pl-PL" sz="2800" dirty="0">
                  <a:latin typeface="Montserrat"/>
                  <a:ea typeface="Montserrat"/>
                  <a:cs typeface="Montserrat"/>
                  <a:sym typeface="Montserrat"/>
                </a:rPr>
                <a:t>1 - Metody podstawowe: rodzaje tkanin – włókna i sploty oraz ich zachowanie, funkcjonalność i różne techniki wykończeniowe w przetwórstwie tekstyliów</a:t>
              </a:r>
            </a:p>
            <a:p>
              <a:pPr lvl="0">
                <a:lnSpc>
                  <a:spcPct val="117821"/>
                </a:lnSpc>
                <a:buSzPts val="2800"/>
              </a:pPr>
              <a:endParaRPr lang="pl-PL" sz="2800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lvl="0">
                <a:lnSpc>
                  <a:spcPct val="117821"/>
                </a:lnSpc>
                <a:buSzPts val="2800"/>
              </a:pPr>
              <a:r>
                <a:rPr lang="pl-PL" sz="2800" dirty="0">
                  <a:latin typeface="Montserrat"/>
                  <a:ea typeface="Montserrat"/>
                  <a:cs typeface="Montserrat"/>
                  <a:sym typeface="Montserrat"/>
                </a:rPr>
                <a:t>2 - Przetwórstwo: techniki zrównoważone – naturalne barwienie i drukowanie oraz produkcja niskoemisyjna</a:t>
              </a:r>
              <a:endParaRPr sz="280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-8698018" y="6358659"/>
              <a:ext cx="10197232" cy="2169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pl-PL" sz="6000" b="0" i="0" u="none" strike="noStrike" cap="none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Materiały szkoleniowe oraz samouczki video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7191649" y="329400"/>
            <a:ext cx="7871009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7" descr="Immagine che contiene interno, paviment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55" y="1023935"/>
            <a:ext cx="7647924" cy="510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33" name="Google Shape;233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4" name="Google Shape;234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5" name="Google Shape;235;p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 txBox="1"/>
            <p:nvPr/>
          </p:nvSpPr>
          <p:spPr>
            <a:xfrm rot="-5400000">
              <a:off x="21351800" y="9748200"/>
              <a:ext cx="43722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37" name="Google Shape;237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8" name="Google Shape;238;p8"/>
          <p:cNvGrpSpPr/>
          <p:nvPr/>
        </p:nvGrpSpPr>
        <p:grpSpPr>
          <a:xfrm>
            <a:off x="0" y="8210323"/>
            <a:ext cx="9040761" cy="2076677"/>
            <a:chOff x="0" y="0"/>
            <a:chExt cx="6574461" cy="3678393"/>
          </a:xfrm>
        </p:grpSpPr>
        <p:sp>
          <p:nvSpPr>
            <p:cNvPr id="239" name="Google Shape;239;p8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 extrusionOk="0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8"/>
          <p:cNvSpPr txBox="1"/>
          <p:nvPr/>
        </p:nvSpPr>
        <p:spPr>
          <a:xfrm>
            <a:off x="812049" y="8325331"/>
            <a:ext cx="772402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6000"/>
            </a:pP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kompetencji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trenera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ów</a:t>
            </a:r>
            <a:r>
              <a:rPr lang="en-US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7191649" y="329400"/>
            <a:ext cx="8367895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4" name="Google Shape;244;p8" descr="Immagine che contiene persona, interno, vestiti, forniture per uffici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317522"/>
            <a:ext cx="8839200" cy="58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 txBox="1"/>
          <p:nvPr/>
        </p:nvSpPr>
        <p:spPr>
          <a:xfrm>
            <a:off x="9448802" y="1688078"/>
            <a:ext cx="7186028" cy="7709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l-PL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Kompetencje pedagogiczne: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zrozumienie ich stylów uczenia się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Silne umiejętności komunikacyjne i prezentacyjne, pozwalające na zaangażowanie uczniów.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l-PL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Kompetencje techniczne: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Głęboka wiedza z zakresu tekstyliów (właściwości włókien, budowa tkanin i techniki wykończeniowe) + doświadczenie w praktykach zrównoważonej mody i </a:t>
            </a:r>
            <a:r>
              <a:rPr lang="pl-PL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r>
              <a:rPr lang="pl-PL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+ specjalistyczne umiejętności dotyczące zachowania się różnych tekstyliów w różnych scenariuszach przetwarzania i użytkowania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Znajomość metod przetwarzania (w tym zrównoważonego drukowania i barwienia) + doświadczenie w praktykach zrównoważonej mody i </a:t>
            </a:r>
            <a:r>
              <a:rPr lang="pl-PL" sz="2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upcyclingu</a:t>
            </a:r>
            <a:endParaRPr sz="200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51" name="Google Shape;251;p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2" name="Google Shape;252;p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" name="Google Shape;253;p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9"/>
            <p:cNvSpPr txBox="1"/>
            <p:nvPr/>
          </p:nvSpPr>
          <p:spPr>
            <a:xfrm rot="-5400000">
              <a:off x="21388700" y="9785100"/>
              <a:ext cx="4298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55" name="Google Shape;255;p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9"/>
          <p:cNvSpPr txBox="1"/>
          <p:nvPr/>
        </p:nvSpPr>
        <p:spPr>
          <a:xfrm>
            <a:off x="0" y="5485084"/>
            <a:ext cx="16221075" cy="474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9"/>
          <p:cNvCxnSpPr/>
          <p:nvPr/>
        </p:nvCxnSpPr>
        <p:spPr>
          <a:xfrm rot="22765">
            <a:off x="12984061" y="8238948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 Training Programme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7191647" y="329400"/>
            <a:ext cx="8264661" cy="7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008"/>
              </a:lnSpc>
              <a:buClr>
                <a:schemeClr val="dk1"/>
              </a:buClr>
              <a:buSzPts val="2499"/>
            </a:pPr>
            <a:r>
              <a:rPr lang="pl-PL" sz="21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3, </a:t>
            </a:r>
            <a:r>
              <a:rPr lang="pl-PL" sz="2100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KATEGORIE WYROBÓW TEKSTYLNYCH: CECHY, METODY UŻYTKOWANIA I PRZETWARZANIA</a:t>
            </a:r>
            <a:endParaRPr lang="pl-PL" sz="24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5538055" y="6032368"/>
            <a:ext cx="10112897" cy="1656672"/>
          </a:xfrm>
          <a:custGeom>
            <a:avLst/>
            <a:gdLst/>
            <a:ahLst/>
            <a:cxnLst/>
            <a:rect l="l" t="t" r="r" b="b"/>
            <a:pathLst>
              <a:path w="7391041" h="2041451" extrusionOk="0">
                <a:moveTo>
                  <a:pt x="0" y="0"/>
                </a:moveTo>
                <a:lnTo>
                  <a:pt x="7391041" y="0"/>
                </a:lnTo>
                <a:lnTo>
                  <a:pt x="7391041" y="2041451"/>
                </a:lnTo>
                <a:lnTo>
                  <a:pt x="0" y="2041451"/>
                </a:lnTo>
                <a:close/>
              </a:path>
            </a:pathLst>
          </a:custGeom>
          <a:solidFill>
            <a:srgbClr val="CFCF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9" descr="Immagine che contiene strumento, tavolo, articoli, intern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3034" y="2308221"/>
            <a:ext cx="7222298" cy="4818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/>
          <p:nvPr/>
        </p:nvSpPr>
        <p:spPr>
          <a:xfrm>
            <a:off x="5323418" y="7976795"/>
            <a:ext cx="11745686" cy="1672885"/>
          </a:xfrm>
          <a:custGeom>
            <a:avLst/>
            <a:gdLst/>
            <a:ahLst/>
            <a:cxnLst/>
            <a:rect l="l" t="t" r="r" b="b"/>
            <a:pathLst>
              <a:path w="6574461" h="3678393" extrusionOk="0">
                <a:moveTo>
                  <a:pt x="0" y="0"/>
                </a:moveTo>
                <a:lnTo>
                  <a:pt x="6574461" y="0"/>
                </a:lnTo>
                <a:lnTo>
                  <a:pt x="6574461" y="3678393"/>
                </a:lnTo>
                <a:lnTo>
                  <a:pt x="0" y="3678393"/>
                </a:lnTo>
                <a:close/>
              </a:path>
            </a:pathLst>
          </a:custGeom>
          <a:solidFill>
            <a:srgbClr val="1E232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5430737" y="8304414"/>
            <a:ext cx="11531048" cy="87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pl-PL" sz="8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Jednostki </a:t>
            </a:r>
            <a:r>
              <a:rPr lang="pl-PL" sz="8500" b="0" i="0" u="none" strike="noStrike" cap="none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szkoleniowie</a:t>
            </a:r>
            <a:endParaRPr sz="8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1828800" y="3858379"/>
            <a:ext cx="6682800" cy="20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lang="en-US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</a:t>
            </a:r>
            <a:r>
              <a:rPr lang="pl-PL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ł</a:t>
            </a:r>
            <a:r>
              <a:rPr lang="en-US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1091</Words>
  <Application>Microsoft Office PowerPoint</Application>
  <PresentationFormat>Niestandardowy</PresentationFormat>
  <Paragraphs>122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DM Serif Display</vt:lpstr>
      <vt:lpstr>Arial</vt:lpstr>
      <vt:lpstr>Montserrat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Giulia</dc:creator>
  <cp:lastModifiedBy>Bartłomiej Nowak</cp:lastModifiedBy>
  <cp:revision>8</cp:revision>
  <dcterms:created xsi:type="dcterms:W3CDTF">2006-08-16T00:00:00Z</dcterms:created>
  <dcterms:modified xsi:type="dcterms:W3CDTF">2025-08-27T10:25:38Z</dcterms:modified>
</cp:coreProperties>
</file>