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DM Serif Display"/>
      <p:regular r:id="rId26"/>
      <p: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js7Kdgc/CFTPBLEx5Y735eOgBC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erifDisplay-regular.fntdata"/><Relationship Id="rId25" Type="http://schemas.openxmlformats.org/officeDocument/2006/relationships/font" Target="fonts/Montserrat-boldItalic.fntdata"/><Relationship Id="rId28" Type="http://customschemas.google.com/relationships/presentationmetadata" Target="metadata"/><Relationship Id="rId27" Type="http://schemas.openxmlformats.org/officeDocument/2006/relationships/font" Target="fonts/DMSerif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" name="Google Shape;22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" name="Google Shape;23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0" name="Google Shape;30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2" name="Google Shape;3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4" name="Google Shape;4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22.jp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hyperlink" Target="https://www.fashionrevolution.org" TargetMode="External"/><Relationship Id="rId11" Type="http://schemas.openxmlformats.org/officeDocument/2006/relationships/hyperlink" Target="https://www.eco-age.com" TargetMode="External"/><Relationship Id="rId10" Type="http://schemas.openxmlformats.org/officeDocument/2006/relationships/hyperlink" Target="https://www.britishfashioncouncil.co.uk" TargetMode="External"/><Relationship Id="rId12" Type="http://schemas.openxmlformats.org/officeDocument/2006/relationships/hyperlink" Target="https://www.eco-age.com" TargetMode="External"/><Relationship Id="rId9" Type="http://schemas.openxmlformats.org/officeDocument/2006/relationships/hyperlink" Target="https://www.theupcyclemovement.com" TargetMode="External"/><Relationship Id="rId5" Type="http://schemas.openxmlformats.org/officeDocument/2006/relationships/hyperlink" Target="https://www.ellenmacarthurfoundation.org" TargetMode="External"/><Relationship Id="rId6" Type="http://schemas.openxmlformats.org/officeDocument/2006/relationships/hyperlink" Target="https://www.greenpeace.org" TargetMode="External"/><Relationship Id="rId7" Type="http://schemas.openxmlformats.org/officeDocument/2006/relationships/hyperlink" Target="https://www.textileexchange.org" TargetMode="External"/><Relationship Id="rId8" Type="http://schemas.openxmlformats.org/officeDocument/2006/relationships/hyperlink" Target="https://www.apparelcoalition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1" name="Google Shape;71;p5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72" name="Google Shape;72;p5"/>
            <p:cNvSpPr/>
            <p:nvPr/>
          </p:nvSpPr>
          <p:spPr>
            <a:xfrm>
              <a:off x="0" y="0"/>
              <a:ext cx="10109079" cy="812800"/>
            </a:xfrm>
            <a:custGeom>
              <a:rect b="b" l="l" r="r" t="t"/>
              <a:pathLst>
                <a:path extrusionOk="0" h="812800" w="10109079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5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5" name="Google Shape;75;p5"/>
            <p:cNvSpPr/>
            <p:nvPr/>
          </p:nvSpPr>
          <p:spPr>
            <a:xfrm>
              <a:off x="0" y="0"/>
              <a:ext cx="4204276" cy="3975597"/>
            </a:xfrm>
            <a:custGeom>
              <a:rect b="b" l="l" r="r" t="t"/>
              <a:pathLst>
                <a:path extrusionOk="0" h="3975597" w="4204276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7" name="Google Shape;77;p5"/>
          <p:cNvPicPr preferRelativeResize="0"/>
          <p:nvPr/>
        </p:nvPicPr>
        <p:blipFill rotWithShape="1">
          <a:blip r:embed="rId3">
            <a:alphaModFix/>
          </a:blip>
          <a:srcRect b="1180" l="0" r="0" t="1182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"/>
          <p:cNvSpPr/>
          <p:nvPr/>
        </p:nvSpPr>
        <p:spPr>
          <a:xfrm>
            <a:off x="13662188" y="268369"/>
            <a:ext cx="2675477" cy="559152"/>
          </a:xfrm>
          <a:custGeom>
            <a:rect b="b" l="l" r="r" t="t"/>
            <a:pathLst>
              <a:path extrusionOk="0" h="559152" w="2675477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1028700" y="4865198"/>
            <a:ext cx="67743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ROZDZIAŁ</a:t>
            </a:r>
            <a:r>
              <a:rPr b="0" i="0" lang="en-US" sz="9600" u="none" cap="none" strike="noStrik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2</a:t>
            </a:r>
            <a:endParaRPr b="0" i="0" sz="9600" u="none" cap="none" strike="noStrike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1028700" y="2659586"/>
            <a:ext cx="6682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-US" sz="12000" u="none" cap="none" strike="noStrike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en-US" sz="1200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b="0" i="0" lang="en-US" sz="12000" u="none" cap="none" strike="noStrike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781474" y="6410599"/>
            <a:ext cx="56946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91466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Pozyskiwanie i dobór materiałów</a:t>
            </a:r>
            <a:endParaRPr b="0" i="0" sz="32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2" name="Google Shape;82;p5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5"/>
          <p:cNvSpPr txBox="1"/>
          <p:nvPr/>
        </p:nvSpPr>
        <p:spPr>
          <a:xfrm>
            <a:off x="1284653" y="9604358"/>
            <a:ext cx="654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Czas trwania</a:t>
            </a:r>
            <a:r>
              <a:rPr b="0" i="0" lang="en-US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1 godzina</a:t>
            </a:r>
            <a:endParaRPr/>
          </a:p>
        </p:txBody>
      </p:sp>
      <p:sp>
        <p:nvSpPr>
          <p:cNvPr id="84" name="Google Shape;84;p5"/>
          <p:cNvSpPr txBox="1"/>
          <p:nvPr/>
        </p:nvSpPr>
        <p:spPr>
          <a:xfrm>
            <a:off x="1031566" y="272945"/>
            <a:ext cx="45066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50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50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85" name="Google Shape;85;p5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79" name="Google Shape;279;p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" name="Google Shape;280;p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1" name="Google Shape;281;p8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2" name="Google Shape;282;p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83" name="Google Shape;283;p8"/>
          <p:cNvGrpSpPr/>
          <p:nvPr/>
        </p:nvGrpSpPr>
        <p:grpSpPr>
          <a:xfrm>
            <a:off x="13792202" y="1058778"/>
            <a:ext cx="2883128" cy="9359128"/>
            <a:chOff x="0" y="0"/>
            <a:chExt cx="3505240" cy="5723059"/>
          </a:xfrm>
        </p:grpSpPr>
        <p:sp>
          <p:nvSpPr>
            <p:cNvPr id="284" name="Google Shape;284;p8"/>
            <p:cNvSpPr/>
            <p:nvPr/>
          </p:nvSpPr>
          <p:spPr>
            <a:xfrm>
              <a:off x="0" y="0"/>
              <a:ext cx="3505240" cy="5723058"/>
            </a:xfrm>
            <a:custGeom>
              <a:rect b="b" l="l" r="r" t="t"/>
              <a:pathLst>
                <a:path extrusionOk="0" h="5723058" w="350524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8"/>
          <p:cNvSpPr txBox="1"/>
          <p:nvPr/>
        </p:nvSpPr>
        <p:spPr>
          <a:xfrm>
            <a:off x="419801" y="1595833"/>
            <a:ext cx="11061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Butiki cyrkularne – czy znasz to pojęcie?</a:t>
            </a:r>
            <a:endParaRPr b="0" i="0" sz="4400" u="none" cap="none" strike="noStrike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88" name="Google Shape;288;p8"/>
          <p:cNvSpPr txBox="1"/>
          <p:nvPr/>
        </p:nvSpPr>
        <p:spPr>
          <a:xfrm>
            <a:off x="419800" y="2603620"/>
            <a:ext cx="10313700" cy="81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Butiki cyrkularne </a:t>
            </a:r>
            <a:r>
              <a:rPr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to sklepy działające w systemie zamkniętej pętli. Oznacza to, że odzież i inne przedmioty trafiające do tych butików nie są traktowane jako odpady, lecz jako zasoby, które można ponownie wykorzystać.</a:t>
            </a:r>
            <a:endParaRPr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Jak działają butiki cyrkularne?</a:t>
            </a:r>
            <a:endParaRPr b="1"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Zbieranie: Klienci mogą przynosić do butiku niechciane ubrania, buty, akcesoria i inne przedmioty.</a:t>
            </a:r>
            <a:endParaRPr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Selekcja i czyszczenie: Pracownicy butiku starannie wybierają przyniesione rzeczy. Te w dobrym stanie są czyszczone i przygotowywane do sprzedaży.</a:t>
            </a:r>
            <a:endParaRPr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Sprzedaż: Ubrania i inne przedmioty są sprzedawane w butiku w atrakcyjnych cenach.</a:t>
            </a:r>
            <a:endParaRPr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Ponowne wykorzystanie: Niektóre ubrania, które nie nadają się do sprzedaży, mogą być wykorzystane do produkcji nowych ubrań lub innych przedmiotów.</a:t>
            </a:r>
            <a:endParaRPr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7800" lvl="0" marL="28575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79724" y="4686300"/>
            <a:ext cx="4856301" cy="265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79724" y="1301023"/>
            <a:ext cx="2077224" cy="186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7191649" y="329400"/>
            <a:ext cx="31020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2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98" name="Google Shape;298;p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9" name="Google Shape;299;p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0" name="Google Shape;300;p9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1" name="Google Shape;301;p9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2" name="Google Shape;302;p9"/>
          <p:cNvGrpSpPr/>
          <p:nvPr/>
        </p:nvGrpSpPr>
        <p:grpSpPr>
          <a:xfrm>
            <a:off x="13792202" y="1058777"/>
            <a:ext cx="2883128" cy="9445099"/>
            <a:chOff x="0" y="0"/>
            <a:chExt cx="3505240" cy="5723059"/>
          </a:xfrm>
        </p:grpSpPr>
        <p:sp>
          <p:nvSpPr>
            <p:cNvPr id="303" name="Google Shape;303;p9"/>
            <p:cNvSpPr/>
            <p:nvPr/>
          </p:nvSpPr>
          <p:spPr>
            <a:xfrm>
              <a:off x="0" y="0"/>
              <a:ext cx="3505240" cy="5723058"/>
            </a:xfrm>
            <a:custGeom>
              <a:rect b="b" l="l" r="r" t="t"/>
              <a:pathLst>
                <a:path extrusionOk="0" h="5723058" w="350524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9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06" name="Google Shape;306;p9"/>
          <p:cNvSpPr txBox="1"/>
          <p:nvPr/>
        </p:nvSpPr>
        <p:spPr>
          <a:xfrm>
            <a:off x="606755" y="1927469"/>
            <a:ext cx="9341100" cy="7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Korzyści z butików cyrkularnych:</a:t>
            </a:r>
            <a:endParaRPr sz="440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107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17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Ochrona środowiska:</a:t>
            </a: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Butiki cyrkularne pomagają zmniejszyć ilość odpadów trafiających na wysypiska.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Oszczędność zasobów</a:t>
            </a: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Ponowne wykorzystanie ubrań i innych przedmiotów pozwala zaoszczędzić wodę, energię i surowce naturalne.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Wsparcie dla lokalnej społeczności</a:t>
            </a: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Butiki cyrkularne często współpracują z lokalnymi organizacjami charytatywnymi, przekazując część dochodów ze sprzedaży.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Przystępna moda</a:t>
            </a: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W butikach cyrkularnych można znaleźć unikalne ubrania i akcesoria w atrakcyjnych cenach.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Butiki cyrkularne to coraz popularniejszy trend wpisujący się w ideę zrównoważonego rozwoju i odpowiedzialnej konsumpcji.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b="0" i="0" lang="en-US" sz="3600" u="none" cap="none" strike="noStrik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endParaRPr b="0" i="0" sz="24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4242" y="3792585"/>
            <a:ext cx="4273770" cy="335932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9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7191649" y="329400"/>
            <a:ext cx="303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2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"/>
          <p:cNvSpPr/>
          <p:nvPr/>
        </p:nvSpPr>
        <p:spPr>
          <a:xfrm>
            <a:off x="16670568" y="1620"/>
            <a:ext cx="12668" cy="10287001"/>
          </a:xfrm>
          <a:custGeom>
            <a:rect b="b" l="l" r="r" t="t"/>
            <a:pathLst>
              <a:path extrusionOk="0" h="13716001" w="16891">
                <a:moveTo>
                  <a:pt x="0" y="13716001"/>
                </a:moveTo>
                <a:lnTo>
                  <a:pt x="0" y="0"/>
                </a:lnTo>
                <a:lnTo>
                  <a:pt x="16891" y="0"/>
                </a:lnTo>
                <a:lnTo>
                  <a:pt x="16891" y="13716001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 rot="10800000">
            <a:off x="-1620" y="1016032"/>
            <a:ext cx="18288001" cy="12668"/>
          </a:xfrm>
          <a:custGeom>
            <a:rect b="b" l="l" r="r" t="t"/>
            <a:pathLst>
              <a:path extrusionOk="0" h="16891" w="24384001">
                <a:moveTo>
                  <a:pt x="0" y="0"/>
                </a:moveTo>
                <a:lnTo>
                  <a:pt x="24384001" y="0"/>
                </a:lnTo>
                <a:lnTo>
                  <a:pt x="24384001" y="16891"/>
                </a:lnTo>
                <a:lnTo>
                  <a:pt x="0" y="16891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16675330" y="1028700"/>
            <a:ext cx="1612677" cy="1612678"/>
          </a:xfrm>
          <a:custGeom>
            <a:rect b="b" l="l" r="r" t="t"/>
            <a:pathLst>
              <a:path extrusionOk="0" h="2150237" w="2150237">
                <a:moveTo>
                  <a:pt x="0" y="0"/>
                </a:moveTo>
                <a:lnTo>
                  <a:pt x="2150237" y="0"/>
                </a:lnTo>
                <a:lnTo>
                  <a:pt x="2150237" y="2150237"/>
                </a:lnTo>
                <a:lnTo>
                  <a:pt x="0" y="2150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"/>
          <p:cNvSpPr/>
          <p:nvPr/>
        </p:nvSpPr>
        <p:spPr>
          <a:xfrm rot="10800000">
            <a:off x="1" y="1019174"/>
            <a:ext cx="18288000" cy="9525"/>
          </a:xfrm>
          <a:custGeom>
            <a:rect b="b" l="l" r="r" t="t"/>
            <a:pathLst>
              <a:path extrusionOk="0" h="12700" w="24384000">
                <a:moveTo>
                  <a:pt x="0" y="0"/>
                </a:moveTo>
                <a:lnTo>
                  <a:pt x="24384000" y="0"/>
                </a:lnTo>
                <a:lnTo>
                  <a:pt x="24384000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/>
          <p:nvPr/>
        </p:nvSpPr>
        <p:spPr>
          <a:xfrm rot="22765">
            <a:off x="7615407" y="3337244"/>
            <a:ext cx="719042" cy="9525"/>
          </a:xfrm>
          <a:custGeom>
            <a:rect b="b" l="l" r="r" t="t"/>
            <a:pathLst>
              <a:path extrusionOk="0" h="12700" w="958723">
                <a:moveTo>
                  <a:pt x="0" y="0"/>
                </a:moveTo>
                <a:lnTo>
                  <a:pt x="958723" y="0"/>
                </a:lnTo>
                <a:lnTo>
                  <a:pt x="958723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CFCF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1298621" y="4488163"/>
            <a:ext cx="3458730" cy="5780908"/>
          </a:xfrm>
          <a:custGeom>
            <a:rect b="b" l="l" r="r" t="t"/>
            <a:pathLst>
              <a:path extrusionOk="0" h="4147460" w="345873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4912100" y="4506091"/>
            <a:ext cx="3458730" cy="5766621"/>
          </a:xfrm>
          <a:custGeom>
            <a:rect b="b" l="l" r="r" t="t"/>
            <a:pathLst>
              <a:path extrusionOk="0" h="4147460" w="345873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2542378" y="4067895"/>
            <a:ext cx="876394" cy="876394"/>
          </a:xfrm>
          <a:custGeom>
            <a:rect b="b" l="l" r="r" t="t"/>
            <a:pathLst>
              <a:path extrusionOk="0" h="876394" w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6203268" y="4067895"/>
            <a:ext cx="876394" cy="876394"/>
          </a:xfrm>
          <a:custGeom>
            <a:rect b="b" l="l" r="r" t="t"/>
            <a:pathLst>
              <a:path extrusionOk="0" h="876394" w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/>
          <p:nvPr/>
        </p:nvSpPr>
        <p:spPr>
          <a:xfrm rot="22765">
            <a:off x="2588262" y="5725256"/>
            <a:ext cx="719042" cy="9525"/>
          </a:xfrm>
          <a:custGeom>
            <a:rect b="b" l="l" r="r" t="t"/>
            <a:pathLst>
              <a:path extrusionOk="0" h="12700" w="958723">
                <a:moveTo>
                  <a:pt x="0" y="0"/>
                </a:moveTo>
                <a:lnTo>
                  <a:pt x="958723" y="0"/>
                </a:lnTo>
                <a:lnTo>
                  <a:pt x="958723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/>
          <p:nvPr/>
        </p:nvSpPr>
        <p:spPr>
          <a:xfrm rot="22765">
            <a:off x="6334906" y="5753109"/>
            <a:ext cx="719042" cy="9525"/>
          </a:xfrm>
          <a:custGeom>
            <a:rect b="b" l="l" r="r" t="t"/>
            <a:pathLst>
              <a:path extrusionOk="0" h="12700" w="958723">
                <a:moveTo>
                  <a:pt x="0" y="0"/>
                </a:moveTo>
                <a:lnTo>
                  <a:pt x="958723" y="0"/>
                </a:lnTo>
                <a:lnTo>
                  <a:pt x="958723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8572990" y="4506092"/>
            <a:ext cx="3458730" cy="5780908"/>
          </a:xfrm>
          <a:custGeom>
            <a:rect b="b" l="l" r="r" t="t"/>
            <a:pathLst>
              <a:path extrusionOk="0" h="4147460" w="345873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9864158" y="4067895"/>
            <a:ext cx="876394" cy="876394"/>
          </a:xfrm>
          <a:custGeom>
            <a:rect b="b" l="l" r="r" t="t"/>
            <a:pathLst>
              <a:path extrusionOk="0" h="876394" w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"/>
          <p:cNvSpPr/>
          <p:nvPr/>
        </p:nvSpPr>
        <p:spPr>
          <a:xfrm rot="22765">
            <a:off x="9942834" y="5707278"/>
            <a:ext cx="719042" cy="9525"/>
          </a:xfrm>
          <a:custGeom>
            <a:rect b="b" l="l" r="r" t="t"/>
            <a:pathLst>
              <a:path extrusionOk="0" h="12700" w="958723">
                <a:moveTo>
                  <a:pt x="0" y="0"/>
                </a:moveTo>
                <a:lnTo>
                  <a:pt x="958723" y="0"/>
                </a:lnTo>
                <a:lnTo>
                  <a:pt x="958723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12233880" y="4506092"/>
            <a:ext cx="3458730" cy="5766620"/>
          </a:xfrm>
          <a:custGeom>
            <a:rect b="b" l="l" r="r" t="t"/>
            <a:pathLst>
              <a:path extrusionOk="0" h="4147460" w="345873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13525048" y="4067895"/>
            <a:ext cx="876394" cy="876394"/>
          </a:xfrm>
          <a:custGeom>
            <a:rect b="b" l="l" r="r" t="t"/>
            <a:pathLst>
              <a:path extrusionOk="0" h="876394" w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7"/>
          <p:cNvSpPr/>
          <p:nvPr/>
        </p:nvSpPr>
        <p:spPr>
          <a:xfrm rot="22765">
            <a:off x="13491165" y="5815012"/>
            <a:ext cx="719042" cy="9525"/>
          </a:xfrm>
          <a:custGeom>
            <a:rect b="b" l="l" r="r" t="t"/>
            <a:pathLst>
              <a:path extrusionOk="0" h="12700" w="958723">
                <a:moveTo>
                  <a:pt x="0" y="0"/>
                </a:moveTo>
                <a:lnTo>
                  <a:pt x="958723" y="0"/>
                </a:lnTo>
                <a:lnTo>
                  <a:pt x="958723" y="1270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7"/>
          <p:cNvSpPr txBox="1"/>
          <p:nvPr/>
        </p:nvSpPr>
        <p:spPr>
          <a:xfrm>
            <a:off x="903201" y="1507597"/>
            <a:ext cx="15333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Ocena przydatności materiałów –</a:t>
            </a:r>
            <a:endParaRPr sz="600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Kryteria oceny przydatności materiałów</a:t>
            </a:r>
            <a:endParaRPr sz="600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33" name="Google Shape;333;p7"/>
          <p:cNvSpPr txBox="1"/>
          <p:nvPr/>
        </p:nvSpPr>
        <p:spPr>
          <a:xfrm>
            <a:off x="1357131" y="5176623"/>
            <a:ext cx="3250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Jakość</a:t>
            </a:r>
            <a:endParaRPr b="0" i="0" sz="2499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34" name="Google Shape;334;p7"/>
          <p:cNvSpPr txBox="1"/>
          <p:nvPr/>
        </p:nvSpPr>
        <p:spPr>
          <a:xfrm>
            <a:off x="2542378" y="4204516"/>
            <a:ext cx="876394" cy="488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"/>
          <p:cNvSpPr txBox="1"/>
          <p:nvPr/>
        </p:nvSpPr>
        <p:spPr>
          <a:xfrm>
            <a:off x="6203268" y="4204516"/>
            <a:ext cx="876394" cy="488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"/>
          <p:cNvSpPr txBox="1"/>
          <p:nvPr/>
        </p:nvSpPr>
        <p:spPr>
          <a:xfrm>
            <a:off x="5016953" y="5176622"/>
            <a:ext cx="3250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Potencjał projektowy</a:t>
            </a:r>
            <a:endParaRPr b="0" i="0" sz="2499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1355490" y="5803746"/>
            <a:ext cx="3250200" cy="4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Stan: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Sprawdź, czy nie ma rozdarć, plam lub znaczącego zużycia, które mogłoby ograniczać użyteczność.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Trwałość: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Oceń wytrzymałość tkaniny, aby upewnić się, że będzie odporna na ponowne wykorzystanie.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Tekstura: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Określ, czy tekstura materiału pasuje do planowanego projektu (np. gładka do mody, szorstka do akcesoriów).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7"/>
          <p:cNvSpPr txBox="1"/>
          <p:nvPr/>
        </p:nvSpPr>
        <p:spPr>
          <a:xfrm>
            <a:off x="4990038" y="5867679"/>
            <a:ext cx="3354600" cy="4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Wszechstronność: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Zastanów się, czy materiał można wykorzystać w różnych projektach lub zastosowaniach.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Atrakcyjność wizualna: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Zwróć uwagę na wzory, kolory lub unikalne cechy (np. hafty, zdobienia), które dodają wartości.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Rozmiar i kształt: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Oceń, czy materiał jest wystarczająco duży lub czy można go połączyć, aby uzyskać pożądany produkt.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7"/>
          <p:cNvSpPr txBox="1"/>
          <p:nvPr/>
        </p:nvSpPr>
        <p:spPr>
          <a:xfrm>
            <a:off x="8677271" y="5176623"/>
            <a:ext cx="3250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Zrównoważoność</a:t>
            </a:r>
            <a:endParaRPr b="0" i="0" sz="2499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8650277" y="5765015"/>
            <a:ext cx="3304200" cy="4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Pochodzenie: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Preferuj materiały naturalne, biodegradowalne lub pochodzące od etycznych dostawców.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Wpływ na środowisko: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Wybieraj materiały o minimalnym śladzie środowiskowym (np. bawełna organiczna, poliester z recyklingu).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Możliwość ponownego użycia: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Upewnij się, że materiał można wielokrotnie przekształcać bez znaczącej degradacji.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7"/>
          <p:cNvSpPr txBox="1"/>
          <p:nvPr/>
        </p:nvSpPr>
        <p:spPr>
          <a:xfrm>
            <a:off x="12338160" y="5255439"/>
            <a:ext cx="32502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Zanieczyszczenie chemiczne</a:t>
            </a:r>
            <a:endParaRPr sz="2399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ctr">
              <a:lnSpc>
                <a:spcPct val="14005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42" name="Google Shape;342;p7"/>
          <p:cNvSpPr txBox="1"/>
          <p:nvPr/>
        </p:nvSpPr>
        <p:spPr>
          <a:xfrm>
            <a:off x="12337588" y="6124203"/>
            <a:ext cx="3103500" cy="3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Łatwość obróbki:</a:t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Określ, czy materiał jest łatwy do cięcia, szycia lub przekształcania</a:t>
            </a:r>
            <a:r>
              <a:rPr b="1"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Efektywność kosztowa:</a:t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Upewnij się, że koszt materiału jest zgodny z budżetem projektu.</a:t>
            </a:r>
            <a:endParaRPr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Dostępność:</a:t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Sprawdź, czy materiał jest dostępny w wystarczających ilościach, aby można było rozszerzyć projekt.</a:t>
            </a:r>
            <a:endParaRPr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7"/>
          <p:cNvSpPr txBox="1"/>
          <p:nvPr/>
        </p:nvSpPr>
        <p:spPr>
          <a:xfrm>
            <a:off x="9864158" y="4204516"/>
            <a:ext cx="876394" cy="488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"/>
          <p:cNvSpPr txBox="1"/>
          <p:nvPr/>
        </p:nvSpPr>
        <p:spPr>
          <a:xfrm>
            <a:off x="13525048" y="4204516"/>
            <a:ext cx="876394" cy="488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"/>
          <p:cNvSpPr txBox="1"/>
          <p:nvPr/>
        </p:nvSpPr>
        <p:spPr>
          <a:xfrm>
            <a:off x="1031566" y="341570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46" name="Google Shape;346;p7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7"/>
          <p:cNvSpPr txBox="1"/>
          <p:nvPr/>
        </p:nvSpPr>
        <p:spPr>
          <a:xfrm>
            <a:off x="7191649" y="329400"/>
            <a:ext cx="31035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2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1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53" name="Google Shape;353;p1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4" name="Google Shape;354;p1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5" name="Google Shape;355;p10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6" name="Google Shape;356;p1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7" name="Google Shape;357;p10"/>
          <p:cNvGrpSpPr/>
          <p:nvPr/>
        </p:nvGrpSpPr>
        <p:grpSpPr>
          <a:xfrm>
            <a:off x="0" y="1033462"/>
            <a:ext cx="6051534" cy="9253538"/>
            <a:chOff x="0" y="0"/>
            <a:chExt cx="1308826" cy="2001355"/>
          </a:xfrm>
        </p:grpSpPr>
        <p:sp>
          <p:nvSpPr>
            <p:cNvPr id="358" name="Google Shape;358;p10"/>
            <p:cNvSpPr/>
            <p:nvPr/>
          </p:nvSpPr>
          <p:spPr>
            <a:xfrm>
              <a:off x="0" y="0"/>
              <a:ext cx="1308826" cy="2001355"/>
            </a:xfrm>
            <a:custGeom>
              <a:rect b="b" l="l" r="r" t="t"/>
              <a:pathLst>
                <a:path extrusionOk="0" h="2001355" w="1308826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0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0"/>
          <p:cNvSpPr txBox="1"/>
          <p:nvPr/>
        </p:nvSpPr>
        <p:spPr>
          <a:xfrm>
            <a:off x="494866" y="2425249"/>
            <a:ext cx="5244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Lista kontrolna do oceny materiału</a:t>
            </a:r>
            <a:endParaRPr b="0" i="1" sz="60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361" name="Google Shape;361;p10"/>
          <p:cNvGrpSpPr/>
          <p:nvPr/>
        </p:nvGrpSpPr>
        <p:grpSpPr>
          <a:xfrm>
            <a:off x="6736672" y="1730761"/>
            <a:ext cx="10103528" cy="11108809"/>
            <a:chOff x="0" y="114300"/>
            <a:chExt cx="13471371" cy="14811741"/>
          </a:xfrm>
        </p:grpSpPr>
        <p:sp>
          <p:nvSpPr>
            <p:cNvPr id="362" name="Google Shape;362;p10"/>
            <p:cNvSpPr txBox="1"/>
            <p:nvPr/>
          </p:nvSpPr>
          <p:spPr>
            <a:xfrm>
              <a:off x="669771" y="1422741"/>
              <a:ext cx="12801600" cy="135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800"/>
                <a:buFont typeface="Noto Sans Symbols"/>
                <a:buChar char="❑"/>
              </a:pPr>
              <a:r>
                <a:rPr lang="en-US" sz="2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Materiał jest w dobrym stanie fizycznym (bez poważnych wad).</a:t>
              </a:r>
              <a:endParaRPr sz="2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800"/>
                <a:buFont typeface="Noto Sans Symbols"/>
                <a:buChar char="❑"/>
              </a:pPr>
              <a:r>
                <a:rPr lang="en-US" sz="2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Tekstura tkaniny odpowiada zamierzonemu produktowi.</a:t>
              </a:r>
              <a:endParaRPr sz="2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800"/>
                <a:buFont typeface="Noto Sans Symbols"/>
                <a:buChar char="❑"/>
              </a:pPr>
              <a:r>
                <a:rPr lang="en-US" sz="2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Wzory lub kolory są zgodne z założeniami projektowymi.</a:t>
              </a:r>
              <a:endParaRPr sz="2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45720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800"/>
                <a:buFont typeface="Noto Sans Symbols"/>
                <a:buChar char="❑"/>
              </a:pPr>
              <a:r>
                <a:rPr lang="en-US" sz="2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Materiał pochodzi ze zrównoważonych źródeł.</a:t>
              </a:r>
              <a:endParaRPr sz="2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45720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800"/>
                <a:buFont typeface="Noto Sans Symbols"/>
                <a:buChar char="❑"/>
              </a:pPr>
              <a:r>
                <a:rPr lang="en-US" sz="2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Spełnia standardy trwałości i jakości.</a:t>
              </a:r>
              <a:endParaRPr sz="2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064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800"/>
                <a:buFont typeface="Montserrat"/>
                <a:buChar char="❑"/>
              </a:pPr>
              <a:r>
                <a:rPr lang="en-US" sz="2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Rozmiar i ilość są wystarczające do realizacji projektu.</a:t>
              </a:r>
              <a:endParaRPr sz="2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45720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800"/>
                <a:buFont typeface="Noto Sans Symbols"/>
                <a:buChar char="❑"/>
              </a:pPr>
              <a:r>
                <a:rPr lang="en-US" sz="28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Mieści się w budżecie projektu.</a:t>
              </a:r>
              <a:endParaRPr sz="2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3" name="Google Shape;363;p10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t/>
              </a:r>
              <a:endParaRPr b="0" i="0" sz="6000" u="none" cap="none" strike="noStrik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364" name="Google Shape;364;p10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365" name="Google Shape;3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866" y="5282685"/>
            <a:ext cx="4857154" cy="481979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0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10"/>
          <p:cNvSpPr txBox="1"/>
          <p:nvPr/>
        </p:nvSpPr>
        <p:spPr>
          <a:xfrm>
            <a:off x="7191649" y="329400"/>
            <a:ext cx="31251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2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CF5A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1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73" name="Google Shape;373;p1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4" name="Google Shape;374;p1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5" name="Google Shape;375;p11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6" name="Google Shape;376;p1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77" name="Google Shape;377;p11"/>
          <p:cNvGrpSpPr/>
          <p:nvPr/>
        </p:nvGrpSpPr>
        <p:grpSpPr>
          <a:xfrm>
            <a:off x="285492" y="7571671"/>
            <a:ext cx="4572000" cy="2666999"/>
            <a:chOff x="0" y="0"/>
            <a:chExt cx="6574461" cy="3678393"/>
          </a:xfrm>
        </p:grpSpPr>
        <p:sp>
          <p:nvSpPr>
            <p:cNvPr id="378" name="Google Shape;378;p11"/>
            <p:cNvSpPr/>
            <p:nvPr/>
          </p:nvSpPr>
          <p:spPr>
            <a:xfrm>
              <a:off x="0" y="0"/>
              <a:ext cx="6574461" cy="3678393"/>
            </a:xfrm>
            <a:custGeom>
              <a:rect b="b" l="l" r="r" t="t"/>
              <a:pathLst>
                <a:path extrusionOk="0" h="3678393" w="6574461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1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p11"/>
          <p:cNvSpPr txBox="1"/>
          <p:nvPr/>
        </p:nvSpPr>
        <p:spPr>
          <a:xfrm>
            <a:off x="533400" y="7926949"/>
            <a:ext cx="3852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Ćwiczenie praktyczne</a:t>
            </a:r>
            <a:endParaRPr b="0" i="0" sz="60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381" name="Google Shape;381;p11"/>
          <p:cNvCxnSpPr/>
          <p:nvPr/>
        </p:nvCxnSpPr>
        <p:spPr>
          <a:xfrm>
            <a:off x="533400" y="9931143"/>
            <a:ext cx="719041" cy="476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2" name="Google Shape;382;p11"/>
          <p:cNvSpPr txBox="1"/>
          <p:nvPr/>
        </p:nvSpPr>
        <p:spPr>
          <a:xfrm>
            <a:off x="892920" y="1472083"/>
            <a:ext cx="9132000" cy="5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Kroki:</a:t>
            </a:r>
            <a:endParaRPr b="1" sz="18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8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Zgromadź narzędzia i materiały:</a:t>
            </a:r>
            <a:endParaRPr b="1" i="1" sz="18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8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Użyj dostarczonych nożyczek, miarki i listy kontrolnej, aby sprawdzić materiały, takie jak odzież z drugiej ręki, resztki tkanin i materiały z nadwyżek produkcyjny</a:t>
            </a:r>
            <a:endParaRPr b="1" i="1" sz="18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8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Oceń materiały:</a:t>
            </a:r>
            <a:endParaRPr b="1" i="1" sz="18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8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Zastosuj kryteria oceny materiałów (jakość, potencjał projektowy, zrównoważony rozwój, zanieczyszczenie chemiczne), aby określić ich przydatność do upcyklingu.</a:t>
            </a:r>
            <a:endParaRPr sz="18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8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Dyskusja w grupie:</a:t>
            </a:r>
            <a:endParaRPr b="1" i="1" sz="18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8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Pracuj w zespołach, aby omówić i wybrać materiały do swojego projektu.</a:t>
            </a:r>
            <a:endParaRPr sz="18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8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Prezentacja wyników:</a:t>
            </a:r>
            <a:endParaRPr b="1" i="1" sz="18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8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Podziel się swoimi wyborami i wyjaśnij decyzje grupie.</a:t>
            </a:r>
            <a:endParaRPr sz="18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11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384" name="Google Shape;38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8415" y="1212318"/>
            <a:ext cx="5796355" cy="377877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1"/>
          <p:cNvSpPr txBox="1"/>
          <p:nvPr/>
        </p:nvSpPr>
        <p:spPr>
          <a:xfrm>
            <a:off x="9069250" y="8316499"/>
            <a:ext cx="72327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16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8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Naucz się rozpoznawać potencjał do upcyklingu</a:t>
            </a:r>
            <a:br>
              <a:rPr b="1"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codziennych materiałach, rozwijając jednocześnie kreatywność i umiejętność pracy zespołowej.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6" name="Google Shape;38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90529" y="7310623"/>
            <a:ext cx="1911448" cy="133991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1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11"/>
          <p:cNvSpPr txBox="1"/>
          <p:nvPr/>
        </p:nvSpPr>
        <p:spPr>
          <a:xfrm>
            <a:off x="7191648" y="329400"/>
            <a:ext cx="32865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2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94" name="Google Shape;394;p3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5" name="Google Shape;395;p3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6" name="Google Shape;396;p30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97" name="Google Shape;397;p30"/>
            <p:cNvSpPr txBox="1"/>
            <p:nvPr/>
          </p:nvSpPr>
          <p:spPr>
            <a:xfrm>
              <a:off x="9588865" y="439200"/>
              <a:ext cx="4259100" cy="11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1, Rozdział 2</a:t>
              </a:r>
              <a:endParaRPr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8" name="Google Shape;398;p30"/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  <a:endParaRPr/>
            </a:p>
          </p:txBody>
        </p:sp>
      </p:grpSp>
      <p:grpSp>
        <p:nvGrpSpPr>
          <p:cNvPr id="399" name="Google Shape;399;p30"/>
          <p:cNvGrpSpPr/>
          <p:nvPr/>
        </p:nvGrpSpPr>
        <p:grpSpPr>
          <a:xfrm>
            <a:off x="0" y="5674870"/>
            <a:ext cx="2839729" cy="4612130"/>
            <a:chOff x="0" y="0"/>
            <a:chExt cx="2254172" cy="3661101"/>
          </a:xfrm>
        </p:grpSpPr>
        <p:sp>
          <p:nvSpPr>
            <p:cNvPr id="400" name="Google Shape;400;p30"/>
            <p:cNvSpPr/>
            <p:nvPr/>
          </p:nvSpPr>
          <p:spPr>
            <a:xfrm>
              <a:off x="0" y="0"/>
              <a:ext cx="2254172" cy="3661101"/>
            </a:xfrm>
            <a:custGeom>
              <a:rect b="b" l="l" r="r" t="t"/>
              <a:pathLst>
                <a:path extrusionOk="0" h="3661101" w="2254172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30"/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30"/>
          <p:cNvGrpSpPr/>
          <p:nvPr/>
        </p:nvGrpSpPr>
        <p:grpSpPr>
          <a:xfrm>
            <a:off x="0" y="1033462"/>
            <a:ext cx="16672328" cy="4745461"/>
            <a:chOff x="0" y="0"/>
            <a:chExt cx="3605891" cy="1026348"/>
          </a:xfrm>
        </p:grpSpPr>
        <p:sp>
          <p:nvSpPr>
            <p:cNvPr id="403" name="Google Shape;403;p30"/>
            <p:cNvSpPr/>
            <p:nvPr/>
          </p:nvSpPr>
          <p:spPr>
            <a:xfrm>
              <a:off x="0" y="0"/>
              <a:ext cx="3605891" cy="1026348"/>
            </a:xfrm>
            <a:custGeom>
              <a:rect b="b" l="l" r="r" t="t"/>
              <a:pathLst>
                <a:path extrusionOk="0" h="1026348" w="3605891">
                  <a:moveTo>
                    <a:pt x="0" y="0"/>
                  </a:moveTo>
                  <a:lnTo>
                    <a:pt x="3605891" y="0"/>
                  </a:lnTo>
                  <a:lnTo>
                    <a:pt x="3605891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</p:sp>
        <p:sp>
          <p:nvSpPr>
            <p:cNvPr id="404" name="Google Shape;404;p30"/>
            <p:cNvSpPr txBox="1"/>
            <p:nvPr/>
          </p:nvSpPr>
          <p:spPr>
            <a:xfrm>
              <a:off x="0" y="0"/>
              <a:ext cx="3605891" cy="1026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6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5" name="Google Shape;405;p3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6" name="Google Shape;406;p30"/>
          <p:cNvSpPr txBox="1"/>
          <p:nvPr/>
        </p:nvSpPr>
        <p:spPr>
          <a:xfrm>
            <a:off x="6228287" y="2683797"/>
            <a:ext cx="5831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DM Serif Display"/>
                <a:ea typeface="DM Serif Display"/>
                <a:cs typeface="DM Serif Display"/>
                <a:sym typeface="DM Serif Display"/>
              </a:rPr>
              <a:t>Podsumowanie</a:t>
            </a:r>
            <a:endParaRPr sz="60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DM Serif Display"/>
                <a:ea typeface="DM Serif Display"/>
                <a:cs typeface="DM Serif Display"/>
                <a:sym typeface="DM Serif Display"/>
              </a:rPr>
              <a:t>Rozdziału</a:t>
            </a:r>
            <a:endParaRPr sz="60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407" name="Google Shape;407;p30"/>
          <p:cNvCxnSpPr/>
          <p:nvPr/>
        </p:nvCxnSpPr>
        <p:spPr>
          <a:xfrm>
            <a:off x="6286779" y="4691633"/>
            <a:ext cx="719041" cy="476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30"/>
          <p:cNvSpPr txBox="1"/>
          <p:nvPr/>
        </p:nvSpPr>
        <p:spPr>
          <a:xfrm>
            <a:off x="6225653" y="6429851"/>
            <a:ext cx="9992700" cy="23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tej jednostce uczniowie odkryli, gdzie można pozyskiwać materiały do projektów upcyklingowych i jak wybierać odpowiednie miejsca, takie jak butiki cyrkularne lub sklepy z odzieżą używaną. Nauczyli się także, jak dobierać tkaniny odpowiadające potrzebom projektu, dbając jednocześnie o jakość i odpowiedzialność ekologiczną.</a:t>
            </a:r>
            <a:endParaRPr b="0" i="0" sz="2199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09" name="Google Shape;409;p30"/>
          <p:cNvGrpSpPr/>
          <p:nvPr/>
        </p:nvGrpSpPr>
        <p:grpSpPr>
          <a:xfrm>
            <a:off x="872748" y="2091441"/>
            <a:ext cx="3622055" cy="7165103"/>
            <a:chOff x="0" y="0"/>
            <a:chExt cx="2620010" cy="5182870"/>
          </a:xfrm>
        </p:grpSpPr>
        <p:sp>
          <p:nvSpPr>
            <p:cNvPr id="410" name="Google Shape;410;p30"/>
            <p:cNvSpPr/>
            <p:nvPr/>
          </p:nvSpPr>
          <p:spPr>
            <a:xfrm>
              <a:off x="53340" y="25400"/>
              <a:ext cx="2513330" cy="5132070"/>
            </a:xfrm>
            <a:custGeom>
              <a:rect b="b" l="l" r="r" t="t"/>
              <a:pathLst>
                <a:path extrusionOk="0"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185420" y="156210"/>
              <a:ext cx="2251710" cy="4876800"/>
            </a:xfrm>
            <a:custGeom>
              <a:rect b="b" l="l" r="r" t="t"/>
              <a:pathLst>
                <a:path extrusionOk="0"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2187" r="-22185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1121410" y="198120"/>
              <a:ext cx="347980" cy="43180"/>
            </a:xfrm>
            <a:custGeom>
              <a:rect b="b" l="l" r="r" t="t"/>
              <a:pathLst>
                <a:path extrusionOk="0"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1578312" y="187909"/>
              <a:ext cx="66636" cy="63602"/>
            </a:xfrm>
            <a:custGeom>
              <a:rect b="b" l="l" r="r" t="t"/>
              <a:pathLst>
                <a:path extrusionOk="0"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0" y="685800"/>
              <a:ext cx="27940" cy="213360"/>
            </a:xfrm>
            <a:custGeom>
              <a:rect b="b" l="l" r="r" t="t"/>
              <a:pathLst>
                <a:path extrusionOk="0"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0" y="1057910"/>
              <a:ext cx="27940" cy="384810"/>
            </a:xfrm>
            <a:custGeom>
              <a:rect b="b" l="l" r="r" t="t"/>
              <a:pathLst>
                <a:path extrusionOk="0"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0" y="1526540"/>
              <a:ext cx="27940" cy="386080"/>
            </a:xfrm>
            <a:custGeom>
              <a:rect b="b" l="l" r="r" t="t"/>
              <a:pathLst>
                <a:path extrusionOk="0"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2592070" y="1184910"/>
              <a:ext cx="27940" cy="618490"/>
            </a:xfrm>
            <a:custGeom>
              <a:rect b="b" l="l" r="r" t="t"/>
              <a:pathLst>
                <a:path extrusionOk="0"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27940" y="0"/>
              <a:ext cx="2564130" cy="5182870"/>
            </a:xfrm>
            <a:custGeom>
              <a:rect b="b" l="l" r="r" t="t"/>
              <a:pathLst>
                <a:path extrusionOk="0"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9" name="Google Shape;419;p30"/>
          <p:cNvSpPr/>
          <p:nvPr/>
        </p:nvSpPr>
        <p:spPr>
          <a:xfrm>
            <a:off x="5011788" y="6300121"/>
            <a:ext cx="699514" cy="699514"/>
          </a:xfrm>
          <a:custGeom>
            <a:rect b="b" l="l" r="r" t="t"/>
            <a:pathLst>
              <a:path extrusionOk="0" h="699514" w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30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2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426" name="Google Shape;426;p12"/>
            <p:cNvSpPr/>
            <p:nvPr/>
          </p:nvSpPr>
          <p:spPr>
            <a:xfrm>
              <a:off x="0" y="0"/>
              <a:ext cx="222487" cy="2001355"/>
            </a:xfrm>
            <a:custGeom>
              <a:rect b="b" l="l" r="r" t="t"/>
              <a:pathLst>
                <a:path extrusionOk="0" h="2001355" w="222487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2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429" name="Google Shape;429;p1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0" name="Google Shape;430;p1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1" name="Google Shape;431;p12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2" name="Google Shape;432;p1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33" name="Google Shape;433;p12"/>
          <p:cNvGrpSpPr/>
          <p:nvPr/>
        </p:nvGrpSpPr>
        <p:grpSpPr>
          <a:xfrm>
            <a:off x="0" y="4067054"/>
            <a:ext cx="3933182" cy="2152892"/>
            <a:chOff x="0" y="0"/>
            <a:chExt cx="5244242" cy="2870523"/>
          </a:xfrm>
        </p:grpSpPr>
        <p:grpSp>
          <p:nvGrpSpPr>
            <p:cNvPr id="434" name="Google Shape;434;p12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435" name="Google Shape;435;p12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rect b="b" l="l" r="r" t="t"/>
                <a:pathLst>
                  <a:path extrusionOk="0" h="1084155" w="1980673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2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Google Shape;437;p12"/>
            <p:cNvSpPr txBox="1"/>
            <p:nvPr/>
          </p:nvSpPr>
          <p:spPr>
            <a:xfrm>
              <a:off x="594936" y="1078965"/>
              <a:ext cx="3453900" cy="7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1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65"/>
                <a:buFont typeface="Arial"/>
                <a:buNone/>
              </a:pPr>
              <a:r>
                <a:rPr lang="en-US" sz="3465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Bibliografia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8" name="Google Shape;438;p12"/>
          <p:cNvCxnSpPr/>
          <p:nvPr/>
        </p:nvCxnSpPr>
        <p:spPr>
          <a:xfrm rot="22765">
            <a:off x="10111530" y="4988719"/>
            <a:ext cx="719057" cy="0"/>
          </a:xfrm>
          <a:prstGeom prst="straightConnector1">
            <a:avLst/>
          </a:prstGeom>
          <a:noFill/>
          <a:ln cap="flat" cmpd="sng" w="9525">
            <a:solidFill>
              <a:srgbClr val="CFCF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9" name="Google Shape;439;p12"/>
          <p:cNvSpPr txBox="1"/>
          <p:nvPr/>
        </p:nvSpPr>
        <p:spPr>
          <a:xfrm>
            <a:off x="3933175" y="1126975"/>
            <a:ext cx="12657300" cy="84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 Revolution -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„Dlaczego musimy ponownie wykorzystywać i upcyklingować odzież”</a:t>
            </a:r>
            <a:endParaRPr sz="18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www.fashionrevolution.org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The Ellen MacArthur Foundation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„Nowa gospodarka tekstyliów: projektowanie przyszłości mody na nowo”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www.ellenmacarthurfoundation.org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Greenpeace International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„Wpływ szybkiej mody na środowisko”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www.greenpeace.org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Textile Exchange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„Raport rynkowy dotyczący preferowanych włókien i materiałów”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www.textileexchange.org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Sustainable Apparel Coalition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„Higg Index: Zrównoważone materiały”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www.apparelcoalition.org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The Upcycle Movement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Zasoby i przewodniki dotyczące praktyk upcyklingowych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www.theupcyclemovement.com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British Fashion Council -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„Inicjatywy na rzecz mody cyrkularnej i upcyklingu”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www.britishfashioncouncil.co.uk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Eco-Age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„Przewodnik po zrównoważonej modzie: zrozumienie upcyklingu”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www.eco-age.com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  <a:hlinkClick r:id="rId1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12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41" name="Google Shape;441;p12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12"/>
          <p:cNvSpPr txBox="1"/>
          <p:nvPr/>
        </p:nvSpPr>
        <p:spPr>
          <a:xfrm>
            <a:off x="7191650" y="329400"/>
            <a:ext cx="31482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2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1" name="Google Shape;91;p2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92" name="Google Shape;92;p2"/>
            <p:cNvSpPr/>
            <p:nvPr/>
          </p:nvSpPr>
          <p:spPr>
            <a:xfrm>
              <a:off x="0" y="0"/>
              <a:ext cx="10109079" cy="812800"/>
            </a:xfrm>
            <a:custGeom>
              <a:rect b="b" l="l" r="r" t="t"/>
              <a:pathLst>
                <a:path extrusionOk="0" h="812800" w="10109079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4204276" cy="3975597"/>
            </a:xfrm>
            <a:custGeom>
              <a:rect b="b" l="l" r="r" t="t"/>
              <a:pathLst>
                <a:path extrusionOk="0" h="3975597" w="4204276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1180" l="0" r="0" t="1182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99" name="Google Shape;99;p2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2"/>
          <p:cNvSpPr/>
          <p:nvPr/>
        </p:nvSpPr>
        <p:spPr>
          <a:xfrm>
            <a:off x="13662188" y="268369"/>
            <a:ext cx="2675477" cy="559152"/>
          </a:xfrm>
          <a:custGeom>
            <a:rect b="b" l="l" r="r" t="t"/>
            <a:pathLst>
              <a:path extrusionOk="0" h="559152" w="2675477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031566" y="3023235"/>
            <a:ext cx="4695900" cy="59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Sfinansowano przez Unię Europejską. Poglądy i opinie wyrażone w niniejszym materiale są wyłącznie poglądami autora (autorów) i nie muszą odzwierciedlać stanowiska Unii Europejskiej ani Europejskiej Agencji Wykonawczej ds. Edukacji i Kultury (EACEA). Ani Unia Europejska, ani EACEA nie ponoszą odpowiedzialności za treść materiału.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CF5A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08" name="Google Shape;108;p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" name="Google Shape;109;p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0" name="Google Shape;110;p3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18843" l="0" r="0" t="18843"/>
          <a:stretch/>
        </p:blipFill>
        <p:spPr>
          <a:xfrm>
            <a:off x="0" y="1707643"/>
            <a:ext cx="10729563" cy="4454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3"/>
          <p:cNvGrpSpPr/>
          <p:nvPr/>
        </p:nvGrpSpPr>
        <p:grpSpPr>
          <a:xfrm>
            <a:off x="9717692" y="2708859"/>
            <a:ext cx="6348470" cy="4290075"/>
            <a:chOff x="0" y="0"/>
            <a:chExt cx="5039406" cy="3405455"/>
          </a:xfrm>
        </p:grpSpPr>
        <p:sp>
          <p:nvSpPr>
            <p:cNvPr id="113" name="Google Shape;113;p3"/>
            <p:cNvSpPr/>
            <p:nvPr/>
          </p:nvSpPr>
          <p:spPr>
            <a:xfrm>
              <a:off x="0" y="0"/>
              <a:ext cx="5039406" cy="3405455"/>
            </a:xfrm>
            <a:custGeom>
              <a:rect b="b" l="l" r="r" t="t"/>
              <a:pathLst>
                <a:path extrusionOk="0" h="3405455" w="5039406">
                  <a:moveTo>
                    <a:pt x="0" y="0"/>
                  </a:moveTo>
                  <a:lnTo>
                    <a:pt x="5039406" y="0"/>
                  </a:lnTo>
                  <a:lnTo>
                    <a:pt x="5039406" y="3405455"/>
                  </a:lnTo>
                  <a:lnTo>
                    <a:pt x="0" y="3405455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0"/>
              <a:ext cx="5039406" cy="3405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/>
          <p:nvPr/>
        </p:nvSpPr>
        <p:spPr>
          <a:xfrm>
            <a:off x="2254457" y="7637143"/>
            <a:ext cx="136908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Ten rozdział koncentruje się na tym, jak identyfikować materiały odpowiednie do recyklingu, upcyklingu i downcyklingu. Uczestnicy poznają kryteria doboru materiałów oraz odkryją rolę butików mody cyrkularnej jako źródeł tekstyliów do ponownego wykorzystania.</a:t>
            </a:r>
            <a:endParaRPr b="0" i="0" sz="2199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0831168" y="383689"/>
            <a:ext cx="914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17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Moduł 1, Wprowadzenie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7191648" y="329400"/>
            <a:ext cx="32172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b="0" i="0" lang="en-US" sz="24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1, </a:t>
            </a: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b="0" i="0" lang="en-US" sz="24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b="0" i="0" sz="2499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3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9717692" y="2649857"/>
            <a:ext cx="6348470" cy="4290075"/>
            <a:chOff x="0" y="0"/>
            <a:chExt cx="5039406" cy="3405455"/>
          </a:xfrm>
        </p:grpSpPr>
        <p:sp>
          <p:nvSpPr>
            <p:cNvPr id="121" name="Google Shape;121;p3"/>
            <p:cNvSpPr/>
            <p:nvPr/>
          </p:nvSpPr>
          <p:spPr>
            <a:xfrm>
              <a:off x="0" y="0"/>
              <a:ext cx="5039406" cy="3405455"/>
            </a:xfrm>
            <a:custGeom>
              <a:rect b="b" l="l" r="r" t="t"/>
              <a:pathLst>
                <a:path extrusionOk="0" h="3405455" w="5039406">
                  <a:moveTo>
                    <a:pt x="0" y="0"/>
                  </a:moveTo>
                  <a:lnTo>
                    <a:pt x="5039406" y="0"/>
                  </a:lnTo>
                  <a:lnTo>
                    <a:pt x="5039406" y="3405455"/>
                  </a:lnTo>
                  <a:lnTo>
                    <a:pt x="0" y="3405455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0" y="0"/>
              <a:ext cx="5039406" cy="3405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3"/>
          <p:cNvSpPr txBox="1"/>
          <p:nvPr/>
        </p:nvSpPr>
        <p:spPr>
          <a:xfrm>
            <a:off x="10689513" y="3519761"/>
            <a:ext cx="3491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Przegląd Rozdziału</a:t>
            </a:r>
            <a:endParaRPr/>
          </a:p>
        </p:txBody>
      </p:sp>
      <p:cxnSp>
        <p:nvCxnSpPr>
          <p:cNvPr id="124" name="Google Shape;124;p3"/>
          <p:cNvCxnSpPr/>
          <p:nvPr/>
        </p:nvCxnSpPr>
        <p:spPr>
          <a:xfrm>
            <a:off x="10689545" y="6103051"/>
            <a:ext cx="719041" cy="4762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4"/>
          <p:cNvGrpSpPr/>
          <p:nvPr/>
        </p:nvGrpSpPr>
        <p:grpSpPr>
          <a:xfrm>
            <a:off x="0" y="6796353"/>
            <a:ext cx="10224124" cy="3595688"/>
            <a:chOff x="0" y="0"/>
            <a:chExt cx="12414639" cy="4794250"/>
          </a:xfrm>
        </p:grpSpPr>
        <p:grpSp>
          <p:nvGrpSpPr>
            <p:cNvPr id="130" name="Google Shape;130;p4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rect b="b" l="l" r="r" t="t"/>
                <a:pathLst>
                  <a:path extrusionOk="0" h="2041451" w="739104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4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4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134" name="Google Shape;134;p4"/>
              <p:cNvSpPr/>
              <p:nvPr/>
            </p:nvSpPr>
            <p:spPr>
              <a:xfrm>
                <a:off x="0" y="0"/>
                <a:ext cx="816580" cy="812800"/>
              </a:xfrm>
              <a:custGeom>
                <a:rect b="b" l="l" r="r" t="t"/>
                <a:pathLst>
                  <a:path extrusionOk="0" h="812800" w="81658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4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37" name="Google Shape;137;p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9" name="Google Shape;139;p4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0" name="Google Shape;140;p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 b="5216" l="0" r="0" t="5217"/>
          <a:stretch/>
        </p:blipFill>
        <p:spPr>
          <a:xfrm>
            <a:off x="1129586" y="1028700"/>
            <a:ext cx="5321598" cy="67915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4"/>
          <p:cNvGrpSpPr/>
          <p:nvPr/>
        </p:nvGrpSpPr>
        <p:grpSpPr>
          <a:xfrm>
            <a:off x="7297725" y="1508718"/>
            <a:ext cx="9452700" cy="7453205"/>
            <a:chOff x="748071" y="-731576"/>
            <a:chExt cx="12603600" cy="9937609"/>
          </a:xfrm>
        </p:grpSpPr>
        <p:sp>
          <p:nvSpPr>
            <p:cNvPr id="143" name="Google Shape;143;p4"/>
            <p:cNvSpPr txBox="1"/>
            <p:nvPr/>
          </p:nvSpPr>
          <p:spPr>
            <a:xfrm>
              <a:off x="748071" y="1984133"/>
              <a:ext cx="12603600" cy="72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 ukończeniu tego rozdziału będziesz w stanie: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694688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AutoNum type="arabicPeriod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Identyfikować i oceniać odpowiednie materiały do projektów upcyklingowych.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694688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AutoNum type="arabicPeriod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Rozpoznawać i wybierać odpowiednie źródła, takie jak butiki cyrkularne i sklepy z odzieżą używaną, do pozyskiwania materiałów.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694688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AutoNum type="arabicPeriod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Dopasowywać rodzaje i jakość tkanin do konkretnych projektów krawieckich lub designerskich.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3634211" y="-731576"/>
              <a:ext cx="89694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-US" sz="600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Oczekiwane efekty uczenia się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4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10831168" y="383689"/>
            <a:ext cx="91491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2177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Moduł 1, Wprowadzenie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217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4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7191649" y="329400"/>
            <a:ext cx="30330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2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4"/>
          <p:cNvGrpSpPr/>
          <p:nvPr/>
        </p:nvGrpSpPr>
        <p:grpSpPr>
          <a:xfrm>
            <a:off x="1561042" y="7820282"/>
            <a:ext cx="15597372" cy="2976271"/>
            <a:chOff x="1082721" y="7629525"/>
            <a:chExt cx="15597372" cy="2976271"/>
          </a:xfrm>
        </p:grpSpPr>
        <p:grpSp>
          <p:nvGrpSpPr>
            <p:cNvPr id="151" name="Google Shape;151;p4"/>
            <p:cNvGrpSpPr/>
            <p:nvPr/>
          </p:nvGrpSpPr>
          <p:grpSpPr>
            <a:xfrm>
              <a:off x="1082721" y="8083453"/>
              <a:ext cx="15597372" cy="2522343"/>
              <a:chOff x="1082721" y="8083453"/>
              <a:chExt cx="15597372" cy="2522343"/>
            </a:xfrm>
          </p:grpSpPr>
          <p:sp>
            <p:nvSpPr>
              <p:cNvPr id="152" name="Google Shape;152;p4"/>
              <p:cNvSpPr txBox="1"/>
              <p:nvPr/>
            </p:nvSpPr>
            <p:spPr>
              <a:xfrm>
                <a:off x="1082721" y="8638492"/>
                <a:ext cx="5406300" cy="38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5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99">
                    <a:solidFill>
                      <a:srgbClr val="1E2328"/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rPr>
                  <a:t>Szacowany czas lektury</a:t>
                </a:r>
                <a:endParaRPr/>
              </a:p>
            </p:txBody>
          </p:sp>
          <p:sp>
            <p:nvSpPr>
              <p:cNvPr id="153" name="Google Shape;153;p4"/>
              <p:cNvSpPr txBox="1"/>
              <p:nvPr/>
            </p:nvSpPr>
            <p:spPr>
              <a:xfrm>
                <a:off x="1082721" y="8977512"/>
                <a:ext cx="6546300" cy="33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500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199" u="none" cap="none" strike="noStrike">
                    <a:solidFill>
                      <a:srgbClr val="1E2328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 minut</a:t>
                </a:r>
                <a:endParaRPr/>
              </a:p>
            </p:txBody>
          </p:sp>
          <p:grpSp>
            <p:nvGrpSpPr>
              <p:cNvPr id="154" name="Google Shape;154;p4"/>
              <p:cNvGrpSpPr/>
              <p:nvPr/>
            </p:nvGrpSpPr>
            <p:grpSpPr>
              <a:xfrm>
                <a:off x="9811225" y="8083453"/>
                <a:ext cx="6868868" cy="2522343"/>
                <a:chOff x="0" y="-57150"/>
                <a:chExt cx="9158491" cy="3363125"/>
              </a:xfrm>
            </p:grpSpPr>
            <p:sp>
              <p:nvSpPr>
                <p:cNvPr id="155" name="Google Shape;155;p4"/>
                <p:cNvSpPr/>
                <p:nvPr/>
              </p:nvSpPr>
              <p:spPr>
                <a:xfrm>
                  <a:off x="0" y="0"/>
                  <a:ext cx="9158491" cy="3305975"/>
                </a:xfrm>
                <a:custGeom>
                  <a:rect b="b" l="l" r="r" t="t"/>
                  <a:pathLst>
                    <a:path extrusionOk="0" h="3305975" w="9158491">
                      <a:moveTo>
                        <a:pt x="0" y="0"/>
                      </a:moveTo>
                      <a:lnTo>
                        <a:pt x="9158491" y="0"/>
                      </a:lnTo>
                      <a:lnTo>
                        <a:pt x="9158491" y="3305975"/>
                      </a:lnTo>
                      <a:lnTo>
                        <a:pt x="0" y="3305975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4"/>
                <p:cNvSpPr txBox="1"/>
                <p:nvPr/>
              </p:nvSpPr>
              <p:spPr>
                <a:xfrm>
                  <a:off x="0" y="-57150"/>
                  <a:ext cx="7704987" cy="33631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4997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199">
                      <a:solidFill>
                        <a:srgbClr val="1E2328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Do realizacji tego rozdziału nie jest wymagana żadna wcześniejsza wiedza.</a:t>
                  </a:r>
                  <a:endParaRPr/>
                </a:p>
                <a:p>
                  <a:pPr indent="0" lvl="0" marL="0" marR="0" rtl="0" algn="l">
                    <a:lnSpc>
                      <a:spcPct val="1500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199" u="none" cap="none" strike="noStrike">
                    <a:solidFill>
                      <a:srgbClr val="1E2328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grpSp>
          <p:nvGrpSpPr>
            <p:cNvPr id="157" name="Google Shape;157;p4"/>
            <p:cNvGrpSpPr/>
            <p:nvPr/>
          </p:nvGrpSpPr>
          <p:grpSpPr>
            <a:xfrm>
              <a:off x="9811225" y="7629525"/>
              <a:ext cx="5406326" cy="460374"/>
              <a:chOff x="0" y="-57150"/>
              <a:chExt cx="7208434" cy="613833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0" y="0"/>
                <a:ext cx="7208434" cy="556683"/>
              </a:xfrm>
              <a:custGeom>
                <a:rect b="b" l="l" r="r" t="t"/>
                <a:pathLst>
                  <a:path extrusionOk="0" h="556683" w="7208434">
                    <a:moveTo>
                      <a:pt x="0" y="0"/>
                    </a:moveTo>
                    <a:lnTo>
                      <a:pt x="7208434" y="0"/>
                    </a:lnTo>
                    <a:lnTo>
                      <a:pt x="7208434" y="556683"/>
                    </a:lnTo>
                    <a:lnTo>
                      <a:pt x="0" y="5566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4"/>
              <p:cNvSpPr txBox="1"/>
              <p:nvPr/>
            </p:nvSpPr>
            <p:spPr>
              <a:xfrm>
                <a:off x="0" y="-57150"/>
                <a:ext cx="7208434" cy="613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4005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99">
                    <a:solidFill>
                      <a:srgbClr val="1E2328"/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rPr>
                  <a:t>Wymagana wiedza wstępna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65" name="Google Shape;165;p2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p2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7" name="Google Shape;167;p26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168" name="Google Shape;168;p2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9" name="Google Shape;169;p26"/>
          <p:cNvGrpSpPr/>
          <p:nvPr/>
        </p:nvGrpSpPr>
        <p:grpSpPr>
          <a:xfrm>
            <a:off x="0" y="1033462"/>
            <a:ext cx="6051534" cy="9253538"/>
            <a:chOff x="0" y="0"/>
            <a:chExt cx="1308826" cy="2001355"/>
          </a:xfrm>
        </p:grpSpPr>
        <p:sp>
          <p:nvSpPr>
            <p:cNvPr id="170" name="Google Shape;170;p26"/>
            <p:cNvSpPr/>
            <p:nvPr/>
          </p:nvSpPr>
          <p:spPr>
            <a:xfrm>
              <a:off x="0" y="0"/>
              <a:ext cx="1308826" cy="2001355"/>
            </a:xfrm>
            <a:custGeom>
              <a:rect b="b" l="l" r="r" t="t"/>
              <a:pathLst>
                <a:path extrusionOk="0" h="2001355" w="1308826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</p:sp>
        <p:sp>
          <p:nvSpPr>
            <p:cNvPr id="171" name="Google Shape;171;p26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6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26"/>
          <p:cNvSpPr txBox="1"/>
          <p:nvPr/>
        </p:nvSpPr>
        <p:spPr>
          <a:xfrm>
            <a:off x="1028700" y="3497550"/>
            <a:ext cx="411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 Nauki</a:t>
            </a:r>
            <a:endParaRPr/>
          </a:p>
        </p:txBody>
      </p:sp>
      <p:cxnSp>
        <p:nvCxnSpPr>
          <p:cNvPr id="173" name="Google Shape;173;p26"/>
          <p:cNvCxnSpPr/>
          <p:nvPr/>
        </p:nvCxnSpPr>
        <p:spPr>
          <a:xfrm>
            <a:off x="1087192" y="5869411"/>
            <a:ext cx="719041" cy="476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26"/>
          <p:cNvSpPr txBox="1"/>
          <p:nvPr/>
        </p:nvSpPr>
        <p:spPr>
          <a:xfrm>
            <a:off x="1087150" y="4929350"/>
            <a:ext cx="3795000" cy="4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Ten rozdział uczy, jak rozpoznać, które tkaniny można ponownie wykorzystać poprzez recykling, upcykling lub downcykling. Wprowadza również pojęcie butików cyrkularnych jako wartościowych miejsc do pozyskiwania materiałów.</a:t>
            </a:r>
            <a:endParaRPr b="0" i="0" sz="2199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5701777" y="5519654"/>
            <a:ext cx="699514" cy="699514"/>
          </a:xfrm>
          <a:custGeom>
            <a:rect b="b" l="l" r="r" t="t"/>
            <a:pathLst>
              <a:path extrusionOk="0" h="699514" w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6" name="Google Shape;176;p26"/>
          <p:cNvGrpSpPr/>
          <p:nvPr/>
        </p:nvGrpSpPr>
        <p:grpSpPr>
          <a:xfrm>
            <a:off x="6736672" y="3594082"/>
            <a:ext cx="9601200" cy="1926392"/>
            <a:chOff x="0" y="114300"/>
            <a:chExt cx="12801600" cy="2568522"/>
          </a:xfrm>
        </p:grpSpPr>
        <p:sp>
          <p:nvSpPr>
            <p:cNvPr id="177" name="Google Shape;177;p26"/>
            <p:cNvSpPr txBox="1"/>
            <p:nvPr/>
          </p:nvSpPr>
          <p:spPr>
            <a:xfrm>
              <a:off x="0" y="1554522"/>
              <a:ext cx="12801600" cy="112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Ten rozdział jest skierowany do młodych uczniów oraz studentów zainteresowanych modą zrównoważoną.</a:t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8" name="Google Shape;178;p26"/>
            <p:cNvSpPr txBox="1"/>
            <p:nvPr/>
          </p:nvSpPr>
          <p:spPr>
            <a:xfrm>
              <a:off x="0" y="114300"/>
              <a:ext cx="9110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Grupa docelowa</a:t>
              </a:r>
              <a:endParaRPr/>
            </a:p>
          </p:txBody>
        </p:sp>
      </p:grpSp>
      <p:grpSp>
        <p:nvGrpSpPr>
          <p:cNvPr id="179" name="Google Shape;179;p26"/>
          <p:cNvGrpSpPr/>
          <p:nvPr/>
        </p:nvGrpSpPr>
        <p:grpSpPr>
          <a:xfrm>
            <a:off x="6736672" y="6922260"/>
            <a:ext cx="9601200" cy="3449418"/>
            <a:chOff x="0" y="114300"/>
            <a:chExt cx="12801600" cy="4599222"/>
          </a:xfrm>
        </p:grpSpPr>
        <p:sp>
          <p:nvSpPr>
            <p:cNvPr id="180" name="Google Shape;180;p26"/>
            <p:cNvSpPr txBox="1"/>
            <p:nvPr/>
          </p:nvSpPr>
          <p:spPr>
            <a:xfrm>
              <a:off x="0" y="1554522"/>
              <a:ext cx="12801600" cy="31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Char char="•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Kryteria wyboru materiałów nadających się do ponownego użycia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Char char="•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Rozpoznawanie jakości i trwałości tkanin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Char char="•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Źródła tekstyliów z drugiej ręki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Char char="•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Butiki cyrkularne jako centra materiałowe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1" name="Google Shape;181;p26"/>
            <p:cNvSpPr txBox="1"/>
            <p:nvPr/>
          </p:nvSpPr>
          <p:spPr>
            <a:xfrm>
              <a:off x="0" y="114300"/>
              <a:ext cx="9110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Kluczowe pojęcia</a:t>
              </a:r>
              <a:endParaRPr/>
            </a:p>
          </p:txBody>
        </p:sp>
      </p:grpSp>
      <p:sp>
        <p:nvSpPr>
          <p:cNvPr id="182" name="Google Shape;182;p26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7191649" y="329400"/>
            <a:ext cx="31251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2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CF5A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90" name="Google Shape;190;p2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" name="Google Shape;191;p2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2" name="Google Shape;192;p27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193" name="Google Shape;193;p27"/>
          <p:cNvPicPr preferRelativeResize="0"/>
          <p:nvPr/>
        </p:nvPicPr>
        <p:blipFill rotWithShape="1">
          <a:blip r:embed="rId4">
            <a:alphaModFix/>
          </a:blip>
          <a:srcRect b="28146" l="0" r="0" t="3505"/>
          <a:stretch/>
        </p:blipFill>
        <p:spPr>
          <a:xfrm>
            <a:off x="8070394" y="1023925"/>
            <a:ext cx="8545346" cy="7210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5" name="Google Shape;195;p27"/>
          <p:cNvGrpSpPr/>
          <p:nvPr/>
        </p:nvGrpSpPr>
        <p:grpSpPr>
          <a:xfrm>
            <a:off x="1028700" y="5653088"/>
            <a:ext cx="8282280" cy="4633913"/>
            <a:chOff x="0" y="0"/>
            <a:chExt cx="6574461" cy="3678393"/>
          </a:xfrm>
        </p:grpSpPr>
        <p:sp>
          <p:nvSpPr>
            <p:cNvPr id="196" name="Google Shape;196;p27"/>
            <p:cNvSpPr/>
            <p:nvPr/>
          </p:nvSpPr>
          <p:spPr>
            <a:xfrm>
              <a:off x="0" y="0"/>
              <a:ext cx="6574461" cy="3678393"/>
            </a:xfrm>
            <a:custGeom>
              <a:rect b="b" l="l" r="r" t="t"/>
              <a:pathLst>
                <a:path extrusionOk="0" h="3678393" w="6574461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</p:sp>
        <p:sp>
          <p:nvSpPr>
            <p:cNvPr id="197" name="Google Shape;197;p27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1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27"/>
          <p:cNvSpPr txBox="1"/>
          <p:nvPr/>
        </p:nvSpPr>
        <p:spPr>
          <a:xfrm>
            <a:off x="2315212" y="6508174"/>
            <a:ext cx="3852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</a:t>
            </a:r>
            <a:r>
              <a:rPr lang="en-US" sz="60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iezbędny sprzęt</a:t>
            </a:r>
            <a:endParaRPr/>
          </a:p>
        </p:txBody>
      </p:sp>
      <p:cxnSp>
        <p:nvCxnSpPr>
          <p:cNvPr id="199" name="Google Shape;199;p27"/>
          <p:cNvCxnSpPr/>
          <p:nvPr/>
        </p:nvCxnSpPr>
        <p:spPr>
          <a:xfrm>
            <a:off x="2315244" y="8612231"/>
            <a:ext cx="719041" cy="476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0" name="Google Shape;200;p27"/>
          <p:cNvSpPr txBox="1"/>
          <p:nvPr/>
        </p:nvSpPr>
        <p:spPr>
          <a:xfrm>
            <a:off x="1026147" y="2561777"/>
            <a:ext cx="63126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Nożyczki, miarka,</a:t>
            </a:r>
            <a:endParaRPr sz="22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Lista kontrolna do sprawdzania materiałów, takich jak odzież z drugiej ręki (dostarczona w tym rozdziale),</a:t>
            </a:r>
            <a:endParaRPr sz="22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Resztki tkanin i tkaniny typu deadstock.</a:t>
            </a:r>
            <a:endParaRPr sz="22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7191649" y="329400"/>
            <a:ext cx="30789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2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2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09" name="Google Shape;209;p2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0" name="Google Shape;210;p2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1" name="Google Shape;211;p28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212" name="Google Shape;212;p2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3" name="Google Shape;213;p28"/>
          <p:cNvGrpSpPr/>
          <p:nvPr/>
        </p:nvGrpSpPr>
        <p:grpSpPr>
          <a:xfrm>
            <a:off x="1747984" y="2458189"/>
            <a:ext cx="5601865" cy="4147460"/>
            <a:chOff x="0" y="0"/>
            <a:chExt cx="5195375" cy="3846507"/>
          </a:xfrm>
        </p:grpSpPr>
        <p:sp>
          <p:nvSpPr>
            <p:cNvPr id="214" name="Google Shape;214;p28"/>
            <p:cNvSpPr/>
            <p:nvPr/>
          </p:nvSpPr>
          <p:spPr>
            <a:xfrm>
              <a:off x="0" y="0"/>
              <a:ext cx="5195375" cy="3846507"/>
            </a:xfrm>
            <a:custGeom>
              <a:rect b="b" l="l" r="r" t="t"/>
              <a:pathLst>
                <a:path extrusionOk="0" h="3846507" w="5195375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6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28"/>
          <p:cNvGrpSpPr/>
          <p:nvPr/>
        </p:nvGrpSpPr>
        <p:grpSpPr>
          <a:xfrm>
            <a:off x="3039151" y="2019992"/>
            <a:ext cx="876394" cy="876394"/>
            <a:chOff x="0" y="0"/>
            <a:chExt cx="812800" cy="812800"/>
          </a:xfrm>
        </p:grpSpPr>
        <p:sp>
          <p:nvSpPr>
            <p:cNvPr id="217" name="Google Shape;217;p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</p:sp>
        <p:sp>
          <p:nvSpPr>
            <p:cNvPr id="218" name="Google Shape;218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6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9" name="Google Shape;219;p28"/>
          <p:cNvCxnSpPr/>
          <p:nvPr/>
        </p:nvCxnSpPr>
        <p:spPr>
          <a:xfrm>
            <a:off x="4172910" y="4367884"/>
            <a:ext cx="719041" cy="476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28"/>
          <p:cNvSpPr txBox="1"/>
          <p:nvPr/>
        </p:nvSpPr>
        <p:spPr>
          <a:xfrm>
            <a:off x="1852264" y="3404944"/>
            <a:ext cx="536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  <a:endParaRPr/>
          </a:p>
        </p:txBody>
      </p:sp>
      <p:sp>
        <p:nvSpPr>
          <p:cNvPr id="221" name="Google Shape;221;p28"/>
          <p:cNvSpPr txBox="1"/>
          <p:nvPr/>
        </p:nvSpPr>
        <p:spPr>
          <a:xfrm>
            <a:off x="3039151" y="2213763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  <a:endParaRPr b="0" i="0" sz="25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2190239" y="4545341"/>
            <a:ext cx="4701000" cy="30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286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99"/>
              <a:buFont typeface="Arial"/>
              <a:buChar char="•"/>
            </a:pPr>
            <a:r>
              <a:rPr lang="en-US" sz="20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Ekspert mody zrównoważonej</a:t>
            </a:r>
            <a:endParaRPr sz="20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286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99"/>
              <a:buFont typeface="Arial"/>
              <a:buChar char="•"/>
            </a:pPr>
            <a:r>
              <a:rPr lang="en-US" sz="20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Biegły w metodach recyklingu tekstyliów</a:t>
            </a:r>
            <a:endParaRPr sz="20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286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99"/>
              <a:buFont typeface="Arial"/>
              <a:buChar char="•"/>
            </a:pPr>
            <a:r>
              <a:rPr lang="en-US" sz="20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Kreatywne i praktyczne podejście</a:t>
            </a:r>
            <a:endParaRPr sz="20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3286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99"/>
              <a:buFont typeface="Arial"/>
              <a:buChar char="•"/>
            </a:pPr>
            <a:r>
              <a:rPr lang="en-US" sz="20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Inspiruje do świadomych ekologicznie wyborów</a:t>
            </a:r>
            <a:endParaRPr sz="20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t/>
            </a:r>
            <a:endParaRPr b="0" i="0" sz="2099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99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99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3" name="Google Shape;223;p28"/>
          <p:cNvGrpSpPr/>
          <p:nvPr/>
        </p:nvGrpSpPr>
        <p:grpSpPr>
          <a:xfrm>
            <a:off x="9245617" y="4756913"/>
            <a:ext cx="5601865" cy="4147460"/>
            <a:chOff x="0" y="0"/>
            <a:chExt cx="5195375" cy="3846507"/>
          </a:xfrm>
        </p:grpSpPr>
        <p:sp>
          <p:nvSpPr>
            <p:cNvPr id="224" name="Google Shape;224;p28"/>
            <p:cNvSpPr/>
            <p:nvPr/>
          </p:nvSpPr>
          <p:spPr>
            <a:xfrm>
              <a:off x="0" y="0"/>
              <a:ext cx="5195375" cy="3846507"/>
            </a:xfrm>
            <a:custGeom>
              <a:rect b="b" l="l" r="r" t="t"/>
              <a:pathLst>
                <a:path extrusionOk="0" h="3846507" w="5195375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</p:sp>
        <p:sp>
          <p:nvSpPr>
            <p:cNvPr id="225" name="Google Shape;225;p28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6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28"/>
          <p:cNvGrpSpPr/>
          <p:nvPr/>
        </p:nvGrpSpPr>
        <p:grpSpPr>
          <a:xfrm>
            <a:off x="12885116" y="4377408"/>
            <a:ext cx="876394" cy="876394"/>
            <a:chOff x="0" y="0"/>
            <a:chExt cx="812800" cy="812800"/>
          </a:xfrm>
        </p:grpSpPr>
        <p:sp>
          <p:nvSpPr>
            <p:cNvPr id="227" name="Google Shape;227;p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6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28"/>
          <p:cNvSpPr txBox="1"/>
          <p:nvPr/>
        </p:nvSpPr>
        <p:spPr>
          <a:xfrm>
            <a:off x="12885116" y="4571180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  <a:endParaRPr b="0" i="0" sz="25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230" name="Google Shape;230;p28"/>
          <p:cNvCxnSpPr/>
          <p:nvPr/>
        </p:nvCxnSpPr>
        <p:spPr>
          <a:xfrm>
            <a:off x="11710883" y="6653186"/>
            <a:ext cx="719041" cy="476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" name="Google Shape;231;p28"/>
          <p:cNvSpPr txBox="1"/>
          <p:nvPr/>
        </p:nvSpPr>
        <p:spPr>
          <a:xfrm>
            <a:off x="9390237" y="5690246"/>
            <a:ext cx="536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Metodologia</a:t>
            </a:r>
            <a:endParaRPr/>
          </a:p>
        </p:txBody>
      </p:sp>
      <p:sp>
        <p:nvSpPr>
          <p:cNvPr id="232" name="Google Shape;232;p28"/>
          <p:cNvSpPr txBox="1"/>
          <p:nvPr/>
        </p:nvSpPr>
        <p:spPr>
          <a:xfrm>
            <a:off x="9728212" y="6830643"/>
            <a:ext cx="47010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99"/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Ten rozdział będzie oparty zarówno na metodach nauki interaktywnej, jak i refleksyjnej.</a:t>
            </a:r>
            <a:endParaRPr/>
          </a:p>
        </p:txBody>
      </p:sp>
      <p:sp>
        <p:nvSpPr>
          <p:cNvPr id="233" name="Google Shape;233;p28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7191649" y="329400"/>
            <a:ext cx="31482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2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41" name="Google Shape;241;p2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2" name="Google Shape;242;p2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3" name="Google Shape;243;p29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244" name="Google Shape;244;p29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5" name="Google Shape;245;p29"/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246" name="Google Shape;246;p29"/>
            <p:cNvSpPr/>
            <p:nvPr/>
          </p:nvSpPr>
          <p:spPr>
            <a:xfrm>
              <a:off x="0" y="0"/>
              <a:ext cx="3505240" cy="5723058"/>
            </a:xfrm>
            <a:custGeom>
              <a:rect b="b" l="l" r="r" t="t"/>
              <a:pathLst>
                <a:path extrusionOk="0" h="5723058" w="350524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</p:sp>
        <p:sp>
          <p:nvSpPr>
            <p:cNvPr id="247" name="Google Shape;247;p29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8" name="Google Shape;248;p29"/>
          <p:cNvPicPr preferRelativeResize="0"/>
          <p:nvPr/>
        </p:nvPicPr>
        <p:blipFill rotWithShape="1">
          <a:blip r:embed="rId4">
            <a:alphaModFix/>
          </a:blip>
          <a:srcRect b="3955" l="0" r="0" t="25126"/>
          <a:stretch/>
        </p:blipFill>
        <p:spPr>
          <a:xfrm>
            <a:off x="8427737" y="3076575"/>
            <a:ext cx="6774163" cy="72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/>
          <p:nvPr/>
        </p:nvSpPr>
        <p:spPr>
          <a:xfrm>
            <a:off x="1031597" y="2138362"/>
            <a:ext cx="688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6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Wprowadzenie</a:t>
            </a:r>
            <a:endParaRPr b="0" i="0" sz="8200" u="none" cap="none" strike="noStrike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250" name="Google Shape;250;p29"/>
          <p:cNvCxnSpPr/>
          <p:nvPr/>
        </p:nvCxnSpPr>
        <p:spPr>
          <a:xfrm rot="22765">
            <a:off x="1031590" y="9246394"/>
            <a:ext cx="719057" cy="0"/>
          </a:xfrm>
          <a:prstGeom prst="straightConnector1">
            <a:avLst/>
          </a:prstGeom>
          <a:noFill/>
          <a:ln cap="flat" cmpd="sng" w="9525">
            <a:solidFill>
              <a:srgbClr val="CFCF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29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1031566" y="3975273"/>
            <a:ext cx="6430200" cy="6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Zrozumienie, jak wybierać i pozyskiwać materiały do recyklingu, upcyklingu i downcyklingu, jest kluczowym krokiem w modzie zrównoważonej. Dla uczniów i młodych ludzi istotne są rozwiązania przystępne cenowo i łatwo dostępne — od sklepów z odzieżą używaną i butików cyrkularnych po wymiany społecznościowe i darowizny. Nauka tych umiejętności nie tylko wspiera kreatywność i projekty przyjazne dla budżetu, lecz także przyczynia się do ochrony środowiska poprzez maksymalne wykorzystanie tego, co już istnieje.</a:t>
            </a:r>
            <a:endParaRPr b="0" i="0" sz="24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9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7191649" y="329400"/>
            <a:ext cx="29868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2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60" name="Google Shape;260;p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1" name="Google Shape;261;p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2" name="Google Shape;262;p6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3" name="Google Shape;263;p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64" name="Google Shape;264;p6"/>
          <p:cNvGrpSpPr/>
          <p:nvPr/>
        </p:nvGrpSpPr>
        <p:grpSpPr>
          <a:xfrm>
            <a:off x="13792202" y="1058778"/>
            <a:ext cx="2883128" cy="9452914"/>
            <a:chOff x="0" y="0"/>
            <a:chExt cx="3505240" cy="5723059"/>
          </a:xfrm>
        </p:grpSpPr>
        <p:sp>
          <p:nvSpPr>
            <p:cNvPr id="265" name="Google Shape;265;p6"/>
            <p:cNvSpPr/>
            <p:nvPr/>
          </p:nvSpPr>
          <p:spPr>
            <a:xfrm>
              <a:off x="0" y="0"/>
              <a:ext cx="3505240" cy="5723058"/>
            </a:xfrm>
            <a:custGeom>
              <a:rect b="b" l="l" r="r" t="t"/>
              <a:pathLst>
                <a:path extrusionOk="0" h="5723058" w="350524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6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6"/>
          <p:cNvSpPr txBox="1"/>
          <p:nvPr/>
        </p:nvSpPr>
        <p:spPr>
          <a:xfrm>
            <a:off x="354170" y="1555709"/>
            <a:ext cx="7793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Gdzie znaleźć materiały?</a:t>
            </a:r>
            <a:endParaRPr b="0" i="0" sz="4400" u="none" cap="none" strike="noStrike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268" name="Google Shape;268;p6"/>
          <p:cNvCxnSpPr/>
          <p:nvPr/>
        </p:nvCxnSpPr>
        <p:spPr>
          <a:xfrm rot="22765">
            <a:off x="1031590" y="9246394"/>
            <a:ext cx="719057" cy="0"/>
          </a:xfrm>
          <a:prstGeom prst="straightConnector1">
            <a:avLst/>
          </a:prstGeom>
          <a:noFill/>
          <a:ln cap="flat" cmpd="sng" w="9525">
            <a:solidFill>
              <a:srgbClr val="CFCF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9" name="Google Shape;269;p6"/>
          <p:cNvSpPr txBox="1"/>
          <p:nvPr/>
        </p:nvSpPr>
        <p:spPr>
          <a:xfrm>
            <a:off x="1031566" y="351095"/>
            <a:ext cx="4506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270" name="Google Shape;27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84004" y="2762735"/>
            <a:ext cx="4430860" cy="441960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"/>
          <p:cNvSpPr txBox="1"/>
          <p:nvPr/>
        </p:nvSpPr>
        <p:spPr>
          <a:xfrm>
            <a:off x="354170" y="2552700"/>
            <a:ext cx="11095500" cy="86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Sklepy z odzieżą używaną:</a:t>
            </a:r>
            <a:endParaRPr b="1"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Sklepy z odzieżą używaną to punkty sprzedaży oferujące odzież i akcesoria z drugiej ręki, stanowiące przystępną cenowo i zrównoważoną alternatywę dla mody masowej. Są doskonałym źródłem materiałów do upcyklingu, oferując unikalne i różnorodne elementy, które można przekształcić w nowe projekty, jednocześnie ograniczając ilość odpadów tekstylnych.</a:t>
            </a:r>
            <a:endParaRPr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Resztki tkanin:</a:t>
            </a:r>
            <a:endParaRPr b="1"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Resztki tkanin to pozostałości materiałów po produkcji odzieży lub innych procesach związanych z tekstyliami, często uznawane za odpady. Stanowią idealny materiał do projektów upcyklingowych, ponieważ można je przekształcić w patchworki, akcesoria lub inne kreatywne wyroby, wspierając podejście zero waste w modzie.</a:t>
            </a:r>
            <a:endParaRPr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Tkaniny typu deadstock:</a:t>
            </a:r>
            <a:endParaRPr b="1"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Tkaniny typu deadstock to nieużyte materiały tekstylne wyprodukowane w nadmiarze lub uznane za nieprzydatne do sprzedaży, często przechowywane przez producentów lub projektantów. Wykorzystanie tych tkanin w upcyklingu pomaga zapobiec ich zmarnowaniu, oferując przyjazną dla środowiska opcję tworzenia unikalnych, limitowanych ubrań lub akcesoriów.</a:t>
            </a:r>
            <a:endParaRPr sz="17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6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6"/>
          <p:cNvSpPr txBox="1"/>
          <p:nvPr/>
        </p:nvSpPr>
        <p:spPr>
          <a:xfrm>
            <a:off x="7191649" y="329400"/>
            <a:ext cx="3009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2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Paulina BM</dc:creator>
</cp:coreProperties>
</file>