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8288000" cy="10287000"/>
  <p:notesSz cx="6858000" cy="9144000"/>
  <p:embeddedFontLst>
    <p:embeddedFont>
      <p:font typeface="DM Serif Display" pitchFamily="2" charset="0"/>
      <p:regular r:id="rId50"/>
      <p:italic r:id="rId51"/>
    </p:embeddedFont>
    <p:embeddedFont>
      <p:font typeface="Montserrat" panose="000005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jaOudWx/kT0s8uxkmbZcj60ehs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AD8487-C802-6F82-0233-92E98C119F49}" v="3" dt="2026-03-19T11:04:05.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4" y="4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ucci Martina" userId="S::martina.antoniucci@osservatoriomestieridarte.it::32541252-b29c-4a7f-8763-04ccd7aaa38b" providerId="AD" clId="Web-{CFAD8487-C802-6F82-0233-92E98C119F49}"/>
    <pc:docChg chg="modSld">
      <pc:chgData name="Antoniucci Martina" userId="S::martina.antoniucci@osservatoriomestieridarte.it::32541252-b29c-4a7f-8763-04ccd7aaa38b" providerId="AD" clId="Web-{CFAD8487-C802-6F82-0233-92E98C119F49}" dt="2026-03-19T11:04:05.399" v="2" actId="14100"/>
      <pc:docMkLst>
        <pc:docMk/>
      </pc:docMkLst>
      <pc:sldChg chg="modSp">
        <pc:chgData name="Antoniucci Martina" userId="S::martina.antoniucci@osservatoriomestieridarte.it::32541252-b29c-4a7f-8763-04ccd7aaa38b" providerId="AD" clId="Web-{CFAD8487-C802-6F82-0233-92E98C119F49}" dt="2026-03-19T11:03:59.743" v="1" actId="14100"/>
        <pc:sldMkLst>
          <pc:docMk/>
          <pc:sldMk cId="0" sldId="256"/>
        </pc:sldMkLst>
        <pc:spChg chg="mod">
          <ac:chgData name="Antoniucci Martina" userId="S::martina.antoniucci@osservatoriomestieridarte.it::32541252-b29c-4a7f-8763-04ccd7aaa38b" providerId="AD" clId="Web-{CFAD8487-C802-6F82-0233-92E98C119F49}" dt="2026-03-19T11:03:59.743" v="1" actId="14100"/>
          <ac:spMkLst>
            <pc:docMk/>
            <pc:sldMk cId="0" sldId="256"/>
            <ac:spMk id="98" creationId="{00000000-0000-0000-0000-000000000000}"/>
          </ac:spMkLst>
        </pc:spChg>
      </pc:sldChg>
      <pc:sldChg chg="modSp">
        <pc:chgData name="Antoniucci Martina" userId="S::martina.antoniucci@osservatoriomestieridarte.it::32541252-b29c-4a7f-8763-04ccd7aaa38b" providerId="AD" clId="Web-{CFAD8487-C802-6F82-0233-92E98C119F49}" dt="2026-03-19T11:04:05.399" v="2" actId="14100"/>
        <pc:sldMkLst>
          <pc:docMk/>
          <pc:sldMk cId="0" sldId="257"/>
        </pc:sldMkLst>
        <pc:spChg chg="mod">
          <ac:chgData name="Antoniucci Martina" userId="S::martina.antoniucci@osservatoriomestieridarte.it::32541252-b29c-4a7f-8763-04ccd7aaa38b" providerId="AD" clId="Web-{CFAD8487-C802-6F82-0233-92E98C119F49}" dt="2026-03-19T11:04:05.399" v="2" actId="14100"/>
          <ac:spMkLst>
            <pc:docMk/>
            <pc:sldMk cId="0" sldId="257"/>
            <ac:spMk id="11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352f87525d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g3352f87525d_0_554: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297" name="Google Shape;297;g3352f87525d_0_554: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352f87525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g3352f87525d_0_21: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325" name="Google Shape;325;g3352f87525d_0_21: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352f87525d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g3352f87525d_0_583: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346" name="Google Shape;346;g3352f87525d_0_583: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352f87525d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3352f87525d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52f8752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7" name="Google Shape;407;g3352f87525d_0_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408" name="Google Shape;408;g3352f87525d_0_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352f87525d_0_6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g3352f87525d_0_615: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431" name="Google Shape;431;g3352f87525d_0_615: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352f87525d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g3352f87525d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352f87525d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1" name="Google Shape;491;g3352f87525d_0_677: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492" name="Google Shape;492;g3352f87525d_0_677: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352f87525d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g3352f87525d_0_25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15" name="Google Shape;515;g3352f87525d_0_25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352f87525d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g3352f87525d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d93ef468f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5" name="Google Shape;575;g2d93ef468f0_0_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76" name="Google Shape;576;g2d93ef468f0_0_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d93ef468f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g2d93ef468f0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352f87525d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8" name="Google Shape;618;g3352f87525d_0_44: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19" name="Google Shape;619;g3352f87525d_0_44: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4317f94e7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0" name="Google Shape;640;g34317f94e7e_0_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41" name="Google Shape;641;g34317f94e7e_0_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352f87525d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4" name="Google Shape;664;g3352f87525d_0_27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65" name="Google Shape;665;g3352f87525d_0_27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352f87525d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g3352f87525d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d93ef468f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g2d93ef468f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352f87525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6" name="Google Shape;746;g3352f87525d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352f87525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g3352f87525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d93ef468f0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4" name="Google Shape;804;g2d93ef468f0_0_67: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805" name="Google Shape;805;g2d93ef468f0_0_67: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d93ef468f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7" name="Google Shape;827;g2d93ef468f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352f87525d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5" name="Google Shape;865;g3352f87525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d93ef468f0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7" name="Google Shape;887;g2d93ef468f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352f87525d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8" name="Google Shape;908;g3352f87525d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d93ef468f0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6" name="Google Shape;946;g2d93ef468f0_0_9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947" name="Google Shape;947;g2d93ef468f0_0_9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352f87525d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9" name="Google Shape;969;g3352f87525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d93ef468f0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9" name="Google Shape;989;g2d93ef468f0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3352f87525d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7" name="Google Shape;1027;g3352f87525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d93ef468f0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5" name="Google Shape;1045;g2d93ef468f0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352f87525d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4" name="Google Shape;1064;g3352f87525d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d93ef468f0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2" name="Google Shape;1102;g2d93ef468f0_0_158: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1103" name="Google Shape;1103;g2d93ef468f0_0_158: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5" name="Google Shape;112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32ba7804670_0_57: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9" name="Google Shape;1149;g32ba7804670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2ba7804670_0_98: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1" name="Google Shape;1191;g32ba7804670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2ba7804670_0_117: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1" name="Google Shape;1211;g32ba7804670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d93ef468f0_0_361: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1" name="Google Shape;1231;g2d93ef468f0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1" name="Google Shape;1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7" name="Google Shape;12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4caa6c8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324caa6c8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1792288" y="612775"/>
            <a:ext cx="5486400" cy="4114800"/>
          </a:xfrm>
          <a:prstGeom prst="rect">
            <a:avLst/>
          </a:prstGeom>
          <a:noFill/>
          <a:ln>
            <a:noFill/>
          </a:ln>
        </p:spPr>
      </p:sp>
      <p:sp>
        <p:nvSpPr>
          <p:cNvPr id="64" name="Google Shape;64;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hyperlink" Target="http://www.fashionup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hyperlink" Target="http://www.fashionupprojec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www.fashionupproject.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youtube.com/watch?v=N4HCkretvPU&amp;t=60s"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www.fashionupprojec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www.fashionupproject.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youtube.com/watch?v=2OAB28LTSD8"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fashionupprojec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www.fashionupprojec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youtube.com/watch?v=O5epSZ6l-zc"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www.fashionup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fashionupproj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fashionupprojec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youtube.com/watch?v=jSFnLi-YQXw"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www.fashionupproject.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youtube.com/watch?v=Q2cx34cuyp0"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hyperlink" Target="http://www.fashionupprojec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www.fashionupprojec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w.fashionupprojec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ww.fashionupprojec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youtube.com/watch?v=7t_oJWlmT9I"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http://www.fashionupproject.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hyperlink" Target="http://www.fashionupproject.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watch?v=XGHrUVwIPZk&amp;t=99s"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hyperlink" Target="http://www.fashionup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youtube.com/watch?v=aZN3bzUQIDg"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www.fashionupproject.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www.fashionupproject.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2.jpg"/><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8" Type="http://schemas.openxmlformats.org/officeDocument/2006/relationships/hyperlink" Target="https://www.arteinformado.com/guia/f/juana-diaz-207184" TargetMode="External"/><Relationship Id="rId3" Type="http://schemas.openxmlformats.org/officeDocument/2006/relationships/image" Target="../media/image1.png"/><Relationship Id="rId7" Type="http://schemas.openxmlformats.org/officeDocument/2006/relationships/hyperlink" Target="https://theecologist.org/2009/aug/18/junky-styling-breathing-life-last-seasons-clothes" TargetMode="External"/><Relationship Id="rId12" Type="http://schemas.openxmlformats.org/officeDocument/2006/relationships/hyperlink" Target="http://www.fashionupproject.com"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hypebeast.com/2020/8/junya-watanabe-man-fall-winter-2020-collection-levis-carhartt-canada-goose-levis-collaborations" TargetMode="External"/><Relationship Id="rId11" Type="http://schemas.openxmlformats.org/officeDocument/2006/relationships/hyperlink" Target="https://threadsmonthly.com/sew-separating-zip/" TargetMode="External"/><Relationship Id="rId5" Type="http://schemas.openxmlformats.org/officeDocument/2006/relationships/hyperlink" Target="https://www.crash.fr/comme-des-garcons-homme-plus-fall-winter-2016-paris/" TargetMode="External"/><Relationship Id="rId10" Type="http://schemas.openxmlformats.org/officeDocument/2006/relationships/hyperlink" Target="https://ainasewingpatterns.com/how-to-close-a-lined-garment-%F0%9F%AA%A1/?srsltid=AfmBOoqVuBOFv6TdqhajTqU6HbD9rpcM2UVpVxCOaGraLp_l0bn3Qzc3" TargetMode="External"/><Relationship Id="rId4" Type="http://schemas.openxmlformats.org/officeDocument/2006/relationships/hyperlink" Target="https://www.sunnybankmills.co.uk/our-story/blog/the-anatomy-of-a-suit-jacket/" TargetMode="External"/><Relationship Id="rId9" Type="http://schemas.openxmlformats.org/officeDocument/2006/relationships/hyperlink" Target="https://issuu.com/denham/docs/ss1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hyperlink" Target="http://www.fashionupprojec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fashionupprojec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4" name="Google Shape;84;p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5" name="Google Shape;85;p1"/>
          <p:cNvGrpSpPr/>
          <p:nvPr/>
        </p:nvGrpSpPr>
        <p:grpSpPr>
          <a:xfrm>
            <a:off x="0" y="9169713"/>
            <a:ext cx="12735418" cy="1023965"/>
            <a:chOff x="0" y="0"/>
            <a:chExt cx="10109079" cy="812800"/>
          </a:xfrm>
        </p:grpSpPr>
        <p:sp>
          <p:nvSpPr>
            <p:cNvPr id="86" name="Google Shape;86;p1"/>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87" name="Google Shape;87;p1"/>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7751895" y="5657850"/>
            <a:ext cx="5296402" cy="5008320"/>
            <a:chOff x="0" y="0"/>
            <a:chExt cx="4204276" cy="3975597"/>
          </a:xfrm>
        </p:grpSpPr>
        <p:sp>
          <p:nvSpPr>
            <p:cNvPr id="89" name="Google Shape;89;p1"/>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90" name="Google Shape;90;p1"/>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1" name="Google Shape;91;p1"/>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92" name="Google Shape;92;p1"/>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93" name="Google Shape;93;p1"/>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048846" y="4526641"/>
            <a:ext cx="6774300" cy="1639808"/>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9600"/>
              <a:buFont typeface="Arial"/>
              <a:buNone/>
            </a:pPr>
            <a:r>
              <a:rPr lang="pl" sz="9600" b="0" i="0" u="none" strike="noStrike" cap="none" dirty="0">
                <a:solidFill>
                  <a:srgbClr val="1E2328"/>
                </a:solidFill>
                <a:latin typeface="DM Serif Display"/>
                <a:ea typeface="DM Serif Display"/>
                <a:cs typeface="DM Serif Display"/>
                <a:sym typeface="DM Serif Display"/>
              </a:rPr>
              <a:t>Unit </a:t>
            </a:r>
            <a:r>
              <a:rPr lang="pl" sz="9600" dirty="0">
                <a:solidFill>
                  <a:srgbClr val="1E2328"/>
                </a:solidFill>
                <a:latin typeface="DM Serif Display"/>
                <a:ea typeface="DM Serif Display"/>
                <a:cs typeface="DM Serif Display"/>
                <a:sym typeface="DM Serif Display"/>
              </a:rPr>
              <a:t>5</a:t>
            </a:r>
            <a:endParaRPr sz="14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1028700" y="2659586"/>
            <a:ext cx="6682800" cy="1847100"/>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12000"/>
              <a:buFont typeface="Arial"/>
              <a:buNone/>
            </a:pPr>
            <a:r>
              <a:rPr lang="pl" sz="12000" b="0" i="0" u="none" strike="noStrike" cap="none">
                <a:solidFill>
                  <a:srgbClr val="CFCF5A"/>
                </a:solidFill>
                <a:latin typeface="DM Serif Display"/>
                <a:ea typeface="DM Serif Display"/>
                <a:cs typeface="DM Serif Display"/>
                <a:sym typeface="DM Serif Display"/>
              </a:rPr>
              <a:t>Moduł </a:t>
            </a:r>
            <a:r>
              <a:rPr lang="pl" sz="12000">
                <a:solidFill>
                  <a:srgbClr val="CFCF5A"/>
                </a:solidFill>
                <a:latin typeface="DM Serif Display"/>
                <a:ea typeface="DM Serif Display"/>
                <a:cs typeface="DM Serif Display"/>
                <a:sym typeface="DM Serif Display"/>
              </a:rPr>
              <a:t>4</a:t>
            </a:r>
            <a:endParaRPr sz="1400" b="0" i="0" u="none" strike="noStrike" cap="none">
              <a:solidFill>
                <a:srgbClr val="000000"/>
              </a:solidFill>
              <a:latin typeface="Arial"/>
              <a:ea typeface="Arial"/>
              <a:cs typeface="Arial"/>
              <a:sym typeface="Arial"/>
            </a:endParaRPr>
          </a:p>
        </p:txBody>
      </p:sp>
      <p:sp>
        <p:nvSpPr>
          <p:cNvPr id="96" name="Google Shape;96;p1"/>
          <p:cNvSpPr txBox="1"/>
          <p:nvPr/>
        </p:nvSpPr>
        <p:spPr>
          <a:xfrm>
            <a:off x="1048846" y="6166449"/>
            <a:ext cx="5694600" cy="295465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Arial"/>
              <a:buNone/>
            </a:pPr>
            <a:r>
              <a:rPr lang="pl" sz="3200" dirty="0">
                <a:solidFill>
                  <a:srgbClr val="1E2328"/>
                </a:solidFill>
                <a:latin typeface="Montserrat"/>
                <a:ea typeface="Montserrat"/>
                <a:cs typeface="Montserrat"/>
                <a:sym typeface="Montserrat"/>
              </a:rPr>
              <a:t>RESTYLIZACJA ODZIEŻY STRUKTURALNEJ: PŁASZCZE, KURTKI I MARYNARKI</a:t>
            </a:r>
            <a:endParaRPr lang="en-US" sz="3200" b="0" i="0" u="none" strike="noStrike" cap="none"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3200"/>
              <a:buFont typeface="Arial"/>
              <a:buNone/>
            </a:pPr>
            <a:endParaRPr lang="en-US" sz="3200" b="0" i="0" u="none" strike="noStrike" cap="none" dirty="0">
              <a:solidFill>
                <a:srgbClr val="1E2328"/>
              </a:solidFill>
              <a:latin typeface="Montserrat"/>
              <a:ea typeface="Montserrat"/>
              <a:cs typeface="Montserrat"/>
              <a:sym typeface="Montserrat"/>
            </a:endParaRPr>
          </a:p>
        </p:txBody>
      </p:sp>
      <p:cxnSp>
        <p:nvCxnSpPr>
          <p:cNvPr id="97" name="Google Shape;97;p1"/>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98" name="Google Shape;98;p1"/>
          <p:cNvSpPr txBox="1"/>
          <p:nvPr/>
        </p:nvSpPr>
        <p:spPr>
          <a:xfrm rot="16200000">
            <a:off x="15860039" y="7552669"/>
            <a:ext cx="3227806"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none" strike="noStrike" cap="none">
                <a:solidFill>
                  <a:srgbClr val="1E2328"/>
                </a:solidFill>
                <a:latin typeface="Montserrat"/>
                <a:ea typeface="Montserrat"/>
                <a:cs typeface="Montserrat"/>
                <a:sym typeface="Montserrat"/>
              </a:rPr>
              <a:t>www.fashionupproject.com</a:t>
            </a:r>
            <a:endParaRPr sz="1400" b="0" i="0" u="none" strike="noStrike" cap="none">
              <a:solidFill>
                <a:srgbClr val="000000"/>
              </a:solidFill>
              <a:latin typeface="Arial"/>
              <a:ea typeface="Arial"/>
              <a:cs typeface="Arial"/>
              <a:sym typeface="Arial"/>
            </a:endParaRPr>
          </a:p>
        </p:txBody>
      </p:sp>
      <p:sp>
        <p:nvSpPr>
          <p:cNvPr id="2" name="TextBox 11">
            <a:extLst>
              <a:ext uri="{FF2B5EF4-FFF2-40B4-BE49-F238E27FC236}">
                <a16:creationId xmlns:a16="http://schemas.microsoft.com/office/drawing/2014/main" id="{57AC9CF9-56D1-E107-C1FE-5118B62D41E2}"/>
              </a:ext>
            </a:extLst>
          </p:cNvPr>
          <p:cNvSpPr txBox="1"/>
          <p:nvPr/>
        </p:nvSpPr>
        <p:spPr>
          <a:xfrm>
            <a:off x="1048846" y="9581484"/>
            <a:ext cx="6546439" cy="387094"/>
          </a:xfrm>
          <a:prstGeom prst="rect">
            <a:avLst/>
          </a:prstGeom>
        </p:spPr>
        <p:txBody>
          <a:bodyPr wrap="square" lIns="0" tIns="0" rIns="0" bIns="0" rtlCol="0" anchor="t">
            <a:spAutoFit/>
          </a:bodyPr>
          <a:lstStyle/>
          <a:p>
            <a:pPr>
              <a:lnSpc>
                <a:spcPts val="3299"/>
              </a:lnSpc>
            </a:pPr>
            <a:r>
              <a:rPr lang="pl" sz="2199" dirty="0">
                <a:solidFill>
                  <a:schemeClr val="bg1"/>
                </a:solidFill>
                <a:latin typeface="Montserrat"/>
                <a:ea typeface="Montserrat"/>
                <a:cs typeface="Montserrat"/>
                <a:sym typeface="Montserrat"/>
              </a:rPr>
              <a:t>Czas trwania: 32 godziny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8"/>
        <p:cNvGrpSpPr/>
        <p:nvPr/>
      </p:nvGrpSpPr>
      <p:grpSpPr>
        <a:xfrm>
          <a:off x="0" y="0"/>
          <a:ext cx="0" cy="0"/>
          <a:chOff x="0" y="0"/>
          <a:chExt cx="0" cy="0"/>
        </a:xfrm>
      </p:grpSpPr>
      <p:sp>
        <p:nvSpPr>
          <p:cNvPr id="299" name="Google Shape;299;g3352f87525d_0_554"/>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00" name="Google Shape;300;g3352f87525d_0_554"/>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g3352f87525d_0_554"/>
          <p:cNvGrpSpPr/>
          <p:nvPr/>
        </p:nvGrpSpPr>
        <p:grpSpPr>
          <a:xfrm>
            <a:off x="424794" y="921914"/>
            <a:ext cx="15580017" cy="1678610"/>
            <a:chOff x="1644840" y="1659960"/>
            <a:chExt cx="3308100" cy="1806900"/>
          </a:xfrm>
        </p:grpSpPr>
        <p:sp>
          <p:nvSpPr>
            <p:cNvPr id="302" name="Google Shape;302;g3352f87525d_0_554"/>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303" name="Google Shape;303;g3352f87525d_0_554"/>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g3352f87525d_0_554"/>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05" name="Google Shape;305;g3352f87525d_0_554"/>
          <p:cNvGrpSpPr/>
          <p:nvPr/>
        </p:nvGrpSpPr>
        <p:grpSpPr>
          <a:xfrm>
            <a:off x="0" y="0"/>
            <a:ext cx="18288000" cy="10287000"/>
            <a:chOff x="0" y="0"/>
            <a:chExt cx="24384000" cy="13716000"/>
          </a:xfrm>
        </p:grpSpPr>
        <p:cxnSp>
          <p:nvCxnSpPr>
            <p:cNvPr id="306" name="Google Shape;306;g3352f87525d_0_55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07" name="Google Shape;307;g3352f87525d_0_55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08" name="Google Shape;308;g3352f87525d_0_55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09" name="Google Shape;309;g3352f87525d_0_55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10" name="Google Shape;310;g3352f87525d_0_554"/>
          <p:cNvSpPr txBox="1"/>
          <p:nvPr/>
        </p:nvSpPr>
        <p:spPr>
          <a:xfrm>
            <a:off x="11551245" y="2361055"/>
            <a:ext cx="4672297"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pojęcia</a:t>
            </a:r>
            <a:endParaRPr sz="2800" dirty="0"/>
          </a:p>
        </p:txBody>
      </p:sp>
      <p:sp>
        <p:nvSpPr>
          <p:cNvPr id="311" name="Google Shape;311;g3352f87525d_0_55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312" name="Google Shape;312;g3352f87525d_0_554"/>
          <p:cNvSpPr txBox="1"/>
          <p:nvPr/>
        </p:nvSpPr>
        <p:spPr>
          <a:xfrm>
            <a:off x="961647" y="1207279"/>
            <a:ext cx="13640185"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314" name="Google Shape;314;g3352f87525d_0_554"/>
          <p:cNvSpPr txBox="1"/>
          <p:nvPr/>
        </p:nvSpPr>
        <p:spPr>
          <a:xfrm>
            <a:off x="9062632" y="4632376"/>
            <a:ext cx="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rgbClr val="CC0000"/>
                </a:solidFill>
                <a:latin typeface="Calibri"/>
                <a:ea typeface="Calibri"/>
                <a:cs typeface="Calibri"/>
                <a:sym typeface="Calibri"/>
              </a:rPr>
              <a:t>1</a:t>
            </a:r>
            <a:endParaRPr sz="3200" b="1">
              <a:solidFill>
                <a:srgbClr val="CC0000"/>
              </a:solidFill>
              <a:latin typeface="Calibri"/>
              <a:ea typeface="Calibri"/>
              <a:cs typeface="Calibri"/>
              <a:sym typeface="Calibri"/>
            </a:endParaRPr>
          </a:p>
        </p:txBody>
      </p:sp>
      <p:sp>
        <p:nvSpPr>
          <p:cNvPr id="315" name="Google Shape;315;g3352f87525d_0_554"/>
          <p:cNvSpPr txBox="1"/>
          <p:nvPr/>
        </p:nvSpPr>
        <p:spPr>
          <a:xfrm>
            <a:off x="10612973" y="5761900"/>
            <a:ext cx="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rgbClr val="CC0000"/>
                </a:solidFill>
                <a:latin typeface="Calibri"/>
                <a:ea typeface="Calibri"/>
                <a:cs typeface="Calibri"/>
                <a:sym typeface="Calibri"/>
              </a:rPr>
              <a:t>2</a:t>
            </a:r>
            <a:endParaRPr sz="3200" b="1">
              <a:solidFill>
                <a:srgbClr val="CC0000"/>
              </a:solidFill>
              <a:latin typeface="Calibri"/>
              <a:ea typeface="Calibri"/>
              <a:cs typeface="Calibri"/>
              <a:sym typeface="Calibri"/>
            </a:endParaRPr>
          </a:p>
        </p:txBody>
      </p:sp>
      <p:sp>
        <p:nvSpPr>
          <p:cNvPr id="316" name="Google Shape;316;g3352f87525d_0_554"/>
          <p:cNvSpPr txBox="1"/>
          <p:nvPr/>
        </p:nvSpPr>
        <p:spPr>
          <a:xfrm>
            <a:off x="12163335" y="4539800"/>
            <a:ext cx="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rgbClr val="CC0000"/>
                </a:solidFill>
                <a:latin typeface="Calibri"/>
                <a:ea typeface="Calibri"/>
                <a:cs typeface="Calibri"/>
                <a:sym typeface="Calibri"/>
              </a:rPr>
              <a:t>3</a:t>
            </a:r>
            <a:endParaRPr sz="3200" b="1">
              <a:solidFill>
                <a:srgbClr val="CC0000"/>
              </a:solidFill>
              <a:latin typeface="Calibri"/>
              <a:ea typeface="Calibri"/>
              <a:cs typeface="Calibri"/>
              <a:sym typeface="Calibri"/>
            </a:endParaRPr>
          </a:p>
        </p:txBody>
      </p:sp>
      <p:sp>
        <p:nvSpPr>
          <p:cNvPr id="317" name="Google Shape;317;g3352f87525d_0_554"/>
          <p:cNvSpPr txBox="1"/>
          <p:nvPr/>
        </p:nvSpPr>
        <p:spPr>
          <a:xfrm>
            <a:off x="13127192" y="5761900"/>
            <a:ext cx="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rgbClr val="CC0000"/>
                </a:solidFill>
                <a:latin typeface="Calibri"/>
                <a:ea typeface="Calibri"/>
                <a:cs typeface="Calibri"/>
                <a:sym typeface="Calibri"/>
              </a:rPr>
              <a:t>4</a:t>
            </a:r>
            <a:endParaRPr sz="3200" b="1">
              <a:solidFill>
                <a:srgbClr val="CC0000"/>
              </a:solidFill>
              <a:latin typeface="Calibri"/>
              <a:ea typeface="Calibri"/>
              <a:cs typeface="Calibri"/>
              <a:sym typeface="Calibri"/>
            </a:endParaRPr>
          </a:p>
        </p:txBody>
      </p:sp>
      <p:sp>
        <p:nvSpPr>
          <p:cNvPr id="318" name="Google Shape;318;g3352f87525d_0_554"/>
          <p:cNvSpPr txBox="1"/>
          <p:nvPr/>
        </p:nvSpPr>
        <p:spPr>
          <a:xfrm>
            <a:off x="14793540" y="6266756"/>
            <a:ext cx="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rgbClr val="CC0000"/>
                </a:solidFill>
                <a:latin typeface="Calibri"/>
                <a:ea typeface="Calibri"/>
                <a:cs typeface="Calibri"/>
                <a:sym typeface="Calibri"/>
              </a:rPr>
              <a:t>5</a:t>
            </a:r>
            <a:endParaRPr sz="3200" b="1">
              <a:solidFill>
                <a:srgbClr val="CC0000"/>
              </a:solidFill>
              <a:latin typeface="Calibri"/>
              <a:ea typeface="Calibri"/>
              <a:cs typeface="Calibri"/>
              <a:sym typeface="Calibri"/>
            </a:endParaRPr>
          </a:p>
        </p:txBody>
      </p:sp>
      <p:sp>
        <p:nvSpPr>
          <p:cNvPr id="319" name="Google Shape;319;g3352f87525d_0_554"/>
          <p:cNvSpPr txBox="1"/>
          <p:nvPr/>
        </p:nvSpPr>
        <p:spPr>
          <a:xfrm>
            <a:off x="15150987" y="4539800"/>
            <a:ext cx="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rgbClr val="CC0000"/>
                </a:solidFill>
                <a:latin typeface="Calibri"/>
                <a:ea typeface="Calibri"/>
                <a:cs typeface="Calibri"/>
                <a:sym typeface="Calibri"/>
              </a:rPr>
              <a:t>6</a:t>
            </a:r>
            <a:endParaRPr sz="3200" b="1">
              <a:solidFill>
                <a:srgbClr val="CC0000"/>
              </a:solidFill>
              <a:latin typeface="Calibri"/>
              <a:ea typeface="Calibri"/>
              <a:cs typeface="Calibri"/>
              <a:sym typeface="Calibri"/>
            </a:endParaRPr>
          </a:p>
        </p:txBody>
      </p:sp>
      <p:sp>
        <p:nvSpPr>
          <p:cNvPr id="320" name="Google Shape;320;g3352f87525d_0_554"/>
          <p:cNvSpPr txBox="1"/>
          <p:nvPr/>
        </p:nvSpPr>
        <p:spPr>
          <a:xfrm>
            <a:off x="628750" y="3535550"/>
            <a:ext cx="7827600" cy="6139500"/>
          </a:xfrm>
          <a:prstGeom prst="rect">
            <a:avLst/>
          </a:prstGeom>
          <a:noFill/>
          <a:ln>
            <a:noFill/>
          </a:ln>
        </p:spPr>
        <p:txBody>
          <a:bodyPr spcFirstLastPara="1" wrap="square" lIns="0" tIns="0" rIns="0" bIns="0" anchor="t" anchorCtr="0">
            <a:spAutoFit/>
          </a:bodyPr>
          <a:lstStyle/>
          <a:p>
            <a:pPr marL="457200" lvl="0" indent="-361886" algn="l" rtl="0">
              <a:lnSpc>
                <a:spcPct val="150022"/>
              </a:lnSpc>
              <a:spcBef>
                <a:spcPts val="0"/>
              </a:spcBef>
              <a:spcAft>
                <a:spcPts val="0"/>
              </a:spcAft>
              <a:buClr>
                <a:schemeClr val="lt1"/>
              </a:buClr>
              <a:buSzPts val="2099"/>
              <a:buFont typeface="Montserrat"/>
              <a:buChar char="●"/>
            </a:pPr>
            <a:r>
              <a:rPr lang="pl" sz="2099" b="1">
                <a:solidFill>
                  <a:schemeClr val="lt1"/>
                </a:solidFill>
                <a:latin typeface="Montserrat"/>
                <a:ea typeface="Montserrat"/>
                <a:cs typeface="Montserrat"/>
                <a:sym typeface="Montserrat"/>
              </a:rPr>
              <a:t>Tylna część </a:t>
            </a:r>
            <a:r>
              <a:rPr lang="pl" sz="2099" b="1">
                <a:solidFill>
                  <a:srgbClr val="CC0000"/>
                </a:solidFill>
                <a:latin typeface="Montserrat"/>
                <a:ea typeface="Montserrat"/>
                <a:cs typeface="Montserrat"/>
                <a:sym typeface="Montserrat"/>
              </a:rPr>
              <a:t>(1) </a:t>
            </a:r>
            <a:r>
              <a:rPr lang="pl" sz="2099">
                <a:solidFill>
                  <a:schemeClr val="lt1"/>
                </a:solidFill>
                <a:latin typeface="Montserrat"/>
                <a:ea typeface="Montserrat"/>
                <a:cs typeface="Montserrat"/>
                <a:sym typeface="Montserrat"/>
              </a:rPr>
              <a:t>ma zazwyczaj szew na środku pleców, aby dopasować się do konturu ciała</a:t>
            </a:r>
            <a:endParaRPr sz="2099">
              <a:solidFill>
                <a:schemeClr val="lt1"/>
              </a:solidFill>
              <a:latin typeface="Montserrat"/>
              <a:ea typeface="Montserrat"/>
              <a:cs typeface="Montserrat"/>
              <a:sym typeface="Montserrat"/>
            </a:endParaRPr>
          </a:p>
          <a:p>
            <a:pPr marL="457200" lvl="0" indent="-361886" algn="l" rtl="0">
              <a:lnSpc>
                <a:spcPct val="150022"/>
              </a:lnSpc>
              <a:spcBef>
                <a:spcPts val="0"/>
              </a:spcBef>
              <a:spcAft>
                <a:spcPts val="0"/>
              </a:spcAft>
              <a:buClr>
                <a:schemeClr val="lt1"/>
              </a:buClr>
              <a:buSzPts val="2099"/>
              <a:buFont typeface="Montserrat"/>
              <a:buChar char="●"/>
            </a:pPr>
            <a:r>
              <a:rPr lang="pl" sz="2099">
                <a:solidFill>
                  <a:srgbClr val="FFFFFF"/>
                </a:solidFill>
                <a:latin typeface="Montserrat"/>
                <a:ea typeface="Montserrat"/>
                <a:cs typeface="Montserrat"/>
                <a:sym typeface="Montserrat"/>
              </a:rPr>
              <a:t>Część </a:t>
            </a:r>
            <a:r>
              <a:rPr lang="pl" sz="2099" b="1">
                <a:solidFill>
                  <a:srgbClr val="FFFFFF"/>
                </a:solidFill>
                <a:latin typeface="Montserrat"/>
                <a:ea typeface="Montserrat"/>
                <a:cs typeface="Montserrat"/>
                <a:sym typeface="Montserrat"/>
              </a:rPr>
              <a:t>boczna </a:t>
            </a:r>
            <a:r>
              <a:rPr lang="pl" sz="2099" b="1">
                <a:solidFill>
                  <a:srgbClr val="CC0000"/>
                </a:solidFill>
                <a:latin typeface="Montserrat"/>
                <a:ea typeface="Montserrat"/>
                <a:cs typeface="Montserrat"/>
                <a:sym typeface="Montserrat"/>
              </a:rPr>
              <a:t>(2) </a:t>
            </a:r>
            <a:r>
              <a:rPr lang="pl" sz="2099">
                <a:solidFill>
                  <a:srgbClr val="FFFFFF"/>
                </a:solidFill>
                <a:latin typeface="Montserrat"/>
                <a:ea typeface="Montserrat"/>
                <a:cs typeface="Montserrat"/>
                <a:sym typeface="Montserrat"/>
              </a:rPr>
              <a:t>łączy przód z tyłem, dzięki czemu krój jest bardziej elegancki</a:t>
            </a:r>
            <a:endParaRPr sz="2099">
              <a:solidFill>
                <a:srgbClr val="FFFFFF"/>
              </a:solidFill>
              <a:latin typeface="Montserrat"/>
              <a:ea typeface="Montserrat"/>
              <a:cs typeface="Montserrat"/>
              <a:sym typeface="Montserrat"/>
            </a:endParaRPr>
          </a:p>
          <a:p>
            <a:pPr marL="457200" lvl="0" indent="-361886" algn="l" rtl="0">
              <a:lnSpc>
                <a:spcPct val="150022"/>
              </a:lnSpc>
              <a:spcBef>
                <a:spcPts val="0"/>
              </a:spcBef>
              <a:spcAft>
                <a:spcPts val="0"/>
              </a:spcAft>
              <a:buClr>
                <a:schemeClr val="lt1"/>
              </a:buClr>
              <a:buSzPts val="2099"/>
              <a:buFont typeface="Montserrat"/>
              <a:buChar char="●"/>
            </a:pPr>
            <a:r>
              <a:rPr lang="pl" sz="2099" b="1">
                <a:solidFill>
                  <a:schemeClr val="lt1"/>
                </a:solidFill>
                <a:latin typeface="Montserrat"/>
                <a:ea typeface="Montserrat"/>
                <a:cs typeface="Montserrat"/>
                <a:sym typeface="Montserrat"/>
              </a:rPr>
              <a:t>Przednia część </a:t>
            </a:r>
            <a:r>
              <a:rPr lang="pl" sz="2099" b="1">
                <a:solidFill>
                  <a:srgbClr val="CC0000"/>
                </a:solidFill>
                <a:latin typeface="Montserrat"/>
                <a:ea typeface="Montserrat"/>
                <a:cs typeface="Montserrat"/>
                <a:sym typeface="Montserrat"/>
              </a:rPr>
              <a:t>(3)</a:t>
            </a:r>
            <a:r>
              <a:rPr lang="pl" sz="2099" b="1">
                <a:solidFill>
                  <a:schemeClr val="lt1"/>
                </a:solidFill>
                <a:latin typeface="Montserrat"/>
                <a:ea typeface="Montserrat"/>
                <a:cs typeface="Montserrat"/>
                <a:sym typeface="Montserrat"/>
              </a:rPr>
              <a:t> </a:t>
            </a:r>
            <a:r>
              <a:rPr lang="pl" sz="2099">
                <a:solidFill>
                  <a:schemeClr val="lt1"/>
                </a:solidFill>
                <a:latin typeface="Montserrat"/>
                <a:ea typeface="Montserrat"/>
                <a:cs typeface="Montserrat"/>
                <a:sym typeface="Montserrat"/>
              </a:rPr>
              <a:t>Posiada zaszewki na klatce piersiowej (pionowe linie wyrównane z klatką piersiową). Pomagają one w układaniu marynarki poprzez wciągnięcie materiału, co tworzy zwężający się kontur. </a:t>
            </a:r>
            <a:r>
              <a:rPr lang="pl" sz="2099" b="1">
                <a:solidFill>
                  <a:schemeClr val="lt1"/>
                </a:solidFill>
                <a:latin typeface="Montserrat"/>
                <a:ea typeface="Montserrat"/>
                <a:cs typeface="Montserrat"/>
                <a:sym typeface="Montserrat"/>
              </a:rPr>
              <a:t>Klapy </a:t>
            </a:r>
            <a:r>
              <a:rPr lang="pl" sz="2099">
                <a:solidFill>
                  <a:schemeClr val="lt1"/>
                </a:solidFill>
                <a:latin typeface="Montserrat"/>
                <a:ea typeface="Montserrat"/>
                <a:cs typeface="Montserrat"/>
                <a:sym typeface="Montserrat"/>
              </a:rPr>
              <a:t>to zagięty materiał od kołnierza do górnego guzika marynarki.</a:t>
            </a:r>
            <a:r>
              <a:rPr lang="pl" sz="2099" b="1">
                <a:solidFill>
                  <a:schemeClr val="lt1"/>
                </a:solidFill>
                <a:latin typeface="Montserrat"/>
                <a:ea typeface="Montserrat"/>
                <a:cs typeface="Montserrat"/>
                <a:sym typeface="Montserrat"/>
              </a:rPr>
              <a:t> </a:t>
            </a:r>
            <a:r>
              <a:rPr lang="pl" sz="2099" b="1">
                <a:solidFill>
                  <a:srgbClr val="FFFFFF"/>
                </a:solidFill>
                <a:latin typeface="Montserrat"/>
                <a:ea typeface="Montserrat"/>
                <a:cs typeface="Montserrat"/>
                <a:sym typeface="Montserrat"/>
              </a:rPr>
              <a:t>Rękaw </a:t>
            </a:r>
            <a:r>
              <a:rPr lang="pl" sz="2099">
                <a:solidFill>
                  <a:srgbClr val="FFFFFF"/>
                </a:solidFill>
                <a:latin typeface="Montserrat"/>
                <a:ea typeface="Montserrat"/>
                <a:cs typeface="Montserrat"/>
                <a:sym typeface="Montserrat"/>
              </a:rPr>
              <a:t>składa się zazwyczaj z dwóch części – </a:t>
            </a:r>
            <a:r>
              <a:rPr lang="pl" sz="2099" b="1">
                <a:solidFill>
                  <a:srgbClr val="FFFFFF"/>
                </a:solidFill>
                <a:latin typeface="Montserrat"/>
                <a:ea typeface="Montserrat"/>
                <a:cs typeface="Montserrat"/>
                <a:sym typeface="Montserrat"/>
              </a:rPr>
              <a:t>górnej </a:t>
            </a:r>
            <a:r>
              <a:rPr lang="pl" sz="2099" b="1">
                <a:solidFill>
                  <a:srgbClr val="CC0000"/>
                </a:solidFill>
                <a:latin typeface="Montserrat"/>
                <a:ea typeface="Montserrat"/>
                <a:cs typeface="Montserrat"/>
                <a:sym typeface="Montserrat"/>
              </a:rPr>
              <a:t>(4) </a:t>
            </a:r>
            <a:r>
              <a:rPr lang="pl" sz="2099">
                <a:solidFill>
                  <a:srgbClr val="FFFFFF"/>
                </a:solidFill>
                <a:latin typeface="Montserrat"/>
                <a:ea typeface="Montserrat"/>
                <a:cs typeface="Montserrat"/>
                <a:sym typeface="Montserrat"/>
              </a:rPr>
              <a:t>i </a:t>
            </a:r>
            <a:r>
              <a:rPr lang="pl" sz="2099" b="1">
                <a:solidFill>
                  <a:srgbClr val="FFFFFF"/>
                </a:solidFill>
                <a:latin typeface="Montserrat"/>
                <a:ea typeface="Montserrat"/>
                <a:cs typeface="Montserrat"/>
                <a:sym typeface="Montserrat"/>
              </a:rPr>
              <a:t>dolnej </a:t>
            </a:r>
            <a:r>
              <a:rPr lang="pl" sz="2099" b="1">
                <a:solidFill>
                  <a:srgbClr val="CC0000"/>
                </a:solidFill>
                <a:latin typeface="Montserrat"/>
                <a:ea typeface="Montserrat"/>
                <a:cs typeface="Montserrat"/>
                <a:sym typeface="Montserrat"/>
              </a:rPr>
              <a:t>(5)</a:t>
            </a:r>
            <a:r>
              <a:rPr lang="pl" sz="2099">
                <a:solidFill>
                  <a:srgbClr val="CC0000"/>
                </a:solidFill>
                <a:latin typeface="Montserrat"/>
                <a:ea typeface="Montserrat"/>
                <a:cs typeface="Montserrat"/>
                <a:sym typeface="Montserrat"/>
              </a:rPr>
              <a:t> </a:t>
            </a:r>
            <a:r>
              <a:rPr lang="pl" sz="2099">
                <a:solidFill>
                  <a:srgbClr val="FFFFFF"/>
                </a:solidFill>
                <a:latin typeface="Montserrat"/>
                <a:ea typeface="Montserrat"/>
                <a:cs typeface="Montserrat"/>
                <a:sym typeface="Montserrat"/>
              </a:rPr>
              <a:t>zapewniając bardziej ergonomiczne cięcie</a:t>
            </a:r>
            <a:endParaRPr sz="2099">
              <a:solidFill>
                <a:srgbClr val="FFFFFF"/>
              </a:solidFill>
              <a:latin typeface="Montserrat"/>
              <a:ea typeface="Montserrat"/>
              <a:cs typeface="Montserrat"/>
              <a:sym typeface="Montserrat"/>
            </a:endParaRPr>
          </a:p>
          <a:p>
            <a:pPr marL="457200" lvl="0" indent="-361886" algn="l" rtl="0">
              <a:lnSpc>
                <a:spcPct val="150022"/>
              </a:lnSpc>
              <a:spcBef>
                <a:spcPts val="0"/>
              </a:spcBef>
              <a:spcAft>
                <a:spcPts val="0"/>
              </a:spcAft>
              <a:buClr>
                <a:schemeClr val="lt1"/>
              </a:buClr>
              <a:buSzPts val="2099"/>
              <a:buFont typeface="Montserrat"/>
              <a:buChar char="●"/>
            </a:pPr>
            <a:r>
              <a:rPr lang="pl" sz="2099" b="1">
                <a:solidFill>
                  <a:schemeClr val="lt1"/>
                </a:solidFill>
                <a:latin typeface="Montserrat"/>
                <a:ea typeface="Montserrat"/>
                <a:cs typeface="Montserrat"/>
                <a:sym typeface="Montserrat"/>
              </a:rPr>
              <a:t>Kołnierz</a:t>
            </a:r>
            <a:r>
              <a:rPr lang="pl" sz="2099">
                <a:solidFill>
                  <a:schemeClr val="lt1"/>
                </a:solidFill>
                <a:latin typeface="Montserrat"/>
                <a:ea typeface="Montserrat"/>
                <a:cs typeface="Montserrat"/>
                <a:sym typeface="Montserrat"/>
              </a:rPr>
              <a:t> </a:t>
            </a:r>
            <a:r>
              <a:rPr lang="pl" sz="2099" b="1">
                <a:solidFill>
                  <a:srgbClr val="CC0000"/>
                </a:solidFill>
                <a:latin typeface="Montserrat"/>
                <a:ea typeface="Montserrat"/>
                <a:cs typeface="Montserrat"/>
                <a:sym typeface="Montserrat"/>
              </a:rPr>
              <a:t>(6) </a:t>
            </a:r>
            <a:r>
              <a:rPr lang="pl" sz="2099">
                <a:solidFill>
                  <a:schemeClr val="lt1"/>
                </a:solidFill>
                <a:latin typeface="Montserrat"/>
                <a:ea typeface="Montserrat"/>
                <a:cs typeface="Montserrat"/>
                <a:sym typeface="Montserrat"/>
              </a:rPr>
              <a:t>Wycięcie jest </a:t>
            </a:r>
            <a:r>
              <a:rPr lang="pl" sz="2099" b="1">
                <a:solidFill>
                  <a:schemeClr val="lt1"/>
                </a:solidFill>
                <a:latin typeface="Montserrat"/>
                <a:ea typeface="Montserrat"/>
                <a:cs typeface="Montserrat"/>
                <a:sym typeface="Montserrat"/>
              </a:rPr>
              <a:t>wycięciem </a:t>
            </a:r>
            <a:r>
              <a:rPr lang="pl" sz="2099">
                <a:solidFill>
                  <a:schemeClr val="lt1"/>
                </a:solidFill>
                <a:latin typeface="Montserrat"/>
                <a:ea typeface="Montserrat"/>
                <a:cs typeface="Montserrat"/>
                <a:sym typeface="Montserrat"/>
              </a:rPr>
              <a:t>w miejscu, w którym klapa styka się z kołnierzykiem.</a:t>
            </a:r>
            <a:endParaRPr sz="2099">
              <a:solidFill>
                <a:srgbClr val="FFFFFF"/>
              </a:solidFill>
              <a:latin typeface="Montserrat"/>
              <a:ea typeface="Montserrat"/>
              <a:cs typeface="Montserrat"/>
              <a:sym typeface="Montserrat"/>
            </a:endParaRPr>
          </a:p>
        </p:txBody>
      </p:sp>
      <p:sp>
        <p:nvSpPr>
          <p:cNvPr id="321" name="Google Shape;321;g3352f87525d_0_554"/>
          <p:cNvSpPr txBox="1"/>
          <p:nvPr/>
        </p:nvSpPr>
        <p:spPr>
          <a:xfrm>
            <a:off x="8633250" y="3064550"/>
            <a:ext cx="7590300" cy="10311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dirty="0">
                <a:solidFill>
                  <a:schemeClr val="lt1"/>
                </a:solidFill>
                <a:latin typeface="Montserrat"/>
                <a:ea typeface="Montserrat"/>
                <a:cs typeface="Montserrat"/>
                <a:sym typeface="Montserrat"/>
              </a:rPr>
              <a:t>Wzór marynarki składa się zazwyczaj z następujących elementów:</a:t>
            </a:r>
            <a:endParaRPr dirty="0"/>
          </a:p>
        </p:txBody>
      </p:sp>
      <p:pic>
        <p:nvPicPr>
          <p:cNvPr id="3" name="Obraz 2">
            <a:extLst>
              <a:ext uri="{FF2B5EF4-FFF2-40B4-BE49-F238E27FC236}">
                <a16:creationId xmlns:a16="http://schemas.microsoft.com/office/drawing/2014/main" id="{363A0A72-E965-29B2-6AD5-796B1C500003}"/>
              </a:ext>
            </a:extLst>
          </p:cNvPr>
          <p:cNvPicPr>
            <a:picLocks noChangeAspect="1"/>
          </p:cNvPicPr>
          <p:nvPr/>
        </p:nvPicPr>
        <p:blipFill>
          <a:blip r:embed="rId5"/>
          <a:stretch>
            <a:fillRect/>
          </a:stretch>
        </p:blipFill>
        <p:spPr>
          <a:xfrm>
            <a:off x="8547375" y="4183816"/>
            <a:ext cx="7589520" cy="52364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6"/>
        <p:cNvGrpSpPr/>
        <p:nvPr/>
      </p:nvGrpSpPr>
      <p:grpSpPr>
        <a:xfrm>
          <a:off x="0" y="0"/>
          <a:ext cx="0" cy="0"/>
          <a:chOff x="0" y="0"/>
          <a:chExt cx="0" cy="0"/>
        </a:xfrm>
      </p:grpSpPr>
      <p:sp>
        <p:nvSpPr>
          <p:cNvPr id="327" name="Google Shape;327;g3352f87525d_0_21"/>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28" name="Google Shape;328;g3352f87525d_0_21"/>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g3352f87525d_0_21"/>
          <p:cNvGrpSpPr/>
          <p:nvPr/>
        </p:nvGrpSpPr>
        <p:grpSpPr>
          <a:xfrm>
            <a:off x="424794" y="875400"/>
            <a:ext cx="11126464" cy="2280246"/>
            <a:chOff x="1644840" y="1659960"/>
            <a:chExt cx="3308100" cy="1806900"/>
          </a:xfrm>
        </p:grpSpPr>
        <p:sp>
          <p:nvSpPr>
            <p:cNvPr id="330" name="Google Shape;330;g3352f87525d_0_21"/>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331" name="Google Shape;331;g3352f87525d_0_21"/>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g3352f87525d_0_21"/>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33" name="Google Shape;333;g3352f87525d_0_21"/>
          <p:cNvGrpSpPr/>
          <p:nvPr/>
        </p:nvGrpSpPr>
        <p:grpSpPr>
          <a:xfrm>
            <a:off x="0" y="0"/>
            <a:ext cx="18288000" cy="10287000"/>
            <a:chOff x="0" y="0"/>
            <a:chExt cx="24384000" cy="13716000"/>
          </a:xfrm>
        </p:grpSpPr>
        <p:cxnSp>
          <p:nvCxnSpPr>
            <p:cNvPr id="334" name="Google Shape;334;g3352f87525d_0_2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35" name="Google Shape;335;g3352f87525d_0_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36" name="Google Shape;336;g3352f87525d_0_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37" name="Google Shape;337;g3352f87525d_0_2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38" name="Google Shape;338;g3352f87525d_0_21"/>
          <p:cNvSpPr txBox="1"/>
          <p:nvPr/>
        </p:nvSpPr>
        <p:spPr>
          <a:xfrm>
            <a:off x="11551250" y="1847900"/>
            <a:ext cx="2756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39" name="Google Shape;339;g3352f87525d_0_2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340" name="Google Shape;340;g3352f87525d_0_21"/>
          <p:cNvSpPr txBox="1"/>
          <p:nvPr/>
        </p:nvSpPr>
        <p:spPr>
          <a:xfrm>
            <a:off x="485037" y="1084291"/>
            <a:ext cx="10395694"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341" name="Google Shape;341;g3352f87525d_0_21"/>
          <p:cNvSpPr txBox="1"/>
          <p:nvPr/>
        </p:nvSpPr>
        <p:spPr>
          <a:xfrm>
            <a:off x="714825" y="3441300"/>
            <a:ext cx="9584400" cy="5970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399" b="1">
                <a:solidFill>
                  <a:srgbClr val="FFFFFF"/>
                </a:solidFill>
                <a:latin typeface="Montserrat"/>
                <a:ea typeface="Montserrat"/>
                <a:cs typeface="Montserrat"/>
                <a:sym typeface="Montserrat"/>
              </a:rPr>
              <a:t>Elementy wnętrza:</a:t>
            </a:r>
            <a:endParaRPr sz="2399" b="1">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b="1">
                <a:solidFill>
                  <a:srgbClr val="FFFFFF"/>
                </a:solidFill>
                <a:latin typeface="Montserrat"/>
                <a:ea typeface="Montserrat"/>
                <a:cs typeface="Montserrat"/>
                <a:sym typeface="Montserrat"/>
              </a:rPr>
              <a:t>Obramowanie </a:t>
            </a:r>
            <a:r>
              <a:rPr lang="pl" sz="2199">
                <a:solidFill>
                  <a:srgbClr val="FFFFFF"/>
                </a:solidFill>
                <a:latin typeface="Montserrat"/>
                <a:ea typeface="Montserrat"/>
                <a:cs typeface="Montserrat"/>
                <a:sym typeface="Montserrat"/>
              </a:rPr>
              <a:t>- otwór z przodu i dekolt z tyłu</a:t>
            </a:r>
            <a:endParaRPr sz="2199">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b="1">
                <a:solidFill>
                  <a:srgbClr val="FFFFFF"/>
                </a:solidFill>
                <a:latin typeface="Montserrat"/>
                <a:ea typeface="Montserrat"/>
                <a:cs typeface="Montserrat"/>
                <a:sym typeface="Montserrat"/>
              </a:rPr>
              <a:t>Podszewka </a:t>
            </a:r>
            <a:r>
              <a:rPr lang="pl" sz="2199">
                <a:solidFill>
                  <a:srgbClr val="FFFFFF"/>
                </a:solidFill>
                <a:latin typeface="Montserrat"/>
                <a:ea typeface="Montserrat"/>
                <a:cs typeface="Montserrat"/>
                <a:sym typeface="Montserrat"/>
              </a:rPr>
              <a:t>- rękaw (minus dodatek na podszewkę plus 3 cm); część przednia </a:t>
            </a:r>
            <a:r>
              <a:rPr lang="pl" sz="2199">
                <a:solidFill>
                  <a:schemeClr val="lt1"/>
                </a:solidFill>
                <a:latin typeface="Montserrat"/>
                <a:ea typeface="Montserrat"/>
                <a:cs typeface="Montserrat"/>
                <a:sym typeface="Montserrat"/>
              </a:rPr>
              <a:t>(minus podszewka plus 3 cm) </a:t>
            </a:r>
            <a:r>
              <a:rPr lang="pl" sz="2199">
                <a:solidFill>
                  <a:srgbClr val="FFFFFF"/>
                </a:solidFill>
                <a:latin typeface="Montserrat"/>
                <a:ea typeface="Montserrat"/>
                <a:cs typeface="Montserrat"/>
                <a:sym typeface="Montserrat"/>
              </a:rPr>
              <a:t>, część boczna, część tylna </a:t>
            </a:r>
            <a:r>
              <a:rPr lang="pl" sz="2199">
                <a:solidFill>
                  <a:schemeClr val="lt1"/>
                </a:solidFill>
                <a:latin typeface="Montserrat"/>
                <a:ea typeface="Montserrat"/>
                <a:cs typeface="Montserrat"/>
                <a:sym typeface="Montserrat"/>
              </a:rPr>
              <a:t>(minus podszewka plus 3 cm) </a:t>
            </a:r>
            <a:r>
              <a:rPr lang="pl" sz="2199">
                <a:solidFill>
                  <a:srgbClr val="FFFFFF"/>
                </a:solidFill>
                <a:latin typeface="Montserrat"/>
                <a:ea typeface="Montserrat"/>
                <a:cs typeface="Montserrat"/>
                <a:sym typeface="Montserrat"/>
              </a:rPr>
              <a:t>z dodatkowym luzem na plecach - zakładka pudełkowa (zamknięta na 2,5 cm) i kieszenie</a:t>
            </a:r>
            <a:endParaRPr sz="2199">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b="1">
                <a:solidFill>
                  <a:srgbClr val="FFFFFF"/>
                </a:solidFill>
                <a:latin typeface="Montserrat"/>
                <a:ea typeface="Montserrat"/>
                <a:cs typeface="Montserrat"/>
                <a:sym typeface="Montserrat"/>
              </a:rPr>
              <a:t>Stabilizator tkaniny (wkład) </a:t>
            </a:r>
            <a:r>
              <a:rPr lang="pl" sz="2199">
                <a:solidFill>
                  <a:srgbClr val="FFFFFF"/>
                </a:solidFill>
                <a:latin typeface="Montserrat"/>
                <a:ea typeface="Montserrat"/>
                <a:cs typeface="Montserrat"/>
                <a:sym typeface="Montserrat"/>
              </a:rPr>
              <a:t>– przód dekoltu, klapy i otwór, ramiona i pachy (pojedynczy element); tył dekoltu, ramiona i pachy (pojedynczy element); krawędź rękawów (dół); kołnierzyk – te elementy nie posiadają zapasu na szwy</a:t>
            </a:r>
            <a:endParaRPr sz="2199">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b="1">
                <a:solidFill>
                  <a:srgbClr val="FFFFFF"/>
                </a:solidFill>
                <a:latin typeface="Montserrat"/>
                <a:ea typeface="Montserrat"/>
                <a:cs typeface="Montserrat"/>
                <a:sym typeface="Montserrat"/>
              </a:rPr>
              <a:t>Poduszka naramienna </a:t>
            </a:r>
            <a:r>
              <a:rPr lang="pl" sz="2199">
                <a:solidFill>
                  <a:srgbClr val="FFFFFF"/>
                </a:solidFill>
                <a:latin typeface="Montserrat"/>
                <a:ea typeface="Montserrat"/>
                <a:cs typeface="Montserrat"/>
                <a:sym typeface="Montserrat"/>
              </a:rPr>
              <a:t>- poduszka naramienna powinna znajdować się 2,5 cm od dekoltu i podkreślać górną część główki </a:t>
            </a:r>
            <a:r>
              <a:rPr lang="pl" sz="2199">
                <a:solidFill>
                  <a:schemeClr val="lt1"/>
                </a:solidFill>
                <a:latin typeface="Montserrat"/>
                <a:ea typeface="Montserrat"/>
                <a:cs typeface="Montserrat"/>
                <a:sym typeface="Montserrat"/>
              </a:rPr>
              <a:t>rękawa </a:t>
            </a:r>
            <a:r>
              <a:rPr lang="pl" sz="2199">
                <a:solidFill>
                  <a:srgbClr val="FFFFFF"/>
                </a:solidFill>
                <a:latin typeface="Montserrat"/>
                <a:ea typeface="Montserrat"/>
                <a:cs typeface="Montserrat"/>
                <a:sym typeface="Montserrat"/>
              </a:rPr>
              <a:t>.</a:t>
            </a:r>
            <a:endParaRPr sz="2199">
              <a:solidFill>
                <a:srgbClr val="FFFFFF"/>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166174B1-7AB7-B275-C077-DE47517FC3A2}"/>
              </a:ext>
            </a:extLst>
          </p:cNvPr>
          <p:cNvPicPr>
            <a:picLocks noChangeAspect="1"/>
          </p:cNvPicPr>
          <p:nvPr/>
        </p:nvPicPr>
        <p:blipFill>
          <a:blip r:embed="rId5"/>
          <a:stretch>
            <a:fillRect/>
          </a:stretch>
        </p:blipFill>
        <p:spPr>
          <a:xfrm>
            <a:off x="10785111" y="3130800"/>
            <a:ext cx="5219700" cy="65913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7"/>
        <p:cNvGrpSpPr/>
        <p:nvPr/>
      </p:nvGrpSpPr>
      <p:grpSpPr>
        <a:xfrm>
          <a:off x="0" y="0"/>
          <a:ext cx="0" cy="0"/>
          <a:chOff x="0" y="0"/>
          <a:chExt cx="0" cy="0"/>
        </a:xfrm>
      </p:grpSpPr>
      <p:sp>
        <p:nvSpPr>
          <p:cNvPr id="348" name="Google Shape;348;g3352f87525d_0_583"/>
          <p:cNvSpPr txBox="1"/>
          <p:nvPr/>
        </p:nvSpPr>
        <p:spPr>
          <a:xfrm>
            <a:off x="424788" y="2372388"/>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g3352f87525d_0_583"/>
          <p:cNvGrpSpPr/>
          <p:nvPr/>
        </p:nvGrpSpPr>
        <p:grpSpPr>
          <a:xfrm>
            <a:off x="424788" y="1070626"/>
            <a:ext cx="11126464" cy="2042420"/>
            <a:chOff x="1644840" y="1659960"/>
            <a:chExt cx="3308100" cy="1806900"/>
          </a:xfrm>
        </p:grpSpPr>
        <p:sp>
          <p:nvSpPr>
            <p:cNvPr id="350" name="Google Shape;350;g3352f87525d_0_583"/>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351" name="Google Shape;351;g3352f87525d_0_583"/>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g3352f87525d_0_583"/>
          <p:cNvSpPr txBox="1"/>
          <p:nvPr/>
        </p:nvSpPr>
        <p:spPr>
          <a:xfrm>
            <a:off x="690931" y="1023937"/>
            <a:ext cx="101898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353" name="Google Shape;353;g3352f87525d_0_583"/>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54" name="Google Shape;354;g3352f87525d_0_583"/>
          <p:cNvGrpSpPr/>
          <p:nvPr/>
        </p:nvGrpSpPr>
        <p:grpSpPr>
          <a:xfrm>
            <a:off x="0" y="0"/>
            <a:ext cx="18288000" cy="10287000"/>
            <a:chOff x="0" y="0"/>
            <a:chExt cx="24384000" cy="13716000"/>
          </a:xfrm>
        </p:grpSpPr>
        <p:cxnSp>
          <p:nvCxnSpPr>
            <p:cNvPr id="355" name="Google Shape;355;g3352f87525d_0_58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56" name="Google Shape;356;g3352f87525d_0_5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57" name="Google Shape;357;g3352f87525d_0_5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58" name="Google Shape;358;g3352f87525d_0_58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59" name="Google Shape;359;g3352f87525d_0_583"/>
          <p:cNvSpPr txBox="1"/>
          <p:nvPr/>
        </p:nvSpPr>
        <p:spPr>
          <a:xfrm>
            <a:off x="1155125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60" name="Google Shape;360;g3352f87525d_0_58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pic>
        <p:nvPicPr>
          <p:cNvPr id="361" name="Google Shape;361;g3352f87525d_0_583"/>
          <p:cNvPicPr preferRelativeResize="0"/>
          <p:nvPr/>
        </p:nvPicPr>
        <p:blipFill>
          <a:blip r:embed="rId5">
            <a:alphaModFix/>
          </a:blip>
          <a:stretch>
            <a:fillRect/>
          </a:stretch>
        </p:blipFill>
        <p:spPr>
          <a:xfrm>
            <a:off x="1573300" y="3341450"/>
            <a:ext cx="3104498" cy="5886450"/>
          </a:xfrm>
          <a:prstGeom prst="rect">
            <a:avLst/>
          </a:prstGeom>
          <a:noFill/>
          <a:ln>
            <a:noFill/>
          </a:ln>
        </p:spPr>
      </p:pic>
      <p:pic>
        <p:nvPicPr>
          <p:cNvPr id="362" name="Google Shape;362;g3352f87525d_0_583"/>
          <p:cNvPicPr preferRelativeResize="0"/>
          <p:nvPr/>
        </p:nvPicPr>
        <p:blipFill>
          <a:blip r:embed="rId6">
            <a:alphaModFix/>
          </a:blip>
          <a:stretch>
            <a:fillRect/>
          </a:stretch>
        </p:blipFill>
        <p:spPr>
          <a:xfrm>
            <a:off x="5726750" y="3341450"/>
            <a:ext cx="4324350" cy="5886450"/>
          </a:xfrm>
          <a:prstGeom prst="rect">
            <a:avLst/>
          </a:prstGeom>
          <a:noFill/>
          <a:ln>
            <a:noFill/>
          </a:ln>
        </p:spPr>
      </p:pic>
      <p:pic>
        <p:nvPicPr>
          <p:cNvPr id="363" name="Google Shape;363;g3352f87525d_0_583"/>
          <p:cNvPicPr preferRelativeResize="0"/>
          <p:nvPr/>
        </p:nvPicPr>
        <p:blipFill rotWithShape="1">
          <a:blip r:embed="rId7">
            <a:alphaModFix/>
          </a:blip>
          <a:srcRect r="49251"/>
          <a:stretch/>
        </p:blipFill>
        <p:spPr>
          <a:xfrm>
            <a:off x="11100050" y="3341450"/>
            <a:ext cx="4771241" cy="5886450"/>
          </a:xfrm>
          <a:prstGeom prst="rect">
            <a:avLst/>
          </a:prstGeom>
          <a:noFill/>
          <a:ln>
            <a:noFill/>
          </a:ln>
        </p:spPr>
      </p:pic>
      <p:sp>
        <p:nvSpPr>
          <p:cNvPr id="364" name="Google Shape;364;g3352f87525d_0_583"/>
          <p:cNvSpPr txBox="1"/>
          <p:nvPr/>
        </p:nvSpPr>
        <p:spPr>
          <a:xfrm>
            <a:off x="1573300" y="9258300"/>
            <a:ext cx="2055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Montserrat"/>
                <a:ea typeface="Montserrat"/>
                <a:cs typeface="Montserrat"/>
                <a:sym typeface="Montserrat"/>
              </a:rPr>
              <a:t>Podszewka przednia</a:t>
            </a:r>
            <a:endParaRPr sz="1500">
              <a:latin typeface="Montserrat"/>
              <a:ea typeface="Montserrat"/>
              <a:cs typeface="Montserrat"/>
              <a:sym typeface="Montserrat"/>
            </a:endParaRPr>
          </a:p>
        </p:txBody>
      </p:sp>
      <p:sp>
        <p:nvSpPr>
          <p:cNvPr id="365" name="Google Shape;365;g3352f87525d_0_583"/>
          <p:cNvSpPr txBox="1"/>
          <p:nvPr/>
        </p:nvSpPr>
        <p:spPr>
          <a:xfrm>
            <a:off x="5726750" y="9227900"/>
            <a:ext cx="2055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Montserrat"/>
                <a:ea typeface="Montserrat"/>
                <a:cs typeface="Montserrat"/>
                <a:sym typeface="Montserrat"/>
              </a:rPr>
              <a:t>Podszewka tylna</a:t>
            </a:r>
            <a:endParaRPr sz="1500">
              <a:latin typeface="Montserrat"/>
              <a:ea typeface="Montserrat"/>
              <a:cs typeface="Montserrat"/>
              <a:sym typeface="Montserrat"/>
            </a:endParaRPr>
          </a:p>
        </p:txBody>
      </p:sp>
      <p:sp>
        <p:nvSpPr>
          <p:cNvPr id="366" name="Google Shape;366;g3352f87525d_0_583"/>
          <p:cNvSpPr txBox="1"/>
          <p:nvPr/>
        </p:nvSpPr>
        <p:spPr>
          <a:xfrm>
            <a:off x="11100050" y="9258300"/>
            <a:ext cx="3880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Montserrat"/>
                <a:ea typeface="Montserrat"/>
                <a:cs typeface="Montserrat"/>
                <a:sym typeface="Montserrat"/>
              </a:rPr>
              <a:t>Nakładka na twarz i ramię</a:t>
            </a:r>
            <a:endParaRPr sz="15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1" name="Google Shape;371;g3352f87525d_0_292"/>
          <p:cNvGrpSpPr/>
          <p:nvPr/>
        </p:nvGrpSpPr>
        <p:grpSpPr>
          <a:xfrm>
            <a:off x="12759477" y="5674870"/>
            <a:ext cx="2839841" cy="4612380"/>
            <a:chOff x="0" y="0"/>
            <a:chExt cx="2254200" cy="3661200"/>
          </a:xfrm>
        </p:grpSpPr>
        <p:sp>
          <p:nvSpPr>
            <p:cNvPr id="372" name="Google Shape;372;g3352f87525d_0_29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73" name="Google Shape;373;g3352f87525d_0_29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4" name="Google Shape;374;g3352f87525d_0_292"/>
          <p:cNvGrpSpPr/>
          <p:nvPr/>
        </p:nvGrpSpPr>
        <p:grpSpPr>
          <a:xfrm>
            <a:off x="0" y="0"/>
            <a:ext cx="18288000" cy="10287000"/>
            <a:chOff x="0" y="0"/>
            <a:chExt cx="24384000" cy="13716000"/>
          </a:xfrm>
        </p:grpSpPr>
        <p:cxnSp>
          <p:nvCxnSpPr>
            <p:cNvPr id="375" name="Google Shape;375;g3352f87525d_0_29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76" name="Google Shape;376;g3352f87525d_0_29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77" name="Google Shape;377;g3352f87525d_0_29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78" name="Google Shape;378;g3352f87525d_0_29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79" name="Google Shape;379;g3352f87525d_0_292"/>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380" name="Google Shape;380;g3352f87525d_0_292"/>
          <p:cNvSpPr txBox="1"/>
          <p:nvPr/>
        </p:nvSpPr>
        <p:spPr>
          <a:xfrm>
            <a:off x="1031575" y="3026275"/>
            <a:ext cx="97416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Wprowadzenie do projektowania i wzorców</a:t>
            </a:r>
            <a:endParaRPr sz="4700">
              <a:solidFill>
                <a:schemeClr val="dk1"/>
              </a:solidFill>
              <a:latin typeface="DM Serif Display"/>
              <a:ea typeface="DM Serif Display"/>
              <a:cs typeface="DM Serif Display"/>
              <a:sym typeface="DM Serif Display"/>
            </a:endParaRPr>
          </a:p>
          <a:p>
            <a:pPr marL="0" lvl="0" indent="0" algn="l" rtl="0">
              <a:spcBef>
                <a:spcPts val="0"/>
              </a:spcBef>
              <a:spcAft>
                <a:spcPts val="0"/>
              </a:spcAft>
              <a:buClr>
                <a:schemeClr val="dk1"/>
              </a:buClr>
              <a:buSzPts val="6000"/>
              <a:buFont typeface="Arial"/>
              <a:buNone/>
            </a:pPr>
            <a:endParaRPr sz="4700">
              <a:solidFill>
                <a:schemeClr val="dk1"/>
              </a:solidFill>
              <a:latin typeface="DM Serif Display"/>
              <a:ea typeface="DM Serif Display"/>
              <a:cs typeface="DM Serif Display"/>
              <a:sym typeface="DM Serif Display"/>
            </a:endParaRPr>
          </a:p>
        </p:txBody>
      </p:sp>
      <p:grpSp>
        <p:nvGrpSpPr>
          <p:cNvPr id="381" name="Google Shape;381;g3352f87525d_0_292"/>
          <p:cNvGrpSpPr/>
          <p:nvPr/>
        </p:nvGrpSpPr>
        <p:grpSpPr>
          <a:xfrm>
            <a:off x="2359674" y="8227523"/>
            <a:ext cx="1677150" cy="563152"/>
            <a:chOff x="0" y="0"/>
            <a:chExt cx="2236199" cy="750870"/>
          </a:xfrm>
        </p:grpSpPr>
        <p:grpSp>
          <p:nvGrpSpPr>
            <p:cNvPr id="382" name="Google Shape;382;g3352f87525d_0_292"/>
            <p:cNvGrpSpPr/>
            <p:nvPr/>
          </p:nvGrpSpPr>
          <p:grpSpPr>
            <a:xfrm>
              <a:off x="0" y="0"/>
              <a:ext cx="2236199" cy="750870"/>
              <a:chOff x="0" y="0"/>
              <a:chExt cx="742800" cy="249417"/>
            </a:xfrm>
          </p:grpSpPr>
          <p:sp>
            <p:nvSpPr>
              <p:cNvPr id="383" name="Google Shape;383;g3352f87525d_0_292"/>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384" name="Google Shape;384;g3352f87525d_0_292"/>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5" name="Google Shape;385;g3352f87525d_0_292"/>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386" name="Google Shape;386;g3352f87525d_0_292"/>
          <p:cNvSpPr txBox="1"/>
          <p:nvPr/>
        </p:nvSpPr>
        <p:spPr>
          <a:xfrm>
            <a:off x="1093679" y="4828565"/>
            <a:ext cx="9231300" cy="1861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przyjrzymy się bliżej szczegółom czterech różnych ubrań znanych projektantów, w tym dwóm kurtkom.</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To właśnie dodatkowe detale sprawiają, że ubrania stają się wyjątkowe.</a:t>
            </a:r>
            <a:endParaRPr sz="2199">
              <a:solidFill>
                <a:srgbClr val="1E2328"/>
              </a:solidFill>
              <a:latin typeface="Montserrat"/>
              <a:ea typeface="Montserrat"/>
              <a:cs typeface="Montserrat"/>
              <a:sym typeface="Montserrat"/>
            </a:endParaRPr>
          </a:p>
        </p:txBody>
      </p:sp>
      <p:sp>
        <p:nvSpPr>
          <p:cNvPr id="387" name="Google Shape;387;g3352f87525d_0_292"/>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388" name="Google Shape;388;g3352f87525d_0_292"/>
          <p:cNvGrpSpPr/>
          <p:nvPr/>
        </p:nvGrpSpPr>
        <p:grpSpPr>
          <a:xfrm>
            <a:off x="0" y="0"/>
            <a:ext cx="18288000" cy="10287000"/>
            <a:chOff x="0" y="0"/>
            <a:chExt cx="24384000" cy="13716000"/>
          </a:xfrm>
        </p:grpSpPr>
        <p:cxnSp>
          <p:nvCxnSpPr>
            <p:cNvPr id="389" name="Google Shape;389;g3352f87525d_0_29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90" name="Google Shape;390;g3352f87525d_0_29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91" name="Google Shape;391;g3352f87525d_0_29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92" name="Google Shape;392;g3352f87525d_0_29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393" name="Google Shape;393;g3352f87525d_0_29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dirty="0"/>
          </a:p>
        </p:txBody>
      </p:sp>
      <p:sp>
        <p:nvSpPr>
          <p:cNvPr id="394" name="Google Shape;394;g3352f87525d_0_292"/>
          <p:cNvSpPr txBox="1"/>
          <p:nvPr/>
        </p:nvSpPr>
        <p:spPr>
          <a:xfrm>
            <a:off x="5290574" y="8157264"/>
            <a:ext cx="5482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https://www.youtube.com/watch?v=N4HCkretvPU&amp;t=60s</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395" name="Google Shape;395;g3352f87525d_0_292"/>
          <p:cNvGrpSpPr/>
          <p:nvPr/>
        </p:nvGrpSpPr>
        <p:grpSpPr>
          <a:xfrm>
            <a:off x="10773074" y="2092991"/>
            <a:ext cx="3622164" cy="7165318"/>
            <a:chOff x="10948449" y="2091441"/>
            <a:chExt cx="3622164" cy="7165318"/>
          </a:xfrm>
        </p:grpSpPr>
        <p:sp>
          <p:nvSpPr>
            <p:cNvPr id="396" name="Google Shape;396;g3352f87525d_0_292"/>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3352f87525d_0_292"/>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3352f87525d_0_292"/>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3352f87525d_0_292"/>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3352f87525d_0_292"/>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3352f87525d_0_292"/>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3352f87525d_0_292"/>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3352f87525d_0_292"/>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az 2">
            <a:extLst>
              <a:ext uri="{FF2B5EF4-FFF2-40B4-BE49-F238E27FC236}">
                <a16:creationId xmlns:a16="http://schemas.microsoft.com/office/drawing/2014/main" id="{E16DEC4B-9946-BE89-08E0-91C4F8E26DAD}"/>
              </a:ext>
            </a:extLst>
          </p:cNvPr>
          <p:cNvPicPr>
            <a:picLocks noChangeAspect="1"/>
          </p:cNvPicPr>
          <p:nvPr/>
        </p:nvPicPr>
        <p:blipFill>
          <a:blip r:embed="rId7"/>
          <a:stretch>
            <a:fillRect/>
          </a:stretch>
        </p:blipFill>
        <p:spPr>
          <a:xfrm>
            <a:off x="10969443" y="2225990"/>
            <a:ext cx="3229426" cy="68589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9"/>
        <p:cNvGrpSpPr/>
        <p:nvPr/>
      </p:nvGrpSpPr>
      <p:grpSpPr>
        <a:xfrm>
          <a:off x="0" y="0"/>
          <a:ext cx="0" cy="0"/>
          <a:chOff x="0" y="0"/>
          <a:chExt cx="0" cy="0"/>
        </a:xfrm>
      </p:grpSpPr>
      <p:sp>
        <p:nvSpPr>
          <p:cNvPr id="410" name="Google Shape;410;g3352f87525d_0_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411" name="Google Shape;411;g3352f87525d_0_0"/>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g3352f87525d_0_0"/>
          <p:cNvGrpSpPr/>
          <p:nvPr/>
        </p:nvGrpSpPr>
        <p:grpSpPr>
          <a:xfrm>
            <a:off x="424793" y="1385936"/>
            <a:ext cx="15923823" cy="1678610"/>
            <a:chOff x="1644840" y="1659960"/>
            <a:chExt cx="3308100" cy="1806900"/>
          </a:xfrm>
        </p:grpSpPr>
        <p:sp>
          <p:nvSpPr>
            <p:cNvPr id="413" name="Google Shape;413;g3352f87525d_0_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414" name="Google Shape;414;g3352f87525d_0_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g3352f87525d_0_0"/>
          <p:cNvSpPr txBox="1"/>
          <p:nvPr/>
        </p:nvSpPr>
        <p:spPr>
          <a:xfrm>
            <a:off x="826922" y="1362470"/>
            <a:ext cx="14536656"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416" name="Google Shape;416;g3352f87525d_0_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417" name="Google Shape;417;g3352f87525d_0_0"/>
          <p:cNvGrpSpPr/>
          <p:nvPr/>
        </p:nvGrpSpPr>
        <p:grpSpPr>
          <a:xfrm>
            <a:off x="0" y="0"/>
            <a:ext cx="18288000" cy="10287000"/>
            <a:chOff x="0" y="0"/>
            <a:chExt cx="24384000" cy="13716000"/>
          </a:xfrm>
        </p:grpSpPr>
        <p:cxnSp>
          <p:nvCxnSpPr>
            <p:cNvPr id="418" name="Google Shape;418;g3352f87525d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19" name="Google Shape;419;g3352f87525d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20" name="Google Shape;420;g3352f87525d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21" name="Google Shape;421;g3352f87525d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422" name="Google Shape;422;g3352f87525d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425" name="Google Shape;425;g3352f87525d_0_0"/>
          <p:cNvSpPr txBox="1"/>
          <p:nvPr/>
        </p:nvSpPr>
        <p:spPr>
          <a:xfrm>
            <a:off x="5035100" y="9214800"/>
            <a:ext cx="6120300" cy="400200"/>
          </a:xfrm>
          <a:prstGeom prst="rect">
            <a:avLst/>
          </a:prstGeom>
          <a:solidFill>
            <a:srgbClr val="CFCF5A"/>
          </a:solid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a:solidFill>
                  <a:schemeClr val="dk1"/>
                </a:solidFill>
                <a:latin typeface="Montserrat"/>
                <a:ea typeface="Montserrat"/>
                <a:cs typeface="Montserrat"/>
                <a:sym typeface="Montserrat"/>
              </a:rPr>
              <a:t>Kolekcja Mayer Peace Jesień – Zima 2012</a:t>
            </a:r>
            <a:endParaRPr>
              <a:solidFill>
                <a:schemeClr val="dk1"/>
              </a:solidFill>
              <a:latin typeface="Montserrat"/>
              <a:ea typeface="Montserrat"/>
              <a:cs typeface="Montserrat"/>
              <a:sym typeface="Montserrat"/>
            </a:endParaRPr>
          </a:p>
        </p:txBody>
      </p:sp>
      <p:sp>
        <p:nvSpPr>
          <p:cNvPr id="426" name="Google Shape;426;g3352f87525d_0_0"/>
          <p:cNvSpPr txBox="1"/>
          <p:nvPr/>
        </p:nvSpPr>
        <p:spPr>
          <a:xfrm>
            <a:off x="5057887" y="2831143"/>
            <a:ext cx="6131075" cy="7455857"/>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pl" sz="2100" dirty="0">
                <a:solidFill>
                  <a:schemeClr val="dk1"/>
                </a:solidFill>
                <a:latin typeface="Montserrat"/>
                <a:ea typeface="Montserrat"/>
                <a:cs typeface="Montserrat"/>
                <a:sym typeface="Montserrat"/>
              </a:rPr>
              <a:t>Spotkania z wyjątkowymi ludźmi, praca w teatrze, a także medytacje dają</a:t>
            </a:r>
            <a:endParaRPr sz="21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pl" sz="2100" b="1" dirty="0">
                <a:solidFill>
                  <a:schemeClr val="dk1"/>
                </a:solidFill>
                <a:latin typeface="Montserrat"/>
                <a:ea typeface="Montserrat"/>
                <a:cs typeface="Montserrat"/>
                <a:sym typeface="Montserrat"/>
              </a:rPr>
              <a:t>Christine Mayer </a:t>
            </a:r>
            <a:r>
              <a:rPr lang="pl" sz="2100" dirty="0">
                <a:solidFill>
                  <a:schemeClr val="dk1"/>
                </a:solidFill>
                <a:latin typeface="Montserrat"/>
                <a:ea typeface="Montserrat"/>
                <a:cs typeface="Montserrat"/>
                <a:sym typeface="Montserrat"/>
              </a:rPr>
              <a:t>czerpie inspirację do swoich kolekcji. To właśnie materiały naznaczone życiem, które ucieleśniają dla niej źródło kreatywności, są dla niej źródłem inspiracji. Stara się…</a:t>
            </a:r>
            <a:endParaRPr sz="21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pl" sz="2100" dirty="0">
                <a:solidFill>
                  <a:schemeClr val="dk1"/>
                </a:solidFill>
                <a:latin typeface="Montserrat"/>
                <a:ea typeface="Montserrat"/>
                <a:cs typeface="Montserrat"/>
                <a:sym typeface="Montserrat"/>
              </a:rPr>
              <a:t>poczuj i doświadcz historii, które skrywa każda część garderoby. To właśnie ta konkretna</a:t>
            </a:r>
            <a:endParaRPr sz="21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pl" sz="2100" dirty="0">
                <a:solidFill>
                  <a:schemeClr val="dk1"/>
                </a:solidFill>
                <a:latin typeface="Montserrat"/>
                <a:ea typeface="Montserrat"/>
                <a:cs typeface="Montserrat"/>
                <a:sym typeface="Montserrat"/>
              </a:rPr>
              <a:t>proces, dzięki któremu tkaniny mogą zostać przekształcone w unikatowe egzemplarze. To,</a:t>
            </a:r>
            <a:endParaRPr sz="21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00" dirty="0">
                <a:solidFill>
                  <a:schemeClr val="dk1"/>
                </a:solidFill>
                <a:latin typeface="Montserrat"/>
                <a:ea typeface="Montserrat"/>
                <a:cs typeface="Montserrat"/>
                <a:sym typeface="Montserrat"/>
              </a:rPr>
              <a:t>dosłownie, proces twórczy daje początek ciągle nowym metamorfozom mody.</a:t>
            </a:r>
            <a:endParaRPr sz="2100" dirty="0">
              <a:solidFill>
                <a:schemeClr val="dk1"/>
              </a:solidFill>
              <a:latin typeface="Montserrat"/>
              <a:ea typeface="Montserrat"/>
              <a:cs typeface="Montserrat"/>
              <a:sym typeface="Montserrat"/>
            </a:endParaRPr>
          </a:p>
        </p:txBody>
      </p:sp>
      <p:sp>
        <p:nvSpPr>
          <p:cNvPr id="427" name="Google Shape;427;g3352f87525d_0_0"/>
          <p:cNvSpPr txBox="1"/>
          <p:nvPr/>
        </p:nvSpPr>
        <p:spPr>
          <a:xfrm>
            <a:off x="11566796" y="2731050"/>
            <a:ext cx="4506600" cy="585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sz="2600" b="1" dirty="0">
                <a:solidFill>
                  <a:schemeClr val="dk1"/>
                </a:solidFill>
                <a:latin typeface="Montserrat"/>
                <a:ea typeface="Montserrat"/>
                <a:cs typeface="Montserrat"/>
                <a:sym typeface="Montserrat"/>
              </a:rPr>
              <a:t>Kolekcja Mayer Peace</a:t>
            </a:r>
            <a:endParaRPr sz="2600" b="1" dirty="0"/>
          </a:p>
        </p:txBody>
      </p:sp>
      <p:pic>
        <p:nvPicPr>
          <p:cNvPr id="3" name="Obraz 2">
            <a:extLst>
              <a:ext uri="{FF2B5EF4-FFF2-40B4-BE49-F238E27FC236}">
                <a16:creationId xmlns:a16="http://schemas.microsoft.com/office/drawing/2014/main" id="{AA12BFBC-F20A-1E6C-06C1-731D6D38D24C}"/>
              </a:ext>
            </a:extLst>
          </p:cNvPr>
          <p:cNvPicPr>
            <a:picLocks noChangeAspect="1"/>
          </p:cNvPicPr>
          <p:nvPr/>
        </p:nvPicPr>
        <p:blipFill>
          <a:blip r:embed="rId5"/>
          <a:stretch>
            <a:fillRect/>
          </a:stretch>
        </p:blipFill>
        <p:spPr>
          <a:xfrm>
            <a:off x="11911068" y="3575775"/>
            <a:ext cx="4419600" cy="6296025"/>
          </a:xfrm>
          <a:prstGeom prst="rect">
            <a:avLst/>
          </a:prstGeom>
        </p:spPr>
      </p:pic>
      <p:pic>
        <p:nvPicPr>
          <p:cNvPr id="5" name="Obraz 4">
            <a:extLst>
              <a:ext uri="{FF2B5EF4-FFF2-40B4-BE49-F238E27FC236}">
                <a16:creationId xmlns:a16="http://schemas.microsoft.com/office/drawing/2014/main" id="{30DFA7B3-1AA8-0660-0F58-9B55B0C1BF64}"/>
              </a:ext>
            </a:extLst>
          </p:cNvPr>
          <p:cNvPicPr>
            <a:picLocks noChangeAspect="1"/>
          </p:cNvPicPr>
          <p:nvPr/>
        </p:nvPicPr>
        <p:blipFill>
          <a:blip r:embed="rId6"/>
          <a:stretch>
            <a:fillRect/>
          </a:stretch>
        </p:blipFill>
        <p:spPr>
          <a:xfrm>
            <a:off x="452694" y="3118875"/>
            <a:ext cx="4410075" cy="62960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2"/>
        <p:cNvGrpSpPr/>
        <p:nvPr/>
      </p:nvGrpSpPr>
      <p:grpSpPr>
        <a:xfrm>
          <a:off x="0" y="0"/>
          <a:ext cx="0" cy="0"/>
          <a:chOff x="0" y="0"/>
          <a:chExt cx="0" cy="0"/>
        </a:xfrm>
      </p:grpSpPr>
      <p:sp>
        <p:nvSpPr>
          <p:cNvPr id="433" name="Google Shape;433;g3352f87525d_0_615"/>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434" name="Google Shape;434;g3352f87525d_0_615"/>
          <p:cNvSpPr txBox="1"/>
          <p:nvPr/>
        </p:nvSpPr>
        <p:spPr>
          <a:xfrm>
            <a:off x="389220" y="2672901"/>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g3352f87525d_0_615"/>
          <p:cNvGrpSpPr/>
          <p:nvPr/>
        </p:nvGrpSpPr>
        <p:grpSpPr>
          <a:xfrm>
            <a:off x="424793" y="998500"/>
            <a:ext cx="15711677" cy="2153271"/>
            <a:chOff x="1644840" y="1659960"/>
            <a:chExt cx="3308100" cy="1806900"/>
          </a:xfrm>
        </p:grpSpPr>
        <p:sp>
          <p:nvSpPr>
            <p:cNvPr id="436" name="Google Shape;436;g3352f87525d_0_615"/>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437" name="Google Shape;437;g3352f87525d_0_615"/>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g3352f87525d_0_615"/>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439" name="Google Shape;439;g3352f87525d_0_615"/>
          <p:cNvGrpSpPr/>
          <p:nvPr/>
        </p:nvGrpSpPr>
        <p:grpSpPr>
          <a:xfrm>
            <a:off x="0" y="0"/>
            <a:ext cx="18288000" cy="10287000"/>
            <a:chOff x="0" y="0"/>
            <a:chExt cx="24384000" cy="13716000"/>
          </a:xfrm>
        </p:grpSpPr>
        <p:cxnSp>
          <p:nvCxnSpPr>
            <p:cNvPr id="440" name="Google Shape;440;g3352f87525d_0_61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41" name="Google Shape;441;g3352f87525d_0_6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42" name="Google Shape;442;g3352f87525d_0_6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43" name="Google Shape;443;g3352f87525d_0_61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444" name="Google Shape;444;g3352f87525d_0_615"/>
          <p:cNvSpPr txBox="1"/>
          <p:nvPr/>
        </p:nvSpPr>
        <p:spPr>
          <a:xfrm>
            <a:off x="11827974" y="3050730"/>
            <a:ext cx="4130936"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pojęcia</a:t>
            </a:r>
            <a:endParaRPr sz="2800" dirty="0"/>
          </a:p>
        </p:txBody>
      </p:sp>
      <p:sp>
        <p:nvSpPr>
          <p:cNvPr id="445" name="Google Shape;445;g3352f87525d_0_61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446" name="Google Shape;446;g3352f87525d_0_615"/>
          <p:cNvSpPr txBox="1"/>
          <p:nvPr/>
        </p:nvSpPr>
        <p:spPr>
          <a:xfrm>
            <a:off x="636059" y="1318333"/>
            <a:ext cx="13904694"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448" name="Google Shape;448;g3352f87525d_0_615"/>
          <p:cNvSpPr txBox="1"/>
          <p:nvPr/>
        </p:nvSpPr>
        <p:spPr>
          <a:xfrm>
            <a:off x="703725" y="4603400"/>
            <a:ext cx="8952300" cy="4911000"/>
          </a:xfrm>
          <a:prstGeom prst="rect">
            <a:avLst/>
          </a:prstGeom>
          <a:noFill/>
          <a:ln>
            <a:noFill/>
          </a:ln>
        </p:spPr>
        <p:txBody>
          <a:bodyPr spcFirstLastPara="1" wrap="square" lIns="0" tIns="0" rIns="0" bIns="0" anchor="t" anchorCtr="0">
            <a:spAutoFit/>
          </a:bodyPr>
          <a:lstStyle/>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Najlepiej rozmontować element, który chcesz skopiować lub zmienić, a jeśli nie jest to możliwe, odciąć go jak najbliżej szwu.</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Naciśnij wyjęty element</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Jeśli chcesz zachować wzór, skopiuj go na papier, jeśli nie, umieść go bezpośrednio na tkaninie lub ubraniu, którego zamierzasz użyć jako materiału</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Nie zapomnij dodać zapasu na szwy, jeśli tniesz, a nie rozbierasz</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Wytnij tkaninę i dodaj dowolne detale lub dodatkowe elementy, a następnie przyszyj ją ponownie do ubrania.</a:t>
            </a:r>
            <a:endParaRPr sz="2200" dirty="0">
              <a:solidFill>
                <a:schemeClr val="dk1"/>
              </a:solidFill>
              <a:latin typeface="Montserrat"/>
              <a:ea typeface="Montserrat"/>
              <a:cs typeface="Montserrat"/>
              <a:sym typeface="Montserrat"/>
            </a:endParaRPr>
          </a:p>
        </p:txBody>
      </p:sp>
      <p:sp>
        <p:nvSpPr>
          <p:cNvPr id="449" name="Google Shape;449;g3352f87525d_0_615"/>
          <p:cNvSpPr txBox="1"/>
          <p:nvPr/>
        </p:nvSpPr>
        <p:spPr>
          <a:xfrm>
            <a:off x="886125" y="2991483"/>
            <a:ext cx="8587500" cy="6465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3000" b="1" dirty="0">
                <a:solidFill>
                  <a:srgbClr val="1E2328"/>
                </a:solidFill>
                <a:latin typeface="Montserrat"/>
                <a:ea typeface="Montserrat"/>
                <a:cs typeface="Montserrat"/>
                <a:sym typeface="Montserrat"/>
              </a:rPr>
              <a:t>Klonowanie wzoru z deasemblacją</a:t>
            </a:r>
            <a:endParaRPr sz="2400" b="1" dirty="0">
              <a:solidFill>
                <a:srgbClr val="1E2328"/>
              </a:solidFill>
              <a:latin typeface="Montserrat"/>
              <a:ea typeface="Montserrat"/>
              <a:cs typeface="Montserrat"/>
              <a:sym typeface="Montserrat"/>
            </a:endParaRPr>
          </a:p>
        </p:txBody>
      </p:sp>
      <p:sp>
        <p:nvSpPr>
          <p:cNvPr id="450" name="Google Shape;450;g3352f87525d_0_615"/>
          <p:cNvSpPr txBox="1"/>
          <p:nvPr/>
        </p:nvSpPr>
        <p:spPr>
          <a:xfrm>
            <a:off x="886125" y="3910913"/>
            <a:ext cx="952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000" b="1">
                <a:solidFill>
                  <a:schemeClr val="dk1"/>
                </a:solidFill>
                <a:latin typeface="Montserrat"/>
                <a:ea typeface="Montserrat"/>
                <a:cs typeface="Montserrat"/>
                <a:sym typeface="Montserrat"/>
              </a:rPr>
              <a:t>KILKA WSKAZÓWEK:</a:t>
            </a:r>
            <a:endParaRPr sz="2000" b="1">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E8B92C9C-9624-8250-5235-34C34D05E997}"/>
              </a:ext>
            </a:extLst>
          </p:cNvPr>
          <p:cNvPicPr>
            <a:picLocks noChangeAspect="1"/>
          </p:cNvPicPr>
          <p:nvPr/>
        </p:nvPicPr>
        <p:blipFill>
          <a:blip r:embed="rId5"/>
          <a:stretch>
            <a:fillRect/>
          </a:stretch>
        </p:blipFill>
        <p:spPr>
          <a:xfrm>
            <a:off x="10728955" y="3928015"/>
            <a:ext cx="5229955" cy="59444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g3352f87525d_0_639"/>
          <p:cNvGrpSpPr/>
          <p:nvPr/>
        </p:nvGrpSpPr>
        <p:grpSpPr>
          <a:xfrm>
            <a:off x="12759477" y="5674870"/>
            <a:ext cx="2839841" cy="4612380"/>
            <a:chOff x="0" y="0"/>
            <a:chExt cx="2254200" cy="3661200"/>
          </a:xfrm>
        </p:grpSpPr>
        <p:sp>
          <p:nvSpPr>
            <p:cNvPr id="456" name="Google Shape;456;g3352f87525d_0_639"/>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57" name="Google Shape;457;g3352f87525d_0_639"/>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58" name="Google Shape;458;g3352f87525d_0_639"/>
          <p:cNvGrpSpPr/>
          <p:nvPr/>
        </p:nvGrpSpPr>
        <p:grpSpPr>
          <a:xfrm>
            <a:off x="0" y="0"/>
            <a:ext cx="18288000" cy="10287000"/>
            <a:chOff x="0" y="0"/>
            <a:chExt cx="24384000" cy="13716000"/>
          </a:xfrm>
        </p:grpSpPr>
        <p:cxnSp>
          <p:nvCxnSpPr>
            <p:cNvPr id="459" name="Google Shape;459;g3352f87525d_0_63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60" name="Google Shape;460;g3352f87525d_0_63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61" name="Google Shape;461;g3352f87525d_0_63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62" name="Google Shape;462;g3352f87525d_0_63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63" name="Google Shape;463;g3352f87525d_0_639"/>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464" name="Google Shape;464;g3352f87525d_0_639"/>
          <p:cNvSpPr txBox="1"/>
          <p:nvPr/>
        </p:nvSpPr>
        <p:spPr>
          <a:xfrm>
            <a:off x="1031575" y="3026275"/>
            <a:ext cx="9741600" cy="2170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Recykling kurtki dżinsowej</a:t>
            </a:r>
            <a:endParaRPr sz="4700">
              <a:solidFill>
                <a:schemeClr val="dk1"/>
              </a:solidFill>
              <a:latin typeface="DM Serif Display"/>
              <a:ea typeface="DM Serif Display"/>
              <a:cs typeface="DM Serif Display"/>
              <a:sym typeface="DM Serif Display"/>
            </a:endParaRPr>
          </a:p>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klonując rękaw</a:t>
            </a:r>
            <a:endParaRPr sz="4700">
              <a:solidFill>
                <a:schemeClr val="dk1"/>
              </a:solidFill>
              <a:latin typeface="DM Serif Display"/>
              <a:ea typeface="DM Serif Display"/>
              <a:cs typeface="DM Serif Display"/>
              <a:sym typeface="DM Serif Display"/>
            </a:endParaRPr>
          </a:p>
          <a:p>
            <a:pPr marL="0" lvl="0" indent="0" algn="l" rtl="0">
              <a:spcBef>
                <a:spcPts val="0"/>
              </a:spcBef>
              <a:spcAft>
                <a:spcPts val="0"/>
              </a:spcAft>
              <a:buClr>
                <a:schemeClr val="dk1"/>
              </a:buClr>
              <a:buSzPts val="6000"/>
              <a:buFont typeface="Arial"/>
              <a:buNone/>
            </a:pPr>
            <a:endParaRPr sz="4700">
              <a:solidFill>
                <a:schemeClr val="dk1"/>
              </a:solidFill>
              <a:latin typeface="DM Serif Display"/>
              <a:ea typeface="DM Serif Display"/>
              <a:cs typeface="DM Serif Display"/>
              <a:sym typeface="DM Serif Display"/>
            </a:endParaRPr>
          </a:p>
        </p:txBody>
      </p:sp>
      <p:grpSp>
        <p:nvGrpSpPr>
          <p:cNvPr id="465" name="Google Shape;465;g3352f87525d_0_639"/>
          <p:cNvGrpSpPr/>
          <p:nvPr/>
        </p:nvGrpSpPr>
        <p:grpSpPr>
          <a:xfrm>
            <a:off x="2359674" y="8227523"/>
            <a:ext cx="1677150" cy="563152"/>
            <a:chOff x="0" y="0"/>
            <a:chExt cx="2236199" cy="750870"/>
          </a:xfrm>
        </p:grpSpPr>
        <p:grpSp>
          <p:nvGrpSpPr>
            <p:cNvPr id="466" name="Google Shape;466;g3352f87525d_0_639"/>
            <p:cNvGrpSpPr/>
            <p:nvPr/>
          </p:nvGrpSpPr>
          <p:grpSpPr>
            <a:xfrm>
              <a:off x="0" y="0"/>
              <a:ext cx="2236199" cy="750870"/>
              <a:chOff x="0" y="0"/>
              <a:chExt cx="742800" cy="249417"/>
            </a:xfrm>
          </p:grpSpPr>
          <p:sp>
            <p:nvSpPr>
              <p:cNvPr id="467" name="Google Shape;467;g3352f87525d_0_639"/>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468" name="Google Shape;468;g3352f87525d_0_639"/>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9" name="Google Shape;469;g3352f87525d_0_639"/>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470" name="Google Shape;470;g3352f87525d_0_639"/>
          <p:cNvSpPr txBox="1"/>
          <p:nvPr/>
        </p:nvSpPr>
        <p:spPr>
          <a:xfrm>
            <a:off x="1093679" y="4828565"/>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możemy zobaczyć, jak sklonować wzór rękawa kurtki jeansowej, wyjmując go, a także cały proces upcyklingu, polegający na przekształceniu ubrania w sukienkę.</a:t>
            </a:r>
            <a:endParaRPr sz="2199">
              <a:solidFill>
                <a:srgbClr val="1E2328"/>
              </a:solidFill>
              <a:latin typeface="Montserrat"/>
              <a:ea typeface="Montserrat"/>
              <a:cs typeface="Montserrat"/>
              <a:sym typeface="Montserrat"/>
            </a:endParaRPr>
          </a:p>
        </p:txBody>
      </p:sp>
      <p:sp>
        <p:nvSpPr>
          <p:cNvPr id="471" name="Google Shape;471;g3352f87525d_0_639"/>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472" name="Google Shape;472;g3352f87525d_0_639"/>
          <p:cNvGrpSpPr/>
          <p:nvPr/>
        </p:nvGrpSpPr>
        <p:grpSpPr>
          <a:xfrm>
            <a:off x="0" y="0"/>
            <a:ext cx="18288000" cy="10287000"/>
            <a:chOff x="0" y="0"/>
            <a:chExt cx="24384000" cy="13716000"/>
          </a:xfrm>
        </p:grpSpPr>
        <p:cxnSp>
          <p:nvCxnSpPr>
            <p:cNvPr id="473" name="Google Shape;473;g3352f87525d_0_63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74" name="Google Shape;474;g3352f87525d_0_63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75" name="Google Shape;475;g3352f87525d_0_63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76" name="Google Shape;476;g3352f87525d_0_63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477" name="Google Shape;477;g3352f87525d_0_63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dirty="0"/>
          </a:p>
        </p:txBody>
      </p:sp>
      <p:sp>
        <p:nvSpPr>
          <p:cNvPr id="478" name="Google Shape;478;g3352f87525d_0_639"/>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https://www.youtube.com/watch?v=2OAB28LTSD8</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479" name="Google Shape;479;g3352f87525d_0_639"/>
          <p:cNvGrpSpPr/>
          <p:nvPr/>
        </p:nvGrpSpPr>
        <p:grpSpPr>
          <a:xfrm>
            <a:off x="10773074" y="2092991"/>
            <a:ext cx="3622164" cy="7165318"/>
            <a:chOff x="10948449" y="2091441"/>
            <a:chExt cx="3622164" cy="7165318"/>
          </a:xfrm>
        </p:grpSpPr>
        <p:sp>
          <p:nvSpPr>
            <p:cNvPr id="480" name="Google Shape;480;g3352f87525d_0_639"/>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3352f87525d_0_639"/>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g3352f87525d_0_639"/>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3352f87525d_0_639"/>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3352f87525d_0_639"/>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3352f87525d_0_639"/>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g3352f87525d_0_639"/>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g3352f87525d_0_639"/>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az 2">
            <a:extLst>
              <a:ext uri="{FF2B5EF4-FFF2-40B4-BE49-F238E27FC236}">
                <a16:creationId xmlns:a16="http://schemas.microsoft.com/office/drawing/2014/main" id="{F89F4994-5923-A621-B41A-028EF1848129}"/>
              </a:ext>
            </a:extLst>
          </p:cNvPr>
          <p:cNvPicPr>
            <a:picLocks noChangeAspect="1"/>
          </p:cNvPicPr>
          <p:nvPr/>
        </p:nvPicPr>
        <p:blipFill>
          <a:blip r:embed="rId7"/>
          <a:stretch>
            <a:fillRect/>
          </a:stretch>
        </p:blipFill>
        <p:spPr>
          <a:xfrm>
            <a:off x="10990358" y="2245266"/>
            <a:ext cx="3229426" cy="685895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3"/>
        <p:cNvGrpSpPr/>
        <p:nvPr/>
      </p:nvGrpSpPr>
      <p:grpSpPr>
        <a:xfrm>
          <a:off x="0" y="0"/>
          <a:ext cx="0" cy="0"/>
          <a:chOff x="0" y="0"/>
          <a:chExt cx="0" cy="0"/>
        </a:xfrm>
      </p:grpSpPr>
      <p:sp>
        <p:nvSpPr>
          <p:cNvPr id="494" name="Google Shape;494;g3352f87525d_0_677"/>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495" name="Google Shape;495;g3352f87525d_0_677"/>
          <p:cNvSpPr txBox="1"/>
          <p:nvPr/>
        </p:nvSpPr>
        <p:spPr>
          <a:xfrm>
            <a:off x="424800" y="2372400"/>
            <a:ext cx="15927900" cy="779518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g3352f87525d_0_677"/>
          <p:cNvGrpSpPr/>
          <p:nvPr/>
        </p:nvGrpSpPr>
        <p:grpSpPr>
          <a:xfrm>
            <a:off x="424793" y="1385936"/>
            <a:ext cx="15923823" cy="1678610"/>
            <a:chOff x="1644840" y="1659960"/>
            <a:chExt cx="3308100" cy="1806900"/>
          </a:xfrm>
        </p:grpSpPr>
        <p:sp>
          <p:nvSpPr>
            <p:cNvPr id="497" name="Google Shape;497;g3352f87525d_0_677"/>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498" name="Google Shape;498;g3352f87525d_0_677"/>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9" name="Google Shape;499;g3352f87525d_0_677"/>
          <p:cNvSpPr txBox="1"/>
          <p:nvPr/>
        </p:nvSpPr>
        <p:spPr>
          <a:xfrm>
            <a:off x="828850" y="1585800"/>
            <a:ext cx="14895244"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500" name="Google Shape;500;g3352f87525d_0_67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01" name="Google Shape;501;g3352f87525d_0_677"/>
          <p:cNvGrpSpPr/>
          <p:nvPr/>
        </p:nvGrpSpPr>
        <p:grpSpPr>
          <a:xfrm>
            <a:off x="0" y="0"/>
            <a:ext cx="18288000" cy="10287000"/>
            <a:chOff x="0" y="0"/>
            <a:chExt cx="24384000" cy="13716000"/>
          </a:xfrm>
        </p:grpSpPr>
        <p:cxnSp>
          <p:nvCxnSpPr>
            <p:cNvPr id="502" name="Google Shape;502;g3352f87525d_0_67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03" name="Google Shape;503;g3352f87525d_0_67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04" name="Google Shape;504;g3352f87525d_0_67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05" name="Google Shape;505;g3352f87525d_0_67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06" name="Google Shape;506;g3352f87525d_0_67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509" name="Google Shape;509;g3352f87525d_0_677"/>
          <p:cNvSpPr txBox="1"/>
          <p:nvPr/>
        </p:nvSpPr>
        <p:spPr>
          <a:xfrm>
            <a:off x="5035100" y="9214800"/>
            <a:ext cx="6120300" cy="648000"/>
          </a:xfrm>
          <a:prstGeom prst="rect">
            <a:avLst/>
          </a:prstGeom>
          <a:solidFill>
            <a:srgbClr val="CFCF5A"/>
          </a:solid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dirty="0">
                <a:solidFill>
                  <a:schemeClr val="dk1"/>
                </a:solidFill>
                <a:latin typeface="Montserrat"/>
                <a:ea typeface="Montserrat"/>
                <a:cs typeface="Montserrat"/>
                <a:sym typeface="Montserrat"/>
              </a:rPr>
              <a:t>Pokaz odzieży męskiej Comme des Garçons Homme Plus jesień 2016</a:t>
            </a:r>
            <a:endParaRPr dirty="0">
              <a:solidFill>
                <a:schemeClr val="dk1"/>
              </a:solidFill>
              <a:latin typeface="Montserrat"/>
              <a:ea typeface="Montserrat"/>
              <a:cs typeface="Montserrat"/>
              <a:sym typeface="Montserrat"/>
            </a:endParaRPr>
          </a:p>
        </p:txBody>
      </p:sp>
      <p:sp>
        <p:nvSpPr>
          <p:cNvPr id="510" name="Google Shape;510;g3352f87525d_0_677"/>
          <p:cNvSpPr txBox="1"/>
          <p:nvPr/>
        </p:nvSpPr>
        <p:spPr>
          <a:xfrm>
            <a:off x="5313800" y="2880268"/>
            <a:ext cx="5841600" cy="6486361"/>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i="1" dirty="0">
                <a:solidFill>
                  <a:schemeClr val="dk1"/>
                </a:solidFill>
                <a:latin typeface="Montserrat"/>
                <a:ea typeface="Montserrat"/>
                <a:cs typeface="Montserrat"/>
                <a:sym typeface="Montserrat"/>
              </a:rPr>
              <a:t>„ </a:t>
            </a:r>
            <a:r>
              <a:rPr lang="pl" sz="2100" b="1" i="1" dirty="0">
                <a:solidFill>
                  <a:schemeClr val="dk1"/>
                </a:solidFill>
                <a:latin typeface="Montserrat"/>
                <a:ea typeface="Montserrat"/>
                <a:cs typeface="Montserrat"/>
                <a:sym typeface="Montserrat"/>
              </a:rPr>
              <a:t>Rei Kawakubo </a:t>
            </a:r>
            <a:r>
              <a:rPr lang="pl" sz="2100" i="1" dirty="0">
                <a:solidFill>
                  <a:schemeClr val="dk1"/>
                </a:solidFill>
                <a:latin typeface="Montserrat"/>
                <a:ea typeface="Montserrat"/>
                <a:cs typeface="Montserrat"/>
                <a:sym typeface="Montserrat"/>
              </a:rPr>
              <a:t>wzmocniła dopasowane elementy, zdobiąc je subtelnymi nadrukami w kojących patchworkach: nasycone kwiaty, wiry kolorów, geometryczne wzory… Jej projekty idealnie do siebie pasują, wypełniając lukę między przeszłością a naszą przyszłością”.</a:t>
            </a:r>
            <a:endParaRPr sz="21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00" dirty="0">
                <a:solidFill>
                  <a:schemeClr val="dk1"/>
                </a:solidFill>
                <a:latin typeface="Montserrat"/>
                <a:ea typeface="Montserrat"/>
                <a:cs typeface="Montserrat"/>
                <a:sym typeface="Montserrat"/>
              </a:rPr>
              <a:t>Ponieważ nie jest to kolekcja z odzysku, elementy te pokazują nam, że łączenie wzorów, </a:t>
            </a:r>
            <a:r>
              <a:rPr lang="pl" sz="2100" dirty="0" err="1">
                <a:solidFill>
                  <a:schemeClr val="dk1"/>
                </a:solidFill>
                <a:latin typeface="Montserrat"/>
                <a:ea typeface="Montserrat"/>
                <a:cs typeface="Montserrat"/>
                <a:sym typeface="Montserrat"/>
              </a:rPr>
              <a:t>kolorów </a:t>
            </a:r>
            <a:r>
              <a:rPr lang="pl" sz="2100" dirty="0">
                <a:solidFill>
                  <a:schemeClr val="dk1"/>
                </a:solidFill>
                <a:latin typeface="Montserrat"/>
                <a:ea typeface="Montserrat"/>
                <a:cs typeface="Montserrat"/>
                <a:sym typeface="Montserrat"/>
              </a:rPr>
              <a:t>i faktur w już istniejących ubraniach może dać piękny i niepowtarzalny efekt.</a:t>
            </a:r>
            <a:endParaRPr sz="2100" dirty="0">
              <a:solidFill>
                <a:schemeClr val="dk1"/>
              </a:solidFill>
              <a:latin typeface="Montserrat"/>
              <a:ea typeface="Montserrat"/>
              <a:cs typeface="Montserrat"/>
              <a:sym typeface="Montserrat"/>
            </a:endParaRPr>
          </a:p>
        </p:txBody>
      </p:sp>
      <p:sp>
        <p:nvSpPr>
          <p:cNvPr id="511" name="Google Shape;511;g3352f87525d_0_677"/>
          <p:cNvSpPr txBox="1"/>
          <p:nvPr/>
        </p:nvSpPr>
        <p:spPr>
          <a:xfrm>
            <a:off x="11696628" y="2992064"/>
            <a:ext cx="4506600" cy="585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sz="2600" b="1" dirty="0">
                <a:solidFill>
                  <a:schemeClr val="dk1"/>
                </a:solidFill>
                <a:latin typeface="Montserrat"/>
                <a:ea typeface="Montserrat"/>
                <a:cs typeface="Montserrat"/>
                <a:sym typeface="Montserrat"/>
              </a:rPr>
              <a:t>Kolekcja Mayer Peace</a:t>
            </a:r>
            <a:endParaRPr sz="2600" b="1" dirty="0"/>
          </a:p>
        </p:txBody>
      </p:sp>
      <p:pic>
        <p:nvPicPr>
          <p:cNvPr id="3" name="Obraz 2">
            <a:extLst>
              <a:ext uri="{FF2B5EF4-FFF2-40B4-BE49-F238E27FC236}">
                <a16:creationId xmlns:a16="http://schemas.microsoft.com/office/drawing/2014/main" id="{59766002-43C0-342C-3F61-F3863DEFA60F}"/>
              </a:ext>
            </a:extLst>
          </p:cNvPr>
          <p:cNvPicPr>
            <a:picLocks noChangeAspect="1"/>
          </p:cNvPicPr>
          <p:nvPr/>
        </p:nvPicPr>
        <p:blipFill>
          <a:blip r:embed="rId5"/>
          <a:stretch>
            <a:fillRect/>
          </a:stretch>
        </p:blipFill>
        <p:spPr>
          <a:xfrm>
            <a:off x="452147" y="3639975"/>
            <a:ext cx="4419600" cy="6296025"/>
          </a:xfrm>
          <a:prstGeom prst="rect">
            <a:avLst/>
          </a:prstGeom>
        </p:spPr>
      </p:pic>
      <p:pic>
        <p:nvPicPr>
          <p:cNvPr id="5" name="Obraz 4">
            <a:extLst>
              <a:ext uri="{FF2B5EF4-FFF2-40B4-BE49-F238E27FC236}">
                <a16:creationId xmlns:a16="http://schemas.microsoft.com/office/drawing/2014/main" id="{A665D7BE-4FEF-7372-F6B3-35FFB1A2BA6A}"/>
              </a:ext>
            </a:extLst>
          </p:cNvPr>
          <p:cNvPicPr>
            <a:picLocks noChangeAspect="1"/>
          </p:cNvPicPr>
          <p:nvPr/>
        </p:nvPicPr>
        <p:blipFill>
          <a:blip r:embed="rId6"/>
          <a:stretch>
            <a:fillRect/>
          </a:stretch>
        </p:blipFill>
        <p:spPr>
          <a:xfrm>
            <a:off x="11908250" y="3871555"/>
            <a:ext cx="4410075" cy="62960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6"/>
        <p:cNvGrpSpPr/>
        <p:nvPr/>
      </p:nvGrpSpPr>
      <p:grpSpPr>
        <a:xfrm>
          <a:off x="0" y="0"/>
          <a:ext cx="0" cy="0"/>
          <a:chOff x="0" y="0"/>
          <a:chExt cx="0" cy="0"/>
        </a:xfrm>
      </p:grpSpPr>
      <p:sp>
        <p:nvSpPr>
          <p:cNvPr id="517" name="Google Shape;517;g3352f87525d_0_25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18" name="Google Shape;518;g3352f87525d_0_250"/>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9" name="Google Shape;519;g3352f87525d_0_250"/>
          <p:cNvGrpSpPr/>
          <p:nvPr/>
        </p:nvGrpSpPr>
        <p:grpSpPr>
          <a:xfrm>
            <a:off x="507493" y="1101839"/>
            <a:ext cx="16085141" cy="1678610"/>
            <a:chOff x="1644840" y="1659960"/>
            <a:chExt cx="3308100" cy="1806900"/>
          </a:xfrm>
        </p:grpSpPr>
        <p:sp>
          <p:nvSpPr>
            <p:cNvPr id="520" name="Google Shape;520;g3352f87525d_0_25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521" name="Google Shape;521;g3352f87525d_0_25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g3352f87525d_0_25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23" name="Google Shape;523;g3352f87525d_0_250"/>
          <p:cNvGrpSpPr/>
          <p:nvPr/>
        </p:nvGrpSpPr>
        <p:grpSpPr>
          <a:xfrm>
            <a:off x="0" y="0"/>
            <a:ext cx="18288000" cy="10287000"/>
            <a:chOff x="0" y="0"/>
            <a:chExt cx="24384000" cy="13716000"/>
          </a:xfrm>
        </p:grpSpPr>
        <p:cxnSp>
          <p:nvCxnSpPr>
            <p:cNvPr id="524" name="Google Shape;524;g3352f87525d_0_25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25" name="Google Shape;525;g3352f87525d_0_2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26" name="Google Shape;526;g3352f87525d_0_2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27" name="Google Shape;527;g3352f87525d_0_25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28" name="Google Shape;528;g3352f87525d_0_250"/>
          <p:cNvSpPr txBox="1"/>
          <p:nvPr/>
        </p:nvSpPr>
        <p:spPr>
          <a:xfrm>
            <a:off x="11504340" y="2572966"/>
            <a:ext cx="5005599"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pojęcia</a:t>
            </a:r>
            <a:endParaRPr sz="2800" dirty="0"/>
          </a:p>
        </p:txBody>
      </p:sp>
      <p:sp>
        <p:nvSpPr>
          <p:cNvPr id="529" name="Google Shape;529;g3352f87525d_0_25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530" name="Google Shape;530;g3352f87525d_0_250"/>
          <p:cNvSpPr txBox="1"/>
          <p:nvPr/>
        </p:nvSpPr>
        <p:spPr>
          <a:xfrm>
            <a:off x="633025" y="1200768"/>
            <a:ext cx="15268227"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532" name="Google Shape;532;g3352f87525d_0_250"/>
          <p:cNvSpPr txBox="1"/>
          <p:nvPr/>
        </p:nvSpPr>
        <p:spPr>
          <a:xfrm>
            <a:off x="703725" y="5102100"/>
            <a:ext cx="8952300" cy="4402800"/>
          </a:xfrm>
          <a:prstGeom prst="rect">
            <a:avLst/>
          </a:prstGeom>
          <a:noFill/>
          <a:ln>
            <a:noFill/>
          </a:ln>
        </p:spPr>
        <p:txBody>
          <a:bodyPr spcFirstLastPara="1" wrap="square" lIns="0" tIns="0" rIns="0" bIns="0" anchor="t" anchorCtr="0">
            <a:spAutoFit/>
          </a:bodyPr>
          <a:lstStyle/>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Naciśnij element garderoby, który chcesz sklonować</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Użyj lekkiego kawałka muślinu, aby położyć go na obszarze, który chcesz wymodelować, i przypnij go do wszystkich szwów, obrysowując cały element</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Złóż tkaninę tak, aby odtworzyć zakładki lub zaszewki, jeśli takowe występują, i przypnij je szpilkami.</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Zaznacz obwód i wszystkie szczegóły ołówkiem lub markerem do tkanin, a następnie odepnij muślin.</a:t>
            </a:r>
            <a:endParaRPr sz="2200" dirty="0">
              <a:solidFill>
                <a:schemeClr val="dk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dk1"/>
              </a:buClr>
              <a:buSzPts val="2200"/>
              <a:buFont typeface="Montserrat"/>
              <a:buChar char="●"/>
            </a:pPr>
            <a:r>
              <a:rPr lang="pl" sz="2200" dirty="0">
                <a:solidFill>
                  <a:schemeClr val="dk1"/>
                </a:solidFill>
                <a:latin typeface="Montserrat"/>
                <a:ea typeface="Montserrat"/>
                <a:cs typeface="Montserrat"/>
                <a:sym typeface="Montserrat"/>
              </a:rPr>
              <a:t>Przenieś kształt na kartkę papieru jako wzór.</a:t>
            </a:r>
            <a:endParaRPr sz="2200" dirty="0">
              <a:solidFill>
                <a:schemeClr val="dk1"/>
              </a:solidFill>
              <a:latin typeface="Montserrat"/>
              <a:ea typeface="Montserrat"/>
              <a:cs typeface="Montserrat"/>
              <a:sym typeface="Montserrat"/>
            </a:endParaRPr>
          </a:p>
        </p:txBody>
      </p:sp>
      <p:sp>
        <p:nvSpPr>
          <p:cNvPr id="533" name="Google Shape;533;g3352f87525d_0_250"/>
          <p:cNvSpPr txBox="1"/>
          <p:nvPr/>
        </p:nvSpPr>
        <p:spPr>
          <a:xfrm>
            <a:off x="886125" y="2503429"/>
            <a:ext cx="8587500" cy="12468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3000" b="1" dirty="0">
                <a:solidFill>
                  <a:srgbClr val="1E2328"/>
                </a:solidFill>
                <a:latin typeface="Montserrat"/>
                <a:ea typeface="Montserrat"/>
                <a:cs typeface="Montserrat"/>
                <a:sym typeface="Montserrat"/>
              </a:rPr>
              <a:t>Klonowanie wzoru z funkcją Over Draping</a:t>
            </a:r>
            <a:endParaRPr sz="3000" b="1"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400" b="1" dirty="0">
                <a:solidFill>
                  <a:srgbClr val="1E2328"/>
                </a:solidFill>
                <a:latin typeface="Montserrat"/>
                <a:ea typeface="Montserrat"/>
                <a:cs typeface="Montserrat"/>
                <a:sym typeface="Montserrat"/>
              </a:rPr>
              <a:t>gdy nie chcesz rozerwać ubrania</a:t>
            </a:r>
            <a:endParaRPr sz="2400" b="1" dirty="0">
              <a:solidFill>
                <a:srgbClr val="1E2328"/>
              </a:solidFill>
              <a:latin typeface="Montserrat"/>
              <a:ea typeface="Montserrat"/>
              <a:cs typeface="Montserrat"/>
              <a:sym typeface="Montserrat"/>
            </a:endParaRPr>
          </a:p>
        </p:txBody>
      </p:sp>
      <p:sp>
        <p:nvSpPr>
          <p:cNvPr id="534" name="Google Shape;534;g3352f87525d_0_250"/>
          <p:cNvSpPr txBox="1"/>
          <p:nvPr/>
        </p:nvSpPr>
        <p:spPr>
          <a:xfrm>
            <a:off x="703725" y="4460413"/>
            <a:ext cx="952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000" b="1">
                <a:solidFill>
                  <a:schemeClr val="dk1"/>
                </a:solidFill>
                <a:latin typeface="Montserrat"/>
                <a:ea typeface="Montserrat"/>
                <a:cs typeface="Montserrat"/>
                <a:sym typeface="Montserrat"/>
              </a:rPr>
              <a:t>KILKA WSKAZÓWEK:</a:t>
            </a:r>
            <a:endParaRPr sz="2000" b="1">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E98C0AB0-41FD-E569-8B88-9C6B0311C87E}"/>
              </a:ext>
            </a:extLst>
          </p:cNvPr>
          <p:cNvPicPr>
            <a:picLocks noChangeAspect="1"/>
          </p:cNvPicPr>
          <p:nvPr/>
        </p:nvPicPr>
        <p:blipFill>
          <a:blip r:embed="rId5"/>
          <a:stretch>
            <a:fillRect/>
          </a:stretch>
        </p:blipFill>
        <p:spPr>
          <a:xfrm>
            <a:off x="10671297" y="3319650"/>
            <a:ext cx="5229955" cy="59444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39" name="Google Shape;539;g3352f87525d_0_508"/>
          <p:cNvGrpSpPr/>
          <p:nvPr/>
        </p:nvGrpSpPr>
        <p:grpSpPr>
          <a:xfrm>
            <a:off x="12759477" y="5674870"/>
            <a:ext cx="2839841" cy="4612380"/>
            <a:chOff x="0" y="0"/>
            <a:chExt cx="2254200" cy="3661200"/>
          </a:xfrm>
        </p:grpSpPr>
        <p:sp>
          <p:nvSpPr>
            <p:cNvPr id="540" name="Google Shape;540;g3352f87525d_0_50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41" name="Google Shape;541;g3352f87525d_0_50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2" name="Google Shape;542;g3352f87525d_0_508"/>
          <p:cNvGrpSpPr/>
          <p:nvPr/>
        </p:nvGrpSpPr>
        <p:grpSpPr>
          <a:xfrm>
            <a:off x="0" y="0"/>
            <a:ext cx="18288000" cy="10287000"/>
            <a:chOff x="0" y="0"/>
            <a:chExt cx="24384000" cy="13716000"/>
          </a:xfrm>
        </p:grpSpPr>
        <p:cxnSp>
          <p:nvCxnSpPr>
            <p:cNvPr id="543" name="Google Shape;543;g3352f87525d_0_50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44" name="Google Shape;544;g3352f87525d_0_50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45" name="Google Shape;545;g3352f87525d_0_50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546" name="Google Shape;546;g3352f87525d_0_50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47" name="Google Shape;547;g3352f87525d_0_508"/>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548" name="Google Shape;548;g3352f87525d_0_508"/>
          <p:cNvSpPr txBox="1"/>
          <p:nvPr/>
        </p:nvSpPr>
        <p:spPr>
          <a:xfrm>
            <a:off x="1031575" y="3026275"/>
            <a:ext cx="97416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Klonowanie wzoru z funkcją Over Draping</a:t>
            </a:r>
            <a:endParaRPr sz="4700">
              <a:solidFill>
                <a:schemeClr val="dk1"/>
              </a:solidFill>
              <a:latin typeface="DM Serif Display"/>
              <a:ea typeface="DM Serif Display"/>
              <a:cs typeface="DM Serif Display"/>
              <a:sym typeface="DM Serif Display"/>
            </a:endParaRPr>
          </a:p>
          <a:p>
            <a:pPr marL="0" lvl="0" indent="0" algn="l" rtl="0">
              <a:spcBef>
                <a:spcPts val="0"/>
              </a:spcBef>
              <a:spcAft>
                <a:spcPts val="0"/>
              </a:spcAft>
              <a:buClr>
                <a:schemeClr val="dk1"/>
              </a:buClr>
              <a:buSzPts val="6000"/>
              <a:buFont typeface="Arial"/>
              <a:buNone/>
            </a:pPr>
            <a:endParaRPr sz="4700">
              <a:solidFill>
                <a:schemeClr val="dk1"/>
              </a:solidFill>
              <a:latin typeface="DM Serif Display"/>
              <a:ea typeface="DM Serif Display"/>
              <a:cs typeface="DM Serif Display"/>
              <a:sym typeface="DM Serif Display"/>
            </a:endParaRPr>
          </a:p>
        </p:txBody>
      </p:sp>
      <p:grpSp>
        <p:nvGrpSpPr>
          <p:cNvPr id="549" name="Google Shape;549;g3352f87525d_0_508"/>
          <p:cNvGrpSpPr/>
          <p:nvPr/>
        </p:nvGrpSpPr>
        <p:grpSpPr>
          <a:xfrm>
            <a:off x="2359674" y="8227523"/>
            <a:ext cx="1677150" cy="563152"/>
            <a:chOff x="0" y="0"/>
            <a:chExt cx="2236199" cy="750870"/>
          </a:xfrm>
        </p:grpSpPr>
        <p:grpSp>
          <p:nvGrpSpPr>
            <p:cNvPr id="550" name="Google Shape;550;g3352f87525d_0_508"/>
            <p:cNvGrpSpPr/>
            <p:nvPr/>
          </p:nvGrpSpPr>
          <p:grpSpPr>
            <a:xfrm>
              <a:off x="0" y="0"/>
              <a:ext cx="2236199" cy="750870"/>
              <a:chOff x="0" y="0"/>
              <a:chExt cx="742800" cy="249417"/>
            </a:xfrm>
          </p:grpSpPr>
          <p:sp>
            <p:nvSpPr>
              <p:cNvPr id="551" name="Google Shape;551;g3352f87525d_0_508"/>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552" name="Google Shape;552;g3352f87525d_0_508"/>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53" name="Google Shape;553;g3352f87525d_0_508"/>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554" name="Google Shape;554;g3352f87525d_0_508"/>
          <p:cNvSpPr txBox="1"/>
          <p:nvPr/>
        </p:nvSpPr>
        <p:spPr>
          <a:xfrm>
            <a:off x="1093679" y="4828565"/>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jak sklonować wzór kurtki jeansowej bez konieczności rozbierania ubrania.</a:t>
            </a:r>
            <a:endParaRPr sz="2199">
              <a:solidFill>
                <a:srgbClr val="1E2328"/>
              </a:solidFill>
              <a:latin typeface="Montserrat"/>
              <a:ea typeface="Montserrat"/>
              <a:cs typeface="Montserrat"/>
              <a:sym typeface="Montserrat"/>
            </a:endParaRPr>
          </a:p>
        </p:txBody>
      </p:sp>
      <p:sp>
        <p:nvSpPr>
          <p:cNvPr id="555" name="Google Shape;555;g3352f87525d_0_50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556" name="Google Shape;556;g3352f87525d_0_508"/>
          <p:cNvGrpSpPr/>
          <p:nvPr/>
        </p:nvGrpSpPr>
        <p:grpSpPr>
          <a:xfrm>
            <a:off x="0" y="0"/>
            <a:ext cx="18288000" cy="10287000"/>
            <a:chOff x="0" y="0"/>
            <a:chExt cx="24384000" cy="13716000"/>
          </a:xfrm>
        </p:grpSpPr>
        <p:cxnSp>
          <p:nvCxnSpPr>
            <p:cNvPr id="557" name="Google Shape;557;g3352f87525d_0_50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58" name="Google Shape;558;g3352f87525d_0_50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59" name="Google Shape;559;g3352f87525d_0_50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60" name="Google Shape;560;g3352f87525d_0_50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561" name="Google Shape;561;g3352f87525d_0_50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dirty="0"/>
          </a:p>
        </p:txBody>
      </p:sp>
      <p:sp>
        <p:nvSpPr>
          <p:cNvPr id="562" name="Google Shape;562;g3352f87525d_0_508"/>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https://www.youtube.com/watch?v=O5epSZ6l-zc</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563" name="Google Shape;563;g3352f87525d_0_508"/>
          <p:cNvGrpSpPr/>
          <p:nvPr/>
        </p:nvGrpSpPr>
        <p:grpSpPr>
          <a:xfrm>
            <a:off x="10773074" y="2092991"/>
            <a:ext cx="3622164" cy="7165318"/>
            <a:chOff x="10948449" y="2091441"/>
            <a:chExt cx="3622164" cy="7165318"/>
          </a:xfrm>
        </p:grpSpPr>
        <p:sp>
          <p:nvSpPr>
            <p:cNvPr id="564" name="Google Shape;564;g3352f87525d_0_508"/>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g3352f87525d_0_508"/>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g3352f87525d_0_508"/>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g3352f87525d_0_508"/>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3352f87525d_0_508"/>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g3352f87525d_0_508"/>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g3352f87525d_0_508"/>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g3352f87525d_0_508"/>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az 2">
            <a:extLst>
              <a:ext uri="{FF2B5EF4-FFF2-40B4-BE49-F238E27FC236}">
                <a16:creationId xmlns:a16="http://schemas.microsoft.com/office/drawing/2014/main" id="{0AE566E8-9BCD-26B5-7370-B174F2DA118C}"/>
              </a:ext>
            </a:extLst>
          </p:cNvPr>
          <p:cNvPicPr>
            <a:picLocks noChangeAspect="1"/>
          </p:cNvPicPr>
          <p:nvPr/>
        </p:nvPicPr>
        <p:blipFill>
          <a:blip r:embed="rId7"/>
          <a:stretch>
            <a:fillRect/>
          </a:stretch>
        </p:blipFill>
        <p:spPr>
          <a:xfrm>
            <a:off x="10995498" y="2225990"/>
            <a:ext cx="3229426" cy="68589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4" name="Google Shape;104;p2"/>
          <p:cNvGrpSpPr/>
          <p:nvPr/>
        </p:nvGrpSpPr>
        <p:grpSpPr>
          <a:xfrm>
            <a:off x="0" y="9263063"/>
            <a:ext cx="12735070" cy="1023937"/>
            <a:chOff x="0" y="0"/>
            <a:chExt cx="10109079" cy="812800"/>
          </a:xfrm>
        </p:grpSpPr>
        <p:sp>
          <p:nvSpPr>
            <p:cNvPr id="105" name="Google Shape;105;p2"/>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106" name="Google Shape;106;p2"/>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7" name="Google Shape;107;p2"/>
          <p:cNvGrpSpPr/>
          <p:nvPr/>
        </p:nvGrpSpPr>
        <p:grpSpPr>
          <a:xfrm>
            <a:off x="7751895" y="5657850"/>
            <a:ext cx="5296402" cy="5008320"/>
            <a:chOff x="0" y="0"/>
            <a:chExt cx="4204276" cy="3975597"/>
          </a:xfrm>
        </p:grpSpPr>
        <p:sp>
          <p:nvSpPr>
            <p:cNvPr id="108" name="Google Shape;108;p2"/>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109" name="Google Shape;109;p2"/>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0" name="Google Shape;110;p2"/>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111" name="Google Shape;111;p2"/>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cxnSp>
        <p:nvCxnSpPr>
          <p:cNvPr id="112" name="Google Shape;112;p2"/>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113" name="Google Shape;113;p2"/>
          <p:cNvSpPr txBox="1"/>
          <p:nvPr/>
        </p:nvSpPr>
        <p:spPr>
          <a:xfrm rot="16200000">
            <a:off x="15790533" y="7467717"/>
            <a:ext cx="3397711"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none" strike="noStrike" cap="none">
                <a:solidFill>
                  <a:srgbClr val="1E2328"/>
                </a:solidFill>
                <a:latin typeface="Montserrat"/>
                <a:ea typeface="Montserrat"/>
                <a:cs typeface="Montserrat"/>
                <a:sym typeface="Montserrat"/>
              </a:rPr>
              <a:t>www.fashionupproject.com</a:t>
            </a:r>
            <a:endParaRPr sz="1400" b="0" i="0" u="none" strike="noStrike" cap="none">
              <a:solidFill>
                <a:srgbClr val="000000"/>
              </a:solidFill>
              <a:latin typeface="Arial"/>
              <a:ea typeface="Arial"/>
              <a:cs typeface="Arial"/>
              <a:sym typeface="Arial"/>
            </a:endParaRPr>
          </a:p>
        </p:txBody>
      </p:sp>
      <p:sp>
        <p:nvSpPr>
          <p:cNvPr id="114" name="Google Shape;114;p2"/>
          <p:cNvSpPr txBox="1"/>
          <p:nvPr/>
        </p:nvSpPr>
        <p:spPr>
          <a:xfrm>
            <a:off x="1031566" y="3023235"/>
            <a:ext cx="4695894" cy="417385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pl" sz="2200" b="0" i="0" u="none" strike="noStrike" cap="none">
                <a:solidFill>
                  <a:srgbClr val="000000"/>
                </a:solidFill>
                <a:latin typeface="Montserrat"/>
                <a:ea typeface="Montserrat"/>
                <a:cs typeface="Montserrat"/>
                <a:sym typeface="Montserrat"/>
              </a:rPr>
              <a:t>Finansowane przez Unię Europejską. Wyrażone poglądy i opinie są jednak poglądami i opiniami wyłącznie autora/autorów i niekoniecznie odzwierciedlają poglądy Unii Europejskiej ani Europejskiej Agencji Wykonawczej ds. Edukacji i Kultury (EACEA). Ani Unia Europejska, ani EACEA nie ponoszą za nie odpowiedzialności.</a:t>
            </a: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7"/>
        <p:cNvGrpSpPr/>
        <p:nvPr/>
      </p:nvGrpSpPr>
      <p:grpSpPr>
        <a:xfrm>
          <a:off x="0" y="0"/>
          <a:ext cx="0" cy="0"/>
          <a:chOff x="0" y="0"/>
          <a:chExt cx="0" cy="0"/>
        </a:xfrm>
      </p:grpSpPr>
      <p:sp>
        <p:nvSpPr>
          <p:cNvPr id="578" name="Google Shape;578;g2d93ef468f0_0_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79" name="Google Shape;579;g2d93ef468f0_0_0"/>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g2d93ef468f0_0_0"/>
          <p:cNvGrpSpPr/>
          <p:nvPr/>
        </p:nvGrpSpPr>
        <p:grpSpPr>
          <a:xfrm>
            <a:off x="424793" y="1385936"/>
            <a:ext cx="15923821" cy="1678610"/>
            <a:chOff x="1644840" y="1659960"/>
            <a:chExt cx="3308100" cy="1806900"/>
          </a:xfrm>
        </p:grpSpPr>
        <p:sp>
          <p:nvSpPr>
            <p:cNvPr id="581" name="Google Shape;581;g2d93ef468f0_0_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582" name="Google Shape;582;g2d93ef468f0_0_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g2d93ef468f0_0_0"/>
          <p:cNvSpPr txBox="1"/>
          <p:nvPr/>
        </p:nvSpPr>
        <p:spPr>
          <a:xfrm>
            <a:off x="828849" y="1585800"/>
            <a:ext cx="15175961"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Wprowadzenie do projektowania i wzorców</a:t>
            </a:r>
            <a:endParaRPr sz="47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3600" dirty="0">
                <a:solidFill>
                  <a:schemeClr val="lt1"/>
                </a:solidFill>
                <a:latin typeface="DM Serif Display"/>
                <a:ea typeface="DM Serif Display"/>
                <a:cs typeface="DM Serif Display"/>
                <a:sym typeface="DM Serif Display"/>
              </a:rPr>
              <a:t>kurtki, płaszcze i marynarki</a:t>
            </a:r>
            <a:endParaRPr sz="36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584" name="Google Shape;584;g2d93ef468f0_0_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85" name="Google Shape;585;g2d93ef468f0_0_0"/>
          <p:cNvGrpSpPr/>
          <p:nvPr/>
        </p:nvGrpSpPr>
        <p:grpSpPr>
          <a:xfrm>
            <a:off x="0" y="0"/>
            <a:ext cx="18288000" cy="10287000"/>
            <a:chOff x="0" y="0"/>
            <a:chExt cx="24384000" cy="13716000"/>
          </a:xfrm>
        </p:grpSpPr>
        <p:cxnSp>
          <p:nvCxnSpPr>
            <p:cNvPr id="586" name="Google Shape;586;g2d93ef468f0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87" name="Google Shape;587;g2d93ef468f0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88" name="Google Shape;588;g2d93ef468f0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89" name="Google Shape;589;g2d93ef468f0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90" name="Google Shape;590;g2d93ef468f0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pic>
        <p:nvPicPr>
          <p:cNvPr id="591" name="Google Shape;591;g2d93ef468f0_0_0"/>
          <p:cNvPicPr preferRelativeResize="0"/>
          <p:nvPr/>
        </p:nvPicPr>
        <p:blipFill rotWithShape="1">
          <a:blip r:embed="rId5">
            <a:alphaModFix/>
          </a:blip>
          <a:srcRect t="2489" b="2489"/>
          <a:stretch/>
        </p:blipFill>
        <p:spPr>
          <a:xfrm>
            <a:off x="11455650" y="3316050"/>
            <a:ext cx="4416650" cy="6298974"/>
          </a:xfrm>
          <a:prstGeom prst="rect">
            <a:avLst/>
          </a:prstGeom>
          <a:noFill/>
          <a:ln>
            <a:noFill/>
          </a:ln>
        </p:spPr>
      </p:pic>
      <p:pic>
        <p:nvPicPr>
          <p:cNvPr id="592" name="Google Shape;592;g2d93ef468f0_0_0"/>
          <p:cNvPicPr preferRelativeResize="0"/>
          <p:nvPr/>
        </p:nvPicPr>
        <p:blipFill rotWithShape="1">
          <a:blip r:embed="rId6">
            <a:alphaModFix/>
          </a:blip>
          <a:srcRect t="2489" b="2489"/>
          <a:stretch/>
        </p:blipFill>
        <p:spPr>
          <a:xfrm>
            <a:off x="618450" y="3316050"/>
            <a:ext cx="4416647" cy="6298950"/>
          </a:xfrm>
          <a:prstGeom prst="rect">
            <a:avLst/>
          </a:prstGeom>
          <a:noFill/>
          <a:ln>
            <a:noFill/>
          </a:ln>
        </p:spPr>
      </p:pic>
      <p:sp>
        <p:nvSpPr>
          <p:cNvPr id="593" name="Google Shape;593;g2d93ef468f0_0_0"/>
          <p:cNvSpPr txBox="1"/>
          <p:nvPr/>
        </p:nvSpPr>
        <p:spPr>
          <a:xfrm>
            <a:off x="5035100" y="9214800"/>
            <a:ext cx="6120300" cy="400200"/>
          </a:xfrm>
          <a:prstGeom prst="rect">
            <a:avLst/>
          </a:prstGeom>
          <a:solidFill>
            <a:srgbClr val="CFCF5A"/>
          </a:solid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a:solidFill>
                  <a:schemeClr val="dk1"/>
                </a:solidFill>
                <a:latin typeface="Montserrat"/>
                <a:ea typeface="Montserrat"/>
                <a:cs typeface="Montserrat"/>
                <a:sym typeface="Montserrat"/>
              </a:rPr>
              <a:t>Juana Diaz, Telas del Futuro (2010)</a:t>
            </a:r>
            <a:endParaRPr>
              <a:solidFill>
                <a:schemeClr val="dk1"/>
              </a:solidFill>
              <a:latin typeface="Montserrat"/>
              <a:ea typeface="Montserrat"/>
              <a:cs typeface="Montserrat"/>
              <a:sym typeface="Montserrat"/>
            </a:endParaRPr>
          </a:p>
        </p:txBody>
      </p:sp>
      <p:sp>
        <p:nvSpPr>
          <p:cNvPr id="594" name="Google Shape;594;g2d93ef468f0_0_0"/>
          <p:cNvSpPr txBox="1"/>
          <p:nvPr/>
        </p:nvSpPr>
        <p:spPr>
          <a:xfrm>
            <a:off x="5324575" y="3316050"/>
            <a:ext cx="5841600" cy="53565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i="1">
                <a:solidFill>
                  <a:schemeClr val="dk1"/>
                </a:solidFill>
                <a:latin typeface="Montserrat"/>
                <a:ea typeface="Montserrat"/>
                <a:cs typeface="Montserrat"/>
                <a:sym typeface="Montserrat"/>
              </a:rPr>
              <a:t>Juana </a:t>
            </a:r>
            <a:r>
              <a:rPr lang="pl" sz="2100" b="1" i="1">
                <a:solidFill>
                  <a:schemeClr val="dk1"/>
                </a:solidFill>
                <a:latin typeface="Montserrat"/>
                <a:ea typeface="Montserrat"/>
                <a:cs typeface="Montserrat"/>
                <a:sym typeface="Montserrat"/>
              </a:rPr>
              <a:t>Díaz </a:t>
            </a:r>
            <a:r>
              <a:rPr lang="pl" sz="2100" i="1">
                <a:solidFill>
                  <a:schemeClr val="dk1"/>
                </a:solidFill>
                <a:latin typeface="Montserrat"/>
                <a:ea typeface="Montserrat"/>
                <a:cs typeface="Montserrat"/>
                <a:sym typeface="Montserrat"/>
              </a:rPr>
              <a:t>jest projektantką i artystką tekstylną. Od 2000 roku prowadzi własną markę odzieżową JD, która wyróżnia się prostą linią ubrań z recyklingu, dopasowującą się do różnych sylwetek i osobowości osób noszących jej ubrania. Wśród jej projektów wyróżnia się Telas del Futuro, wizytówka marki JD, z ubraniami wykonanymi ręcznie, z wykorzystaniem odpadów z lokalnej produkcji odzieży.</a:t>
            </a:r>
            <a:endParaRPr sz="2100">
              <a:solidFill>
                <a:schemeClr val="dk1"/>
              </a:solidFill>
              <a:latin typeface="Montserrat"/>
              <a:ea typeface="Montserrat"/>
              <a:cs typeface="Montserrat"/>
              <a:sym typeface="Montserrat"/>
            </a:endParaRPr>
          </a:p>
        </p:txBody>
      </p:sp>
      <p:sp>
        <p:nvSpPr>
          <p:cNvPr id="595" name="Google Shape;595;g2d93ef468f0_0_0"/>
          <p:cNvSpPr txBox="1"/>
          <p:nvPr/>
        </p:nvSpPr>
        <p:spPr>
          <a:xfrm>
            <a:off x="11658274" y="2551725"/>
            <a:ext cx="4506600" cy="585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sz="2600" b="1">
                <a:solidFill>
                  <a:schemeClr val="dk1"/>
                </a:solidFill>
                <a:latin typeface="Montserrat"/>
                <a:ea typeface="Montserrat"/>
                <a:cs typeface="Montserrat"/>
                <a:sym typeface="Montserrat"/>
              </a:rPr>
              <a:t>Telas del Futuro</a:t>
            </a:r>
            <a:endParaRPr sz="26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600" name="Google Shape;600;g2d93ef468f0_0_182"/>
          <p:cNvGrpSpPr/>
          <p:nvPr/>
        </p:nvGrpSpPr>
        <p:grpSpPr>
          <a:xfrm>
            <a:off x="5538175" y="2063775"/>
            <a:ext cx="10736634" cy="5972966"/>
            <a:chOff x="0" y="0"/>
            <a:chExt cx="1980673" cy="1084200"/>
          </a:xfrm>
        </p:grpSpPr>
        <p:sp>
          <p:nvSpPr>
            <p:cNvPr id="601" name="Google Shape;601;g2d93ef468f0_0_18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602" name="Google Shape;602;g2d93ef468f0_0_18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3" name="Google Shape;603;g2d93ef468f0_0_182"/>
          <p:cNvSpPr txBox="1"/>
          <p:nvPr/>
        </p:nvSpPr>
        <p:spPr>
          <a:xfrm>
            <a:off x="6601234" y="2276520"/>
            <a:ext cx="9231300" cy="52935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dirty="0">
                <a:solidFill>
                  <a:schemeClr val="lt1"/>
                </a:solidFill>
                <a:latin typeface="Montserrat"/>
                <a:ea typeface="Montserrat"/>
                <a:cs typeface="Montserrat"/>
                <a:sym typeface="Montserrat"/>
              </a:rPr>
              <a:t>Istnieje wiele sposobów na stworzenie ubrania o określonej konstrukcji.</a:t>
            </a:r>
            <a:endParaRPr sz="2199"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dirty="0">
                <a:solidFill>
                  <a:schemeClr val="lt1"/>
                </a:solidFill>
                <a:latin typeface="Montserrat"/>
                <a:ea typeface="Montserrat"/>
                <a:cs typeface="Montserrat"/>
                <a:sym typeface="Montserrat"/>
              </a:rPr>
              <a:t>Przyglądając się konstrukcji tego typu odzieży, przedstawimy bardziej ogólny pogląd, wymieniając wszystkie podstawowe kroki i udzielając przydatnych wskazówek.</a:t>
            </a:r>
            <a:endParaRPr sz="2199"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0" i="0" u="none" strike="noStrike" cap="none"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dirty="0">
                <a:solidFill>
                  <a:schemeClr val="lt1"/>
                </a:solidFill>
                <a:latin typeface="Montserrat"/>
                <a:ea typeface="Montserrat"/>
                <a:cs typeface="Montserrat"/>
                <a:sym typeface="Montserrat"/>
              </a:rPr>
              <a:t>Nauczymy się również jak wykonać prosty zimowy płaszcz bez podszewki.</a:t>
            </a:r>
            <a:endParaRPr sz="2199"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chemeClr val="lt1"/>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Font typeface="Arial"/>
              <a:buNone/>
            </a:pPr>
            <a:r>
              <a:rPr lang="pl" sz="2199" dirty="0">
                <a:solidFill>
                  <a:schemeClr val="lt1"/>
                </a:solidFill>
                <a:latin typeface="Montserrat"/>
                <a:ea typeface="Montserrat"/>
                <a:cs typeface="Montserrat"/>
                <a:sym typeface="Montserrat"/>
              </a:rPr>
              <a:t>Przyjrzymy się bliżej projektantom i markom, które w najbardziej oryginalny sposób rozwijają ten typ odzieży.</a:t>
            </a:r>
            <a:endParaRPr sz="2199"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dirty="0">
              <a:solidFill>
                <a:schemeClr val="lt1"/>
              </a:solidFill>
            </a:endParaRPr>
          </a:p>
        </p:txBody>
      </p:sp>
      <p:grpSp>
        <p:nvGrpSpPr>
          <p:cNvPr id="604" name="Google Shape;604;g2d93ef468f0_0_182"/>
          <p:cNvGrpSpPr/>
          <p:nvPr/>
        </p:nvGrpSpPr>
        <p:grpSpPr>
          <a:xfrm>
            <a:off x="0" y="0"/>
            <a:ext cx="18288000" cy="10287000"/>
            <a:chOff x="0" y="0"/>
            <a:chExt cx="24384000" cy="13716000"/>
          </a:xfrm>
        </p:grpSpPr>
        <p:cxnSp>
          <p:nvCxnSpPr>
            <p:cNvPr id="605" name="Google Shape;605;g2d93ef468f0_0_18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06" name="Google Shape;606;g2d93ef468f0_0_18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07" name="Google Shape;607;g2d93ef468f0_0_18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608" name="Google Shape;608;g2d93ef468f0_0_18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09" name="Google Shape;609;g2d93ef468f0_0_182"/>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610" name="Google Shape;610;g2d93ef468f0_0_18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611" name="Google Shape;611;g2d93ef468f0_0_18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grpSp>
        <p:nvGrpSpPr>
          <p:cNvPr id="612" name="Google Shape;612;g2d93ef468f0_0_182"/>
          <p:cNvGrpSpPr/>
          <p:nvPr/>
        </p:nvGrpSpPr>
        <p:grpSpPr>
          <a:xfrm>
            <a:off x="889800" y="2482590"/>
            <a:ext cx="5633430" cy="3467833"/>
            <a:chOff x="0" y="0"/>
            <a:chExt cx="1980673" cy="1084200"/>
          </a:xfrm>
        </p:grpSpPr>
        <p:sp>
          <p:nvSpPr>
            <p:cNvPr id="613" name="Google Shape;613;g2d93ef468f0_0_182"/>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614" name="Google Shape;614;g2d93ef468f0_0_182"/>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15" name="Google Shape;615;g2d93ef468f0_0_182"/>
          <p:cNvSpPr txBox="1"/>
          <p:nvPr/>
        </p:nvSpPr>
        <p:spPr>
          <a:xfrm>
            <a:off x="1119925" y="3227788"/>
            <a:ext cx="5173200" cy="1593300"/>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None/>
            </a:pPr>
            <a:r>
              <a:rPr lang="pl" sz="4663" dirty="0">
                <a:solidFill>
                  <a:srgbClr val="FFFFFF"/>
                </a:solidFill>
                <a:latin typeface="DM Serif Display"/>
                <a:ea typeface="DM Serif Display"/>
                <a:cs typeface="DM Serif Display"/>
                <a:sym typeface="DM Serif Display"/>
              </a:rPr>
              <a:t>Konstrukcja odzieży strukturalnej</a:t>
            </a:r>
            <a:endParaRPr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0"/>
        <p:cNvGrpSpPr/>
        <p:nvPr/>
      </p:nvGrpSpPr>
      <p:grpSpPr>
        <a:xfrm>
          <a:off x="0" y="0"/>
          <a:ext cx="0" cy="0"/>
          <a:chOff x="0" y="0"/>
          <a:chExt cx="0" cy="0"/>
        </a:xfrm>
      </p:grpSpPr>
      <p:sp>
        <p:nvSpPr>
          <p:cNvPr id="621" name="Google Shape;621;g3352f87525d_0_44"/>
          <p:cNvSpPr/>
          <p:nvPr/>
        </p:nvSpPr>
        <p:spPr>
          <a:xfrm>
            <a:off x="98096" y="264137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622" name="Google Shape;622;g3352f87525d_0_44"/>
          <p:cNvSpPr txBox="1"/>
          <p:nvPr/>
        </p:nvSpPr>
        <p:spPr>
          <a:xfrm>
            <a:off x="185686" y="25800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g3352f87525d_0_44"/>
          <p:cNvGrpSpPr/>
          <p:nvPr/>
        </p:nvGrpSpPr>
        <p:grpSpPr>
          <a:xfrm>
            <a:off x="886119" y="1385936"/>
            <a:ext cx="11126464" cy="1678610"/>
            <a:chOff x="1644840" y="1659960"/>
            <a:chExt cx="3308100" cy="1806900"/>
          </a:xfrm>
        </p:grpSpPr>
        <p:sp>
          <p:nvSpPr>
            <p:cNvPr id="624" name="Google Shape;624;g3352f87525d_0_44"/>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625" name="Google Shape;625;g3352f87525d_0_44"/>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6" name="Google Shape;626;g3352f87525d_0_44"/>
          <p:cNvSpPr txBox="1"/>
          <p:nvPr/>
        </p:nvSpPr>
        <p:spPr>
          <a:xfrm>
            <a:off x="98096" y="1611151"/>
            <a:ext cx="128325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Konstrukcja odzieży strukturalnej</a:t>
            </a:r>
            <a:endParaRPr sz="30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627" name="Google Shape;627;g3352f87525d_0_44"/>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28" name="Google Shape;628;g3352f87525d_0_44"/>
          <p:cNvGrpSpPr/>
          <p:nvPr/>
        </p:nvGrpSpPr>
        <p:grpSpPr>
          <a:xfrm>
            <a:off x="0" y="0"/>
            <a:ext cx="18288000" cy="10287000"/>
            <a:chOff x="0" y="0"/>
            <a:chExt cx="24384000" cy="13716000"/>
          </a:xfrm>
        </p:grpSpPr>
        <p:cxnSp>
          <p:nvCxnSpPr>
            <p:cNvPr id="629" name="Google Shape;629;g3352f87525d_0_4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30" name="Google Shape;630;g3352f87525d_0_4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31" name="Google Shape;631;g3352f87525d_0_4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32" name="Google Shape;632;g3352f87525d_0_4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33" name="Google Shape;633;g3352f87525d_0_44"/>
          <p:cNvSpPr txBox="1"/>
          <p:nvPr/>
        </p:nvSpPr>
        <p:spPr>
          <a:xfrm>
            <a:off x="12012575"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634" name="Google Shape;634;g3352f87525d_0_4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635" name="Google Shape;635;g3352f87525d_0_44"/>
          <p:cNvSpPr txBox="1"/>
          <p:nvPr/>
        </p:nvSpPr>
        <p:spPr>
          <a:xfrm>
            <a:off x="958113" y="3456368"/>
            <a:ext cx="14857200" cy="38535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120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Najpierw zastosuj kieszenie</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Złóż część przednią z częścią boczną (jeśli występuje) i obydwie części tylne razem;</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Połącz przednią i tylną podszewkę</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Złóż przód i tył razem za ramię i bok</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Zszyj podszewkę dolnej części rękawa</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Złóż górną i dolną część rękawa razem</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Użyj ściegu fastrygującego na rękawie typu cap, aby lepiej dopasować go do pachy</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Złóż kołnierz przed przymocowaniem go do ubrania</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Złącz podszewkę i zmontuj elementy przednie i tylne wzdłuż szwu na ramionach</a:t>
            </a:r>
            <a:endParaRPr sz="2100"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Clr>
                <a:schemeClr val="dk1"/>
              </a:buClr>
              <a:buSzPts val="2100"/>
              <a:buFont typeface="Montserrat"/>
              <a:buAutoNum type="arabicPeriod"/>
            </a:pPr>
            <a:r>
              <a:rPr lang="pl" sz="2100" dirty="0">
                <a:solidFill>
                  <a:schemeClr val="dk1"/>
                </a:solidFill>
                <a:latin typeface="Montserrat"/>
                <a:ea typeface="Montserrat"/>
                <a:cs typeface="Montserrat"/>
                <a:sym typeface="Montserrat"/>
              </a:rPr>
              <a:t>Przymocuj podszewkę do ubrania</a:t>
            </a:r>
            <a:endParaRPr sz="2100" dirty="0">
              <a:solidFill>
                <a:schemeClr val="dk1"/>
              </a:solidFill>
              <a:latin typeface="Montserrat"/>
              <a:ea typeface="Montserrat"/>
              <a:cs typeface="Montserrat"/>
              <a:sym typeface="Montserrat"/>
            </a:endParaRPr>
          </a:p>
        </p:txBody>
      </p:sp>
      <p:sp>
        <p:nvSpPr>
          <p:cNvPr id="636" name="Google Shape;636;g3352f87525d_0_44"/>
          <p:cNvSpPr txBox="1"/>
          <p:nvPr/>
        </p:nvSpPr>
        <p:spPr>
          <a:xfrm>
            <a:off x="1031400" y="3304075"/>
            <a:ext cx="952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000" b="1">
                <a:solidFill>
                  <a:schemeClr val="dk1"/>
                </a:solidFill>
                <a:latin typeface="Montserrat"/>
                <a:ea typeface="Montserrat"/>
                <a:cs typeface="Montserrat"/>
                <a:sym typeface="Montserrat"/>
              </a:rPr>
              <a:t>KROK po KROKU:</a:t>
            </a:r>
            <a:endParaRPr sz="2000" b="1">
              <a:solidFill>
                <a:schemeClr val="dk1"/>
              </a:solidFill>
              <a:latin typeface="Montserrat"/>
              <a:ea typeface="Montserrat"/>
              <a:cs typeface="Montserrat"/>
              <a:sym typeface="Montserrat"/>
            </a:endParaRPr>
          </a:p>
        </p:txBody>
      </p:sp>
      <p:sp>
        <p:nvSpPr>
          <p:cNvPr id="637" name="Google Shape;637;g3352f87525d_0_44"/>
          <p:cNvSpPr txBox="1"/>
          <p:nvPr/>
        </p:nvSpPr>
        <p:spPr>
          <a:xfrm>
            <a:off x="958125" y="7745675"/>
            <a:ext cx="14857200" cy="197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r>
              <a:rPr lang="pl" sz="1900" b="1" dirty="0">
                <a:solidFill>
                  <a:schemeClr val="dk1"/>
                </a:solidFill>
                <a:latin typeface="Montserrat"/>
                <a:ea typeface="Montserrat"/>
                <a:cs typeface="Montserrat"/>
                <a:sym typeface="Montserrat"/>
              </a:rPr>
              <a:t>Kilka wskazówek</a:t>
            </a:r>
            <a:endParaRPr sz="1900" b="1" dirty="0">
              <a:solidFill>
                <a:schemeClr val="dk1"/>
              </a:solidFill>
              <a:latin typeface="Montserrat"/>
              <a:ea typeface="Montserrat"/>
              <a:cs typeface="Montserrat"/>
              <a:sym typeface="Montserrat"/>
            </a:endParaRPr>
          </a:p>
          <a:p>
            <a:pPr marL="457200" lvl="0" indent="-349250" algn="l" rtl="0">
              <a:lnSpc>
                <a:spcPct val="115000"/>
              </a:lnSpc>
              <a:spcBef>
                <a:spcPts val="1200"/>
              </a:spcBef>
              <a:spcAft>
                <a:spcPts val="0"/>
              </a:spcAft>
              <a:buClr>
                <a:schemeClr val="dk1"/>
              </a:buClr>
              <a:buSzPts val="1900"/>
              <a:buFont typeface="Montserrat"/>
              <a:buChar char="★"/>
            </a:pPr>
            <a:r>
              <a:rPr lang="pl" sz="1900" dirty="0">
                <a:solidFill>
                  <a:schemeClr val="dk1"/>
                </a:solidFill>
                <a:latin typeface="Montserrat"/>
                <a:ea typeface="Montserrat"/>
                <a:cs typeface="Montserrat"/>
                <a:sym typeface="Montserrat"/>
              </a:rPr>
              <a:t>Rozprasuj każdy szew żelazkiem</a:t>
            </a:r>
            <a:endParaRPr sz="1900" dirty="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Char char="★"/>
            </a:pPr>
            <a:r>
              <a:rPr lang="pl" sz="1900" dirty="0">
                <a:solidFill>
                  <a:schemeClr val="dk1"/>
                </a:solidFill>
                <a:latin typeface="Montserrat"/>
                <a:ea typeface="Montserrat"/>
                <a:cs typeface="Montserrat"/>
                <a:sym typeface="Montserrat"/>
              </a:rPr>
              <a:t>Nie spiesz się podczas łączenia międzywarstwowego, inaczej nie utrzyma się długo</a:t>
            </a:r>
            <a:endParaRPr sz="1900" dirty="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Char char="★"/>
            </a:pPr>
            <a:r>
              <a:rPr lang="pl" sz="1900" dirty="0">
                <a:solidFill>
                  <a:schemeClr val="dk1"/>
                </a:solidFill>
                <a:latin typeface="Montserrat"/>
                <a:ea typeface="Montserrat"/>
                <a:cs typeface="Montserrat"/>
                <a:sym typeface="Montserrat"/>
              </a:rPr>
              <a:t>Jeżeli ubranie nie będzie miało podszewki, należy upewnić się, że podszewka zakrywa podszewkę na przedniej i tylnej części oraz że wszystkie widoczne szwy są wykończone taśmą skośną (patrz rozdział 2).</a:t>
            </a:r>
            <a:endParaRPr sz="1900" dirty="0">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2"/>
        <p:cNvGrpSpPr/>
        <p:nvPr/>
      </p:nvGrpSpPr>
      <p:grpSpPr>
        <a:xfrm>
          <a:off x="0" y="0"/>
          <a:ext cx="0" cy="0"/>
          <a:chOff x="0" y="0"/>
          <a:chExt cx="0" cy="0"/>
        </a:xfrm>
      </p:grpSpPr>
      <p:sp>
        <p:nvSpPr>
          <p:cNvPr id="643" name="Google Shape;643;g34317f94e7e_0_0"/>
          <p:cNvSpPr txBox="1"/>
          <p:nvPr/>
        </p:nvSpPr>
        <p:spPr>
          <a:xfrm>
            <a:off x="387613" y="2382025"/>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 name="Google Shape;644;g34317f94e7e_0_0"/>
          <p:cNvGrpSpPr/>
          <p:nvPr/>
        </p:nvGrpSpPr>
        <p:grpSpPr>
          <a:xfrm>
            <a:off x="886119" y="1385936"/>
            <a:ext cx="11126464" cy="1678610"/>
            <a:chOff x="1644840" y="1659960"/>
            <a:chExt cx="3308100" cy="1806900"/>
          </a:xfrm>
        </p:grpSpPr>
        <p:sp>
          <p:nvSpPr>
            <p:cNvPr id="645" name="Google Shape;645;g34317f94e7e_0_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646" name="Google Shape;646;g34317f94e7e_0_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g34317f94e7e_0_0"/>
          <p:cNvSpPr txBox="1"/>
          <p:nvPr/>
        </p:nvSpPr>
        <p:spPr>
          <a:xfrm>
            <a:off x="387613" y="1670702"/>
            <a:ext cx="128325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Konstrukcja odzieży strukturalnej</a:t>
            </a:r>
            <a:endParaRPr sz="30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648" name="Google Shape;648;g34317f94e7e_0_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49" name="Google Shape;649;g34317f94e7e_0_0"/>
          <p:cNvGrpSpPr/>
          <p:nvPr/>
        </p:nvGrpSpPr>
        <p:grpSpPr>
          <a:xfrm>
            <a:off x="0" y="0"/>
            <a:ext cx="18288000" cy="10287000"/>
            <a:chOff x="0" y="0"/>
            <a:chExt cx="24384000" cy="13716000"/>
          </a:xfrm>
        </p:grpSpPr>
        <p:cxnSp>
          <p:nvCxnSpPr>
            <p:cNvPr id="650" name="Google Shape;650;g34317f94e7e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51" name="Google Shape;651;g34317f94e7e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52" name="Google Shape;652;g34317f94e7e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53" name="Google Shape;653;g34317f94e7e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54" name="Google Shape;654;g34317f94e7e_0_0"/>
          <p:cNvSpPr txBox="1"/>
          <p:nvPr/>
        </p:nvSpPr>
        <p:spPr>
          <a:xfrm>
            <a:off x="12012575"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655" name="Google Shape;655;g34317f94e7e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pic>
        <p:nvPicPr>
          <p:cNvPr id="656" name="Google Shape;656;g34317f94e7e_0_0"/>
          <p:cNvPicPr preferRelativeResize="0"/>
          <p:nvPr/>
        </p:nvPicPr>
        <p:blipFill>
          <a:blip r:embed="rId5">
            <a:alphaModFix/>
          </a:blip>
          <a:stretch>
            <a:fillRect/>
          </a:stretch>
        </p:blipFill>
        <p:spPr>
          <a:xfrm>
            <a:off x="1150525" y="3274238"/>
            <a:ext cx="4035175" cy="5714975"/>
          </a:xfrm>
          <a:prstGeom prst="rect">
            <a:avLst/>
          </a:prstGeom>
          <a:noFill/>
          <a:ln>
            <a:noFill/>
          </a:ln>
        </p:spPr>
      </p:pic>
      <p:pic>
        <p:nvPicPr>
          <p:cNvPr id="657" name="Google Shape;657;g34317f94e7e_0_0"/>
          <p:cNvPicPr preferRelativeResize="0"/>
          <p:nvPr/>
        </p:nvPicPr>
        <p:blipFill rotWithShape="1">
          <a:blip r:embed="rId6">
            <a:alphaModFix/>
          </a:blip>
          <a:srcRect/>
          <a:stretch/>
        </p:blipFill>
        <p:spPr>
          <a:xfrm>
            <a:off x="11438862" y="3169389"/>
            <a:ext cx="3918536" cy="5714975"/>
          </a:xfrm>
          <a:prstGeom prst="rect">
            <a:avLst/>
          </a:prstGeom>
          <a:noFill/>
          <a:ln>
            <a:noFill/>
          </a:ln>
        </p:spPr>
      </p:pic>
      <p:pic>
        <p:nvPicPr>
          <p:cNvPr id="658" name="Google Shape;658;g34317f94e7e_0_0"/>
          <p:cNvPicPr preferRelativeResize="0"/>
          <p:nvPr/>
        </p:nvPicPr>
        <p:blipFill rotWithShape="1">
          <a:blip r:embed="rId7">
            <a:alphaModFix/>
          </a:blip>
          <a:srcRect l="12452" r="12444" b="24896"/>
          <a:stretch/>
        </p:blipFill>
        <p:spPr>
          <a:xfrm>
            <a:off x="6168088" y="3389188"/>
            <a:ext cx="4366978" cy="5275400"/>
          </a:xfrm>
          <a:prstGeom prst="rect">
            <a:avLst/>
          </a:prstGeom>
          <a:noFill/>
          <a:ln>
            <a:noFill/>
          </a:ln>
        </p:spPr>
      </p:pic>
      <p:sp>
        <p:nvSpPr>
          <p:cNvPr id="659" name="Google Shape;659;g34317f94e7e_0_0"/>
          <p:cNvSpPr txBox="1"/>
          <p:nvPr/>
        </p:nvSpPr>
        <p:spPr>
          <a:xfrm>
            <a:off x="1150525" y="8989225"/>
            <a:ext cx="4035300" cy="7803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00">
                <a:solidFill>
                  <a:schemeClr val="dk1"/>
                </a:solidFill>
                <a:latin typeface="Montserrat"/>
                <a:ea typeface="Montserrat"/>
                <a:cs typeface="Montserrat"/>
                <a:sym typeface="Montserrat"/>
              </a:rPr>
              <a:t>Złóż część przednią z częścią boczną</a:t>
            </a:r>
            <a:endParaRPr sz="1800">
              <a:solidFill>
                <a:schemeClr val="dk1"/>
              </a:solidFill>
              <a:latin typeface="Calibri"/>
              <a:ea typeface="Calibri"/>
              <a:cs typeface="Calibri"/>
              <a:sym typeface="Calibri"/>
            </a:endParaRPr>
          </a:p>
        </p:txBody>
      </p:sp>
      <p:sp>
        <p:nvSpPr>
          <p:cNvPr id="660" name="Google Shape;660;g34317f94e7e_0_0"/>
          <p:cNvSpPr txBox="1"/>
          <p:nvPr/>
        </p:nvSpPr>
        <p:spPr>
          <a:xfrm>
            <a:off x="6128725" y="8884375"/>
            <a:ext cx="4367100" cy="7803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00">
                <a:solidFill>
                  <a:schemeClr val="dk1"/>
                </a:solidFill>
                <a:latin typeface="Montserrat"/>
                <a:ea typeface="Montserrat"/>
                <a:cs typeface="Montserrat"/>
                <a:sym typeface="Montserrat"/>
              </a:rPr>
              <a:t>Złóż przód i tył razem za ramię</a:t>
            </a:r>
            <a:endParaRPr sz="1800">
              <a:solidFill>
                <a:schemeClr val="dk1"/>
              </a:solidFill>
              <a:latin typeface="Calibri"/>
              <a:ea typeface="Calibri"/>
              <a:cs typeface="Calibri"/>
              <a:sym typeface="Calibri"/>
            </a:endParaRPr>
          </a:p>
        </p:txBody>
      </p:sp>
      <p:sp>
        <p:nvSpPr>
          <p:cNvPr id="661" name="Google Shape;661;g34317f94e7e_0_0"/>
          <p:cNvSpPr txBox="1"/>
          <p:nvPr/>
        </p:nvSpPr>
        <p:spPr>
          <a:xfrm>
            <a:off x="11525119" y="8671166"/>
            <a:ext cx="3761100" cy="7803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00" dirty="0">
                <a:solidFill>
                  <a:schemeClr val="dk1"/>
                </a:solidFill>
                <a:latin typeface="Montserrat"/>
                <a:ea typeface="Montserrat"/>
                <a:cs typeface="Montserrat"/>
                <a:sym typeface="Montserrat"/>
              </a:rPr>
              <a:t>Złóż przód i tył, zwracając na siebie uwagę szwem na ramionach</a:t>
            </a:r>
            <a:endParaRPr sz="18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6"/>
        <p:cNvGrpSpPr/>
        <p:nvPr/>
      </p:nvGrpSpPr>
      <p:grpSpPr>
        <a:xfrm>
          <a:off x="0" y="0"/>
          <a:ext cx="0" cy="0"/>
          <a:chOff x="0" y="0"/>
          <a:chExt cx="0" cy="0"/>
        </a:xfrm>
      </p:grpSpPr>
      <p:sp>
        <p:nvSpPr>
          <p:cNvPr id="667" name="Google Shape;667;g3352f87525d_0_270"/>
          <p:cNvSpPr txBox="1"/>
          <p:nvPr/>
        </p:nvSpPr>
        <p:spPr>
          <a:xfrm>
            <a:off x="387613" y="2382025"/>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g3352f87525d_0_270"/>
          <p:cNvGrpSpPr/>
          <p:nvPr/>
        </p:nvGrpSpPr>
        <p:grpSpPr>
          <a:xfrm>
            <a:off x="387619" y="1306286"/>
            <a:ext cx="11126464" cy="1678610"/>
            <a:chOff x="1644840" y="1659960"/>
            <a:chExt cx="3308100" cy="1806900"/>
          </a:xfrm>
        </p:grpSpPr>
        <p:sp>
          <p:nvSpPr>
            <p:cNvPr id="669" name="Google Shape;669;g3352f87525d_0_27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670" name="Google Shape;670;g3352f87525d_0_27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g3352f87525d_0_270"/>
          <p:cNvSpPr txBox="1"/>
          <p:nvPr/>
        </p:nvSpPr>
        <p:spPr>
          <a:xfrm>
            <a:off x="877950" y="1677150"/>
            <a:ext cx="100530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Konstrukcja odzieży strukturalnej</a:t>
            </a:r>
            <a:endParaRPr sz="300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a:solidFill>
                <a:schemeClr val="dk1"/>
              </a:solidFill>
              <a:latin typeface="DM Serif Display"/>
              <a:ea typeface="DM Serif Display"/>
              <a:cs typeface="DM Serif Display"/>
              <a:sym typeface="DM Serif Display"/>
            </a:endParaRPr>
          </a:p>
        </p:txBody>
      </p:sp>
      <p:sp>
        <p:nvSpPr>
          <p:cNvPr id="672" name="Google Shape;672;g3352f87525d_0_27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73" name="Google Shape;673;g3352f87525d_0_270"/>
          <p:cNvGrpSpPr/>
          <p:nvPr/>
        </p:nvGrpSpPr>
        <p:grpSpPr>
          <a:xfrm>
            <a:off x="0" y="0"/>
            <a:ext cx="18288000" cy="10287000"/>
            <a:chOff x="0" y="0"/>
            <a:chExt cx="24384000" cy="13716000"/>
          </a:xfrm>
        </p:grpSpPr>
        <p:cxnSp>
          <p:nvCxnSpPr>
            <p:cNvPr id="674" name="Google Shape;674;g3352f87525d_0_27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75" name="Google Shape;675;g3352f87525d_0_27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76" name="Google Shape;676;g3352f87525d_0_27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77" name="Google Shape;677;g3352f87525d_0_27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78" name="Google Shape;678;g3352f87525d_0_270"/>
          <p:cNvSpPr txBox="1"/>
          <p:nvPr/>
        </p:nvSpPr>
        <p:spPr>
          <a:xfrm>
            <a:off x="11514075" y="1677150"/>
            <a:ext cx="2876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679" name="Google Shape;679;g3352f87525d_0_27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pic>
        <p:nvPicPr>
          <p:cNvPr id="680" name="Google Shape;680;g3352f87525d_0_270"/>
          <p:cNvPicPr preferRelativeResize="0"/>
          <p:nvPr/>
        </p:nvPicPr>
        <p:blipFill>
          <a:blip r:embed="rId5">
            <a:alphaModFix/>
          </a:blip>
          <a:stretch>
            <a:fillRect/>
          </a:stretch>
        </p:blipFill>
        <p:spPr>
          <a:xfrm>
            <a:off x="9007550" y="3428998"/>
            <a:ext cx="6880634" cy="2653475"/>
          </a:xfrm>
          <a:prstGeom prst="rect">
            <a:avLst/>
          </a:prstGeom>
          <a:noFill/>
          <a:ln>
            <a:noFill/>
          </a:ln>
        </p:spPr>
      </p:pic>
      <p:pic>
        <p:nvPicPr>
          <p:cNvPr id="681" name="Google Shape;681;g3352f87525d_0_270"/>
          <p:cNvPicPr preferRelativeResize="0"/>
          <p:nvPr/>
        </p:nvPicPr>
        <p:blipFill rotWithShape="1">
          <a:blip r:embed="rId6">
            <a:alphaModFix/>
          </a:blip>
          <a:srcRect b="13103"/>
          <a:stretch/>
        </p:blipFill>
        <p:spPr>
          <a:xfrm>
            <a:off x="877950" y="3297825"/>
            <a:ext cx="6188000" cy="2977875"/>
          </a:xfrm>
          <a:prstGeom prst="rect">
            <a:avLst/>
          </a:prstGeom>
          <a:noFill/>
          <a:ln>
            <a:noFill/>
          </a:ln>
        </p:spPr>
      </p:pic>
      <p:pic>
        <p:nvPicPr>
          <p:cNvPr id="682" name="Google Shape;682;g3352f87525d_0_270"/>
          <p:cNvPicPr preferRelativeResize="0"/>
          <p:nvPr/>
        </p:nvPicPr>
        <p:blipFill>
          <a:blip r:embed="rId7">
            <a:alphaModFix/>
          </a:blip>
          <a:stretch>
            <a:fillRect/>
          </a:stretch>
        </p:blipFill>
        <p:spPr>
          <a:xfrm>
            <a:off x="4036525" y="7056000"/>
            <a:ext cx="6216189" cy="2653475"/>
          </a:xfrm>
          <a:prstGeom prst="rect">
            <a:avLst/>
          </a:prstGeom>
          <a:noFill/>
          <a:ln>
            <a:noFill/>
          </a:ln>
        </p:spPr>
      </p:pic>
      <p:sp>
        <p:nvSpPr>
          <p:cNvPr id="683" name="Google Shape;683;g3352f87525d_0_270"/>
          <p:cNvSpPr txBox="1"/>
          <p:nvPr/>
        </p:nvSpPr>
        <p:spPr>
          <a:xfrm>
            <a:off x="889046" y="6275700"/>
            <a:ext cx="6188100" cy="7803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00">
                <a:solidFill>
                  <a:schemeClr val="dk1"/>
                </a:solidFill>
                <a:latin typeface="Montserrat"/>
                <a:ea typeface="Montserrat"/>
                <a:cs typeface="Montserrat"/>
                <a:sym typeface="Montserrat"/>
              </a:rPr>
              <a:t>Złóż kołnierz przed przymocowaniem go do ubrania</a:t>
            </a:r>
            <a:endParaRPr sz="1800">
              <a:solidFill>
                <a:schemeClr val="dk1"/>
              </a:solidFill>
              <a:latin typeface="Calibri"/>
              <a:ea typeface="Calibri"/>
              <a:cs typeface="Calibri"/>
              <a:sym typeface="Calibri"/>
            </a:endParaRPr>
          </a:p>
        </p:txBody>
      </p:sp>
      <p:sp>
        <p:nvSpPr>
          <p:cNvPr id="684" name="Google Shape;684;g3352f87525d_0_270"/>
          <p:cNvSpPr txBox="1"/>
          <p:nvPr/>
        </p:nvSpPr>
        <p:spPr>
          <a:xfrm>
            <a:off x="10252725" y="9258300"/>
            <a:ext cx="5399100" cy="4617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00">
                <a:solidFill>
                  <a:schemeClr val="dk1"/>
                </a:solidFill>
                <a:latin typeface="Montserrat"/>
                <a:ea typeface="Montserrat"/>
                <a:cs typeface="Montserrat"/>
                <a:sym typeface="Montserrat"/>
              </a:rPr>
              <a:t>Złóż kołnierzyk z ubraniem</a:t>
            </a:r>
            <a:endParaRPr sz="1800">
              <a:solidFill>
                <a:schemeClr val="dk1"/>
              </a:solidFill>
              <a:latin typeface="Calibri"/>
              <a:ea typeface="Calibri"/>
              <a:cs typeface="Calibri"/>
              <a:sym typeface="Calibri"/>
            </a:endParaRPr>
          </a:p>
        </p:txBody>
      </p:sp>
      <p:sp>
        <p:nvSpPr>
          <p:cNvPr id="685" name="Google Shape;685;g3352f87525d_0_270"/>
          <p:cNvSpPr txBox="1"/>
          <p:nvPr/>
        </p:nvSpPr>
        <p:spPr>
          <a:xfrm>
            <a:off x="10930950" y="6275700"/>
            <a:ext cx="4926300" cy="4617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pl" sz="1800">
                <a:solidFill>
                  <a:schemeClr val="dk1"/>
                </a:solidFill>
                <a:latin typeface="Montserrat"/>
                <a:ea typeface="Montserrat"/>
                <a:cs typeface="Montserrat"/>
                <a:sym typeface="Montserrat"/>
              </a:rPr>
              <a:t>Złóż kołnierz z obszyciem</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0" name="Google Shape;690;g3352f87525d_0_394"/>
          <p:cNvGrpSpPr/>
          <p:nvPr/>
        </p:nvGrpSpPr>
        <p:grpSpPr>
          <a:xfrm>
            <a:off x="12759477" y="5674870"/>
            <a:ext cx="2839841" cy="4612380"/>
            <a:chOff x="0" y="0"/>
            <a:chExt cx="2254200" cy="3661200"/>
          </a:xfrm>
        </p:grpSpPr>
        <p:sp>
          <p:nvSpPr>
            <p:cNvPr id="691" name="Google Shape;691;g3352f87525d_0_39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92" name="Google Shape;692;g3352f87525d_0_39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93" name="Google Shape;693;g3352f87525d_0_394"/>
          <p:cNvGrpSpPr/>
          <p:nvPr/>
        </p:nvGrpSpPr>
        <p:grpSpPr>
          <a:xfrm>
            <a:off x="0" y="0"/>
            <a:ext cx="18288000" cy="10287000"/>
            <a:chOff x="0" y="0"/>
            <a:chExt cx="24384000" cy="13716000"/>
          </a:xfrm>
        </p:grpSpPr>
        <p:cxnSp>
          <p:nvCxnSpPr>
            <p:cNvPr id="694" name="Google Shape;694;g3352f87525d_0_39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95" name="Google Shape;695;g3352f87525d_0_39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96" name="Google Shape;696;g3352f87525d_0_39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697" name="Google Shape;697;g3352f87525d_0_39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98" name="Google Shape;698;g3352f87525d_0_394"/>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grpSp>
        <p:nvGrpSpPr>
          <p:cNvPr id="699" name="Google Shape;699;g3352f87525d_0_394"/>
          <p:cNvGrpSpPr/>
          <p:nvPr/>
        </p:nvGrpSpPr>
        <p:grpSpPr>
          <a:xfrm>
            <a:off x="2359674" y="8227523"/>
            <a:ext cx="1677150" cy="563152"/>
            <a:chOff x="0" y="0"/>
            <a:chExt cx="2236199" cy="750870"/>
          </a:xfrm>
        </p:grpSpPr>
        <p:grpSp>
          <p:nvGrpSpPr>
            <p:cNvPr id="700" name="Google Shape;700;g3352f87525d_0_394"/>
            <p:cNvGrpSpPr/>
            <p:nvPr/>
          </p:nvGrpSpPr>
          <p:grpSpPr>
            <a:xfrm>
              <a:off x="0" y="0"/>
              <a:ext cx="2236199" cy="750870"/>
              <a:chOff x="0" y="0"/>
              <a:chExt cx="742800" cy="249417"/>
            </a:xfrm>
          </p:grpSpPr>
          <p:sp>
            <p:nvSpPr>
              <p:cNvPr id="701" name="Google Shape;701;g3352f87525d_0_394"/>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702" name="Google Shape;702;g3352f87525d_0_394"/>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03" name="Google Shape;703;g3352f87525d_0_394"/>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704" name="Google Shape;704;g3352f87525d_0_394"/>
          <p:cNvSpPr txBox="1"/>
          <p:nvPr/>
        </p:nvSpPr>
        <p:spPr>
          <a:xfrm>
            <a:off x="1031579" y="4255965"/>
            <a:ext cx="9231300" cy="1861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jak szyć gotowy wykrój, jak wszyć zamek błyskawiczny rozdzielczy do kurtki, jak szyć szwy księżniczki, jak szyć szwy Hong Kong, a wszystko to podczas nauki szycia kurtki.</a:t>
            </a:r>
            <a:endParaRPr sz="2199">
              <a:solidFill>
                <a:srgbClr val="1E2328"/>
              </a:solidFill>
              <a:latin typeface="Montserrat"/>
              <a:ea typeface="Montserrat"/>
              <a:cs typeface="Montserrat"/>
              <a:sym typeface="Montserrat"/>
            </a:endParaRPr>
          </a:p>
        </p:txBody>
      </p:sp>
      <p:sp>
        <p:nvSpPr>
          <p:cNvPr id="705" name="Google Shape;705;g3352f87525d_0_39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706" name="Google Shape;706;g3352f87525d_0_394"/>
          <p:cNvGrpSpPr/>
          <p:nvPr/>
        </p:nvGrpSpPr>
        <p:grpSpPr>
          <a:xfrm>
            <a:off x="0" y="0"/>
            <a:ext cx="18288000" cy="10287000"/>
            <a:chOff x="0" y="0"/>
            <a:chExt cx="24384000" cy="13716000"/>
          </a:xfrm>
        </p:grpSpPr>
        <p:cxnSp>
          <p:nvCxnSpPr>
            <p:cNvPr id="707" name="Google Shape;707;g3352f87525d_0_39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08" name="Google Shape;708;g3352f87525d_0_39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09" name="Google Shape;709;g3352f87525d_0_39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10" name="Google Shape;710;g3352f87525d_0_39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711" name="Google Shape;711;g3352f87525d_0_39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dirty="0"/>
          </a:p>
        </p:txBody>
      </p:sp>
      <p:sp>
        <p:nvSpPr>
          <p:cNvPr id="712" name="Google Shape;712;g3352f87525d_0_394"/>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https://www.youtube.com/watch?v=jSFnLi-YQXw</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713" name="Google Shape;713;g3352f87525d_0_394"/>
          <p:cNvGrpSpPr/>
          <p:nvPr/>
        </p:nvGrpSpPr>
        <p:grpSpPr>
          <a:xfrm>
            <a:off x="10773074" y="2092991"/>
            <a:ext cx="3622164" cy="7165318"/>
            <a:chOff x="10948449" y="2091441"/>
            <a:chExt cx="3622164" cy="7165318"/>
          </a:xfrm>
        </p:grpSpPr>
        <p:sp>
          <p:nvSpPr>
            <p:cNvPr id="714" name="Google Shape;714;g3352f87525d_0_394"/>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g3352f87525d_0_394"/>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g3352f87525d_0_394"/>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g3352f87525d_0_394"/>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g3352f87525d_0_394"/>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3352f87525d_0_394"/>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3352f87525d_0_394"/>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3352f87525d_0_394"/>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2" name="Google Shape;722;g3352f87525d_0_394"/>
          <p:cNvPicPr preferRelativeResize="0"/>
          <p:nvPr/>
        </p:nvPicPr>
        <p:blipFill rotWithShape="1">
          <a:blip r:embed="rId7">
            <a:alphaModFix/>
          </a:blip>
          <a:srcRect l="7627" r="7627"/>
          <a:stretch/>
        </p:blipFill>
        <p:spPr>
          <a:xfrm>
            <a:off x="10987075" y="2247775"/>
            <a:ext cx="3225575" cy="6855751"/>
          </a:xfrm>
          <a:prstGeom prst="rect">
            <a:avLst/>
          </a:prstGeom>
          <a:noFill/>
          <a:ln>
            <a:noFill/>
          </a:ln>
        </p:spPr>
      </p:pic>
      <p:sp>
        <p:nvSpPr>
          <p:cNvPr id="723" name="Google Shape;723;g3352f87525d_0_394"/>
          <p:cNvSpPr txBox="1"/>
          <p:nvPr/>
        </p:nvSpPr>
        <p:spPr>
          <a:xfrm>
            <a:off x="1031575" y="2336163"/>
            <a:ext cx="93555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Konstrukcja odzieży strukturalnej</a:t>
            </a:r>
            <a:endParaRPr sz="4800">
              <a:solidFill>
                <a:srgbClr val="1E2328"/>
              </a:solidFill>
              <a:latin typeface="DM Serif Display"/>
              <a:ea typeface="DM Serif Display"/>
              <a:cs typeface="DM Serif Display"/>
              <a:sym typeface="DM Serif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g2d93ef468f0_0_220"/>
          <p:cNvGrpSpPr/>
          <p:nvPr/>
        </p:nvGrpSpPr>
        <p:grpSpPr>
          <a:xfrm>
            <a:off x="5976949" y="1802638"/>
            <a:ext cx="10218490" cy="6268519"/>
            <a:chOff x="0" y="0"/>
            <a:chExt cx="1980673" cy="1084200"/>
          </a:xfrm>
        </p:grpSpPr>
        <p:sp>
          <p:nvSpPr>
            <p:cNvPr id="729" name="Google Shape;729;g2d93ef468f0_0_22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730" name="Google Shape;730;g2d93ef468f0_0_22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31" name="Google Shape;731;g2d93ef468f0_0_220"/>
          <p:cNvSpPr txBox="1"/>
          <p:nvPr/>
        </p:nvSpPr>
        <p:spPr>
          <a:xfrm>
            <a:off x="6805474" y="2264328"/>
            <a:ext cx="9231300" cy="49086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Do produkcji odzieży strukturalnej stosuje się wiele różnych technik krawieckich.</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Przyglądając się temu tematowi przyjrzymy się bliżej podszewce, wkładkom na ramiona oraz złożonym zapięciom.</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Nauczymy się również, jak samodzielnie wykonać poduszkę na ramię i jak ją zastosować w ubraniu.</a:t>
            </a:r>
            <a:endParaRPr/>
          </a:p>
          <a:p>
            <a:pPr marL="0" marR="0" lvl="0" indent="0" algn="l" rtl="0">
              <a:lnSpc>
                <a:spcPct val="150022"/>
              </a:lnSpc>
              <a:spcBef>
                <a:spcPts val="0"/>
              </a:spcBef>
              <a:spcAft>
                <a:spcPts val="0"/>
              </a:spcAft>
              <a:buNone/>
            </a:pP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Przyjrzymy się bliżej projektantom i markom, które w najbardziej oryginalny sposób rozwijają ten typ odzieży.</a:t>
            </a:r>
            <a:endParaRPr/>
          </a:p>
        </p:txBody>
      </p:sp>
      <p:grpSp>
        <p:nvGrpSpPr>
          <p:cNvPr id="732" name="Google Shape;732;g2d93ef468f0_0_220"/>
          <p:cNvGrpSpPr/>
          <p:nvPr/>
        </p:nvGrpSpPr>
        <p:grpSpPr>
          <a:xfrm>
            <a:off x="0" y="0"/>
            <a:ext cx="18288000" cy="10287000"/>
            <a:chOff x="0" y="0"/>
            <a:chExt cx="24384000" cy="13716000"/>
          </a:xfrm>
        </p:grpSpPr>
        <p:cxnSp>
          <p:nvCxnSpPr>
            <p:cNvPr id="733" name="Google Shape;733;g2d93ef468f0_0_22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34" name="Google Shape;734;g2d93ef468f0_0_22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35" name="Google Shape;735;g2d93ef468f0_0_22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36" name="Google Shape;736;g2d93ef468f0_0_22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37" name="Google Shape;737;g2d93ef468f0_0_220"/>
          <p:cNvGrpSpPr/>
          <p:nvPr/>
        </p:nvGrpSpPr>
        <p:grpSpPr>
          <a:xfrm>
            <a:off x="1028700" y="2539753"/>
            <a:ext cx="5633430" cy="3083682"/>
            <a:chOff x="0" y="0"/>
            <a:chExt cx="1980673" cy="1084200"/>
          </a:xfrm>
        </p:grpSpPr>
        <p:sp>
          <p:nvSpPr>
            <p:cNvPr id="738" name="Google Shape;738;g2d93ef468f0_0_22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739" name="Google Shape;739;g2d93ef468f0_0_22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40" name="Google Shape;740;g2d93ef468f0_0_220"/>
          <p:cNvSpPr txBox="1"/>
          <p:nvPr/>
        </p:nvSpPr>
        <p:spPr>
          <a:xfrm>
            <a:off x="1393221" y="3300838"/>
            <a:ext cx="4904400" cy="1491000"/>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None/>
            </a:pPr>
            <a:r>
              <a:rPr lang="pl" sz="4363">
                <a:solidFill>
                  <a:srgbClr val="FFFFFF"/>
                </a:solidFill>
                <a:latin typeface="DM Serif Display"/>
                <a:ea typeface="DM Serif Display"/>
                <a:cs typeface="DM Serif Display"/>
                <a:sym typeface="DM Serif Display"/>
              </a:rPr>
              <a:t>Zaawansowane techniki krawieckie</a:t>
            </a:r>
            <a:endParaRPr sz="800"/>
          </a:p>
        </p:txBody>
      </p:sp>
      <p:sp>
        <p:nvSpPr>
          <p:cNvPr id="741" name="Google Shape;741;g2d93ef468f0_0_22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742" name="Google Shape;742;g2d93ef468f0_0_22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743" name="Google Shape;743;g2d93ef468f0_0_22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47"/>
        <p:cNvGrpSpPr/>
        <p:nvPr/>
      </p:nvGrpSpPr>
      <p:grpSpPr>
        <a:xfrm>
          <a:off x="0" y="0"/>
          <a:ext cx="0" cy="0"/>
          <a:chOff x="0" y="0"/>
          <a:chExt cx="0" cy="0"/>
        </a:xfrm>
      </p:grpSpPr>
      <p:grpSp>
        <p:nvGrpSpPr>
          <p:cNvPr id="748" name="Google Shape;748;g3352f87525d_0_329"/>
          <p:cNvGrpSpPr/>
          <p:nvPr/>
        </p:nvGrpSpPr>
        <p:grpSpPr>
          <a:xfrm>
            <a:off x="0" y="0"/>
            <a:ext cx="18288000" cy="10287000"/>
            <a:chOff x="0" y="0"/>
            <a:chExt cx="24384000" cy="13716000"/>
          </a:xfrm>
        </p:grpSpPr>
        <p:cxnSp>
          <p:nvCxnSpPr>
            <p:cNvPr id="749" name="Google Shape;749;g3352f87525d_0_32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50" name="Google Shape;750;g3352f87525d_0_32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51" name="Google Shape;751;g3352f87525d_0_32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52" name="Google Shape;752;g3352f87525d_0_32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53" name="Google Shape;753;g3352f87525d_0_329"/>
          <p:cNvSpPr txBox="1"/>
          <p:nvPr/>
        </p:nvSpPr>
        <p:spPr>
          <a:xfrm>
            <a:off x="361056" y="1189283"/>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Zaawansowane techniki krawieckie </a:t>
            </a:r>
            <a:r>
              <a:rPr lang="pl" sz="4800" dirty="0">
                <a:solidFill>
                  <a:schemeClr val="dk1"/>
                </a:solidFill>
                <a:latin typeface="DM Serif Display"/>
                <a:ea typeface="DM Serif Display"/>
                <a:cs typeface="DM Serif Display"/>
                <a:sym typeface="DM Serif Display"/>
              </a:rPr>
              <a:t>- </a:t>
            </a:r>
            <a:r>
              <a:rPr lang="pl" sz="4800" dirty="0">
                <a:solidFill>
                  <a:schemeClr val="lt1"/>
                </a:solidFill>
                <a:latin typeface="DM Serif Display"/>
                <a:ea typeface="DM Serif Display"/>
                <a:cs typeface="DM Serif Display"/>
                <a:sym typeface="DM Serif Display"/>
              </a:rPr>
              <a:t>Podszewka</a:t>
            </a:r>
            <a:endParaRPr sz="3600" dirty="0">
              <a:solidFill>
                <a:schemeClr val="lt1"/>
              </a:solidFill>
              <a:latin typeface="DM Serif Display"/>
              <a:ea typeface="DM Serif Display"/>
              <a:cs typeface="DM Serif Display"/>
              <a:sym typeface="DM Serif Display"/>
            </a:endParaRPr>
          </a:p>
        </p:txBody>
      </p:sp>
      <p:sp>
        <p:nvSpPr>
          <p:cNvPr id="754" name="Google Shape;754;g3352f87525d_0_329"/>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755" name="Google Shape;755;g3352f87525d_0_329"/>
          <p:cNvGrpSpPr/>
          <p:nvPr/>
        </p:nvGrpSpPr>
        <p:grpSpPr>
          <a:xfrm>
            <a:off x="0" y="0"/>
            <a:ext cx="18288000" cy="10287000"/>
            <a:chOff x="0" y="0"/>
            <a:chExt cx="24384000" cy="13716000"/>
          </a:xfrm>
        </p:grpSpPr>
        <p:cxnSp>
          <p:nvCxnSpPr>
            <p:cNvPr id="756" name="Google Shape;756;g3352f87525d_0_32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57" name="Google Shape;757;g3352f87525d_0_32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58" name="Google Shape;758;g3352f87525d_0_32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59" name="Google Shape;759;g3352f87525d_0_32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760" name="Google Shape;760;g3352f87525d_0_32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
        <p:nvSpPr>
          <p:cNvPr id="761" name="Google Shape;761;g3352f87525d_0_329"/>
          <p:cNvSpPr txBox="1"/>
          <p:nvPr/>
        </p:nvSpPr>
        <p:spPr>
          <a:xfrm>
            <a:off x="361056" y="2153485"/>
            <a:ext cx="9223200" cy="7355830"/>
          </a:xfrm>
          <a:prstGeom prst="rect">
            <a:avLst/>
          </a:prstGeom>
          <a:noFill/>
          <a:ln>
            <a:noFill/>
          </a:ln>
        </p:spPr>
        <p:txBody>
          <a:bodyPr spcFirstLastPara="1" wrap="square" lIns="91425" tIns="91425" rIns="91425" bIns="91425" anchor="t" anchorCtr="0">
            <a:spAutoFit/>
          </a:bodyPr>
          <a:lstStyle/>
          <a:p>
            <a:pPr marL="457200" lvl="0" indent="-349250" algn="l" rtl="0">
              <a:lnSpc>
                <a:spcPct val="150000"/>
              </a:lnSpc>
              <a:spcBef>
                <a:spcPts val="1200"/>
              </a:spcBef>
              <a:spcAft>
                <a:spcPts val="0"/>
              </a:spcAft>
              <a:buClr>
                <a:schemeClr val="dk1"/>
              </a:buClr>
              <a:buSzPts val="1900"/>
              <a:buFont typeface="Montserrat"/>
              <a:buAutoNum type="arabicPeriod"/>
            </a:pPr>
            <a:r>
              <a:rPr lang="pl" sz="1900" dirty="0">
                <a:solidFill>
                  <a:schemeClr val="dk1"/>
                </a:solidFill>
                <a:latin typeface="Montserrat"/>
                <a:ea typeface="Montserrat"/>
                <a:cs typeface="Montserrat"/>
                <a:sym typeface="Montserrat"/>
              </a:rPr>
              <a:t>Narysuj licowanie kołnierza: Pierwszą rzeczą, którą należy zrobić, jest narysowanie licowania kołnierza na żądaną szerokość i rozciągnięcie go wzdłuż środka przodu. Lico powinno mieć od 7 do 15 cm szerokości (w zależności od rozmiaru ubrania). Użyj </a:t>
            </a:r>
            <a:r>
              <a:rPr lang="pl" sz="1900" dirty="0" err="1">
                <a:solidFill>
                  <a:schemeClr val="dk1"/>
                </a:solidFill>
                <a:latin typeface="Montserrat"/>
                <a:ea typeface="Montserrat"/>
                <a:cs typeface="Montserrat"/>
                <a:sym typeface="Montserrat"/>
              </a:rPr>
              <a:t>francuskiej </a:t>
            </a:r>
            <a:r>
              <a:rPr lang="pl" sz="1900" dirty="0">
                <a:solidFill>
                  <a:schemeClr val="dk1"/>
                </a:solidFill>
                <a:latin typeface="Montserrat"/>
                <a:ea typeface="Montserrat"/>
                <a:cs typeface="Montserrat"/>
                <a:sym typeface="Montserrat"/>
              </a:rPr>
              <a:t>linijki, aby odrysować linię dekoltu, a następnie linijki, aby narysować linię równoległą do środka przodu. Upewnij się, że licowanie tylne i przednie stykają się w ramionach.</a:t>
            </a:r>
            <a:endParaRPr sz="1900" dirty="0">
              <a:solidFill>
                <a:schemeClr val="dk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dk1"/>
              </a:buClr>
              <a:buSzPts val="1900"/>
              <a:buFont typeface="Montserrat"/>
              <a:buAutoNum type="arabicPeriod"/>
            </a:pPr>
            <a:r>
              <a:rPr lang="pl" sz="1900" dirty="0">
                <a:solidFill>
                  <a:schemeClr val="dk1"/>
                </a:solidFill>
                <a:latin typeface="Montserrat"/>
                <a:ea typeface="Montserrat"/>
                <a:cs typeface="Montserrat"/>
                <a:sym typeface="Montserrat"/>
              </a:rPr>
              <a:t>Po narysowaniu linii podszewki, należy wyciąć ją wzdłuż niej, aby podzielić przedni element wykroju na dwie części. Negatywem podszewki będzie podszewka (ale nadal musimy dodać zapas na szwy (2 cm na podszewce i 2 cm na podszewce). Tylna podszewka powinna mieć również dodatkowe 2,5 cm na zagiętym środku tyłu, aby utworzyć zakładkę pudełkową dla większego komfortu).</a:t>
            </a:r>
            <a:endParaRPr sz="1900" dirty="0">
              <a:solidFill>
                <a:schemeClr val="dk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dk1"/>
              </a:buClr>
              <a:buSzPts val="1900"/>
              <a:buFont typeface="Montserrat"/>
              <a:buAutoNum type="arabicPeriod"/>
            </a:pPr>
            <a:r>
              <a:rPr lang="pl" sz="1900" dirty="0">
                <a:solidFill>
                  <a:schemeClr val="dk1"/>
                </a:solidFill>
                <a:latin typeface="Montserrat"/>
                <a:ea typeface="Montserrat"/>
                <a:cs typeface="Montserrat"/>
                <a:sym typeface="Montserrat"/>
              </a:rPr>
              <a:t>Wytnij podszewkę: użyj tych samych elementów, co w przypadku kurtki wierzchniej, ale z wybranego materiału podszewki. Nie zapomnij dodać zapasu na szwy, jak wyjaśniono wcześniej. Jeśli wolisz, możesz narysować na papierze inny wzór podszewki, dodając już zapas na szwy.</a:t>
            </a:r>
            <a:endParaRPr sz="1900" dirty="0">
              <a:solidFill>
                <a:schemeClr val="dk1"/>
              </a:solidFill>
              <a:latin typeface="Montserrat"/>
              <a:ea typeface="Montserrat"/>
              <a:cs typeface="Montserrat"/>
              <a:sym typeface="Montserrat"/>
            </a:endParaRPr>
          </a:p>
        </p:txBody>
      </p:sp>
      <p:sp>
        <p:nvSpPr>
          <p:cNvPr id="762" name="Google Shape;762;g3352f87525d_0_329"/>
          <p:cNvSpPr txBox="1"/>
          <p:nvPr/>
        </p:nvSpPr>
        <p:spPr>
          <a:xfrm>
            <a:off x="561430" y="1948068"/>
            <a:ext cx="952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000" b="1">
                <a:solidFill>
                  <a:schemeClr val="dk1"/>
                </a:solidFill>
                <a:latin typeface="Montserrat"/>
                <a:ea typeface="Montserrat"/>
                <a:cs typeface="Montserrat"/>
                <a:sym typeface="Montserrat"/>
              </a:rPr>
              <a:t>DODAJ PODSZEWKĘ DO NIEPODSZEWANEJ KURTKI</a:t>
            </a:r>
            <a:endParaRPr sz="2000" b="1">
              <a:solidFill>
                <a:schemeClr val="dk1"/>
              </a:solidFill>
              <a:latin typeface="Montserrat"/>
              <a:ea typeface="Montserrat"/>
              <a:cs typeface="Montserrat"/>
              <a:sym typeface="Montserrat"/>
            </a:endParaRPr>
          </a:p>
        </p:txBody>
      </p:sp>
      <p:pic>
        <p:nvPicPr>
          <p:cNvPr id="763" name="Google Shape;763;g3352f87525d_0_329" title="Captura de ecrã 2025-03-24 175106.png"/>
          <p:cNvPicPr preferRelativeResize="0"/>
          <p:nvPr/>
        </p:nvPicPr>
        <p:blipFill rotWithShape="1">
          <a:blip r:embed="rId5">
            <a:alphaModFix/>
          </a:blip>
          <a:srcRect l="2504" r="4037"/>
          <a:stretch/>
        </p:blipFill>
        <p:spPr>
          <a:xfrm>
            <a:off x="10030825" y="3239300"/>
            <a:ext cx="5534350" cy="5843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768" name="Google Shape;768;g3352f87525d_0_66"/>
          <p:cNvGrpSpPr/>
          <p:nvPr/>
        </p:nvGrpSpPr>
        <p:grpSpPr>
          <a:xfrm>
            <a:off x="12759477" y="5674870"/>
            <a:ext cx="2839841" cy="4612380"/>
            <a:chOff x="0" y="0"/>
            <a:chExt cx="2254200" cy="3661200"/>
          </a:xfrm>
        </p:grpSpPr>
        <p:sp>
          <p:nvSpPr>
            <p:cNvPr id="769" name="Google Shape;769;g3352f87525d_0_6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70" name="Google Shape;770;g3352f87525d_0_6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1" name="Google Shape;771;g3352f87525d_0_66"/>
          <p:cNvGrpSpPr/>
          <p:nvPr/>
        </p:nvGrpSpPr>
        <p:grpSpPr>
          <a:xfrm>
            <a:off x="0" y="0"/>
            <a:ext cx="18288000" cy="10287000"/>
            <a:chOff x="0" y="0"/>
            <a:chExt cx="24384000" cy="13716000"/>
          </a:xfrm>
        </p:grpSpPr>
        <p:cxnSp>
          <p:nvCxnSpPr>
            <p:cNvPr id="772" name="Google Shape;772;g3352f87525d_0_6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73" name="Google Shape;773;g3352f87525d_0_6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74" name="Google Shape;774;g3352f87525d_0_6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75" name="Google Shape;775;g3352f87525d_0_6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76" name="Google Shape;776;g3352f87525d_0_66"/>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grpSp>
        <p:nvGrpSpPr>
          <p:cNvPr id="777" name="Google Shape;777;g3352f87525d_0_66"/>
          <p:cNvGrpSpPr/>
          <p:nvPr/>
        </p:nvGrpSpPr>
        <p:grpSpPr>
          <a:xfrm>
            <a:off x="2359674" y="8227523"/>
            <a:ext cx="1677150" cy="563152"/>
            <a:chOff x="0" y="0"/>
            <a:chExt cx="2236199" cy="750870"/>
          </a:xfrm>
        </p:grpSpPr>
        <p:grpSp>
          <p:nvGrpSpPr>
            <p:cNvPr id="778" name="Google Shape;778;g3352f87525d_0_66"/>
            <p:cNvGrpSpPr/>
            <p:nvPr/>
          </p:nvGrpSpPr>
          <p:grpSpPr>
            <a:xfrm>
              <a:off x="0" y="0"/>
              <a:ext cx="2236199" cy="750870"/>
              <a:chOff x="0" y="0"/>
              <a:chExt cx="742800" cy="249417"/>
            </a:xfrm>
          </p:grpSpPr>
          <p:sp>
            <p:nvSpPr>
              <p:cNvPr id="779" name="Google Shape;779;g3352f87525d_0_66"/>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780" name="Google Shape;780;g3352f87525d_0_66"/>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81" name="Google Shape;781;g3352f87525d_0_66"/>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782" name="Google Shape;782;g3352f87525d_0_66"/>
          <p:cNvSpPr txBox="1"/>
          <p:nvPr/>
        </p:nvSpPr>
        <p:spPr>
          <a:xfrm>
            <a:off x="1031579" y="4255965"/>
            <a:ext cx="9231300" cy="28776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Ten film zawiera szczegółowy samouczek szycia płaszcza z wełny, kaszmiru i wiskozy. Autorka prowadzi widzów przez każdy etap – od cięcia i przypinania, przez szycie, po wykańczanie – oferując wskazówki i techniki pozwalające uzyskać profesjonalny efekt. Wykrój w formacie PDF jest dostępny na stronie internetowej autorki.</a:t>
            </a:r>
            <a:endParaRPr sz="2199">
              <a:solidFill>
                <a:srgbClr val="1E2328"/>
              </a:solidFill>
              <a:latin typeface="Montserrat"/>
              <a:ea typeface="Montserrat"/>
              <a:cs typeface="Montserrat"/>
              <a:sym typeface="Montserrat"/>
            </a:endParaRPr>
          </a:p>
        </p:txBody>
      </p:sp>
      <p:sp>
        <p:nvSpPr>
          <p:cNvPr id="783" name="Google Shape;783;g3352f87525d_0_66"/>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784" name="Google Shape;784;g3352f87525d_0_66"/>
          <p:cNvGrpSpPr/>
          <p:nvPr/>
        </p:nvGrpSpPr>
        <p:grpSpPr>
          <a:xfrm>
            <a:off x="0" y="0"/>
            <a:ext cx="18288000" cy="10287000"/>
            <a:chOff x="0" y="0"/>
            <a:chExt cx="24384000" cy="13716000"/>
          </a:xfrm>
        </p:grpSpPr>
        <p:cxnSp>
          <p:nvCxnSpPr>
            <p:cNvPr id="785" name="Google Shape;785;g3352f87525d_0_6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86" name="Google Shape;786;g3352f87525d_0_6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87" name="Google Shape;787;g3352f87525d_0_6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88" name="Google Shape;788;g3352f87525d_0_6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789" name="Google Shape;789;g3352f87525d_0_6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dirty="0"/>
          </a:p>
        </p:txBody>
      </p:sp>
      <p:sp>
        <p:nvSpPr>
          <p:cNvPr id="790" name="Google Shape;790;g3352f87525d_0_66"/>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https://www.youtube.com/watch?v=Q2cx34cuyp0</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791" name="Google Shape;791;g3352f87525d_0_66"/>
          <p:cNvGrpSpPr/>
          <p:nvPr/>
        </p:nvGrpSpPr>
        <p:grpSpPr>
          <a:xfrm>
            <a:off x="10773074" y="2092991"/>
            <a:ext cx="3622164" cy="7165318"/>
            <a:chOff x="10948449" y="2091441"/>
            <a:chExt cx="3622164" cy="7165318"/>
          </a:xfrm>
        </p:grpSpPr>
        <p:sp>
          <p:nvSpPr>
            <p:cNvPr id="792" name="Google Shape;792;g3352f87525d_0_66"/>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g3352f87525d_0_66"/>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3352f87525d_0_66"/>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g3352f87525d_0_66"/>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g3352f87525d_0_66"/>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g3352f87525d_0_66"/>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g3352f87525d_0_66"/>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g3352f87525d_0_66"/>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0" name="Google Shape;800;g3352f87525d_0_66"/>
          <p:cNvPicPr preferRelativeResize="0"/>
          <p:nvPr/>
        </p:nvPicPr>
        <p:blipFill rotWithShape="1">
          <a:blip r:embed="rId7">
            <a:alphaModFix/>
          </a:blip>
          <a:srcRect r="34305"/>
          <a:stretch/>
        </p:blipFill>
        <p:spPr>
          <a:xfrm>
            <a:off x="10987075" y="2247775"/>
            <a:ext cx="3225576" cy="6855751"/>
          </a:xfrm>
          <a:prstGeom prst="rect">
            <a:avLst/>
          </a:prstGeom>
          <a:noFill/>
          <a:ln>
            <a:noFill/>
          </a:ln>
        </p:spPr>
      </p:pic>
      <p:sp>
        <p:nvSpPr>
          <p:cNvPr id="801" name="Google Shape;801;g3352f87525d_0_66"/>
          <p:cNvSpPr txBox="1"/>
          <p:nvPr/>
        </p:nvSpPr>
        <p:spPr>
          <a:xfrm>
            <a:off x="969475" y="2487263"/>
            <a:ext cx="93555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 Podszewka</a:t>
            </a:r>
            <a:endParaRPr sz="4800">
              <a:solidFill>
                <a:srgbClr val="1E2328"/>
              </a:solidFill>
              <a:latin typeface="DM Serif Display"/>
              <a:ea typeface="DM Serif Display"/>
              <a:cs typeface="DM Serif Display"/>
              <a:sym typeface="DM Serif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6"/>
        <p:cNvGrpSpPr/>
        <p:nvPr/>
      </p:nvGrpSpPr>
      <p:grpSpPr>
        <a:xfrm>
          <a:off x="0" y="0"/>
          <a:ext cx="0" cy="0"/>
          <a:chOff x="0" y="0"/>
          <a:chExt cx="0" cy="0"/>
        </a:xfrm>
      </p:grpSpPr>
      <p:sp>
        <p:nvSpPr>
          <p:cNvPr id="807" name="Google Shape;807;g2d93ef468f0_0_67"/>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808" name="Google Shape;808;g2d93ef468f0_0_67"/>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9" name="Google Shape;809;g2d93ef468f0_0_67"/>
          <p:cNvGrpSpPr/>
          <p:nvPr/>
        </p:nvGrpSpPr>
        <p:grpSpPr>
          <a:xfrm>
            <a:off x="424794" y="1385936"/>
            <a:ext cx="11126464" cy="1678610"/>
            <a:chOff x="1644840" y="1659960"/>
            <a:chExt cx="3308100" cy="1806900"/>
          </a:xfrm>
        </p:grpSpPr>
        <p:sp>
          <p:nvSpPr>
            <p:cNvPr id="810" name="Google Shape;810;g2d93ef468f0_0_67"/>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811" name="Google Shape;811;g2d93ef468f0_0_67"/>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2" name="Google Shape;812;g2d93ef468f0_0_67"/>
          <p:cNvSpPr txBox="1"/>
          <p:nvPr/>
        </p:nvSpPr>
        <p:spPr>
          <a:xfrm>
            <a:off x="893125" y="1857825"/>
            <a:ext cx="101898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Zaawansowane techniki krawieckie</a:t>
            </a:r>
            <a:endParaRPr sz="360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a:solidFill>
                <a:schemeClr val="dk1"/>
              </a:solidFill>
              <a:latin typeface="DM Serif Display"/>
              <a:ea typeface="DM Serif Display"/>
              <a:cs typeface="DM Serif Display"/>
              <a:sym typeface="DM Serif Display"/>
            </a:endParaRPr>
          </a:p>
        </p:txBody>
      </p:sp>
      <p:sp>
        <p:nvSpPr>
          <p:cNvPr id="813" name="Google Shape;813;g2d93ef468f0_0_6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814" name="Google Shape;814;g2d93ef468f0_0_67"/>
          <p:cNvGrpSpPr/>
          <p:nvPr/>
        </p:nvGrpSpPr>
        <p:grpSpPr>
          <a:xfrm>
            <a:off x="0" y="0"/>
            <a:ext cx="18288000" cy="10287000"/>
            <a:chOff x="0" y="0"/>
            <a:chExt cx="24384000" cy="13716000"/>
          </a:xfrm>
        </p:grpSpPr>
        <p:cxnSp>
          <p:nvCxnSpPr>
            <p:cNvPr id="815" name="Google Shape;815;g2d93ef468f0_0_6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16" name="Google Shape;816;g2d93ef468f0_0_6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17" name="Google Shape;817;g2d93ef468f0_0_6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18" name="Google Shape;818;g2d93ef468f0_0_6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819" name="Google Shape;819;g2d93ef468f0_0_6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pic>
        <p:nvPicPr>
          <p:cNvPr id="820" name="Google Shape;820;g2d93ef468f0_0_67"/>
          <p:cNvPicPr preferRelativeResize="0"/>
          <p:nvPr/>
        </p:nvPicPr>
        <p:blipFill rotWithShape="1">
          <a:blip r:embed="rId5">
            <a:alphaModFix/>
          </a:blip>
          <a:srcRect t="9935" b="9943"/>
          <a:stretch/>
        </p:blipFill>
        <p:spPr>
          <a:xfrm>
            <a:off x="11455650" y="3316050"/>
            <a:ext cx="4416650" cy="6298975"/>
          </a:xfrm>
          <a:prstGeom prst="rect">
            <a:avLst/>
          </a:prstGeom>
          <a:noFill/>
          <a:ln>
            <a:noFill/>
          </a:ln>
        </p:spPr>
      </p:pic>
      <p:pic>
        <p:nvPicPr>
          <p:cNvPr id="821" name="Google Shape;821;g2d93ef468f0_0_67"/>
          <p:cNvPicPr preferRelativeResize="0"/>
          <p:nvPr/>
        </p:nvPicPr>
        <p:blipFill rotWithShape="1">
          <a:blip r:embed="rId6">
            <a:alphaModFix/>
          </a:blip>
          <a:srcRect l="9246" t="26622" r="15144" b="2233"/>
          <a:stretch/>
        </p:blipFill>
        <p:spPr>
          <a:xfrm>
            <a:off x="618450" y="3316050"/>
            <a:ext cx="4416648" cy="6298949"/>
          </a:xfrm>
          <a:prstGeom prst="rect">
            <a:avLst/>
          </a:prstGeom>
          <a:noFill/>
          <a:ln>
            <a:noFill/>
          </a:ln>
        </p:spPr>
      </p:pic>
      <p:sp>
        <p:nvSpPr>
          <p:cNvPr id="822" name="Google Shape;822;g2d93ef468f0_0_67"/>
          <p:cNvSpPr txBox="1"/>
          <p:nvPr/>
        </p:nvSpPr>
        <p:spPr>
          <a:xfrm>
            <a:off x="5035100" y="9214800"/>
            <a:ext cx="6120300" cy="400200"/>
          </a:xfrm>
          <a:prstGeom prst="rect">
            <a:avLst/>
          </a:prstGeom>
          <a:solidFill>
            <a:srgbClr val="CFCF5A"/>
          </a:solid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a:solidFill>
                  <a:schemeClr val="dk1"/>
                </a:solidFill>
                <a:latin typeface="Montserrat"/>
                <a:ea typeface="Montserrat"/>
                <a:cs typeface="Montserrat"/>
                <a:sym typeface="Montserrat"/>
              </a:rPr>
              <a:t>Junky Styling – operacja garderoby (2013)</a:t>
            </a:r>
            <a:endParaRPr>
              <a:solidFill>
                <a:schemeClr val="dk1"/>
              </a:solidFill>
              <a:latin typeface="Montserrat"/>
              <a:ea typeface="Montserrat"/>
              <a:cs typeface="Montserrat"/>
              <a:sym typeface="Montserrat"/>
            </a:endParaRPr>
          </a:p>
        </p:txBody>
      </p:sp>
      <p:sp>
        <p:nvSpPr>
          <p:cNvPr id="823" name="Google Shape;823;g2d93ef468f0_0_67"/>
          <p:cNvSpPr txBox="1"/>
          <p:nvPr/>
        </p:nvSpPr>
        <p:spPr>
          <a:xfrm>
            <a:off x="5324575" y="3316050"/>
            <a:ext cx="5841600" cy="43869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100" i="1">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00" b="1" i="1">
                <a:solidFill>
                  <a:schemeClr val="dk1"/>
                </a:solidFill>
                <a:latin typeface="Montserrat"/>
                <a:ea typeface="Montserrat"/>
                <a:cs typeface="Montserrat"/>
                <a:sym typeface="Montserrat"/>
              </a:rPr>
              <a:t>Anniki Sanders i Kerry Seager </a:t>
            </a:r>
            <a:r>
              <a:rPr lang="pl" sz="2100" i="1">
                <a:solidFill>
                  <a:schemeClr val="dk1"/>
                </a:solidFill>
                <a:latin typeface="Montserrat"/>
                <a:ea typeface="Montserrat"/>
                <a:cs typeface="Montserrat"/>
                <a:sym typeface="Montserrat"/>
              </a:rPr>
              <a:t>dla ich rzemiosła zaowocował ponadczasowymi, zdekonstruowanymi, przekrojonymi i całkowicie odmienionymi ubraniami. Nie ma dwóch takich samych projektów Junky – można je wykroić z tego samego wzoru, ale surowiec zawsze będzie inny.</a:t>
            </a:r>
            <a:endParaRPr sz="2100" i="1">
              <a:solidFill>
                <a:schemeClr val="dk1"/>
              </a:solidFill>
              <a:latin typeface="Montserrat"/>
              <a:ea typeface="Montserrat"/>
              <a:cs typeface="Montserrat"/>
              <a:sym typeface="Montserrat"/>
            </a:endParaRPr>
          </a:p>
        </p:txBody>
      </p:sp>
      <p:sp>
        <p:nvSpPr>
          <p:cNvPr id="824" name="Google Shape;824;g2d93ef468f0_0_67"/>
          <p:cNvSpPr txBox="1"/>
          <p:nvPr/>
        </p:nvSpPr>
        <p:spPr>
          <a:xfrm>
            <a:off x="11658274" y="2551725"/>
            <a:ext cx="4506600" cy="585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sz="2600" b="1">
                <a:solidFill>
                  <a:schemeClr val="dk1"/>
                </a:solidFill>
                <a:latin typeface="Montserrat"/>
                <a:ea typeface="Montserrat"/>
                <a:cs typeface="Montserrat"/>
                <a:sym typeface="Montserrat"/>
              </a:rPr>
              <a:t>Junky Styling</a:t>
            </a:r>
            <a:endParaRPr sz="26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
        <p:cNvGrpSpPr/>
        <p:nvPr/>
      </p:nvGrpSpPr>
      <p:grpSpPr>
        <a:xfrm>
          <a:off x="0" y="0"/>
          <a:ext cx="0" cy="0"/>
          <a:chOff x="0" y="0"/>
          <a:chExt cx="0" cy="0"/>
        </a:xfrm>
      </p:grpSpPr>
      <p:grpSp>
        <p:nvGrpSpPr>
          <p:cNvPr id="120" name="Google Shape;120;p3"/>
          <p:cNvGrpSpPr/>
          <p:nvPr/>
        </p:nvGrpSpPr>
        <p:grpSpPr>
          <a:xfrm>
            <a:off x="0" y="0"/>
            <a:ext cx="18288000" cy="10287000"/>
            <a:chOff x="0" y="0"/>
            <a:chExt cx="24384000" cy="13716000"/>
          </a:xfrm>
        </p:grpSpPr>
        <p:cxnSp>
          <p:nvCxnSpPr>
            <p:cNvPr id="121" name="Google Shape;121;p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2" name="Google Shape;122;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 name="Google Shape;123;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25" name="Google Shape;125;p3"/>
          <p:cNvGrpSpPr/>
          <p:nvPr/>
        </p:nvGrpSpPr>
        <p:grpSpPr>
          <a:xfrm>
            <a:off x="9223506" y="2357533"/>
            <a:ext cx="6349651" cy="4290873"/>
            <a:chOff x="-609149" y="236598"/>
            <a:chExt cx="8466202" cy="5721164"/>
          </a:xfrm>
        </p:grpSpPr>
        <p:sp>
          <p:nvSpPr>
            <p:cNvPr id="126" name="Google Shape;126;p3"/>
            <p:cNvSpPr/>
            <p:nvPr/>
          </p:nvSpPr>
          <p:spPr>
            <a:xfrm>
              <a:off x="-609149" y="236598"/>
              <a:ext cx="8466202" cy="5721164"/>
            </a:xfrm>
            <a:custGeom>
              <a:avLst/>
              <a:gdLst/>
              <a:ahLst/>
              <a:cxnLst/>
              <a:rect l="l" t="t" r="r" b="b"/>
              <a:pathLst>
                <a:path w="5039406" h="3405455" extrusionOk="0">
                  <a:moveTo>
                    <a:pt x="0" y="0"/>
                  </a:moveTo>
                  <a:lnTo>
                    <a:pt x="5039406" y="0"/>
                  </a:lnTo>
                  <a:lnTo>
                    <a:pt x="5039406" y="3405455"/>
                  </a:lnTo>
                  <a:lnTo>
                    <a:pt x="0" y="3405455"/>
                  </a:lnTo>
                  <a:close/>
                </a:path>
              </a:pathLst>
            </a:custGeom>
            <a:solidFill>
              <a:srgbClr val="1E2328"/>
            </a:solidFill>
            <a:ln>
              <a:noFill/>
            </a:ln>
          </p:spPr>
          <p:txBody>
            <a:bodyPr/>
            <a:lstStyle/>
            <a:p>
              <a:endParaRPr lang="pl-PL"/>
            </a:p>
          </p:txBody>
        </p:sp>
        <p:sp>
          <p:nvSpPr>
            <p:cNvPr id="127" name="Google Shape;127;p3"/>
            <p:cNvSpPr txBox="1"/>
            <p:nvPr/>
          </p:nvSpPr>
          <p:spPr>
            <a:xfrm>
              <a:off x="1295762" y="1081202"/>
              <a:ext cx="4654800" cy="2462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Przegląd Unitu</a:t>
              </a:r>
              <a:endParaRPr sz="1400" b="0" i="0" u="none" strike="noStrike" cap="none" dirty="0">
                <a:solidFill>
                  <a:srgbClr val="000000"/>
                </a:solidFill>
                <a:latin typeface="Arial"/>
                <a:ea typeface="Arial"/>
                <a:cs typeface="Arial"/>
                <a:sym typeface="Arial"/>
              </a:endParaRPr>
            </a:p>
          </p:txBody>
        </p:sp>
        <p:cxnSp>
          <p:nvCxnSpPr>
            <p:cNvPr id="128" name="Google Shape;128;p3"/>
            <p:cNvCxnSpPr/>
            <p:nvPr/>
          </p:nvCxnSpPr>
          <p:spPr>
            <a:xfrm>
              <a:off x="1295804" y="4525589"/>
              <a:ext cx="958722" cy="6349"/>
            </a:xfrm>
            <a:prstGeom prst="straightConnector1">
              <a:avLst/>
            </a:prstGeom>
            <a:noFill/>
            <a:ln w="12700" cap="flat" cmpd="sng">
              <a:solidFill>
                <a:srgbClr val="FFFFFF"/>
              </a:solidFill>
              <a:prstDash val="solid"/>
              <a:round/>
              <a:headEnd type="none" w="sm" len="sm"/>
              <a:tailEnd type="none" w="sm" len="sm"/>
            </a:ln>
          </p:spPr>
        </p:cxnSp>
      </p:grpSp>
      <p:sp>
        <p:nvSpPr>
          <p:cNvPr id="129" name="Google Shape;129;p3"/>
          <p:cNvSpPr txBox="1"/>
          <p:nvPr/>
        </p:nvSpPr>
        <p:spPr>
          <a:xfrm>
            <a:off x="1031574" y="6914725"/>
            <a:ext cx="14798400" cy="3386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pl" sz="2200">
                <a:latin typeface="Montserrat"/>
                <a:ea typeface="Montserrat"/>
                <a:cs typeface="Montserrat"/>
                <a:sym typeface="Montserrat"/>
              </a:rPr>
              <a:t>Ta jednostka poświęcona jest przeróbkom odzieży strukturalnej, takiej jak płaszcze, kurtki i marynarki, ze szczególnym naciskiem na praktyczne zastosowanie. Zapoznasz się z zaawansowanymi technikami krawieckimi, dbając o zachowanie integralności strukturalnej odzieży. Jednostka przeprowadzi Cię również przez cały proces planowania, projektowania i realizacji upcyklingu odzieży strukturalnej.</a:t>
            </a:r>
            <a:endParaRPr sz="2200">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200"/>
              <a:buFont typeface="Arial"/>
              <a:buNone/>
            </a:pPr>
            <a:r>
              <a:rPr lang="pl" sz="2200">
                <a:latin typeface="Montserrat"/>
                <a:ea typeface="Montserrat"/>
                <a:cs typeface="Montserrat"/>
                <a:sym typeface="Montserrat"/>
              </a:rPr>
              <a:t>Stosując te techniki, będziesz w stanie nadać ubraniom współczesny, poddany recyklingowi charakter, co zwieńczy praktyczny projekt, w którym Twoje projekty ożyją.</a:t>
            </a:r>
            <a:endParaRPr sz="2200">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200"/>
              <a:buFont typeface="Arial"/>
              <a:buNone/>
            </a:pPr>
            <a:endParaRPr sz="2200">
              <a:latin typeface="Montserrat"/>
              <a:ea typeface="Montserrat"/>
              <a:cs typeface="Montserrat"/>
              <a:sym typeface="Montserrat"/>
            </a:endParaRPr>
          </a:p>
        </p:txBody>
      </p:sp>
      <p:sp>
        <p:nvSpPr>
          <p:cNvPr id="130" name="Google Shape;130;p3"/>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1" name="Google Shape;131;p3"/>
          <p:cNvGrpSpPr/>
          <p:nvPr/>
        </p:nvGrpSpPr>
        <p:grpSpPr>
          <a:xfrm>
            <a:off x="0" y="0"/>
            <a:ext cx="18288000" cy="10287000"/>
            <a:chOff x="0" y="0"/>
            <a:chExt cx="24384000" cy="13716000"/>
          </a:xfrm>
        </p:grpSpPr>
        <p:cxnSp>
          <p:nvCxnSpPr>
            <p:cNvPr id="132" name="Google Shape;132;p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3" name="Google Shape;133;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4" name="Google Shape;134;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5" name="Google Shape;135;p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grpSp>
      <p:sp>
        <p:nvSpPr>
          <p:cNvPr id="136" name="Google Shape;136;p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08FB2966-7EA0-E32F-EE89-38B3FD42BB52}"/>
              </a:ext>
            </a:extLst>
          </p:cNvPr>
          <p:cNvPicPr>
            <a:picLocks noChangeAspect="1"/>
          </p:cNvPicPr>
          <p:nvPr/>
        </p:nvPicPr>
        <p:blipFill>
          <a:blip r:embed="rId5"/>
          <a:stretch>
            <a:fillRect/>
          </a:stretch>
        </p:blipFill>
        <p:spPr>
          <a:xfrm>
            <a:off x="-79311" y="1557148"/>
            <a:ext cx="10060980" cy="4457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grpSp>
        <p:nvGrpSpPr>
          <p:cNvPr id="829" name="Google Shape;829;g2d93ef468f0_0_27"/>
          <p:cNvGrpSpPr/>
          <p:nvPr/>
        </p:nvGrpSpPr>
        <p:grpSpPr>
          <a:xfrm>
            <a:off x="12759477" y="5674870"/>
            <a:ext cx="2839841" cy="4612380"/>
            <a:chOff x="0" y="0"/>
            <a:chExt cx="2254200" cy="3661200"/>
          </a:xfrm>
        </p:grpSpPr>
        <p:sp>
          <p:nvSpPr>
            <p:cNvPr id="830" name="Google Shape;830;g2d93ef468f0_0_2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31" name="Google Shape;831;g2d93ef468f0_0_27"/>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2" name="Google Shape;832;g2d93ef468f0_0_27"/>
          <p:cNvGrpSpPr/>
          <p:nvPr/>
        </p:nvGrpSpPr>
        <p:grpSpPr>
          <a:xfrm>
            <a:off x="0" y="0"/>
            <a:ext cx="18288000" cy="10287000"/>
            <a:chOff x="0" y="0"/>
            <a:chExt cx="24384000" cy="13716000"/>
          </a:xfrm>
        </p:grpSpPr>
        <p:cxnSp>
          <p:nvCxnSpPr>
            <p:cNvPr id="833" name="Google Shape;833;g2d93ef468f0_0_2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34" name="Google Shape;834;g2d93ef468f0_0_2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35" name="Google Shape;835;g2d93ef468f0_0_2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36" name="Google Shape;836;g2d93ef468f0_0_2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37" name="Google Shape;837;g2d93ef468f0_0_27"/>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838" name="Google Shape;838;g2d93ef468f0_0_27"/>
          <p:cNvSpPr txBox="1"/>
          <p:nvPr/>
        </p:nvSpPr>
        <p:spPr>
          <a:xfrm>
            <a:off x="1031575" y="2336163"/>
            <a:ext cx="9679178" cy="723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dirty="0">
                <a:solidFill>
                  <a:schemeClr val="dk1"/>
                </a:solidFill>
                <a:latin typeface="DM Serif Display"/>
                <a:ea typeface="DM Serif Display"/>
                <a:cs typeface="DM Serif Display"/>
                <a:sym typeface="DM Serif Display"/>
              </a:rPr>
              <a:t>Zaawansowane techniki krawieckie</a:t>
            </a:r>
            <a:endParaRPr sz="4700" dirty="0">
              <a:solidFill>
                <a:schemeClr val="dk1"/>
              </a:solidFill>
              <a:latin typeface="DM Serif Display"/>
              <a:ea typeface="DM Serif Display"/>
              <a:cs typeface="DM Serif Display"/>
              <a:sym typeface="DM Serif Display"/>
            </a:endParaRPr>
          </a:p>
        </p:txBody>
      </p:sp>
      <p:grpSp>
        <p:nvGrpSpPr>
          <p:cNvPr id="839" name="Google Shape;839;g2d93ef468f0_0_27"/>
          <p:cNvGrpSpPr/>
          <p:nvPr/>
        </p:nvGrpSpPr>
        <p:grpSpPr>
          <a:xfrm>
            <a:off x="2359674" y="8227523"/>
            <a:ext cx="1677150" cy="563152"/>
            <a:chOff x="0" y="0"/>
            <a:chExt cx="2236199" cy="750870"/>
          </a:xfrm>
        </p:grpSpPr>
        <p:grpSp>
          <p:nvGrpSpPr>
            <p:cNvPr id="840" name="Google Shape;840;g2d93ef468f0_0_27"/>
            <p:cNvGrpSpPr/>
            <p:nvPr/>
          </p:nvGrpSpPr>
          <p:grpSpPr>
            <a:xfrm>
              <a:off x="0" y="0"/>
              <a:ext cx="2236199" cy="750870"/>
              <a:chOff x="0" y="0"/>
              <a:chExt cx="742800" cy="249417"/>
            </a:xfrm>
          </p:grpSpPr>
          <p:sp>
            <p:nvSpPr>
              <p:cNvPr id="841" name="Google Shape;841;g2d93ef468f0_0_27"/>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842" name="Google Shape;842;g2d93ef468f0_0_27"/>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43" name="Google Shape;843;g2d93ef468f0_0_27"/>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844" name="Google Shape;844;g2d93ef468f0_0_27"/>
          <p:cNvSpPr txBox="1"/>
          <p:nvPr/>
        </p:nvSpPr>
        <p:spPr>
          <a:xfrm>
            <a:off x="1093679" y="4688190"/>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Na tym filmie możemy zobaczyć wnętrze salonu Junky Stylings w londyńskiej dzielnicy Hackney z 2013 roku, w trakcie którego można było zobaczyć proces produkcyjny.</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p:txBody>
      </p:sp>
      <p:sp>
        <p:nvSpPr>
          <p:cNvPr id="845" name="Google Shape;845;g2d93ef468f0_0_27"/>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846" name="Google Shape;846;g2d93ef468f0_0_27"/>
          <p:cNvGrpSpPr/>
          <p:nvPr/>
        </p:nvGrpSpPr>
        <p:grpSpPr>
          <a:xfrm>
            <a:off x="0" y="0"/>
            <a:ext cx="18288000" cy="10287000"/>
            <a:chOff x="0" y="0"/>
            <a:chExt cx="24384000" cy="13716000"/>
          </a:xfrm>
        </p:grpSpPr>
        <p:cxnSp>
          <p:nvCxnSpPr>
            <p:cNvPr id="847" name="Google Shape;847;g2d93ef468f0_0_2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48" name="Google Shape;848;g2d93ef468f0_0_2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49" name="Google Shape;849;g2d93ef468f0_0_2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50" name="Google Shape;850;g2d93ef468f0_0_2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852" name="Google Shape;852;g2d93ef468f0_0_27"/>
          <p:cNvSpPr txBox="1"/>
          <p:nvPr/>
        </p:nvSpPr>
        <p:spPr>
          <a:xfrm>
            <a:off x="5290575" y="8270600"/>
            <a:ext cx="5482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a:solidFill>
                  <a:schemeClr val="dk1"/>
                </a:solidFill>
                <a:latin typeface="Calibri"/>
                <a:ea typeface="Calibri"/>
                <a:cs typeface="Calibri"/>
                <a:sym typeface="Calibri"/>
              </a:rPr>
              <a:t>https://www.youtube.com/watch?v=VFmYrFXg3vI&amp;t=373s</a:t>
            </a:r>
            <a:endParaRPr sz="1900">
              <a:solidFill>
                <a:schemeClr val="dk1"/>
              </a:solidFill>
              <a:latin typeface="Calibri"/>
              <a:ea typeface="Calibri"/>
              <a:cs typeface="Calibri"/>
              <a:sym typeface="Calibri"/>
            </a:endParaRPr>
          </a:p>
        </p:txBody>
      </p:sp>
      <p:grpSp>
        <p:nvGrpSpPr>
          <p:cNvPr id="853" name="Google Shape;853;g2d93ef468f0_0_27"/>
          <p:cNvGrpSpPr/>
          <p:nvPr/>
        </p:nvGrpSpPr>
        <p:grpSpPr>
          <a:xfrm>
            <a:off x="10773074" y="2092991"/>
            <a:ext cx="3622164" cy="7165318"/>
            <a:chOff x="10948449" y="2091441"/>
            <a:chExt cx="3622164" cy="7165318"/>
          </a:xfrm>
        </p:grpSpPr>
        <p:sp>
          <p:nvSpPr>
            <p:cNvPr id="854" name="Google Shape;854;g2d93ef468f0_0_27"/>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2d93ef468f0_0_27"/>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g2d93ef468f0_0_27"/>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g2d93ef468f0_0_27"/>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g2d93ef468f0_0_27"/>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g2d93ef468f0_0_27"/>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g2d93ef468f0_0_27"/>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g2d93ef468f0_0_27"/>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2" name="Google Shape;862;g2d93ef468f0_0_27"/>
          <p:cNvPicPr preferRelativeResize="0"/>
          <p:nvPr/>
        </p:nvPicPr>
        <p:blipFill rotWithShape="1">
          <a:blip r:embed="rId6">
            <a:alphaModFix/>
          </a:blip>
          <a:srcRect l="15311" r="15311"/>
          <a:stretch/>
        </p:blipFill>
        <p:spPr>
          <a:xfrm>
            <a:off x="10987075" y="2247775"/>
            <a:ext cx="3225575" cy="6855751"/>
          </a:xfrm>
          <a:prstGeom prst="rect">
            <a:avLst/>
          </a:prstGeom>
          <a:noFill/>
          <a:ln>
            <a:noFill/>
          </a:ln>
        </p:spPr>
      </p:pic>
      <p:sp>
        <p:nvSpPr>
          <p:cNvPr id="2" name="Google Shape;819;g2d93ef468f0_0_67">
            <a:extLst>
              <a:ext uri="{FF2B5EF4-FFF2-40B4-BE49-F238E27FC236}">
                <a16:creationId xmlns:a16="http://schemas.microsoft.com/office/drawing/2014/main" id="{DB1242F5-39FE-46F5-8858-9AE6BADF6DFF}"/>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66"/>
        <p:cNvGrpSpPr/>
        <p:nvPr/>
      </p:nvGrpSpPr>
      <p:grpSpPr>
        <a:xfrm>
          <a:off x="0" y="0"/>
          <a:ext cx="0" cy="0"/>
          <a:chOff x="0" y="0"/>
          <a:chExt cx="0" cy="0"/>
        </a:xfrm>
      </p:grpSpPr>
      <p:grpSp>
        <p:nvGrpSpPr>
          <p:cNvPr id="867" name="Google Shape;867;g3352f87525d_0_125"/>
          <p:cNvGrpSpPr/>
          <p:nvPr/>
        </p:nvGrpSpPr>
        <p:grpSpPr>
          <a:xfrm>
            <a:off x="0" y="0"/>
            <a:ext cx="18288000" cy="10287000"/>
            <a:chOff x="0" y="0"/>
            <a:chExt cx="24384000" cy="13716000"/>
          </a:xfrm>
        </p:grpSpPr>
        <p:cxnSp>
          <p:nvCxnSpPr>
            <p:cNvPr id="868" name="Google Shape;868;g3352f87525d_0_12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69" name="Google Shape;869;g3352f87525d_0_12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70" name="Google Shape;870;g3352f87525d_0_12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71" name="Google Shape;871;g3352f87525d_0_12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72" name="Google Shape;872;g3352f87525d_0_12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873" name="Google Shape;873;g3352f87525d_0_125"/>
          <p:cNvGrpSpPr/>
          <p:nvPr/>
        </p:nvGrpSpPr>
        <p:grpSpPr>
          <a:xfrm>
            <a:off x="0" y="0"/>
            <a:ext cx="18288000" cy="10287000"/>
            <a:chOff x="0" y="0"/>
            <a:chExt cx="24384000" cy="13716000"/>
          </a:xfrm>
        </p:grpSpPr>
        <p:cxnSp>
          <p:nvCxnSpPr>
            <p:cNvPr id="874" name="Google Shape;874;g3352f87525d_0_12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75" name="Google Shape;875;g3352f87525d_0_12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76" name="Google Shape;876;g3352f87525d_0_12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77" name="Google Shape;877;g3352f87525d_0_12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879" name="Google Shape;879;g3352f87525d_0_125"/>
          <p:cNvSpPr txBox="1"/>
          <p:nvPr/>
        </p:nvSpPr>
        <p:spPr>
          <a:xfrm>
            <a:off x="464458" y="1671843"/>
            <a:ext cx="15869100" cy="16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2099" dirty="0">
                <a:solidFill>
                  <a:srgbClr val="1E2328"/>
                </a:solidFill>
                <a:latin typeface="Montserrat"/>
                <a:ea typeface="Montserrat"/>
                <a:cs typeface="Montserrat"/>
                <a:sym typeface="Montserrat"/>
              </a:rPr>
              <a:t>Możesz użyć prostego wzoru, aby stworzyć poduszkę naramienną idealnie dopasowaną do konkretnego stroju i sylwetki. Powinna ona sięgać od przedniego wycięcia, w górę i przez ramię do tylnych wycięć pachy, a następnie gładko zaokrąglać się po wewnętrznej stronie, 3,5 cm od szyi. Może być bardzo cienka – odpowiednia na bluzkę lub sukienkę – lub grubsza, aby wypełnić przestrzeń między ramieniem a dopasowaną kurtką lub płaszczem. Użyj więcej lub mniej warstw w zależności od potrzeb i dopasuj ją do rodzaju stroju.</a:t>
            </a:r>
            <a:endParaRPr sz="2099" dirty="0">
              <a:solidFill>
                <a:srgbClr val="1E2328"/>
              </a:solidFill>
              <a:latin typeface="Montserrat"/>
              <a:ea typeface="Montserrat"/>
              <a:cs typeface="Montserrat"/>
              <a:sym typeface="Montserrat"/>
            </a:endParaRPr>
          </a:p>
        </p:txBody>
      </p:sp>
      <p:sp>
        <p:nvSpPr>
          <p:cNvPr id="880" name="Google Shape;880;g3352f87525d_0_125"/>
          <p:cNvSpPr txBox="1"/>
          <p:nvPr/>
        </p:nvSpPr>
        <p:spPr>
          <a:xfrm>
            <a:off x="464458" y="1019175"/>
            <a:ext cx="15801817"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dirty="0">
                <a:solidFill>
                  <a:schemeClr val="dk1"/>
                </a:solidFill>
                <a:latin typeface="DM Serif Display"/>
                <a:ea typeface="DM Serif Display"/>
                <a:cs typeface="DM Serif Display"/>
                <a:sym typeface="DM Serif Display"/>
              </a:rPr>
              <a:t>Zaawansowane techniki krawieckie </a:t>
            </a:r>
            <a:r>
              <a:rPr lang="pl" sz="4800" dirty="0">
                <a:solidFill>
                  <a:schemeClr val="dk1"/>
                </a:solidFill>
                <a:latin typeface="DM Serif Display"/>
                <a:ea typeface="DM Serif Display"/>
                <a:cs typeface="DM Serif Display"/>
                <a:sym typeface="DM Serif Display"/>
              </a:rPr>
              <a:t>– </a:t>
            </a:r>
            <a:r>
              <a:rPr lang="pl" sz="4800" dirty="0">
                <a:solidFill>
                  <a:schemeClr val="lt1"/>
                </a:solidFill>
                <a:latin typeface="DM Serif Display"/>
                <a:ea typeface="DM Serif Display"/>
                <a:cs typeface="DM Serif Display"/>
                <a:sym typeface="DM Serif Display"/>
              </a:rPr>
              <a:t>poduszki na ramiona</a:t>
            </a:r>
            <a:endParaRPr sz="3600" dirty="0">
              <a:solidFill>
                <a:schemeClr val="lt1"/>
              </a:solidFill>
              <a:latin typeface="DM Serif Display"/>
              <a:ea typeface="DM Serif Display"/>
              <a:cs typeface="DM Serif Display"/>
              <a:sym typeface="DM Serif Display"/>
            </a:endParaRPr>
          </a:p>
        </p:txBody>
      </p:sp>
      <p:sp>
        <p:nvSpPr>
          <p:cNvPr id="881" name="Google Shape;881;g3352f87525d_0_125"/>
          <p:cNvSpPr txBox="1"/>
          <p:nvPr/>
        </p:nvSpPr>
        <p:spPr>
          <a:xfrm>
            <a:off x="335765" y="3238968"/>
            <a:ext cx="16003800" cy="2416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rgbClr val="2E2E2E"/>
              </a:buClr>
              <a:buSzPts val="2000"/>
              <a:buFont typeface="Montserrat"/>
              <a:buAutoNum type="arabicPeriod"/>
            </a:pPr>
            <a:r>
              <a:rPr lang="pl" sz="2000" dirty="0">
                <a:solidFill>
                  <a:srgbClr val="2E2E2E"/>
                </a:solidFill>
                <a:latin typeface="Montserrat"/>
                <a:ea typeface="Montserrat"/>
                <a:cs typeface="Montserrat"/>
                <a:sym typeface="Montserrat"/>
              </a:rPr>
              <a:t>Zbieranie potrzebnych materiałów: Aby wykonać jeden niestandardowy naramiennik, kup prosty, gotowy nabytek. Wytnij kwadrat o boku 40 cm z muślinu i wytnij go z miękkiej watoliny. Połóż muślin na blacie roboczym i przykryj watoliną. Złóż go po przekątnej i umieść wkładkę na środku, wzdłuż linii zagięcia.</a:t>
            </a:r>
            <a:endParaRPr sz="2000" dirty="0">
              <a:solidFill>
                <a:srgbClr val="2E2E2E"/>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2E2E2E"/>
              </a:buClr>
              <a:buSzPts val="2000"/>
              <a:buFont typeface="Montserrat"/>
              <a:buAutoNum type="arabicPeriod"/>
            </a:pPr>
            <a:r>
              <a:rPr lang="pl" sz="2000" dirty="0">
                <a:solidFill>
                  <a:srgbClr val="2E2E2E"/>
                </a:solidFill>
                <a:latin typeface="Montserrat"/>
                <a:ea typeface="Montserrat"/>
                <a:cs typeface="Montserrat"/>
                <a:sym typeface="Montserrat"/>
              </a:rPr>
              <a:t>Przygotowanie wkładki: Owiń zewnętrzne warstwy wokół wkładki i przypnij płasko. Naszkicuj kontur i rozmiar wybranej wkładki naramiennej, a następnie zszyj ją ściegiem prostym.</a:t>
            </a:r>
            <a:endParaRPr sz="2000" dirty="0">
              <a:solidFill>
                <a:srgbClr val="2E2E2E"/>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pl" sz="2000" b="1" dirty="0">
                <a:solidFill>
                  <a:srgbClr val="2E2E2E"/>
                </a:solidFill>
                <a:latin typeface="Montserrat"/>
                <a:ea typeface="Montserrat"/>
                <a:cs typeface="Montserrat"/>
                <a:sym typeface="Montserrat"/>
              </a:rPr>
              <a:t>Wskazówka: </a:t>
            </a:r>
            <a:r>
              <a:rPr lang="pl" sz="2000" dirty="0">
                <a:solidFill>
                  <a:srgbClr val="2E2E2E"/>
                </a:solidFill>
                <a:latin typeface="Montserrat"/>
                <a:ea typeface="Montserrat"/>
                <a:cs typeface="Montserrat"/>
                <a:sym typeface="Montserrat"/>
              </a:rPr>
              <a:t>Jeśli poduszka na ramię będzie widoczna, a nie ukryta pod podszewką, warstwę muślinu można zastąpić podszewką.</a:t>
            </a:r>
            <a:endParaRPr sz="2000" dirty="0">
              <a:solidFill>
                <a:srgbClr val="2E2E2E"/>
              </a:solidFill>
              <a:latin typeface="Montserrat"/>
              <a:ea typeface="Montserrat"/>
              <a:cs typeface="Montserrat"/>
              <a:sym typeface="Montserrat"/>
            </a:endParaRPr>
          </a:p>
        </p:txBody>
      </p:sp>
      <p:pic>
        <p:nvPicPr>
          <p:cNvPr id="882" name="Google Shape;882;g3352f87525d_0_125"/>
          <p:cNvPicPr preferRelativeResize="0"/>
          <p:nvPr/>
        </p:nvPicPr>
        <p:blipFill rotWithShape="1">
          <a:blip r:embed="rId5">
            <a:alphaModFix/>
          </a:blip>
          <a:srcRect r="36564"/>
          <a:stretch/>
        </p:blipFill>
        <p:spPr>
          <a:xfrm>
            <a:off x="1326425" y="6331826"/>
            <a:ext cx="4506601" cy="3718499"/>
          </a:xfrm>
          <a:prstGeom prst="rect">
            <a:avLst/>
          </a:prstGeom>
          <a:noFill/>
          <a:ln>
            <a:noFill/>
          </a:ln>
        </p:spPr>
      </p:pic>
      <p:pic>
        <p:nvPicPr>
          <p:cNvPr id="883" name="Google Shape;883;g3352f87525d_0_125"/>
          <p:cNvPicPr preferRelativeResize="0"/>
          <p:nvPr/>
        </p:nvPicPr>
        <p:blipFill>
          <a:blip r:embed="rId6">
            <a:alphaModFix/>
          </a:blip>
          <a:stretch>
            <a:fillRect/>
          </a:stretch>
        </p:blipFill>
        <p:spPr>
          <a:xfrm>
            <a:off x="10909293" y="6318850"/>
            <a:ext cx="4936906" cy="3718499"/>
          </a:xfrm>
          <a:prstGeom prst="rect">
            <a:avLst/>
          </a:prstGeom>
          <a:noFill/>
          <a:ln>
            <a:noFill/>
          </a:ln>
        </p:spPr>
      </p:pic>
      <p:pic>
        <p:nvPicPr>
          <p:cNvPr id="884" name="Google Shape;884;g3352f87525d_0_125"/>
          <p:cNvPicPr preferRelativeResize="0"/>
          <p:nvPr/>
        </p:nvPicPr>
        <p:blipFill rotWithShape="1">
          <a:blip r:embed="rId5">
            <a:alphaModFix/>
          </a:blip>
          <a:srcRect l="65124" t="37237" r="3230" b="2134"/>
          <a:stretch/>
        </p:blipFill>
        <p:spPr>
          <a:xfrm>
            <a:off x="6173149" y="6264388"/>
            <a:ext cx="3774900" cy="3786000"/>
          </a:xfrm>
          <a:prstGeom prst="ellipse">
            <a:avLst/>
          </a:prstGeom>
          <a:noFill/>
          <a:ln>
            <a:noFill/>
          </a:ln>
        </p:spPr>
      </p:pic>
      <p:sp>
        <p:nvSpPr>
          <p:cNvPr id="2" name="Google Shape;819;g2d93ef468f0_0_67">
            <a:extLst>
              <a:ext uri="{FF2B5EF4-FFF2-40B4-BE49-F238E27FC236}">
                <a16:creationId xmlns:a16="http://schemas.microsoft.com/office/drawing/2014/main" id="{92050B03-842E-86A4-2E3C-0B203F038539}"/>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88"/>
        <p:cNvGrpSpPr/>
        <p:nvPr/>
      </p:nvGrpSpPr>
      <p:grpSpPr>
        <a:xfrm>
          <a:off x="0" y="0"/>
          <a:ext cx="0" cy="0"/>
          <a:chOff x="0" y="0"/>
          <a:chExt cx="0" cy="0"/>
        </a:xfrm>
      </p:grpSpPr>
      <p:grpSp>
        <p:nvGrpSpPr>
          <p:cNvPr id="889" name="Google Shape;889;g2d93ef468f0_0_121"/>
          <p:cNvGrpSpPr/>
          <p:nvPr/>
        </p:nvGrpSpPr>
        <p:grpSpPr>
          <a:xfrm>
            <a:off x="0" y="0"/>
            <a:ext cx="18288000" cy="10287000"/>
            <a:chOff x="0" y="0"/>
            <a:chExt cx="24384000" cy="13716000"/>
          </a:xfrm>
        </p:grpSpPr>
        <p:cxnSp>
          <p:nvCxnSpPr>
            <p:cNvPr id="890" name="Google Shape;890;g2d93ef468f0_0_12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91" name="Google Shape;891;g2d93ef468f0_0_1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92" name="Google Shape;892;g2d93ef468f0_0_1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93" name="Google Shape;893;g2d93ef468f0_0_12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94" name="Google Shape;894;g2d93ef468f0_0_12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895" name="Google Shape;895;g2d93ef468f0_0_121"/>
          <p:cNvGrpSpPr/>
          <p:nvPr/>
        </p:nvGrpSpPr>
        <p:grpSpPr>
          <a:xfrm>
            <a:off x="0" y="0"/>
            <a:ext cx="18288000" cy="10287000"/>
            <a:chOff x="0" y="0"/>
            <a:chExt cx="24384000" cy="13716000"/>
          </a:xfrm>
        </p:grpSpPr>
        <p:cxnSp>
          <p:nvCxnSpPr>
            <p:cNvPr id="896" name="Google Shape;896;g2d93ef468f0_0_12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97" name="Google Shape;897;g2d93ef468f0_0_1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98" name="Google Shape;898;g2d93ef468f0_0_1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99" name="Google Shape;899;g2d93ef468f0_0_12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01" name="Google Shape;901;g2d93ef468f0_0_121"/>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poduszki na ramiona</a:t>
            </a:r>
            <a:endParaRPr sz="3600">
              <a:solidFill>
                <a:schemeClr val="lt1"/>
              </a:solidFill>
              <a:latin typeface="DM Serif Display"/>
              <a:ea typeface="DM Serif Display"/>
              <a:cs typeface="DM Serif Display"/>
              <a:sym typeface="DM Serif Display"/>
            </a:endParaRPr>
          </a:p>
        </p:txBody>
      </p:sp>
      <p:sp>
        <p:nvSpPr>
          <p:cNvPr id="902" name="Google Shape;902;g2d93ef468f0_0_121"/>
          <p:cNvSpPr txBox="1"/>
          <p:nvPr/>
        </p:nvSpPr>
        <p:spPr>
          <a:xfrm>
            <a:off x="429215" y="1898119"/>
            <a:ext cx="15816900" cy="3678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rgbClr val="2E2E2E"/>
              </a:buClr>
              <a:buSzPts val="2000"/>
              <a:buFont typeface="Montserrat"/>
              <a:buAutoNum type="arabicPeriod" startAt="3"/>
            </a:pPr>
            <a:r>
              <a:rPr lang="pl" sz="2000" dirty="0">
                <a:solidFill>
                  <a:srgbClr val="2E2E2E"/>
                </a:solidFill>
                <a:latin typeface="Montserrat"/>
                <a:ea typeface="Montserrat"/>
                <a:cs typeface="Montserrat"/>
                <a:sym typeface="Montserrat"/>
              </a:rPr>
              <a:t>Wykończenie krawędzi podkładki: Zszyj wzdłuż linii ściegu ściegiem satynowym (ścisłym zygzakiem), a następnie przytnij blisko ściegu, aby usunąć nadmiar materiału i watoliny. Możesz również użyć owerloka, aby uzyskać schludny brzeg.</a:t>
            </a:r>
            <a:br>
              <a:rPr lang="en-US" sz="2000" dirty="0">
                <a:solidFill>
                  <a:srgbClr val="2E2E2E"/>
                </a:solidFill>
                <a:latin typeface="Montserrat"/>
                <a:ea typeface="Montserrat"/>
                <a:cs typeface="Montserrat"/>
                <a:sym typeface="Montserrat"/>
              </a:rPr>
            </a:br>
            <a:endParaRPr sz="2000" dirty="0">
              <a:solidFill>
                <a:srgbClr val="2E2E2E"/>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2E2E2E"/>
              </a:buClr>
              <a:buSzPts val="2000"/>
              <a:buFont typeface="Montserrat"/>
              <a:buAutoNum type="arabicPeriod" startAt="3"/>
            </a:pPr>
            <a:r>
              <a:rPr lang="pl" sz="2000" dirty="0">
                <a:solidFill>
                  <a:srgbClr val="2E2E2E"/>
                </a:solidFill>
                <a:latin typeface="Montserrat"/>
                <a:ea typeface="Montserrat"/>
                <a:cs typeface="Montserrat"/>
                <a:sym typeface="Montserrat"/>
              </a:rPr>
              <a:t>Pikowanie naramiennika: Aby uzyskać najlepsze rezultaty, zamontuj stopkę kroczącą w maszynie do szycia; jeśli to niemożliwe, zmniejsz docisk stopki, co ułatwi szycie przez grube warstwy. Wydłuż ścieg do 3,5 mm (7 ściegów na cal). Pikuj warstwy razem, zaczynając od przedniej krawędzi i spiralnie w kierunku środka.</a:t>
            </a:r>
            <a:br>
              <a:rPr lang="en-US" sz="2000" dirty="0">
                <a:solidFill>
                  <a:srgbClr val="2E2E2E"/>
                </a:solidFill>
                <a:latin typeface="Montserrat"/>
                <a:ea typeface="Montserrat"/>
                <a:cs typeface="Montserrat"/>
                <a:sym typeface="Montserrat"/>
              </a:rPr>
            </a:br>
            <a:endParaRPr sz="2000" dirty="0">
              <a:solidFill>
                <a:srgbClr val="2E2E2E"/>
              </a:solidFill>
              <a:latin typeface="Montserrat"/>
              <a:ea typeface="Montserrat"/>
              <a:cs typeface="Montserrat"/>
              <a:sym typeface="Montserrat"/>
            </a:endParaRPr>
          </a:p>
          <a:p>
            <a:pPr marL="457200" lvl="0" indent="-355600" algn="l" rtl="0">
              <a:lnSpc>
                <a:spcPct val="115000"/>
              </a:lnSpc>
              <a:spcBef>
                <a:spcPts val="0"/>
              </a:spcBef>
              <a:spcAft>
                <a:spcPts val="0"/>
              </a:spcAft>
              <a:buClr>
                <a:srgbClr val="2E2E2E"/>
              </a:buClr>
              <a:buSzPts val="2000"/>
              <a:buFont typeface="Montserrat"/>
              <a:buAutoNum type="arabicPeriod" startAt="3"/>
            </a:pPr>
            <a:r>
              <a:rPr lang="pl" sz="2000" dirty="0">
                <a:solidFill>
                  <a:srgbClr val="2E2E2E"/>
                </a:solidFill>
                <a:latin typeface="Montserrat"/>
                <a:ea typeface="Montserrat"/>
                <a:cs typeface="Montserrat"/>
                <a:sym typeface="Montserrat"/>
              </a:rPr>
              <a:t>Przyszywanie wkładki: Uformuj wkładkę w pożądany kształt i przyszyj ją ręcznie w górnej części ramienia. Zszyj tylko środek na długości 10-12 cm, pozostawiając wolne końce. Zabezpiecz krawędź kołnierza kilkoma ściegami ręcznymi, aby wkładka pozostała na miejscu.</a:t>
            </a:r>
            <a:endParaRPr sz="2000" dirty="0">
              <a:solidFill>
                <a:srgbClr val="2E2E2E"/>
              </a:solidFill>
              <a:latin typeface="Montserrat"/>
              <a:ea typeface="Montserrat"/>
              <a:cs typeface="Montserrat"/>
              <a:sym typeface="Montserrat"/>
            </a:endParaRPr>
          </a:p>
        </p:txBody>
      </p:sp>
      <p:pic>
        <p:nvPicPr>
          <p:cNvPr id="903" name="Google Shape;903;g2d93ef468f0_0_121"/>
          <p:cNvPicPr preferRelativeResize="0"/>
          <p:nvPr/>
        </p:nvPicPr>
        <p:blipFill rotWithShape="1">
          <a:blip r:embed="rId5">
            <a:alphaModFix/>
          </a:blip>
          <a:srcRect l="36800"/>
          <a:stretch/>
        </p:blipFill>
        <p:spPr>
          <a:xfrm>
            <a:off x="464450" y="6260413"/>
            <a:ext cx="4506600" cy="3519771"/>
          </a:xfrm>
          <a:prstGeom prst="rect">
            <a:avLst/>
          </a:prstGeom>
          <a:noFill/>
          <a:ln>
            <a:noFill/>
          </a:ln>
        </p:spPr>
      </p:pic>
      <p:pic>
        <p:nvPicPr>
          <p:cNvPr id="904" name="Google Shape;904;g2d93ef468f0_0_121"/>
          <p:cNvPicPr preferRelativeResize="0"/>
          <p:nvPr/>
        </p:nvPicPr>
        <p:blipFill>
          <a:blip r:embed="rId6">
            <a:alphaModFix/>
          </a:blip>
          <a:stretch>
            <a:fillRect/>
          </a:stretch>
        </p:blipFill>
        <p:spPr>
          <a:xfrm>
            <a:off x="5308025" y="6239125"/>
            <a:ext cx="6677025" cy="3562350"/>
          </a:xfrm>
          <a:prstGeom prst="rect">
            <a:avLst/>
          </a:prstGeom>
          <a:noFill/>
          <a:ln>
            <a:noFill/>
          </a:ln>
        </p:spPr>
      </p:pic>
      <p:pic>
        <p:nvPicPr>
          <p:cNvPr id="905" name="Google Shape;905;g2d93ef468f0_0_121"/>
          <p:cNvPicPr preferRelativeResize="0"/>
          <p:nvPr/>
        </p:nvPicPr>
        <p:blipFill rotWithShape="1">
          <a:blip r:embed="rId7">
            <a:alphaModFix/>
          </a:blip>
          <a:srcRect b="9057"/>
          <a:stretch/>
        </p:blipFill>
        <p:spPr>
          <a:xfrm>
            <a:off x="12631325" y="5831400"/>
            <a:ext cx="3650025" cy="4230850"/>
          </a:xfrm>
          <a:prstGeom prst="rect">
            <a:avLst/>
          </a:prstGeom>
          <a:noFill/>
          <a:ln>
            <a:noFill/>
          </a:ln>
        </p:spPr>
      </p:pic>
      <p:sp>
        <p:nvSpPr>
          <p:cNvPr id="2" name="Google Shape;819;g2d93ef468f0_0_67">
            <a:extLst>
              <a:ext uri="{FF2B5EF4-FFF2-40B4-BE49-F238E27FC236}">
                <a16:creationId xmlns:a16="http://schemas.microsoft.com/office/drawing/2014/main" id="{0F0C84D0-AD7C-A6F5-8919-6F9DFF5AA37E}"/>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g3352f87525d_0_431"/>
          <p:cNvGrpSpPr/>
          <p:nvPr/>
        </p:nvGrpSpPr>
        <p:grpSpPr>
          <a:xfrm>
            <a:off x="12759477" y="5674870"/>
            <a:ext cx="2839841" cy="4612380"/>
            <a:chOff x="0" y="0"/>
            <a:chExt cx="2254200" cy="3661200"/>
          </a:xfrm>
        </p:grpSpPr>
        <p:sp>
          <p:nvSpPr>
            <p:cNvPr id="911" name="Google Shape;911;g3352f87525d_0_43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12" name="Google Shape;912;g3352f87525d_0_43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3" name="Google Shape;913;g3352f87525d_0_431"/>
          <p:cNvGrpSpPr/>
          <p:nvPr/>
        </p:nvGrpSpPr>
        <p:grpSpPr>
          <a:xfrm>
            <a:off x="0" y="0"/>
            <a:ext cx="18288000" cy="10287000"/>
            <a:chOff x="0" y="0"/>
            <a:chExt cx="24384000" cy="13716000"/>
          </a:xfrm>
        </p:grpSpPr>
        <p:cxnSp>
          <p:nvCxnSpPr>
            <p:cNvPr id="914" name="Google Shape;914;g3352f87525d_0_43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15" name="Google Shape;915;g3352f87525d_0_4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16" name="Google Shape;916;g3352f87525d_0_4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17" name="Google Shape;917;g3352f87525d_0_43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18" name="Google Shape;918;g3352f87525d_0_431"/>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919" name="Google Shape;919;g3352f87525d_0_431"/>
          <p:cNvSpPr txBox="1"/>
          <p:nvPr/>
        </p:nvSpPr>
        <p:spPr>
          <a:xfrm>
            <a:off x="1031575" y="2336163"/>
            <a:ext cx="93555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 poduszki na ramiona</a:t>
            </a:r>
            <a:endParaRPr sz="4800">
              <a:solidFill>
                <a:srgbClr val="1E2328"/>
              </a:solidFill>
              <a:latin typeface="DM Serif Display"/>
              <a:ea typeface="DM Serif Display"/>
              <a:cs typeface="DM Serif Display"/>
              <a:sym typeface="DM Serif Display"/>
            </a:endParaRPr>
          </a:p>
        </p:txBody>
      </p:sp>
      <p:grpSp>
        <p:nvGrpSpPr>
          <p:cNvPr id="920" name="Google Shape;920;g3352f87525d_0_431"/>
          <p:cNvGrpSpPr/>
          <p:nvPr/>
        </p:nvGrpSpPr>
        <p:grpSpPr>
          <a:xfrm>
            <a:off x="2359674" y="8227523"/>
            <a:ext cx="1677150" cy="563152"/>
            <a:chOff x="0" y="0"/>
            <a:chExt cx="2236199" cy="750870"/>
          </a:xfrm>
        </p:grpSpPr>
        <p:grpSp>
          <p:nvGrpSpPr>
            <p:cNvPr id="921" name="Google Shape;921;g3352f87525d_0_431"/>
            <p:cNvGrpSpPr/>
            <p:nvPr/>
          </p:nvGrpSpPr>
          <p:grpSpPr>
            <a:xfrm>
              <a:off x="0" y="0"/>
              <a:ext cx="2236199" cy="750870"/>
              <a:chOff x="0" y="0"/>
              <a:chExt cx="742800" cy="249417"/>
            </a:xfrm>
          </p:grpSpPr>
          <p:sp>
            <p:nvSpPr>
              <p:cNvPr id="922" name="Google Shape;922;g3352f87525d_0_431"/>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923" name="Google Shape;923;g3352f87525d_0_431"/>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24" name="Google Shape;924;g3352f87525d_0_431"/>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925" name="Google Shape;925;g3352f87525d_0_431"/>
          <p:cNvSpPr txBox="1"/>
          <p:nvPr/>
        </p:nvSpPr>
        <p:spPr>
          <a:xfrm>
            <a:off x="1031579" y="4255965"/>
            <a:ext cx="9231300" cy="23697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jak zrobić poduszki na ramiona, wykorzystując trzy warstwy watoliny i dwie zewnętrzne warstwy płótna.</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Tego typu wkładki są przeznaczone do kurtek, które nie będą miały podszewki. W takim przypadku są one pokryte materiałem podszewkowym, dzięki czemu będą miały wykończony wygląd wewnątrz kurtki.</a:t>
            </a:r>
            <a:endParaRPr sz="2199">
              <a:solidFill>
                <a:srgbClr val="1E2328"/>
              </a:solidFill>
              <a:latin typeface="Montserrat"/>
              <a:ea typeface="Montserrat"/>
              <a:cs typeface="Montserrat"/>
              <a:sym typeface="Montserrat"/>
            </a:endParaRPr>
          </a:p>
        </p:txBody>
      </p:sp>
      <p:sp>
        <p:nvSpPr>
          <p:cNvPr id="926" name="Google Shape;926;g3352f87525d_0_43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927" name="Google Shape;927;g3352f87525d_0_431"/>
          <p:cNvGrpSpPr/>
          <p:nvPr/>
        </p:nvGrpSpPr>
        <p:grpSpPr>
          <a:xfrm>
            <a:off x="0" y="0"/>
            <a:ext cx="18288000" cy="10287000"/>
            <a:chOff x="0" y="0"/>
            <a:chExt cx="24384000" cy="13716000"/>
          </a:xfrm>
        </p:grpSpPr>
        <p:cxnSp>
          <p:nvCxnSpPr>
            <p:cNvPr id="928" name="Google Shape;928;g3352f87525d_0_43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29" name="Google Shape;929;g3352f87525d_0_4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30" name="Google Shape;930;g3352f87525d_0_4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31" name="Google Shape;931;g3352f87525d_0_43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933" name="Google Shape;933;g3352f87525d_0_431"/>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https://www.youtube.com/watch?v=7t_oJWlmT9I</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934" name="Google Shape;934;g3352f87525d_0_431"/>
          <p:cNvGrpSpPr/>
          <p:nvPr/>
        </p:nvGrpSpPr>
        <p:grpSpPr>
          <a:xfrm>
            <a:off x="10773074" y="2092991"/>
            <a:ext cx="3622164" cy="7165318"/>
            <a:chOff x="10948449" y="2091441"/>
            <a:chExt cx="3622164" cy="7165318"/>
          </a:xfrm>
        </p:grpSpPr>
        <p:sp>
          <p:nvSpPr>
            <p:cNvPr id="935" name="Google Shape;935;g3352f87525d_0_43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g3352f87525d_0_43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g3352f87525d_0_43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g3352f87525d_0_43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g3352f87525d_0_43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g3352f87525d_0_43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g3352f87525d_0_43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g3352f87525d_0_43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3" name="Google Shape;943;g3352f87525d_0_431"/>
          <p:cNvPicPr preferRelativeResize="0"/>
          <p:nvPr/>
        </p:nvPicPr>
        <p:blipFill rotWithShape="1">
          <a:blip r:embed="rId7">
            <a:alphaModFix/>
          </a:blip>
          <a:srcRect l="13465" r="13472"/>
          <a:stretch/>
        </p:blipFill>
        <p:spPr>
          <a:xfrm>
            <a:off x="10987075" y="2247775"/>
            <a:ext cx="3225575" cy="6855751"/>
          </a:xfrm>
          <a:prstGeom prst="rect">
            <a:avLst/>
          </a:prstGeom>
          <a:noFill/>
          <a:ln>
            <a:noFill/>
          </a:ln>
        </p:spPr>
      </p:pic>
      <p:sp>
        <p:nvSpPr>
          <p:cNvPr id="2" name="Google Shape;819;g2d93ef468f0_0_67">
            <a:extLst>
              <a:ext uri="{FF2B5EF4-FFF2-40B4-BE49-F238E27FC236}">
                <a16:creationId xmlns:a16="http://schemas.microsoft.com/office/drawing/2014/main" id="{06ABB8E3-8B87-A8A5-F6F3-D71747A1319C}"/>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8"/>
        <p:cNvGrpSpPr/>
        <p:nvPr/>
      </p:nvGrpSpPr>
      <p:grpSpPr>
        <a:xfrm>
          <a:off x="0" y="0"/>
          <a:ext cx="0" cy="0"/>
          <a:chOff x="0" y="0"/>
          <a:chExt cx="0" cy="0"/>
        </a:xfrm>
      </p:grpSpPr>
      <p:sp>
        <p:nvSpPr>
          <p:cNvPr id="949" name="Google Shape;949;g2d93ef468f0_0_9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950" name="Google Shape;950;g2d93ef468f0_0_90"/>
          <p:cNvSpPr txBox="1"/>
          <p:nvPr/>
        </p:nvSpPr>
        <p:spPr>
          <a:xfrm>
            <a:off x="424800" y="2372400"/>
            <a:ext cx="15927900" cy="7685994"/>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g2d93ef468f0_0_90"/>
          <p:cNvGrpSpPr/>
          <p:nvPr/>
        </p:nvGrpSpPr>
        <p:grpSpPr>
          <a:xfrm>
            <a:off x="391357" y="943563"/>
            <a:ext cx="11126464" cy="1678610"/>
            <a:chOff x="1644840" y="1659960"/>
            <a:chExt cx="3308100" cy="1806900"/>
          </a:xfrm>
        </p:grpSpPr>
        <p:sp>
          <p:nvSpPr>
            <p:cNvPr id="952" name="Google Shape;952;g2d93ef468f0_0_9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953" name="Google Shape;953;g2d93ef468f0_0_9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g2d93ef468f0_0_90"/>
          <p:cNvSpPr txBox="1"/>
          <p:nvPr/>
        </p:nvSpPr>
        <p:spPr>
          <a:xfrm>
            <a:off x="295858" y="1059462"/>
            <a:ext cx="10859541" cy="9660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Zaawansowane techniki krawieckie</a:t>
            </a:r>
            <a:endParaRPr sz="3000" dirty="0">
              <a:solidFill>
                <a:schemeClr val="dk1"/>
              </a:solidFill>
              <a:latin typeface="DM Serif Display"/>
              <a:ea typeface="DM Serif Display"/>
              <a:cs typeface="DM Serif Display"/>
              <a:sym typeface="DM Serif Display"/>
            </a:endParaRPr>
          </a:p>
        </p:txBody>
      </p:sp>
      <p:sp>
        <p:nvSpPr>
          <p:cNvPr id="955" name="Google Shape;955;g2d93ef468f0_0_9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956" name="Google Shape;956;g2d93ef468f0_0_90"/>
          <p:cNvGrpSpPr/>
          <p:nvPr/>
        </p:nvGrpSpPr>
        <p:grpSpPr>
          <a:xfrm>
            <a:off x="0" y="0"/>
            <a:ext cx="18288000" cy="10287000"/>
            <a:chOff x="0" y="0"/>
            <a:chExt cx="24384000" cy="13716000"/>
          </a:xfrm>
        </p:grpSpPr>
        <p:cxnSp>
          <p:nvCxnSpPr>
            <p:cNvPr id="957" name="Google Shape;957;g2d93ef468f0_0_9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58" name="Google Shape;958;g2d93ef468f0_0_9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59" name="Google Shape;959;g2d93ef468f0_0_9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60" name="Google Shape;960;g2d93ef468f0_0_9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pic>
        <p:nvPicPr>
          <p:cNvPr id="962" name="Google Shape;962;g2d93ef468f0_0_90"/>
          <p:cNvPicPr preferRelativeResize="0"/>
          <p:nvPr/>
        </p:nvPicPr>
        <p:blipFill rotWithShape="1">
          <a:blip r:embed="rId5">
            <a:alphaModFix/>
          </a:blip>
          <a:srcRect l="16197" r="16197" b="35724"/>
          <a:stretch/>
        </p:blipFill>
        <p:spPr>
          <a:xfrm>
            <a:off x="11455650" y="3316050"/>
            <a:ext cx="4416650" cy="6298976"/>
          </a:xfrm>
          <a:prstGeom prst="rect">
            <a:avLst/>
          </a:prstGeom>
          <a:noFill/>
          <a:ln>
            <a:noFill/>
          </a:ln>
        </p:spPr>
      </p:pic>
      <p:pic>
        <p:nvPicPr>
          <p:cNvPr id="963" name="Google Shape;963;g2d93ef468f0_0_90"/>
          <p:cNvPicPr preferRelativeResize="0"/>
          <p:nvPr/>
        </p:nvPicPr>
        <p:blipFill rotWithShape="1">
          <a:blip r:embed="rId6">
            <a:alphaModFix/>
          </a:blip>
          <a:srcRect l="17794" t="-1096" r="17801" b="39862"/>
          <a:stretch/>
        </p:blipFill>
        <p:spPr>
          <a:xfrm>
            <a:off x="618450" y="3316050"/>
            <a:ext cx="4416647" cy="6298949"/>
          </a:xfrm>
          <a:prstGeom prst="rect">
            <a:avLst/>
          </a:prstGeom>
          <a:noFill/>
          <a:ln>
            <a:noFill/>
          </a:ln>
        </p:spPr>
      </p:pic>
      <p:sp>
        <p:nvSpPr>
          <p:cNvPr id="964" name="Google Shape;964;g2d93ef468f0_0_90"/>
          <p:cNvSpPr txBox="1"/>
          <p:nvPr/>
        </p:nvSpPr>
        <p:spPr>
          <a:xfrm>
            <a:off x="5035100" y="9214800"/>
            <a:ext cx="6120300" cy="615600"/>
          </a:xfrm>
          <a:prstGeom prst="rect">
            <a:avLst/>
          </a:prstGeom>
          <a:solidFill>
            <a:srgbClr val="CFCF5A"/>
          </a:solidFill>
          <a:ln>
            <a:noFill/>
          </a:ln>
        </p:spPr>
        <p:txBody>
          <a:bodyPr spcFirstLastPara="1" wrap="square" lIns="91425" tIns="91425" rIns="91425" bIns="91425" anchor="t" anchorCtr="0">
            <a:spAutoFit/>
          </a:bodyPr>
          <a:lstStyle/>
          <a:p>
            <a:pPr marL="0" lvl="0" indent="0" algn="ctr" rtl="0">
              <a:lnSpc>
                <a:spcPct val="100000"/>
              </a:lnSpc>
              <a:spcBef>
                <a:spcPts val="2400"/>
              </a:spcBef>
              <a:spcAft>
                <a:spcPts val="600"/>
              </a:spcAft>
              <a:buNone/>
            </a:pPr>
            <a:r>
              <a:rPr lang="pl">
                <a:solidFill>
                  <a:schemeClr val="dk1"/>
                </a:solidFill>
                <a:latin typeface="Montserrat"/>
                <a:ea typeface="Montserrat"/>
                <a:cs typeface="Montserrat"/>
                <a:sym typeface="Montserrat"/>
              </a:rPr>
              <a:t>Kolekcja jesień/zima 2020, COMME DES GARÇONS autorstwa Junyi Watanabe</a:t>
            </a:r>
            <a:endParaRPr>
              <a:solidFill>
                <a:schemeClr val="dk1"/>
              </a:solidFill>
              <a:latin typeface="Montserrat"/>
              <a:ea typeface="Montserrat"/>
              <a:cs typeface="Montserrat"/>
              <a:sym typeface="Montserrat"/>
            </a:endParaRPr>
          </a:p>
        </p:txBody>
      </p:sp>
      <p:sp>
        <p:nvSpPr>
          <p:cNvPr id="965" name="Google Shape;965;g2d93ef468f0_0_90"/>
          <p:cNvSpPr txBox="1"/>
          <p:nvPr/>
        </p:nvSpPr>
        <p:spPr>
          <a:xfrm>
            <a:off x="5374390" y="2222850"/>
            <a:ext cx="5841600" cy="58413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i="1" dirty="0">
                <a:solidFill>
                  <a:schemeClr val="dk1"/>
                </a:solidFill>
                <a:latin typeface="Montserrat"/>
                <a:ea typeface="Montserrat"/>
                <a:cs typeface="Montserrat"/>
                <a:sym typeface="Montserrat"/>
              </a:rPr>
              <a:t>Hybrydowe marynarki i płaszcze (...) wzbogacają podstawowe elementy męskiej garderoby o kontrastowe materiały, takie jak kurtki typu bomber, kurtki robocze i kurtki puchowe. Daje to naprawdę odważne efekty, gdy jasnoniebieskie pikowanie ozdabia stonowaną wełnianą kurtkę w jodełkę w kolorze soli i pieprzu, a efektowne pomarańczowe panele typu bomber przełamują brązową marynarkę w pepitkę. Odblaskowe szwy, kieszenie i zamki dodają tej odświeżonej odzieży wierzchniej dodatkowej funkcjonalności i szyku.</a:t>
            </a:r>
            <a:endParaRPr sz="2100" dirty="0">
              <a:solidFill>
                <a:schemeClr val="dk1"/>
              </a:solidFill>
              <a:latin typeface="Montserrat"/>
              <a:ea typeface="Montserrat"/>
              <a:cs typeface="Montserrat"/>
              <a:sym typeface="Montserrat"/>
            </a:endParaRPr>
          </a:p>
        </p:txBody>
      </p:sp>
      <p:sp>
        <p:nvSpPr>
          <p:cNvPr id="966" name="Google Shape;966;g2d93ef468f0_0_90"/>
          <p:cNvSpPr txBox="1"/>
          <p:nvPr/>
        </p:nvSpPr>
        <p:spPr>
          <a:xfrm>
            <a:off x="11551249" y="1385925"/>
            <a:ext cx="4506600" cy="104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sz="2600" b="1">
                <a:solidFill>
                  <a:schemeClr val="dk1"/>
                </a:solidFill>
                <a:latin typeface="Montserrat"/>
                <a:ea typeface="Montserrat"/>
                <a:cs typeface="Montserrat"/>
                <a:sym typeface="Montserrat"/>
              </a:rPr>
              <a:t>Frankenstein Patchwork Pieces</a:t>
            </a:r>
            <a:endParaRPr sz="2600" b="1"/>
          </a:p>
        </p:txBody>
      </p:sp>
      <p:sp>
        <p:nvSpPr>
          <p:cNvPr id="2" name="Google Shape;819;g2d93ef468f0_0_67">
            <a:extLst>
              <a:ext uri="{FF2B5EF4-FFF2-40B4-BE49-F238E27FC236}">
                <a16:creationId xmlns:a16="http://schemas.microsoft.com/office/drawing/2014/main" id="{13F52CF7-6C17-9F70-2F55-F49306C4C27F}"/>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70"/>
        <p:cNvGrpSpPr/>
        <p:nvPr/>
      </p:nvGrpSpPr>
      <p:grpSpPr>
        <a:xfrm>
          <a:off x="0" y="0"/>
          <a:ext cx="0" cy="0"/>
          <a:chOff x="0" y="0"/>
          <a:chExt cx="0" cy="0"/>
        </a:xfrm>
      </p:grpSpPr>
      <p:grpSp>
        <p:nvGrpSpPr>
          <p:cNvPr id="971" name="Google Shape;971;g3352f87525d_0_147"/>
          <p:cNvGrpSpPr/>
          <p:nvPr/>
        </p:nvGrpSpPr>
        <p:grpSpPr>
          <a:xfrm>
            <a:off x="0" y="0"/>
            <a:ext cx="18288000" cy="10287000"/>
            <a:chOff x="0" y="0"/>
            <a:chExt cx="24384000" cy="13716000"/>
          </a:xfrm>
        </p:grpSpPr>
        <p:cxnSp>
          <p:nvCxnSpPr>
            <p:cNvPr id="972" name="Google Shape;972;g3352f87525d_0_14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73" name="Google Shape;973;g3352f87525d_0_14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74" name="Google Shape;974;g3352f87525d_0_14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75" name="Google Shape;975;g3352f87525d_0_14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76" name="Google Shape;976;g3352f87525d_0_147"/>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977" name="Google Shape;977;g3352f87525d_0_147"/>
          <p:cNvGrpSpPr/>
          <p:nvPr/>
        </p:nvGrpSpPr>
        <p:grpSpPr>
          <a:xfrm>
            <a:off x="0" y="0"/>
            <a:ext cx="18288000" cy="10287000"/>
            <a:chOff x="0" y="0"/>
            <a:chExt cx="24384000" cy="13716000"/>
          </a:xfrm>
        </p:grpSpPr>
        <p:cxnSp>
          <p:nvCxnSpPr>
            <p:cNvPr id="978" name="Google Shape;978;g3352f87525d_0_14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79" name="Google Shape;979;g3352f87525d_0_14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80" name="Google Shape;980;g3352f87525d_0_14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81" name="Google Shape;981;g3352f87525d_0_14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83" name="Google Shape;983;g3352f87525d_0_147"/>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złożone zamknięcia</a:t>
            </a:r>
            <a:endParaRPr sz="3600">
              <a:solidFill>
                <a:schemeClr val="lt1"/>
              </a:solidFill>
              <a:latin typeface="DM Serif Display"/>
              <a:ea typeface="DM Serif Display"/>
              <a:cs typeface="DM Serif Display"/>
              <a:sym typeface="DM Serif Display"/>
            </a:endParaRPr>
          </a:p>
        </p:txBody>
      </p:sp>
      <p:sp>
        <p:nvSpPr>
          <p:cNvPr id="984" name="Google Shape;984;g3352f87525d_0_147"/>
          <p:cNvSpPr txBox="1"/>
          <p:nvPr/>
        </p:nvSpPr>
        <p:spPr>
          <a:xfrm>
            <a:off x="464450" y="1949075"/>
            <a:ext cx="10833900" cy="7157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99" b="1" dirty="0">
                <a:solidFill>
                  <a:srgbClr val="1E2328"/>
                </a:solidFill>
                <a:latin typeface="Montserrat"/>
                <a:ea typeface="Montserrat"/>
                <a:cs typeface="Montserrat"/>
                <a:sym typeface="Montserrat"/>
              </a:rPr>
              <a:t>Połączenie podszewki i dołu</a:t>
            </a:r>
            <a:endParaRPr sz="2199" b="1" dirty="0">
              <a:solidFill>
                <a:srgbClr val="1E2328"/>
              </a:solidFill>
              <a:latin typeface="Montserrat"/>
              <a:ea typeface="Montserrat"/>
              <a:cs typeface="Montserrat"/>
              <a:sym typeface="Montserrat"/>
            </a:endParaRPr>
          </a:p>
          <a:p>
            <a:pPr marL="457200" lvl="0" indent="-361950" algn="l" rtl="0">
              <a:spcBef>
                <a:spcPts val="0"/>
              </a:spcBef>
              <a:spcAft>
                <a:spcPts val="0"/>
              </a:spcAft>
              <a:buSzPts val="2100"/>
              <a:buFont typeface="Montserrat"/>
              <a:buAutoNum type="arabicPeriod"/>
            </a:pPr>
            <a:r>
              <a:rPr lang="pl" sz="2100" dirty="0">
                <a:latin typeface="Montserrat"/>
                <a:ea typeface="Montserrat"/>
                <a:cs typeface="Montserrat"/>
                <a:sym typeface="Montserrat"/>
              </a:rPr>
              <a:t>Wyrównaj prawą stronę materiału głównego z podszewką/obszyciem i zszyj dolną część. Upewnij się, że krawędź szwu bocznego podszewki jest wyrównana ze szwem materiału głównego. Zauważysz wtedy nadmiar materiału głównego, tworzący trójkątny kształt. Przytnij ten nadmiar z obu stron, aby uzyskać schludniejsze wykończenie. Pozostaw duży otwór, aby ułatwić wywrócenie ubrania na prawą stronę.</a:t>
            </a:r>
            <a:endParaRPr sz="2100" dirty="0">
              <a:latin typeface="Montserrat"/>
              <a:ea typeface="Montserrat"/>
              <a:cs typeface="Montserrat"/>
              <a:sym typeface="Montserrat"/>
            </a:endParaRPr>
          </a:p>
          <a:p>
            <a:pPr marL="457200" lvl="0" indent="0" algn="l" rtl="0">
              <a:spcBef>
                <a:spcPts val="0"/>
              </a:spcBef>
              <a:spcAft>
                <a:spcPts val="0"/>
              </a:spcAft>
              <a:buNone/>
            </a:pPr>
            <a:endParaRPr sz="2100" dirty="0">
              <a:latin typeface="Montserrat"/>
              <a:ea typeface="Montserrat"/>
              <a:cs typeface="Montserrat"/>
              <a:sym typeface="Montserrat"/>
            </a:endParaRPr>
          </a:p>
          <a:p>
            <a:pPr marL="457200" lvl="0" indent="-361950" algn="l" rtl="0">
              <a:spcBef>
                <a:spcPts val="0"/>
              </a:spcBef>
              <a:spcAft>
                <a:spcPts val="0"/>
              </a:spcAft>
              <a:buSzPts val="2100"/>
              <a:buFont typeface="Montserrat"/>
              <a:buAutoNum type="arabicPeriod"/>
            </a:pPr>
            <a:r>
              <a:rPr lang="pl" sz="2100" dirty="0">
                <a:latin typeface="Montserrat"/>
                <a:ea typeface="Montserrat"/>
                <a:cs typeface="Montserrat"/>
                <a:sym typeface="Montserrat"/>
              </a:rPr>
              <a:t>Z prawej strony płaszcza złóż podwinięcie do pożądanej długości, upewniając się, że jest równe na całym obwodzie płaszcza. Przypnij podwinięcie wzdłuż linii zagięcia. Wywróć płaszcz na lewą stronę, tak aby jego prawa strona była skierowana do Ciebie. Zaczynając od jednego końca podwinięcia, wbij igłę w podwinięcie, a następnie przeciągnij ją z powrotem przez główny materiał, wykonując mały ścieg, który złapie kilka nitek zagięcia i głównego materiału.</a:t>
            </a:r>
            <a:endParaRPr sz="2100" dirty="0">
              <a:latin typeface="Montserrat"/>
              <a:ea typeface="Montserrat"/>
              <a:cs typeface="Montserrat"/>
              <a:sym typeface="Montserrat"/>
            </a:endParaRPr>
          </a:p>
          <a:p>
            <a:pPr marL="457200" lvl="0" indent="0" algn="l" rtl="0">
              <a:spcBef>
                <a:spcPts val="0"/>
              </a:spcBef>
              <a:spcAft>
                <a:spcPts val="0"/>
              </a:spcAft>
              <a:buNone/>
            </a:pPr>
            <a:endParaRPr sz="2100" dirty="0">
              <a:latin typeface="Montserrat"/>
              <a:ea typeface="Montserrat"/>
              <a:cs typeface="Montserrat"/>
              <a:sym typeface="Montserrat"/>
            </a:endParaRPr>
          </a:p>
          <a:p>
            <a:pPr marL="457200" lvl="0" indent="-361950" algn="l" rtl="0">
              <a:spcBef>
                <a:spcPts val="0"/>
              </a:spcBef>
              <a:spcAft>
                <a:spcPts val="0"/>
              </a:spcAft>
              <a:buSzPts val="2100"/>
              <a:buFont typeface="Montserrat"/>
              <a:buAutoNum type="arabicPeriod"/>
            </a:pPr>
            <a:r>
              <a:rPr lang="pl" sz="2100" dirty="0">
                <a:latin typeface="Montserrat"/>
                <a:ea typeface="Montserrat"/>
                <a:cs typeface="Montserrat"/>
                <a:sym typeface="Montserrat"/>
              </a:rPr>
              <a:t>Przesuwaj się wzdłuż linii dolnej krawędzi, upewniając się, że ściegi są równomiernie rozmieszczone i nie wystają poza wierzch płaszcza. Po dotarciu do końca dołu, zawiąż nić i odetnij nadmiar.</a:t>
            </a:r>
            <a:endParaRPr sz="2100" dirty="0">
              <a:latin typeface="Montserrat"/>
              <a:ea typeface="Montserrat"/>
              <a:cs typeface="Montserrat"/>
              <a:sym typeface="Montserrat"/>
            </a:endParaRPr>
          </a:p>
          <a:p>
            <a:pPr marL="457200" lvl="0" indent="0" algn="l" rtl="0">
              <a:spcBef>
                <a:spcPts val="0"/>
              </a:spcBef>
              <a:spcAft>
                <a:spcPts val="0"/>
              </a:spcAft>
              <a:buNone/>
            </a:pPr>
            <a:endParaRPr sz="2100" dirty="0">
              <a:latin typeface="Montserrat"/>
              <a:ea typeface="Montserrat"/>
              <a:cs typeface="Montserrat"/>
              <a:sym typeface="Montserrat"/>
            </a:endParaRPr>
          </a:p>
          <a:p>
            <a:pPr marL="457200" lvl="0" indent="-361950" algn="l" rtl="0">
              <a:spcBef>
                <a:spcPts val="0"/>
              </a:spcBef>
              <a:spcAft>
                <a:spcPts val="0"/>
              </a:spcAft>
              <a:buSzPts val="2100"/>
              <a:buFont typeface="Montserrat"/>
              <a:buAutoNum type="arabicPeriod"/>
            </a:pPr>
            <a:r>
              <a:rPr lang="pl" sz="2100" dirty="0">
                <a:latin typeface="Montserrat"/>
                <a:ea typeface="Montserrat"/>
                <a:cs typeface="Montserrat"/>
                <a:sym typeface="Montserrat"/>
              </a:rPr>
              <a:t>Wywróć ubranie na prawą stronę, podwiń brzegi wzdłuż linii szwu i zamknij otwór ręcznie ściegiem krytym.</a:t>
            </a:r>
            <a:endParaRPr sz="2799" dirty="0">
              <a:solidFill>
                <a:srgbClr val="1E2328"/>
              </a:solidFill>
              <a:latin typeface="Montserrat"/>
              <a:ea typeface="Montserrat"/>
              <a:cs typeface="Montserrat"/>
              <a:sym typeface="Montserrat"/>
            </a:endParaRPr>
          </a:p>
        </p:txBody>
      </p:sp>
      <p:pic>
        <p:nvPicPr>
          <p:cNvPr id="985" name="Google Shape;985;g3352f87525d_0_147"/>
          <p:cNvPicPr preferRelativeResize="0"/>
          <p:nvPr/>
        </p:nvPicPr>
        <p:blipFill rotWithShape="1">
          <a:blip r:embed="rId5">
            <a:alphaModFix/>
          </a:blip>
          <a:srcRect b="19878"/>
          <a:stretch/>
        </p:blipFill>
        <p:spPr>
          <a:xfrm>
            <a:off x="12127850" y="6348098"/>
            <a:ext cx="4153500" cy="3327750"/>
          </a:xfrm>
          <a:prstGeom prst="rect">
            <a:avLst/>
          </a:prstGeom>
          <a:noFill/>
          <a:ln>
            <a:noFill/>
          </a:ln>
        </p:spPr>
      </p:pic>
      <p:pic>
        <p:nvPicPr>
          <p:cNvPr id="986" name="Google Shape;986;g3352f87525d_0_147"/>
          <p:cNvPicPr preferRelativeResize="0"/>
          <p:nvPr/>
        </p:nvPicPr>
        <p:blipFill rotWithShape="1">
          <a:blip r:embed="rId6">
            <a:alphaModFix/>
          </a:blip>
          <a:srcRect b="23354"/>
          <a:stretch/>
        </p:blipFill>
        <p:spPr>
          <a:xfrm>
            <a:off x="12127850" y="2344137"/>
            <a:ext cx="4153500" cy="3183488"/>
          </a:xfrm>
          <a:prstGeom prst="rect">
            <a:avLst/>
          </a:prstGeom>
          <a:noFill/>
          <a:ln>
            <a:noFill/>
          </a:ln>
        </p:spPr>
      </p:pic>
      <p:sp>
        <p:nvSpPr>
          <p:cNvPr id="2" name="Google Shape;819;g2d93ef468f0_0_67">
            <a:extLst>
              <a:ext uri="{FF2B5EF4-FFF2-40B4-BE49-F238E27FC236}">
                <a16:creationId xmlns:a16="http://schemas.microsoft.com/office/drawing/2014/main" id="{6ED818A7-B974-7A6C-194C-EA580FD14D79}"/>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grpSp>
        <p:nvGrpSpPr>
          <p:cNvPr id="991" name="Google Shape;991;g2d93ef468f0_0_300"/>
          <p:cNvGrpSpPr/>
          <p:nvPr/>
        </p:nvGrpSpPr>
        <p:grpSpPr>
          <a:xfrm>
            <a:off x="12759477" y="5674870"/>
            <a:ext cx="2839841" cy="4612380"/>
            <a:chOff x="0" y="0"/>
            <a:chExt cx="2254200" cy="3661200"/>
          </a:xfrm>
        </p:grpSpPr>
        <p:sp>
          <p:nvSpPr>
            <p:cNvPr id="992" name="Google Shape;992;g2d93ef468f0_0_30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93" name="Google Shape;993;g2d93ef468f0_0_30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4" name="Google Shape;994;g2d93ef468f0_0_300"/>
          <p:cNvGrpSpPr/>
          <p:nvPr/>
        </p:nvGrpSpPr>
        <p:grpSpPr>
          <a:xfrm>
            <a:off x="0" y="0"/>
            <a:ext cx="18288000" cy="10287000"/>
            <a:chOff x="0" y="0"/>
            <a:chExt cx="24384000" cy="13716000"/>
          </a:xfrm>
        </p:grpSpPr>
        <p:cxnSp>
          <p:nvCxnSpPr>
            <p:cNvPr id="995" name="Google Shape;995;g2d93ef468f0_0_30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96" name="Google Shape;996;g2d93ef468f0_0_30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97" name="Google Shape;997;g2d93ef468f0_0_30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98" name="Google Shape;998;g2d93ef468f0_0_30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99" name="Google Shape;999;g2d93ef468f0_0_300"/>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000" name="Google Shape;1000;g2d93ef468f0_0_300"/>
          <p:cNvSpPr txBox="1"/>
          <p:nvPr/>
        </p:nvSpPr>
        <p:spPr>
          <a:xfrm>
            <a:off x="1031575" y="2336163"/>
            <a:ext cx="93555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 złożone zamknięcia</a:t>
            </a:r>
            <a:endParaRPr sz="4700">
              <a:solidFill>
                <a:schemeClr val="dk1"/>
              </a:solidFill>
              <a:latin typeface="DM Serif Display"/>
              <a:ea typeface="DM Serif Display"/>
              <a:cs typeface="DM Serif Display"/>
              <a:sym typeface="DM Serif Display"/>
            </a:endParaRPr>
          </a:p>
        </p:txBody>
      </p:sp>
      <p:grpSp>
        <p:nvGrpSpPr>
          <p:cNvPr id="1001" name="Google Shape;1001;g2d93ef468f0_0_300"/>
          <p:cNvGrpSpPr/>
          <p:nvPr/>
        </p:nvGrpSpPr>
        <p:grpSpPr>
          <a:xfrm>
            <a:off x="2359674" y="8227523"/>
            <a:ext cx="1677150" cy="563152"/>
            <a:chOff x="0" y="0"/>
            <a:chExt cx="2236199" cy="750870"/>
          </a:xfrm>
        </p:grpSpPr>
        <p:grpSp>
          <p:nvGrpSpPr>
            <p:cNvPr id="1002" name="Google Shape;1002;g2d93ef468f0_0_300"/>
            <p:cNvGrpSpPr/>
            <p:nvPr/>
          </p:nvGrpSpPr>
          <p:grpSpPr>
            <a:xfrm>
              <a:off x="0" y="0"/>
              <a:ext cx="2236199" cy="750870"/>
              <a:chOff x="0" y="0"/>
              <a:chExt cx="742800" cy="249417"/>
            </a:xfrm>
          </p:grpSpPr>
          <p:sp>
            <p:nvSpPr>
              <p:cNvPr id="1003" name="Google Shape;1003;g2d93ef468f0_0_300"/>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004" name="Google Shape;1004;g2d93ef468f0_0_300"/>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05" name="Google Shape;1005;g2d93ef468f0_0_300"/>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1006" name="Google Shape;1006;g2d93ef468f0_0_300"/>
          <p:cNvSpPr txBox="1"/>
          <p:nvPr/>
        </p:nvSpPr>
        <p:spPr>
          <a:xfrm>
            <a:off x="1031579" y="4255965"/>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Ci profesjonalną technikę zamykania podszewki na dole ubrania.</a:t>
            </a:r>
            <a:endParaRPr sz="2199">
              <a:solidFill>
                <a:srgbClr val="1E2328"/>
              </a:solidFill>
              <a:latin typeface="Montserrat"/>
              <a:ea typeface="Montserrat"/>
              <a:cs typeface="Montserrat"/>
              <a:sym typeface="Montserrat"/>
            </a:endParaRPr>
          </a:p>
        </p:txBody>
      </p:sp>
      <p:sp>
        <p:nvSpPr>
          <p:cNvPr id="1007" name="Google Shape;1007;g2d93ef468f0_0_30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1008" name="Google Shape;1008;g2d93ef468f0_0_300"/>
          <p:cNvGrpSpPr/>
          <p:nvPr/>
        </p:nvGrpSpPr>
        <p:grpSpPr>
          <a:xfrm>
            <a:off x="0" y="0"/>
            <a:ext cx="18288000" cy="10287000"/>
            <a:chOff x="0" y="0"/>
            <a:chExt cx="24384000" cy="13716000"/>
          </a:xfrm>
        </p:grpSpPr>
        <p:cxnSp>
          <p:nvCxnSpPr>
            <p:cNvPr id="1009" name="Google Shape;1009;g2d93ef468f0_0_30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10" name="Google Shape;1010;g2d93ef468f0_0_30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11" name="Google Shape;1011;g2d93ef468f0_0_30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12" name="Google Shape;1012;g2d93ef468f0_0_30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grpSp>
        <p:nvGrpSpPr>
          <p:cNvPr id="1014" name="Google Shape;1014;g2d93ef468f0_0_300"/>
          <p:cNvGrpSpPr/>
          <p:nvPr/>
        </p:nvGrpSpPr>
        <p:grpSpPr>
          <a:xfrm>
            <a:off x="10773074" y="2092991"/>
            <a:ext cx="3622164" cy="7165318"/>
            <a:chOff x="10948449" y="2091441"/>
            <a:chExt cx="3622164" cy="7165318"/>
          </a:xfrm>
        </p:grpSpPr>
        <p:sp>
          <p:nvSpPr>
            <p:cNvPr id="1015" name="Google Shape;1015;g2d93ef468f0_0_300"/>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g2d93ef468f0_0_300"/>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g2d93ef468f0_0_300"/>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g2d93ef468f0_0_300"/>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g2d93ef468f0_0_300"/>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g2d93ef468f0_0_300"/>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g2d93ef468f0_0_300"/>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g2d93ef468f0_0_300"/>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3" name="Google Shape;1023;g2d93ef468f0_0_300"/>
          <p:cNvPicPr preferRelativeResize="0"/>
          <p:nvPr/>
        </p:nvPicPr>
        <p:blipFill rotWithShape="1">
          <a:blip r:embed="rId6">
            <a:alphaModFix/>
          </a:blip>
          <a:srcRect l="8382" r="8374"/>
          <a:stretch/>
        </p:blipFill>
        <p:spPr>
          <a:xfrm>
            <a:off x="10987075" y="2247775"/>
            <a:ext cx="3225576" cy="6855752"/>
          </a:xfrm>
          <a:prstGeom prst="rect">
            <a:avLst/>
          </a:prstGeom>
          <a:noFill/>
          <a:ln>
            <a:noFill/>
          </a:ln>
        </p:spPr>
      </p:pic>
      <p:sp>
        <p:nvSpPr>
          <p:cNvPr id="1024" name="Google Shape;1024;g2d93ef468f0_0_300"/>
          <p:cNvSpPr txBox="1"/>
          <p:nvPr/>
        </p:nvSpPr>
        <p:spPr>
          <a:xfrm>
            <a:off x="5272400" y="8334325"/>
            <a:ext cx="659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dirty="0">
                <a:solidFill>
                  <a:schemeClr val="dk1"/>
                </a:solidFill>
                <a:latin typeface="Montserrat"/>
                <a:ea typeface="Montserrat"/>
                <a:cs typeface="Montserrat"/>
                <a:sym typeface="Montserrat"/>
                <a:hlinkClick r:id="rId7"/>
              </a:rPr>
              <a:t>https://www.youtube.com/watch?v=XGHrUVwIPZk&amp;t=99s</a:t>
            </a:r>
            <a:r>
              <a:rPr lang="pl" dirty="0">
                <a:solidFill>
                  <a:schemeClr val="dk1"/>
                </a:solidFill>
                <a:latin typeface="Montserrat"/>
                <a:ea typeface="Montserrat"/>
                <a:cs typeface="Montserrat"/>
                <a:sym typeface="Montserrat"/>
              </a:rPr>
              <a:t> </a:t>
            </a:r>
            <a:endParaRPr dirty="0">
              <a:solidFill>
                <a:schemeClr val="dk1"/>
              </a:solidFill>
              <a:latin typeface="Montserrat"/>
              <a:ea typeface="Montserrat"/>
              <a:cs typeface="Montserrat"/>
              <a:sym typeface="Montserrat"/>
            </a:endParaRPr>
          </a:p>
        </p:txBody>
      </p:sp>
      <p:sp>
        <p:nvSpPr>
          <p:cNvPr id="2" name="Google Shape;819;g2d93ef468f0_0_67">
            <a:extLst>
              <a:ext uri="{FF2B5EF4-FFF2-40B4-BE49-F238E27FC236}">
                <a16:creationId xmlns:a16="http://schemas.microsoft.com/office/drawing/2014/main" id="{79AEF7F2-E7D2-E53D-8E99-5772E032E076}"/>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28"/>
        <p:cNvGrpSpPr/>
        <p:nvPr/>
      </p:nvGrpSpPr>
      <p:grpSpPr>
        <a:xfrm>
          <a:off x="0" y="0"/>
          <a:ext cx="0" cy="0"/>
          <a:chOff x="0" y="0"/>
          <a:chExt cx="0" cy="0"/>
        </a:xfrm>
      </p:grpSpPr>
      <p:grpSp>
        <p:nvGrpSpPr>
          <p:cNvPr id="1029" name="Google Shape;1029;g3352f87525d_0_373"/>
          <p:cNvGrpSpPr/>
          <p:nvPr/>
        </p:nvGrpSpPr>
        <p:grpSpPr>
          <a:xfrm>
            <a:off x="0" y="0"/>
            <a:ext cx="18288000" cy="10287000"/>
            <a:chOff x="0" y="0"/>
            <a:chExt cx="24384000" cy="13716000"/>
          </a:xfrm>
        </p:grpSpPr>
        <p:cxnSp>
          <p:nvCxnSpPr>
            <p:cNvPr id="1030" name="Google Shape;1030;g3352f87525d_0_37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31" name="Google Shape;1031;g3352f87525d_0_37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32" name="Google Shape;1032;g3352f87525d_0_37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33" name="Google Shape;1033;g3352f87525d_0_37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34" name="Google Shape;1034;g3352f87525d_0_37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035" name="Google Shape;1035;g3352f87525d_0_373"/>
          <p:cNvGrpSpPr/>
          <p:nvPr/>
        </p:nvGrpSpPr>
        <p:grpSpPr>
          <a:xfrm>
            <a:off x="0" y="0"/>
            <a:ext cx="18288000" cy="10287000"/>
            <a:chOff x="0" y="0"/>
            <a:chExt cx="24384000" cy="13716000"/>
          </a:xfrm>
        </p:grpSpPr>
        <p:cxnSp>
          <p:nvCxnSpPr>
            <p:cNvPr id="1036" name="Google Shape;1036;g3352f87525d_0_37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37" name="Google Shape;1037;g3352f87525d_0_37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38" name="Google Shape;1038;g3352f87525d_0_37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39" name="Google Shape;1039;g3352f87525d_0_37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041" name="Google Shape;1041;g3352f87525d_0_373"/>
          <p:cNvSpPr txBox="1"/>
          <p:nvPr/>
        </p:nvSpPr>
        <p:spPr>
          <a:xfrm>
            <a:off x="429215" y="1000142"/>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Zaawansowane techniki krawieckie </a:t>
            </a:r>
            <a:r>
              <a:rPr lang="pl" sz="4800" dirty="0">
                <a:solidFill>
                  <a:schemeClr val="dk1"/>
                </a:solidFill>
                <a:latin typeface="DM Serif Display"/>
                <a:ea typeface="DM Serif Display"/>
                <a:cs typeface="DM Serif Display"/>
                <a:sym typeface="DM Serif Display"/>
              </a:rPr>
              <a:t>– </a:t>
            </a:r>
            <a:r>
              <a:rPr lang="pl" sz="4800" dirty="0">
                <a:solidFill>
                  <a:schemeClr val="lt1"/>
                </a:solidFill>
                <a:latin typeface="DM Serif Display"/>
                <a:ea typeface="DM Serif Display"/>
                <a:cs typeface="DM Serif Display"/>
                <a:sym typeface="DM Serif Display"/>
              </a:rPr>
              <a:t>złożone zamknięcia</a:t>
            </a:r>
            <a:endParaRPr sz="3600" dirty="0">
              <a:solidFill>
                <a:schemeClr val="lt1"/>
              </a:solidFill>
              <a:latin typeface="DM Serif Display"/>
              <a:ea typeface="DM Serif Display"/>
              <a:cs typeface="DM Serif Display"/>
              <a:sym typeface="DM Serif Display"/>
            </a:endParaRPr>
          </a:p>
        </p:txBody>
      </p:sp>
      <p:sp>
        <p:nvSpPr>
          <p:cNvPr id="1042" name="Google Shape;1042;g3352f87525d_0_373"/>
          <p:cNvSpPr txBox="1"/>
          <p:nvPr/>
        </p:nvSpPr>
        <p:spPr>
          <a:xfrm>
            <a:off x="187910" y="1492794"/>
            <a:ext cx="16325073" cy="9410303"/>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99" b="1" dirty="0">
                <a:solidFill>
                  <a:srgbClr val="1E2328"/>
                </a:solidFill>
                <a:latin typeface="Montserrat"/>
                <a:ea typeface="Montserrat"/>
                <a:cs typeface="Montserrat"/>
                <a:sym typeface="Montserrat"/>
              </a:rPr>
              <a:t>Ubranie z podszewką i zamkiem błyskawicznym rozdzielającym</a:t>
            </a:r>
            <a:endParaRPr sz="2199" b="1" dirty="0">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99" dirty="0">
                <a:solidFill>
                  <a:srgbClr val="1E2328"/>
                </a:solidFill>
                <a:latin typeface="Montserrat"/>
                <a:ea typeface="Montserrat"/>
                <a:cs typeface="Montserrat"/>
                <a:sym typeface="Montserrat"/>
              </a:rPr>
              <a:t>Rozsuń zamek błyskawiczny i rozdziel jego obie strony.</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120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Połóż jedną stronę zamka na krawędzi materiału, prawą stroną do siebie. Ząbki zamka powinny być skierowane w stronę reszty materiału, a krawędź taśmy zamka powinna być skierowana w stronę krawędzi materiału. Górny i dolny ogranicznik zamka powinny być idealnie wyrównane z górnym i dolnym oznaczeniem na materiale.</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Przypnij zamek szpilkami lub przyszyj go ręcznie. Złóż nadmiar taśmy zamka u góry zamka po przekątnej w kierunku krawędzi materiału, aby uzyskać schludniejsze wykończenie na górze.</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Używając stopki do zamków błyskawicznych i ściegu prostego o długości 2,5–3 mm, przyszyj zamek do materiału. Upewnij się, że zachowujesz odpowiedni zapas na szew i nie zbliżasz się za bardzo do ząbków. W przeciwnym razie możesz mieć problemy z zapięciem zamka. Przeszyj ściegiem wstecznym na początku i na końcu.</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Usuń wszelkie pozostałe szpilki lub ściegi fastrygujące i odwróć zamek tak, aby ząbki były skierowane na zewnątrz. Materiał powinien naturalnie układać się wzdłuż linii szwu.</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Zaprasuj tę fałdę palcami lub wyprasuj. Niektóre tkaniny, takie jak bawełna pikowana lub len, świetnie nadają się do prasowania palcami, podczas gdy inne, takie jak wełna czy dzianiny, wymagają dodatkowego ciepła, ciężaru i pary.</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Używając stopki do zamków błyskawicznych i ściegu prostego o nieco większej długości (3–3,5 mm), przeszyj ściegiem wierzchnim/ściegiem krawędziowym wzdłuż zagięcia. Ściegi powinny być oddalone od zagięcia o około 3 mm (⅛ cala).</a:t>
            </a:r>
            <a:endParaRPr sz="2199" dirty="0">
              <a:solidFill>
                <a:srgbClr val="1E2328"/>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199" dirty="0">
                <a:solidFill>
                  <a:srgbClr val="1E2328"/>
                </a:solidFill>
                <a:latin typeface="Montserrat"/>
                <a:ea typeface="Montserrat"/>
                <a:cs typeface="Montserrat"/>
                <a:sym typeface="Montserrat"/>
              </a:rPr>
              <a:t>Powtórz kroki 2–7 po drugiej stronie zamka, upewniając się, że jest on wyrównany z pierwszą stroną u góry, u dołu i w innych ważnych punktach.</a:t>
            </a:r>
            <a:endParaRPr sz="2199" dirty="0">
              <a:solidFill>
                <a:srgbClr val="1E2328"/>
              </a:solidFill>
              <a:latin typeface="Montserrat"/>
              <a:ea typeface="Montserrat"/>
              <a:cs typeface="Montserrat"/>
              <a:sym typeface="Montserrat"/>
            </a:endParaRPr>
          </a:p>
          <a:p>
            <a:pPr marL="0" lvl="0" indent="0" algn="l" rtl="0">
              <a:lnSpc>
                <a:spcPct val="150000"/>
              </a:lnSpc>
              <a:spcBef>
                <a:spcPts val="1200"/>
              </a:spcBef>
              <a:spcAft>
                <a:spcPts val="0"/>
              </a:spcAft>
              <a:buNone/>
            </a:pPr>
            <a:endParaRPr sz="2199" dirty="0">
              <a:solidFill>
                <a:srgbClr val="1E2328"/>
              </a:solidFill>
              <a:latin typeface="Montserrat"/>
              <a:ea typeface="Montserrat"/>
              <a:cs typeface="Montserrat"/>
              <a:sym typeface="Montserrat"/>
            </a:endParaRPr>
          </a:p>
        </p:txBody>
      </p:sp>
      <p:sp>
        <p:nvSpPr>
          <p:cNvPr id="2" name="Google Shape;819;g2d93ef468f0_0_67">
            <a:extLst>
              <a:ext uri="{FF2B5EF4-FFF2-40B4-BE49-F238E27FC236}">
                <a16:creationId xmlns:a16="http://schemas.microsoft.com/office/drawing/2014/main" id="{AB798827-8491-049D-8405-0CF88CFCDF0C}"/>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46"/>
        <p:cNvGrpSpPr/>
        <p:nvPr/>
      </p:nvGrpSpPr>
      <p:grpSpPr>
        <a:xfrm>
          <a:off x="0" y="0"/>
          <a:ext cx="0" cy="0"/>
          <a:chOff x="0" y="0"/>
          <a:chExt cx="0" cy="0"/>
        </a:xfrm>
      </p:grpSpPr>
      <p:grpSp>
        <p:nvGrpSpPr>
          <p:cNvPr id="1047" name="Google Shape;1047;g2d93ef468f0_0_342"/>
          <p:cNvGrpSpPr/>
          <p:nvPr/>
        </p:nvGrpSpPr>
        <p:grpSpPr>
          <a:xfrm>
            <a:off x="0" y="0"/>
            <a:ext cx="18288000" cy="10287000"/>
            <a:chOff x="0" y="0"/>
            <a:chExt cx="24384000" cy="13716000"/>
          </a:xfrm>
        </p:grpSpPr>
        <p:cxnSp>
          <p:nvCxnSpPr>
            <p:cNvPr id="1048" name="Google Shape;1048;g2d93ef468f0_0_34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49" name="Google Shape;1049;g2d93ef468f0_0_34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50" name="Google Shape;1050;g2d93ef468f0_0_34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51" name="Google Shape;1051;g2d93ef468f0_0_34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52" name="Google Shape;1052;g2d93ef468f0_0_342"/>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053" name="Google Shape;1053;g2d93ef468f0_0_342"/>
          <p:cNvGrpSpPr/>
          <p:nvPr/>
        </p:nvGrpSpPr>
        <p:grpSpPr>
          <a:xfrm>
            <a:off x="0" y="0"/>
            <a:ext cx="18288000" cy="10287000"/>
            <a:chOff x="0" y="0"/>
            <a:chExt cx="24384000" cy="13716000"/>
          </a:xfrm>
        </p:grpSpPr>
        <p:cxnSp>
          <p:nvCxnSpPr>
            <p:cNvPr id="1054" name="Google Shape;1054;g2d93ef468f0_0_34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55" name="Google Shape;1055;g2d93ef468f0_0_34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56" name="Google Shape;1056;g2d93ef468f0_0_34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57" name="Google Shape;1057;g2d93ef468f0_0_34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059" name="Google Shape;1059;g2d93ef468f0_0_342"/>
          <p:cNvSpPr txBox="1"/>
          <p:nvPr/>
        </p:nvSpPr>
        <p:spPr>
          <a:xfrm>
            <a:off x="296875" y="13121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złożone zamknięcia</a:t>
            </a:r>
            <a:endParaRPr sz="3600">
              <a:solidFill>
                <a:schemeClr val="lt1"/>
              </a:solidFill>
              <a:latin typeface="DM Serif Display"/>
              <a:ea typeface="DM Serif Display"/>
              <a:cs typeface="DM Serif Display"/>
              <a:sym typeface="DM Serif Display"/>
            </a:endParaRPr>
          </a:p>
        </p:txBody>
      </p:sp>
      <p:sp>
        <p:nvSpPr>
          <p:cNvPr id="1060" name="Google Shape;1060;g2d93ef468f0_0_342"/>
          <p:cNvSpPr txBox="1"/>
          <p:nvPr/>
        </p:nvSpPr>
        <p:spPr>
          <a:xfrm>
            <a:off x="296875" y="2627500"/>
            <a:ext cx="11319000" cy="7231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99" b="1">
                <a:solidFill>
                  <a:srgbClr val="1E2328"/>
                </a:solidFill>
                <a:latin typeface="Montserrat"/>
                <a:ea typeface="Montserrat"/>
                <a:cs typeface="Montserrat"/>
                <a:sym typeface="Montserrat"/>
              </a:rPr>
              <a:t>Ubranie z podszewką i zamkiem błyskawicznym rozdzielającym</a:t>
            </a:r>
            <a:endParaRPr sz="2199" b="1">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99" b="1">
                <a:solidFill>
                  <a:srgbClr val="1E2328"/>
                </a:solidFill>
                <a:latin typeface="Montserrat"/>
                <a:ea typeface="Montserrat"/>
                <a:cs typeface="Montserrat"/>
                <a:sym typeface="Montserrat"/>
              </a:rPr>
              <a:t>PORADY:</a:t>
            </a:r>
            <a:endParaRPr sz="2199" b="1">
              <a:solidFill>
                <a:srgbClr val="1E2328"/>
              </a:solidFill>
              <a:latin typeface="Montserrat"/>
              <a:ea typeface="Montserrat"/>
              <a:cs typeface="Montserrat"/>
              <a:sym typeface="Montserrat"/>
            </a:endParaRPr>
          </a:p>
          <a:p>
            <a:pPr marL="457200" lvl="0" indent="-368236" algn="l" rtl="0">
              <a:lnSpc>
                <a:spcPct val="150000"/>
              </a:lnSpc>
              <a:spcBef>
                <a:spcPts val="120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Podczas szycia utrzymuj ukośne zagięcie na górze.</a:t>
            </a: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Podczas wszywania boku zamka z suwakiem i suwakiem, należy się na chwilę zatrzymać, zanim do nich dotrzesz, aby je odsunąć. Aby to zrobić, zatrzymaj igłę w pozycji dolnej, unieś stopkę dociskową i przesuń suwak do tyłu. Opuść stopkę dociskową i kontynuuj szycie.</a:t>
            </a:r>
            <a:endParaRPr sz="2199">
              <a:solidFill>
                <a:srgbClr val="1E2328"/>
              </a:solidFill>
              <a:latin typeface="Montserrat"/>
              <a:ea typeface="Montserrat"/>
              <a:cs typeface="Montserrat"/>
              <a:sym typeface="Montserrat"/>
            </a:endParaRPr>
          </a:p>
          <a:p>
            <a:pPr marL="0" lvl="0" indent="0" algn="l" rtl="0">
              <a:lnSpc>
                <a:spcPct val="150000"/>
              </a:lnSpc>
              <a:spcBef>
                <a:spcPts val="1200"/>
              </a:spcBef>
              <a:spcAft>
                <a:spcPts val="0"/>
              </a:spcAft>
              <a:buNone/>
            </a:pPr>
            <a:r>
              <a:rPr lang="pl" sz="2199" b="1">
                <a:solidFill>
                  <a:srgbClr val="1E2328"/>
                </a:solidFill>
                <a:latin typeface="Montserrat"/>
                <a:ea typeface="Montserrat"/>
                <a:cs typeface="Montserrat"/>
                <a:sym typeface="Montserrat"/>
              </a:rPr>
              <a:t>Wskazówki dotyczące wszywania zamka rozdzielczego w tkaninę rozciągliwą:</a:t>
            </a:r>
            <a:endParaRPr sz="2199" b="1">
              <a:solidFill>
                <a:srgbClr val="1E2328"/>
              </a:solidFill>
              <a:latin typeface="Montserrat"/>
              <a:ea typeface="Montserrat"/>
              <a:cs typeface="Montserrat"/>
              <a:sym typeface="Montserrat"/>
            </a:endParaRPr>
          </a:p>
          <a:p>
            <a:pPr marL="457200" lvl="0" indent="-368236" algn="l" rtl="0">
              <a:lnSpc>
                <a:spcPct val="150000"/>
              </a:lnSpc>
              <a:spcBef>
                <a:spcPts val="120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Zszyj obie strony w tym samym kierunku</a:t>
            </a: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Nie ciągnij za tkaninę</a:t>
            </a: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Ustabilizuj za pomocą międzywkładki dzianinowej</a:t>
            </a:r>
            <a:endParaRPr sz="2199">
              <a:solidFill>
                <a:srgbClr val="1E2328"/>
              </a:solidFill>
              <a:latin typeface="Montserrat"/>
              <a:ea typeface="Montserrat"/>
              <a:cs typeface="Montserrat"/>
              <a:sym typeface="Montserrat"/>
            </a:endParaRPr>
          </a:p>
          <a:p>
            <a:pPr marL="0" lvl="0" indent="0" algn="l" rtl="0">
              <a:lnSpc>
                <a:spcPct val="150000"/>
              </a:lnSpc>
              <a:spcBef>
                <a:spcPts val="1200"/>
              </a:spcBef>
              <a:spcAft>
                <a:spcPts val="0"/>
              </a:spcAft>
              <a:buNone/>
            </a:pPr>
            <a:endParaRPr sz="2199">
              <a:solidFill>
                <a:srgbClr val="1E2328"/>
              </a:solidFill>
              <a:latin typeface="Montserrat"/>
              <a:ea typeface="Montserrat"/>
              <a:cs typeface="Montserrat"/>
              <a:sym typeface="Montserrat"/>
            </a:endParaRPr>
          </a:p>
        </p:txBody>
      </p:sp>
      <p:pic>
        <p:nvPicPr>
          <p:cNvPr id="1061" name="Google Shape;1061;g2d93ef468f0_0_342"/>
          <p:cNvPicPr preferRelativeResize="0"/>
          <p:nvPr/>
        </p:nvPicPr>
        <p:blipFill rotWithShape="1">
          <a:blip r:embed="rId5">
            <a:alphaModFix/>
          </a:blip>
          <a:srcRect l="25382" t="28029" r="15476" b="6495"/>
          <a:stretch/>
        </p:blipFill>
        <p:spPr>
          <a:xfrm>
            <a:off x="11871875" y="2494625"/>
            <a:ext cx="4506600" cy="7483950"/>
          </a:xfrm>
          <a:prstGeom prst="rect">
            <a:avLst/>
          </a:prstGeom>
          <a:noFill/>
          <a:ln>
            <a:noFill/>
          </a:ln>
        </p:spPr>
      </p:pic>
      <p:sp>
        <p:nvSpPr>
          <p:cNvPr id="2" name="Google Shape;819;g2d93ef468f0_0_67">
            <a:extLst>
              <a:ext uri="{FF2B5EF4-FFF2-40B4-BE49-F238E27FC236}">
                <a16:creationId xmlns:a16="http://schemas.microsoft.com/office/drawing/2014/main" id="{5B6BCA79-F816-E8A0-B2A8-C90E47E0D48C}"/>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grpSp>
        <p:nvGrpSpPr>
          <p:cNvPr id="1066" name="Google Shape;1066;g3352f87525d_0_468"/>
          <p:cNvGrpSpPr/>
          <p:nvPr/>
        </p:nvGrpSpPr>
        <p:grpSpPr>
          <a:xfrm>
            <a:off x="12759477" y="5674870"/>
            <a:ext cx="2839841" cy="4612380"/>
            <a:chOff x="0" y="0"/>
            <a:chExt cx="2254200" cy="3661200"/>
          </a:xfrm>
        </p:grpSpPr>
        <p:sp>
          <p:nvSpPr>
            <p:cNvPr id="1067" name="Google Shape;1067;g3352f87525d_0_46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068" name="Google Shape;1068;g3352f87525d_0_46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9" name="Google Shape;1069;g3352f87525d_0_468"/>
          <p:cNvGrpSpPr/>
          <p:nvPr/>
        </p:nvGrpSpPr>
        <p:grpSpPr>
          <a:xfrm>
            <a:off x="0" y="0"/>
            <a:ext cx="18288000" cy="10287000"/>
            <a:chOff x="0" y="0"/>
            <a:chExt cx="24384000" cy="13716000"/>
          </a:xfrm>
        </p:grpSpPr>
        <p:cxnSp>
          <p:nvCxnSpPr>
            <p:cNvPr id="1070" name="Google Shape;1070;g3352f87525d_0_46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71" name="Google Shape;1071;g3352f87525d_0_46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72" name="Google Shape;1072;g3352f87525d_0_46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73" name="Google Shape;1073;g3352f87525d_0_46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74" name="Google Shape;1074;g3352f87525d_0_468"/>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1075" name="Google Shape;1075;g3352f87525d_0_468"/>
          <p:cNvSpPr txBox="1"/>
          <p:nvPr/>
        </p:nvSpPr>
        <p:spPr>
          <a:xfrm>
            <a:off x="1031575" y="2336163"/>
            <a:ext cx="9355500" cy="1446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Zaawansowane techniki krawieckie – złożone zamknięcia</a:t>
            </a:r>
            <a:endParaRPr sz="4700">
              <a:solidFill>
                <a:schemeClr val="dk1"/>
              </a:solidFill>
              <a:latin typeface="DM Serif Display"/>
              <a:ea typeface="DM Serif Display"/>
              <a:cs typeface="DM Serif Display"/>
              <a:sym typeface="DM Serif Display"/>
            </a:endParaRPr>
          </a:p>
        </p:txBody>
      </p:sp>
      <p:grpSp>
        <p:nvGrpSpPr>
          <p:cNvPr id="1076" name="Google Shape;1076;g3352f87525d_0_468"/>
          <p:cNvGrpSpPr/>
          <p:nvPr/>
        </p:nvGrpSpPr>
        <p:grpSpPr>
          <a:xfrm>
            <a:off x="2359674" y="8227523"/>
            <a:ext cx="1677150" cy="563152"/>
            <a:chOff x="0" y="0"/>
            <a:chExt cx="2236199" cy="750870"/>
          </a:xfrm>
        </p:grpSpPr>
        <p:grpSp>
          <p:nvGrpSpPr>
            <p:cNvPr id="1077" name="Google Shape;1077;g3352f87525d_0_468"/>
            <p:cNvGrpSpPr/>
            <p:nvPr/>
          </p:nvGrpSpPr>
          <p:grpSpPr>
            <a:xfrm>
              <a:off x="0" y="0"/>
              <a:ext cx="2236199" cy="750870"/>
              <a:chOff x="0" y="0"/>
              <a:chExt cx="742800" cy="249417"/>
            </a:xfrm>
          </p:grpSpPr>
          <p:sp>
            <p:nvSpPr>
              <p:cNvPr id="1078" name="Google Shape;1078;g3352f87525d_0_468"/>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079" name="Google Shape;1079;g3352f87525d_0_468"/>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80" name="Google Shape;1080;g3352f87525d_0_468"/>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1081" name="Google Shape;1081;g3352f87525d_0_468"/>
          <p:cNvSpPr txBox="1"/>
          <p:nvPr/>
        </p:nvSpPr>
        <p:spPr>
          <a:xfrm>
            <a:off x="1031579" y="4255965"/>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chciałabym podzielić się z Wami moim prostym sposobem na wstawianie podszewek i zamków do bluz z kapturem i kurtek.</a:t>
            </a:r>
            <a:endParaRPr sz="2199">
              <a:solidFill>
                <a:srgbClr val="1E2328"/>
              </a:solidFill>
              <a:latin typeface="Montserrat"/>
              <a:ea typeface="Montserrat"/>
              <a:cs typeface="Montserrat"/>
              <a:sym typeface="Montserrat"/>
            </a:endParaRPr>
          </a:p>
        </p:txBody>
      </p:sp>
      <p:sp>
        <p:nvSpPr>
          <p:cNvPr id="1082" name="Google Shape;1082;g3352f87525d_0_46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1083" name="Google Shape;1083;g3352f87525d_0_468"/>
          <p:cNvGrpSpPr/>
          <p:nvPr/>
        </p:nvGrpSpPr>
        <p:grpSpPr>
          <a:xfrm>
            <a:off x="0" y="0"/>
            <a:ext cx="18288000" cy="10287000"/>
            <a:chOff x="0" y="0"/>
            <a:chExt cx="24384000" cy="13716000"/>
          </a:xfrm>
        </p:grpSpPr>
        <p:cxnSp>
          <p:nvCxnSpPr>
            <p:cNvPr id="1084" name="Google Shape;1084;g3352f87525d_0_46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85" name="Google Shape;1085;g3352f87525d_0_46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86" name="Google Shape;1086;g3352f87525d_0_46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87" name="Google Shape;1087;g3352f87525d_0_46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089" name="Google Shape;1089;g3352f87525d_0_468"/>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https://www.youtube.com/watch?v=aZN3bzUQIDg</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090" name="Google Shape;1090;g3352f87525d_0_468"/>
          <p:cNvGrpSpPr/>
          <p:nvPr/>
        </p:nvGrpSpPr>
        <p:grpSpPr>
          <a:xfrm>
            <a:off x="10773074" y="2092991"/>
            <a:ext cx="3622164" cy="7165318"/>
            <a:chOff x="10948449" y="2091441"/>
            <a:chExt cx="3622164" cy="7165318"/>
          </a:xfrm>
        </p:grpSpPr>
        <p:sp>
          <p:nvSpPr>
            <p:cNvPr id="1091" name="Google Shape;1091;g3352f87525d_0_468"/>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g3352f87525d_0_468"/>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g3352f87525d_0_468"/>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g3352f87525d_0_468"/>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g3352f87525d_0_468"/>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g3352f87525d_0_468"/>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g3352f87525d_0_468"/>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g3352f87525d_0_468"/>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9" name="Google Shape;1099;g3352f87525d_0_468"/>
          <p:cNvPicPr preferRelativeResize="0"/>
          <p:nvPr/>
        </p:nvPicPr>
        <p:blipFill rotWithShape="1">
          <a:blip r:embed="rId7">
            <a:alphaModFix/>
          </a:blip>
          <a:srcRect l="16225" r="16225"/>
          <a:stretch/>
        </p:blipFill>
        <p:spPr>
          <a:xfrm>
            <a:off x="10987075" y="2247775"/>
            <a:ext cx="3225576" cy="6855751"/>
          </a:xfrm>
          <a:prstGeom prst="rect">
            <a:avLst/>
          </a:prstGeom>
          <a:noFill/>
          <a:ln>
            <a:noFill/>
          </a:ln>
        </p:spPr>
      </p:pic>
      <p:sp>
        <p:nvSpPr>
          <p:cNvPr id="2" name="Google Shape;819;g2d93ef468f0_0_67">
            <a:extLst>
              <a:ext uri="{FF2B5EF4-FFF2-40B4-BE49-F238E27FC236}">
                <a16:creationId xmlns:a16="http://schemas.microsoft.com/office/drawing/2014/main" id="{B8B80542-7980-737E-170F-5CDCB1625A1B}"/>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4"/>
          <p:cNvGrpSpPr/>
          <p:nvPr/>
        </p:nvGrpSpPr>
        <p:grpSpPr>
          <a:xfrm>
            <a:off x="0" y="6691312"/>
            <a:ext cx="9310979" cy="3595688"/>
            <a:chOff x="0" y="0"/>
            <a:chExt cx="12414639" cy="4794250"/>
          </a:xfrm>
        </p:grpSpPr>
        <p:grpSp>
          <p:nvGrpSpPr>
            <p:cNvPr id="142" name="Google Shape;142;p4"/>
            <p:cNvGrpSpPr/>
            <p:nvPr/>
          </p:nvGrpSpPr>
          <p:grpSpPr>
            <a:xfrm>
              <a:off x="0" y="1365250"/>
              <a:ext cx="12414639" cy="3429000"/>
              <a:chOff x="0" y="0"/>
              <a:chExt cx="7391041" cy="2041451"/>
            </a:xfrm>
          </p:grpSpPr>
          <p:sp>
            <p:nvSpPr>
              <p:cNvPr id="143" name="Google Shape;143;p4"/>
              <p:cNvSpPr/>
              <p:nvPr/>
            </p:nvSpPr>
            <p:spPr>
              <a:xfrm>
                <a:off x="0" y="0"/>
                <a:ext cx="7391041" cy="2041451"/>
              </a:xfrm>
              <a:custGeom>
                <a:avLst/>
                <a:gdLst/>
                <a:ahLst/>
                <a:cxnLst/>
                <a:rect l="l" t="t" r="r" b="b"/>
                <a:pathLst>
                  <a:path w="7391041" h="2041451" extrusionOk="0">
                    <a:moveTo>
                      <a:pt x="0" y="0"/>
                    </a:moveTo>
                    <a:lnTo>
                      <a:pt x="7391041" y="0"/>
                    </a:lnTo>
                    <a:lnTo>
                      <a:pt x="7391041" y="2041451"/>
                    </a:lnTo>
                    <a:lnTo>
                      <a:pt x="0" y="2041451"/>
                    </a:lnTo>
                    <a:close/>
                  </a:path>
                </a:pathLst>
              </a:custGeom>
              <a:solidFill>
                <a:srgbClr val="CFCF5A"/>
              </a:solidFill>
              <a:ln>
                <a:noFill/>
              </a:ln>
            </p:spPr>
            <p:txBody>
              <a:bodyPr/>
              <a:lstStyle/>
              <a:p>
                <a:endParaRPr lang="pl-PL"/>
              </a:p>
            </p:txBody>
          </p:sp>
          <p:sp>
            <p:nvSpPr>
              <p:cNvPr id="144" name="Google Shape;144;p4"/>
              <p:cNvSpPr txBox="1"/>
              <p:nvPr/>
            </p:nvSpPr>
            <p:spPr>
              <a:xfrm>
                <a:off x="0" y="0"/>
                <a:ext cx="7391041" cy="204145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5" name="Google Shape;145;p4"/>
            <p:cNvGrpSpPr/>
            <p:nvPr/>
          </p:nvGrpSpPr>
          <p:grpSpPr>
            <a:xfrm>
              <a:off x="0" y="0"/>
              <a:ext cx="1371600" cy="1365250"/>
              <a:chOff x="0" y="0"/>
              <a:chExt cx="816580" cy="812800"/>
            </a:xfrm>
          </p:grpSpPr>
          <p:sp>
            <p:nvSpPr>
              <p:cNvPr id="146" name="Google Shape;146;p4"/>
              <p:cNvSpPr/>
              <p:nvPr/>
            </p:nvSpPr>
            <p:spPr>
              <a:xfrm>
                <a:off x="0" y="0"/>
                <a:ext cx="816580" cy="812800"/>
              </a:xfrm>
              <a:custGeom>
                <a:avLst/>
                <a:gdLst/>
                <a:ahLst/>
                <a:cxnLst/>
                <a:rect l="l" t="t" r="r" b="b"/>
                <a:pathLst>
                  <a:path w="816580" h="812800" extrusionOk="0">
                    <a:moveTo>
                      <a:pt x="0" y="0"/>
                    </a:moveTo>
                    <a:lnTo>
                      <a:pt x="816580" y="0"/>
                    </a:lnTo>
                    <a:lnTo>
                      <a:pt x="816580" y="812800"/>
                    </a:lnTo>
                    <a:lnTo>
                      <a:pt x="0" y="812800"/>
                    </a:lnTo>
                    <a:close/>
                  </a:path>
                </a:pathLst>
              </a:custGeom>
              <a:solidFill>
                <a:srgbClr val="1E2328"/>
              </a:solidFill>
              <a:ln>
                <a:noFill/>
              </a:ln>
            </p:spPr>
            <p:txBody>
              <a:bodyPr/>
              <a:lstStyle/>
              <a:p>
                <a:endParaRPr lang="pl-PL"/>
              </a:p>
            </p:txBody>
          </p:sp>
          <p:sp>
            <p:nvSpPr>
              <p:cNvPr id="147" name="Google Shape;147;p4"/>
              <p:cNvSpPr txBox="1"/>
              <p:nvPr/>
            </p:nvSpPr>
            <p:spPr>
              <a:xfrm>
                <a:off x="0" y="0"/>
                <a:ext cx="81658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8" name="Google Shape;148;p4"/>
          <p:cNvGrpSpPr/>
          <p:nvPr/>
        </p:nvGrpSpPr>
        <p:grpSpPr>
          <a:xfrm>
            <a:off x="0" y="0"/>
            <a:ext cx="18288000" cy="10287000"/>
            <a:chOff x="0" y="0"/>
            <a:chExt cx="24384000" cy="13716000"/>
          </a:xfrm>
        </p:grpSpPr>
        <p:cxnSp>
          <p:nvCxnSpPr>
            <p:cNvPr id="149" name="Google Shape;149;p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0" name="Google Shape;150;p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 name="Google Shape;151;p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52" name="Google Shape;152;p4"/>
          <p:cNvGrpSpPr/>
          <p:nvPr/>
        </p:nvGrpSpPr>
        <p:grpSpPr>
          <a:xfrm>
            <a:off x="9811225" y="8167250"/>
            <a:ext cx="6089175" cy="2149152"/>
            <a:chOff x="0" y="602667"/>
            <a:chExt cx="8118900" cy="2865536"/>
          </a:xfrm>
        </p:grpSpPr>
        <p:sp>
          <p:nvSpPr>
            <p:cNvPr id="153" name="Google Shape;153;p4"/>
            <p:cNvSpPr txBox="1"/>
            <p:nvPr/>
          </p:nvSpPr>
          <p:spPr>
            <a:xfrm>
              <a:off x="0" y="602667"/>
              <a:ext cx="7208400" cy="513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500"/>
                <a:buFont typeface="Arial"/>
                <a:buNone/>
              </a:pPr>
              <a:r>
                <a:rPr lang="pl" sz="2500">
                  <a:solidFill>
                    <a:srgbClr val="1E2328"/>
                  </a:solidFill>
                  <a:latin typeface="DM Serif Display"/>
                  <a:ea typeface="DM Serif Display"/>
                  <a:cs typeface="DM Serif Display"/>
                  <a:sym typeface="DM Serif Display"/>
                </a:rPr>
                <a:t>Wymagana </a:t>
              </a:r>
              <a:r>
                <a:rPr lang="pl" sz="2500" b="0" i="0" u="none" strike="noStrike" cap="none">
                  <a:solidFill>
                    <a:srgbClr val="1E2328"/>
                  </a:solidFill>
                  <a:latin typeface="DM Serif Display"/>
                  <a:ea typeface="DM Serif Display"/>
                  <a:cs typeface="DM Serif Display"/>
                  <a:sym typeface="DM Serif Display"/>
                </a:rPr>
                <a:t>wiedza wstępna</a:t>
              </a: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0" y="1437647"/>
              <a:ext cx="8118900" cy="2030556"/>
            </a:xfrm>
            <a:prstGeom prst="rect">
              <a:avLst/>
            </a:prstGeom>
            <a:noFill/>
            <a:ln>
              <a:noFill/>
            </a:ln>
          </p:spPr>
          <p:txBody>
            <a:bodyPr spcFirstLastPara="1" wrap="square" lIns="0" tIns="0" rIns="0" bIns="0" anchor="t" anchorCtr="0">
              <a:spAutoFit/>
            </a:bodyPr>
            <a:lstStyle/>
            <a:p>
              <a:pPr lvl="0">
                <a:lnSpc>
                  <a:spcPct val="150022"/>
                </a:lnSpc>
                <a:buSzPts val="2199"/>
              </a:pPr>
              <a:r>
                <a:rPr lang="pl-PL" sz="2199" dirty="0">
                  <a:solidFill>
                    <a:srgbClr val="1E2328"/>
                  </a:solidFill>
                  <a:latin typeface="Montserrat"/>
                  <a:ea typeface="Montserrat"/>
                  <a:cs typeface="Montserrat"/>
                  <a:sym typeface="Montserrat"/>
                </a:rPr>
                <a:t>Zalecane jest wcześniejsze doświadczenie w obsłudze maszyny do szycia i wycinaniu wykrojów.</a:t>
              </a:r>
              <a:r>
                <a:rPr lang="pl" sz="2199" b="0" i="0" u="none" strike="noStrike" cap="none" dirty="0">
                  <a:solidFill>
                    <a:srgbClr val="1E2328"/>
                  </a:solidFill>
                  <a:latin typeface="Montserrat"/>
                  <a:ea typeface="Montserrat"/>
                  <a:cs typeface="Montserrat"/>
                  <a:sym typeface="Montserrat"/>
                </a:rPr>
                <a:t> </a:t>
              </a:r>
              <a:endParaRPr sz="1400" b="0" i="0" u="none" strike="noStrike" cap="none" dirty="0">
                <a:solidFill>
                  <a:srgbClr val="000000"/>
                </a:solidFill>
                <a:latin typeface="Arial"/>
                <a:ea typeface="Arial"/>
                <a:cs typeface="Arial"/>
                <a:sym typeface="Arial"/>
              </a:endParaRPr>
            </a:p>
          </p:txBody>
        </p:sp>
      </p:grpSp>
      <p:cxnSp>
        <p:nvCxnSpPr>
          <p:cNvPr id="155" name="Google Shape;155;p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57" name="Google Shape;157;p4"/>
          <p:cNvGrpSpPr/>
          <p:nvPr/>
        </p:nvGrpSpPr>
        <p:grpSpPr>
          <a:xfrm>
            <a:off x="6835165" y="1440566"/>
            <a:ext cx="9452700" cy="5762715"/>
            <a:chOff x="-124663" y="140867"/>
            <a:chExt cx="12603600" cy="7683621"/>
          </a:xfrm>
        </p:grpSpPr>
        <p:sp>
          <p:nvSpPr>
            <p:cNvPr id="158" name="Google Shape;158;p4"/>
            <p:cNvSpPr txBox="1"/>
            <p:nvPr/>
          </p:nvSpPr>
          <p:spPr>
            <a:xfrm>
              <a:off x="-124663" y="2408389"/>
              <a:ext cx="12603600" cy="5416099"/>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dirty="0">
                  <a:solidFill>
                    <a:srgbClr val="1E2328"/>
                  </a:solidFill>
                  <a:latin typeface="Montserrat"/>
                  <a:ea typeface="Montserrat"/>
                  <a:cs typeface="Montserrat"/>
                  <a:sym typeface="Montserrat"/>
                </a:rPr>
                <a:t>Pod koniec tej jednostki będziesz potrafił/a:</a:t>
              </a:r>
              <a:endParaRPr sz="2199" dirty="0">
                <a:solidFill>
                  <a:srgbClr val="1E2328"/>
                </a:solidFill>
                <a:latin typeface="Montserrat"/>
                <a:ea typeface="Montserrat"/>
                <a:cs typeface="Montserrat"/>
                <a:sym typeface="Montserrat"/>
              </a:endParaRPr>
            </a:p>
            <a:p>
              <a:pPr marL="914400" lvl="1" indent="-368236" algn="l" rtl="0">
                <a:lnSpc>
                  <a:spcPct val="150022"/>
                </a:lnSpc>
                <a:spcBef>
                  <a:spcPts val="0"/>
                </a:spcBef>
                <a:spcAft>
                  <a:spcPts val="0"/>
                </a:spcAft>
                <a:buClr>
                  <a:srgbClr val="1E2328"/>
                </a:buClr>
                <a:buSzPts val="2199"/>
                <a:buFont typeface="Montserrat"/>
                <a:buAutoNum type="arabicPeriod"/>
              </a:pPr>
              <a:r>
                <a:rPr lang="pl" sz="2200" dirty="0">
                  <a:solidFill>
                    <a:schemeClr val="dk1"/>
                  </a:solidFill>
                  <a:latin typeface="Montserrat"/>
                  <a:ea typeface="Montserrat"/>
                  <a:cs typeface="Montserrat"/>
                  <a:sym typeface="Montserrat"/>
                </a:rPr>
                <a:t>Planować, projektować i przeprowadzić recykling strukturalnego ubrania.</a:t>
              </a:r>
              <a:endParaRPr sz="2200" dirty="0">
                <a:solidFill>
                  <a:schemeClr val="dk1"/>
                </a:solidFill>
                <a:latin typeface="Montserrat"/>
                <a:ea typeface="Montserrat"/>
                <a:cs typeface="Montserrat"/>
                <a:sym typeface="Montserrat"/>
              </a:endParaRPr>
            </a:p>
            <a:p>
              <a:pPr marL="914400" lvl="1" indent="-368300" algn="l" rtl="0">
                <a:lnSpc>
                  <a:spcPct val="150022"/>
                </a:lnSpc>
                <a:spcBef>
                  <a:spcPts val="0"/>
                </a:spcBef>
                <a:spcAft>
                  <a:spcPts val="0"/>
                </a:spcAft>
                <a:buClr>
                  <a:schemeClr val="dk1"/>
                </a:buClr>
                <a:buSzPts val="2200"/>
                <a:buFont typeface="Montserrat"/>
                <a:buAutoNum type="arabicPeriod"/>
              </a:pPr>
              <a:r>
                <a:rPr lang="pl" sz="2200" dirty="0">
                  <a:solidFill>
                    <a:schemeClr val="dk1"/>
                  </a:solidFill>
                  <a:latin typeface="Montserrat"/>
                  <a:ea typeface="Montserrat"/>
                  <a:cs typeface="Montserrat"/>
                  <a:sym typeface="Montserrat"/>
                </a:rPr>
                <a:t>Znała zaawansowane techniki krawieckie, w tym praca z podszewkami, poduszkami na ramiona i skomplikowanymi zapięciami</a:t>
              </a:r>
              <a:endParaRPr sz="2200" dirty="0">
                <a:solidFill>
                  <a:schemeClr val="dk1"/>
                </a:solidFill>
                <a:latin typeface="Montserrat"/>
                <a:ea typeface="Montserrat"/>
                <a:cs typeface="Montserrat"/>
                <a:sym typeface="Montserrat"/>
              </a:endParaRPr>
            </a:p>
            <a:p>
              <a:pPr marL="914400" lvl="1" indent="-368300" algn="l" rtl="0">
                <a:lnSpc>
                  <a:spcPct val="150022"/>
                </a:lnSpc>
                <a:spcBef>
                  <a:spcPts val="0"/>
                </a:spcBef>
                <a:spcAft>
                  <a:spcPts val="0"/>
                </a:spcAft>
                <a:buClr>
                  <a:schemeClr val="dk1"/>
                </a:buClr>
                <a:buSzPts val="2200"/>
                <a:buFont typeface="Montserrat"/>
                <a:buAutoNum type="arabicPeriod"/>
              </a:pPr>
              <a:r>
                <a:rPr lang="pl" sz="2199" dirty="0">
                  <a:solidFill>
                    <a:srgbClr val="1E2328"/>
                  </a:solidFill>
                  <a:latin typeface="Montserrat"/>
                  <a:ea typeface="Montserrat"/>
                  <a:cs typeface="Montserrat"/>
                  <a:sym typeface="Montserrat"/>
                </a:rPr>
                <a:t>Nadawać ubraniom współczesny, poddany recyklingowi charakter</a:t>
              </a:r>
              <a:endParaRPr sz="2199" dirty="0">
                <a:solidFill>
                  <a:srgbClr val="1E2328"/>
                </a:solidFill>
                <a:latin typeface="Montserrat"/>
                <a:ea typeface="Montserrat"/>
                <a:cs typeface="Montserrat"/>
                <a:sym typeface="Montserrat"/>
              </a:endParaRPr>
            </a:p>
          </p:txBody>
        </p:sp>
        <p:sp>
          <p:nvSpPr>
            <p:cNvPr id="159" name="Google Shape;159;p4"/>
            <p:cNvSpPr txBox="1"/>
            <p:nvPr/>
          </p:nvSpPr>
          <p:spPr>
            <a:xfrm>
              <a:off x="0" y="140867"/>
              <a:ext cx="89694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Oczekiwane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Rezultaty uczenia</a:t>
              </a:r>
              <a:endParaRPr sz="1400" b="0" i="0" u="none" strike="noStrike" cap="none" dirty="0">
                <a:solidFill>
                  <a:srgbClr val="000000"/>
                </a:solidFill>
                <a:latin typeface="Arial"/>
                <a:ea typeface="Arial"/>
                <a:cs typeface="Arial"/>
                <a:sym typeface="Arial"/>
              </a:endParaRPr>
            </a:p>
          </p:txBody>
        </p:sp>
      </p:grpSp>
      <p:sp>
        <p:nvSpPr>
          <p:cNvPr id="160" name="Google Shape;160;p4"/>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161" name="Google Shape;161;p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62" name="Google Shape;162;p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grpSp>
        <p:nvGrpSpPr>
          <p:cNvPr id="2" name="Ομάδα 1">
            <a:extLst>
              <a:ext uri="{FF2B5EF4-FFF2-40B4-BE49-F238E27FC236}">
                <a16:creationId xmlns:a16="http://schemas.microsoft.com/office/drawing/2014/main" id="{F60DCEAF-40FF-1275-B272-8FBB5234E6D6}"/>
              </a:ext>
            </a:extLst>
          </p:cNvPr>
          <p:cNvGrpSpPr/>
          <p:nvPr/>
        </p:nvGrpSpPr>
        <p:grpSpPr>
          <a:xfrm>
            <a:off x="1031566" y="9298410"/>
            <a:ext cx="6546439" cy="726114"/>
            <a:chOff x="1031566" y="9298410"/>
            <a:chExt cx="6546439" cy="726114"/>
          </a:xfrm>
        </p:grpSpPr>
        <p:sp>
          <p:nvSpPr>
            <p:cNvPr id="3" name="TextBox 10">
              <a:extLst>
                <a:ext uri="{FF2B5EF4-FFF2-40B4-BE49-F238E27FC236}">
                  <a16:creationId xmlns:a16="http://schemas.microsoft.com/office/drawing/2014/main" id="{F1185AB5-1AED-DE54-2E2D-4CDFA4EC783B}"/>
                </a:ext>
              </a:extLst>
            </p:cNvPr>
            <p:cNvSpPr txBox="1"/>
            <p:nvPr/>
          </p:nvSpPr>
          <p:spPr>
            <a:xfrm>
              <a:off x="1031566" y="9298410"/>
              <a:ext cx="5406326" cy="430567"/>
            </a:xfrm>
            <a:prstGeom prst="rect">
              <a:avLst/>
            </a:prstGeom>
          </p:spPr>
          <p:txBody>
            <a:bodyPr lIns="0" tIns="0" rIns="0" bIns="0" rtlCol="0" anchor="t">
              <a:spAutoFit/>
            </a:bodyPr>
            <a:lstStyle/>
            <a:p>
              <a:pPr algn="l">
                <a:lnSpc>
                  <a:spcPts val="3500"/>
                </a:lnSpc>
              </a:pPr>
              <a:r>
                <a:rPr lang="pl" sz="2499" dirty="0">
                  <a:solidFill>
                    <a:srgbClr val="1E2328"/>
                  </a:solidFill>
                  <a:latin typeface="DM Serif Display"/>
                  <a:ea typeface="DM Serif Display"/>
                  <a:cs typeface="DM Serif Display"/>
                  <a:sym typeface="DM Serif Display"/>
                </a:rPr>
                <a:t>Szacowany czas czytania</a:t>
              </a:r>
            </a:p>
          </p:txBody>
        </p:sp>
        <p:sp>
          <p:nvSpPr>
            <p:cNvPr id="4" name="TextBox 11">
              <a:extLst>
                <a:ext uri="{FF2B5EF4-FFF2-40B4-BE49-F238E27FC236}">
                  <a16:creationId xmlns:a16="http://schemas.microsoft.com/office/drawing/2014/main" id="{FCEEC127-1961-DEF2-2C3F-B0D33FFCE7D8}"/>
                </a:ext>
              </a:extLst>
            </p:cNvPr>
            <p:cNvSpPr txBox="1"/>
            <p:nvPr/>
          </p:nvSpPr>
          <p:spPr>
            <a:xfrm>
              <a:off x="1031566" y="9637430"/>
              <a:ext cx="6546439" cy="387094"/>
            </a:xfrm>
            <a:prstGeom prst="rect">
              <a:avLst/>
            </a:prstGeom>
          </p:spPr>
          <p:txBody>
            <a:bodyPr wrap="square" lIns="0" tIns="0" rIns="0" bIns="0" rtlCol="0" anchor="t">
              <a:spAutoFit/>
            </a:bodyPr>
            <a:lstStyle/>
            <a:p>
              <a:pPr>
                <a:lnSpc>
                  <a:spcPts val="3299"/>
                </a:lnSpc>
              </a:pPr>
              <a:r>
                <a:rPr lang="pl" sz="2199" dirty="0">
                  <a:solidFill>
                    <a:srgbClr val="1E2328"/>
                  </a:solidFill>
                  <a:latin typeface="Montserrat"/>
                  <a:ea typeface="Montserrat"/>
                  <a:cs typeface="Montserrat"/>
                  <a:sym typeface="Montserrat"/>
                </a:rPr>
                <a:t>13 minut</a:t>
              </a:r>
            </a:p>
          </p:txBody>
        </p:sp>
      </p:grpSp>
      <p:pic>
        <p:nvPicPr>
          <p:cNvPr id="6" name="Obraz 5">
            <a:extLst>
              <a:ext uri="{FF2B5EF4-FFF2-40B4-BE49-F238E27FC236}">
                <a16:creationId xmlns:a16="http://schemas.microsoft.com/office/drawing/2014/main" id="{0A3166B8-D967-62EB-40B5-A2A517D3B808}"/>
              </a:ext>
            </a:extLst>
          </p:cNvPr>
          <p:cNvPicPr>
            <a:picLocks noChangeAspect="1"/>
          </p:cNvPicPr>
          <p:nvPr/>
        </p:nvPicPr>
        <p:blipFill>
          <a:blip r:embed="rId5"/>
          <a:stretch>
            <a:fillRect/>
          </a:stretch>
        </p:blipFill>
        <p:spPr>
          <a:xfrm>
            <a:off x="1353364" y="1124082"/>
            <a:ext cx="4343400" cy="76962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4"/>
        <p:cNvGrpSpPr/>
        <p:nvPr/>
      </p:nvGrpSpPr>
      <p:grpSpPr>
        <a:xfrm>
          <a:off x="0" y="0"/>
          <a:ext cx="0" cy="0"/>
          <a:chOff x="0" y="0"/>
          <a:chExt cx="0" cy="0"/>
        </a:xfrm>
      </p:grpSpPr>
      <p:sp>
        <p:nvSpPr>
          <p:cNvPr id="1105" name="Google Shape;1105;g2d93ef468f0_0_158"/>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1106" name="Google Shape;1106;g2d93ef468f0_0_158"/>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g2d93ef468f0_0_158"/>
          <p:cNvGrpSpPr/>
          <p:nvPr/>
        </p:nvGrpSpPr>
        <p:grpSpPr>
          <a:xfrm>
            <a:off x="424794" y="1385936"/>
            <a:ext cx="11126464" cy="1678610"/>
            <a:chOff x="1644840" y="1659960"/>
            <a:chExt cx="3308100" cy="1806900"/>
          </a:xfrm>
        </p:grpSpPr>
        <p:sp>
          <p:nvSpPr>
            <p:cNvPr id="1108" name="Google Shape;1108;g2d93ef468f0_0_158"/>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1109" name="Google Shape;1109;g2d93ef468f0_0_158"/>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g2d93ef468f0_0_158"/>
          <p:cNvSpPr txBox="1"/>
          <p:nvPr/>
        </p:nvSpPr>
        <p:spPr>
          <a:xfrm>
            <a:off x="1031399" y="1742238"/>
            <a:ext cx="10134775" cy="9660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Zaawansowane techniki krawieckie</a:t>
            </a:r>
            <a:endParaRPr sz="3000" dirty="0">
              <a:solidFill>
                <a:schemeClr val="dk1"/>
              </a:solidFill>
              <a:latin typeface="DM Serif Display"/>
              <a:ea typeface="DM Serif Display"/>
              <a:cs typeface="DM Serif Display"/>
              <a:sym typeface="DM Serif Display"/>
            </a:endParaRPr>
          </a:p>
        </p:txBody>
      </p:sp>
      <p:sp>
        <p:nvSpPr>
          <p:cNvPr id="1111" name="Google Shape;1111;g2d93ef468f0_0_158"/>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1112" name="Google Shape;1112;g2d93ef468f0_0_158"/>
          <p:cNvGrpSpPr/>
          <p:nvPr/>
        </p:nvGrpSpPr>
        <p:grpSpPr>
          <a:xfrm>
            <a:off x="0" y="0"/>
            <a:ext cx="18288000" cy="10287000"/>
            <a:chOff x="0" y="0"/>
            <a:chExt cx="24384000" cy="13716000"/>
          </a:xfrm>
        </p:grpSpPr>
        <p:cxnSp>
          <p:nvCxnSpPr>
            <p:cNvPr id="1113" name="Google Shape;1113;g2d93ef468f0_0_15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14" name="Google Shape;1114;g2d93ef468f0_0_15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15" name="Google Shape;1115;g2d93ef468f0_0_15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16" name="Google Shape;1116;g2d93ef468f0_0_15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pic>
        <p:nvPicPr>
          <p:cNvPr id="1118" name="Google Shape;1118;g2d93ef468f0_0_158"/>
          <p:cNvPicPr preferRelativeResize="0"/>
          <p:nvPr/>
        </p:nvPicPr>
        <p:blipFill rotWithShape="1">
          <a:blip r:embed="rId5">
            <a:alphaModFix/>
          </a:blip>
          <a:srcRect l="3042" r="3042"/>
          <a:stretch/>
        </p:blipFill>
        <p:spPr>
          <a:xfrm>
            <a:off x="11455650" y="3316050"/>
            <a:ext cx="4416650" cy="6298976"/>
          </a:xfrm>
          <a:prstGeom prst="rect">
            <a:avLst/>
          </a:prstGeom>
          <a:noFill/>
          <a:ln>
            <a:noFill/>
          </a:ln>
        </p:spPr>
      </p:pic>
      <p:pic>
        <p:nvPicPr>
          <p:cNvPr id="1119" name="Google Shape;1119;g2d93ef468f0_0_158"/>
          <p:cNvPicPr preferRelativeResize="0"/>
          <p:nvPr/>
        </p:nvPicPr>
        <p:blipFill rotWithShape="1">
          <a:blip r:embed="rId6">
            <a:alphaModFix/>
          </a:blip>
          <a:srcRect l="17280" t="11351" b="12874"/>
          <a:stretch/>
        </p:blipFill>
        <p:spPr>
          <a:xfrm>
            <a:off x="618450" y="3316050"/>
            <a:ext cx="4416646" cy="6298950"/>
          </a:xfrm>
          <a:prstGeom prst="rect">
            <a:avLst/>
          </a:prstGeom>
          <a:noFill/>
          <a:ln>
            <a:noFill/>
          </a:ln>
        </p:spPr>
      </p:pic>
      <p:sp>
        <p:nvSpPr>
          <p:cNvPr id="1120" name="Google Shape;1120;g2d93ef468f0_0_158"/>
          <p:cNvSpPr txBox="1"/>
          <p:nvPr/>
        </p:nvSpPr>
        <p:spPr>
          <a:xfrm>
            <a:off x="5035100" y="9214800"/>
            <a:ext cx="6120300" cy="400200"/>
          </a:xfrm>
          <a:prstGeom prst="rect">
            <a:avLst/>
          </a:prstGeom>
          <a:solidFill>
            <a:srgbClr val="CFCF5A"/>
          </a:solidFill>
          <a:ln>
            <a:noFill/>
          </a:ln>
        </p:spPr>
        <p:txBody>
          <a:bodyPr spcFirstLastPara="1" wrap="square" lIns="91425" tIns="91425" rIns="91425" bIns="91425" anchor="t" anchorCtr="0">
            <a:spAutoFit/>
          </a:bodyPr>
          <a:lstStyle/>
          <a:p>
            <a:pPr marL="0" lvl="0" indent="0" algn="ctr" rtl="0">
              <a:lnSpc>
                <a:spcPct val="100000"/>
              </a:lnSpc>
              <a:spcBef>
                <a:spcPts val="2400"/>
              </a:spcBef>
              <a:spcAft>
                <a:spcPts val="600"/>
              </a:spcAft>
              <a:buNone/>
            </a:pPr>
            <a:r>
              <a:rPr lang="pl">
                <a:solidFill>
                  <a:schemeClr val="dk1"/>
                </a:solidFill>
                <a:latin typeface="Montserrat"/>
                <a:ea typeface="Montserrat"/>
                <a:cs typeface="Montserrat"/>
                <a:sym typeface="Montserrat"/>
              </a:rPr>
              <a:t>Denham, kolekcja wiosna-lato 2011</a:t>
            </a:r>
            <a:endParaRPr>
              <a:solidFill>
                <a:schemeClr val="dk1"/>
              </a:solidFill>
              <a:latin typeface="Montserrat"/>
              <a:ea typeface="Montserrat"/>
              <a:cs typeface="Montserrat"/>
              <a:sym typeface="Montserrat"/>
            </a:endParaRPr>
          </a:p>
        </p:txBody>
      </p:sp>
      <p:sp>
        <p:nvSpPr>
          <p:cNvPr id="1121" name="Google Shape;1121;g2d93ef468f0_0_158"/>
          <p:cNvSpPr txBox="1"/>
          <p:nvPr/>
        </p:nvSpPr>
        <p:spPr>
          <a:xfrm>
            <a:off x="5324575" y="3316050"/>
            <a:ext cx="5841600" cy="58413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i="1">
                <a:solidFill>
                  <a:schemeClr val="dk1"/>
                </a:solidFill>
                <a:latin typeface="Montserrat"/>
                <a:ea typeface="Montserrat"/>
                <a:cs typeface="Montserrat"/>
                <a:sym typeface="Montserrat"/>
              </a:rPr>
              <a:t>W każdym sezonie Denham dąży do stworzenia co najmniej jednego flagowego modelu, wykorzystującego tkaniny wycięte z tkanin o znaczeniu historycznym, kulturowym lub etnicznym. Firma odzyskuje bogate narracje zawarte w osnowie i splocie tych materiałów, a także w samych materiałach.</a:t>
            </a:r>
            <a:endParaRPr sz="2100" i="1">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00" i="1">
                <a:solidFill>
                  <a:schemeClr val="dk1"/>
                </a:solidFill>
                <a:latin typeface="Montserrat"/>
                <a:ea typeface="Montserrat"/>
                <a:cs typeface="Montserrat"/>
                <a:sym typeface="Montserrat"/>
              </a:rPr>
              <a:t>Kurtka Camino Re-Cut charakteryzuje się dbałością o szczegóły, czego przykładem są wzmocnione szwy i zapięcia na haftki.</a:t>
            </a:r>
            <a:endParaRPr sz="2100" i="1">
              <a:solidFill>
                <a:schemeClr val="dk1"/>
              </a:solidFill>
              <a:latin typeface="Montserrat"/>
              <a:ea typeface="Montserrat"/>
              <a:cs typeface="Montserrat"/>
              <a:sym typeface="Montserrat"/>
            </a:endParaRPr>
          </a:p>
        </p:txBody>
      </p:sp>
      <p:sp>
        <p:nvSpPr>
          <p:cNvPr id="1122" name="Google Shape;1122;g2d93ef468f0_0_158"/>
          <p:cNvSpPr txBox="1"/>
          <p:nvPr/>
        </p:nvSpPr>
        <p:spPr>
          <a:xfrm>
            <a:off x="11455650" y="1818300"/>
            <a:ext cx="4893000" cy="585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400"/>
              </a:spcBef>
              <a:spcAft>
                <a:spcPts val="600"/>
              </a:spcAft>
              <a:buNone/>
            </a:pPr>
            <a:r>
              <a:rPr lang="pl" sz="2600" b="1">
                <a:solidFill>
                  <a:schemeClr val="dk1"/>
                </a:solidFill>
                <a:latin typeface="Montserrat"/>
                <a:ea typeface="Montserrat"/>
                <a:cs typeface="Montserrat"/>
                <a:sym typeface="Montserrat"/>
              </a:rPr>
              <a:t>Kurtka Camino Re-Cut</a:t>
            </a:r>
            <a:endParaRPr sz="2600" b="1"/>
          </a:p>
        </p:txBody>
      </p:sp>
      <p:sp>
        <p:nvSpPr>
          <p:cNvPr id="2" name="Google Shape;819;g2d93ef468f0_0_67">
            <a:extLst>
              <a:ext uri="{FF2B5EF4-FFF2-40B4-BE49-F238E27FC236}">
                <a16:creationId xmlns:a16="http://schemas.microsoft.com/office/drawing/2014/main" id="{973DC1B2-B850-E6F6-AAD6-A39EA6777C37}"/>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7" name="Google Shape;1127;p13"/>
          <p:cNvGrpSpPr/>
          <p:nvPr/>
        </p:nvGrpSpPr>
        <p:grpSpPr>
          <a:xfrm>
            <a:off x="0" y="0"/>
            <a:ext cx="18288000" cy="10287000"/>
            <a:chOff x="0" y="0"/>
            <a:chExt cx="24384000" cy="13716000"/>
          </a:xfrm>
        </p:grpSpPr>
        <p:cxnSp>
          <p:nvCxnSpPr>
            <p:cNvPr id="1128" name="Google Shape;1128;p1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29" name="Google Shape;1129;p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30" name="Google Shape;1130;p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31" name="Google Shape;1131;p1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132" name="Google Shape;1132;p13"/>
          <p:cNvGrpSpPr/>
          <p:nvPr/>
        </p:nvGrpSpPr>
        <p:grpSpPr>
          <a:xfrm>
            <a:off x="0" y="5515450"/>
            <a:ext cx="16220948" cy="4745423"/>
            <a:chOff x="0" y="0"/>
            <a:chExt cx="3508294" cy="1026348"/>
          </a:xfrm>
        </p:grpSpPr>
        <p:sp>
          <p:nvSpPr>
            <p:cNvPr id="1133" name="Google Shape;1133;p13"/>
            <p:cNvSpPr/>
            <p:nvPr/>
          </p:nvSpPr>
          <p:spPr>
            <a:xfrm>
              <a:off x="0" y="0"/>
              <a:ext cx="3508294" cy="1026348"/>
            </a:xfrm>
            <a:custGeom>
              <a:avLst/>
              <a:gdLst/>
              <a:ahLst/>
              <a:cxnLst/>
              <a:rect l="l" t="t" r="r" b="b"/>
              <a:pathLst>
                <a:path w="3508294" h="1026348" extrusionOk="0">
                  <a:moveTo>
                    <a:pt x="0" y="0"/>
                  </a:moveTo>
                  <a:lnTo>
                    <a:pt x="3508294" y="0"/>
                  </a:lnTo>
                  <a:lnTo>
                    <a:pt x="3508294" y="1026348"/>
                  </a:lnTo>
                  <a:lnTo>
                    <a:pt x="0" y="1026348"/>
                  </a:lnTo>
                  <a:close/>
                </a:path>
              </a:pathLst>
            </a:custGeom>
            <a:solidFill>
              <a:srgbClr val="CFCF5A"/>
            </a:solidFill>
            <a:ln>
              <a:noFill/>
            </a:ln>
          </p:spPr>
          <p:txBody>
            <a:bodyPr/>
            <a:lstStyle/>
            <a:p>
              <a:endParaRPr lang="pl-PL"/>
            </a:p>
          </p:txBody>
        </p:sp>
        <p:sp>
          <p:nvSpPr>
            <p:cNvPr id="1134" name="Google Shape;1134;p13"/>
            <p:cNvSpPr txBox="1"/>
            <p:nvPr/>
          </p:nvSpPr>
          <p:spPr>
            <a:xfrm>
              <a:off x="0" y="0"/>
              <a:ext cx="3508294"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35" name="Google Shape;1135;p13"/>
          <p:cNvPicPr preferRelativeResize="0"/>
          <p:nvPr/>
        </p:nvPicPr>
        <p:blipFill rotWithShape="1">
          <a:blip r:embed="rId4">
            <a:alphaModFix/>
          </a:blip>
          <a:srcRect t="12962" b="12962"/>
          <a:stretch/>
        </p:blipFill>
        <p:spPr>
          <a:xfrm>
            <a:off x="491441" y="1167703"/>
            <a:ext cx="7078972" cy="3493664"/>
          </a:xfrm>
          <a:prstGeom prst="rect">
            <a:avLst/>
          </a:prstGeom>
          <a:noFill/>
          <a:ln>
            <a:noFill/>
          </a:ln>
        </p:spPr>
      </p:pic>
      <p:pic>
        <p:nvPicPr>
          <p:cNvPr id="1136" name="Google Shape;1136;p13"/>
          <p:cNvPicPr preferRelativeResize="0"/>
          <p:nvPr/>
        </p:nvPicPr>
        <p:blipFill rotWithShape="1">
          <a:blip r:embed="rId5">
            <a:alphaModFix/>
          </a:blip>
          <a:srcRect t="14629" b="14629"/>
          <a:stretch/>
        </p:blipFill>
        <p:spPr>
          <a:xfrm>
            <a:off x="8427737" y="2047875"/>
            <a:ext cx="6764639" cy="7210424"/>
          </a:xfrm>
          <a:prstGeom prst="rect">
            <a:avLst/>
          </a:prstGeom>
          <a:noFill/>
          <a:ln>
            <a:noFill/>
          </a:ln>
        </p:spPr>
      </p:pic>
      <p:sp>
        <p:nvSpPr>
          <p:cNvPr id="1137" name="Google Shape;1137;p13"/>
          <p:cNvSpPr txBox="1"/>
          <p:nvPr/>
        </p:nvSpPr>
        <p:spPr>
          <a:xfrm>
            <a:off x="1115227" y="5232030"/>
            <a:ext cx="58314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Praktyczne zastosowanie</a:t>
            </a:r>
            <a:endParaRPr sz="1400" b="0" i="0" u="none" strike="noStrike" cap="none" dirty="0">
              <a:solidFill>
                <a:srgbClr val="000000"/>
              </a:solidFill>
              <a:latin typeface="Arial"/>
              <a:ea typeface="Arial"/>
              <a:cs typeface="Arial"/>
              <a:sym typeface="Arial"/>
            </a:endParaRPr>
          </a:p>
        </p:txBody>
      </p:sp>
      <p:cxnSp>
        <p:nvCxnSpPr>
          <p:cNvPr id="1138" name="Google Shape;1138;p13"/>
          <p:cNvCxnSpPr/>
          <p:nvPr/>
        </p:nvCxnSpPr>
        <p:spPr>
          <a:xfrm rot="22947">
            <a:off x="6635073" y="7103111"/>
            <a:ext cx="719116" cy="0"/>
          </a:xfrm>
          <a:prstGeom prst="straightConnector1">
            <a:avLst/>
          </a:prstGeom>
          <a:noFill/>
          <a:ln w="9525" cap="flat" cmpd="sng">
            <a:solidFill>
              <a:srgbClr val="FFFFFF"/>
            </a:solidFill>
            <a:prstDash val="solid"/>
            <a:round/>
            <a:headEnd type="none" w="sm" len="sm"/>
            <a:tailEnd type="none" w="sm" len="sm"/>
          </a:ln>
        </p:spPr>
      </p:cxnSp>
      <p:sp>
        <p:nvSpPr>
          <p:cNvPr id="1139" name="Google Shape;1139;p13"/>
          <p:cNvSpPr txBox="1"/>
          <p:nvPr/>
        </p:nvSpPr>
        <p:spPr>
          <a:xfrm>
            <a:off x="1013913" y="6986051"/>
            <a:ext cx="6556500" cy="22629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Font typeface="Arial"/>
              <a:buNone/>
            </a:pPr>
            <a:r>
              <a:rPr lang="pl" sz="2100" dirty="0">
                <a:solidFill>
                  <a:schemeClr val="lt1"/>
                </a:solidFill>
                <a:latin typeface="Montserrat"/>
                <a:ea typeface="Montserrat"/>
                <a:cs typeface="Montserrat"/>
                <a:sym typeface="Montserrat"/>
              </a:rPr>
              <a:t>Ta aktywność jest przeznaczona dla uczestników, którzy samodzielnie odtworzą kurtkę (z ubrań z drugiej ręki), wykorzystując skrawki materiałów, inne ubrania z drugiej ręki, a także kawałek materiału, który powstał w wyniku aktywności z jednostki 4.</a:t>
            </a:r>
            <a:endParaRPr sz="1400" b="0" i="0" u="none" strike="noStrike" cap="none" dirty="0">
              <a:solidFill>
                <a:srgbClr val="000000"/>
              </a:solidFill>
              <a:latin typeface="Arial"/>
              <a:ea typeface="Arial"/>
              <a:cs typeface="Arial"/>
              <a:sym typeface="Arial"/>
            </a:endParaRPr>
          </a:p>
        </p:txBody>
      </p:sp>
      <p:sp>
        <p:nvSpPr>
          <p:cNvPr id="1140" name="Google Shape;1140;p13"/>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141" name="Google Shape;1141;p13"/>
          <p:cNvGrpSpPr/>
          <p:nvPr/>
        </p:nvGrpSpPr>
        <p:grpSpPr>
          <a:xfrm>
            <a:off x="0" y="0"/>
            <a:ext cx="18288000" cy="10287000"/>
            <a:chOff x="0" y="0"/>
            <a:chExt cx="24384000" cy="13716000"/>
          </a:xfrm>
        </p:grpSpPr>
        <p:cxnSp>
          <p:nvCxnSpPr>
            <p:cNvPr id="1142" name="Google Shape;1142;p1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43" name="Google Shape;1143;p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44" name="Google Shape;1144;p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45" name="Google Shape;1145;p1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146" name="Google Shape;1146;p1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0"/>
        <p:cNvGrpSpPr/>
        <p:nvPr/>
      </p:nvGrpSpPr>
      <p:grpSpPr>
        <a:xfrm>
          <a:off x="0" y="0"/>
          <a:ext cx="0" cy="0"/>
          <a:chOff x="0" y="0"/>
          <a:chExt cx="0" cy="0"/>
        </a:xfrm>
      </p:grpSpPr>
      <p:grpSp>
        <p:nvGrpSpPr>
          <p:cNvPr id="1151" name="Google Shape;1151;g32ba7804670_0_57"/>
          <p:cNvGrpSpPr/>
          <p:nvPr/>
        </p:nvGrpSpPr>
        <p:grpSpPr>
          <a:xfrm>
            <a:off x="647504" y="4367600"/>
            <a:ext cx="3768926" cy="5369700"/>
            <a:chOff x="1179360" y="3915360"/>
            <a:chExt cx="3459000" cy="5369700"/>
          </a:xfrm>
        </p:grpSpPr>
        <p:sp>
          <p:nvSpPr>
            <p:cNvPr id="1152" name="Google Shape;1152;g32ba7804670_0_57"/>
            <p:cNvSpPr/>
            <p:nvPr/>
          </p:nvSpPr>
          <p:spPr>
            <a:xfrm>
              <a:off x="1179360" y="391536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153" name="Google Shape;1153;g32ba7804670_0_57"/>
            <p:cNvSpPr txBox="1"/>
            <p:nvPr/>
          </p:nvSpPr>
          <p:spPr>
            <a:xfrm>
              <a:off x="1179360" y="391536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4" name="Google Shape;1154;g32ba7804670_0_57"/>
          <p:cNvGrpSpPr/>
          <p:nvPr/>
        </p:nvGrpSpPr>
        <p:grpSpPr>
          <a:xfrm>
            <a:off x="4626922" y="4367610"/>
            <a:ext cx="8195809" cy="5369700"/>
            <a:chOff x="4840560" y="3915360"/>
            <a:chExt cx="8195809" cy="5369700"/>
          </a:xfrm>
        </p:grpSpPr>
        <p:sp>
          <p:nvSpPr>
            <p:cNvPr id="1155" name="Google Shape;1155;g32ba7804670_0_57"/>
            <p:cNvSpPr/>
            <p:nvPr/>
          </p:nvSpPr>
          <p:spPr>
            <a:xfrm>
              <a:off x="4840560" y="3915360"/>
              <a:ext cx="8195809"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156" name="Google Shape;1156;g32ba7804670_0_57"/>
            <p:cNvSpPr txBox="1"/>
            <p:nvPr/>
          </p:nvSpPr>
          <p:spPr>
            <a:xfrm>
              <a:off x="4840560" y="3915360"/>
              <a:ext cx="81948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g32ba7804670_0_57"/>
          <p:cNvGrpSpPr/>
          <p:nvPr/>
        </p:nvGrpSpPr>
        <p:grpSpPr>
          <a:xfrm>
            <a:off x="2248793" y="3929490"/>
            <a:ext cx="876300" cy="876300"/>
            <a:chOff x="2470680" y="3477240"/>
            <a:chExt cx="876300" cy="876300"/>
          </a:xfrm>
        </p:grpSpPr>
        <p:sp>
          <p:nvSpPr>
            <p:cNvPr id="1158" name="Google Shape;1158;g32ba7804670_0_57"/>
            <p:cNvSpPr/>
            <p:nvPr/>
          </p:nvSpPr>
          <p:spPr>
            <a:xfrm>
              <a:off x="247068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159" name="Google Shape;1159;g32ba7804670_0_57"/>
            <p:cNvSpPr txBox="1"/>
            <p:nvPr/>
          </p:nvSpPr>
          <p:spPr>
            <a:xfrm>
              <a:off x="247068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g32ba7804670_0_57"/>
          <p:cNvGrpSpPr/>
          <p:nvPr/>
        </p:nvGrpSpPr>
        <p:grpSpPr>
          <a:xfrm>
            <a:off x="5917883" y="3929490"/>
            <a:ext cx="876300" cy="876300"/>
            <a:chOff x="6131520" y="3477240"/>
            <a:chExt cx="876300" cy="876300"/>
          </a:xfrm>
        </p:grpSpPr>
        <p:sp>
          <p:nvSpPr>
            <p:cNvPr id="1161" name="Google Shape;1161;g32ba7804670_0_57"/>
            <p:cNvSpPr/>
            <p:nvPr/>
          </p:nvSpPr>
          <p:spPr>
            <a:xfrm>
              <a:off x="613152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1162" name="Google Shape;1162;g32ba7804670_0_57"/>
            <p:cNvSpPr txBox="1"/>
            <p:nvPr/>
          </p:nvSpPr>
          <p:spPr>
            <a:xfrm>
              <a:off x="613152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 name="Google Shape;1163;g32ba7804670_0_57"/>
          <p:cNvSpPr txBox="1"/>
          <p:nvPr/>
        </p:nvSpPr>
        <p:spPr>
          <a:xfrm>
            <a:off x="1068353" y="501381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Potrzebne materiały</a:t>
            </a:r>
            <a:endParaRPr sz="2500" b="0" i="0" u="none" strike="noStrike" cap="none">
              <a:latin typeface="Arial"/>
              <a:ea typeface="Arial"/>
              <a:cs typeface="Arial"/>
              <a:sym typeface="Arial"/>
            </a:endParaRPr>
          </a:p>
        </p:txBody>
      </p:sp>
      <p:sp>
        <p:nvSpPr>
          <p:cNvPr id="1164" name="Google Shape;1164;g32ba7804670_0_57"/>
          <p:cNvSpPr txBox="1"/>
          <p:nvPr/>
        </p:nvSpPr>
        <p:spPr>
          <a:xfrm>
            <a:off x="2248793" y="412317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01</a:t>
            </a:r>
            <a:endParaRPr sz="2500" b="0" i="0" u="none" strike="noStrike" cap="none">
              <a:latin typeface="Arial"/>
              <a:ea typeface="Arial"/>
              <a:cs typeface="Arial"/>
              <a:sym typeface="Arial"/>
            </a:endParaRPr>
          </a:p>
        </p:txBody>
      </p:sp>
      <p:sp>
        <p:nvSpPr>
          <p:cNvPr id="1165" name="Google Shape;1165;g32ba7804670_0_57"/>
          <p:cNvSpPr txBox="1"/>
          <p:nvPr/>
        </p:nvSpPr>
        <p:spPr>
          <a:xfrm>
            <a:off x="5917883" y="412317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02</a:t>
            </a:r>
            <a:endParaRPr sz="2500" b="0" i="0" u="none" strike="noStrike" cap="none">
              <a:latin typeface="Arial"/>
              <a:ea typeface="Arial"/>
              <a:cs typeface="Arial"/>
              <a:sym typeface="Arial"/>
            </a:endParaRPr>
          </a:p>
        </p:txBody>
      </p:sp>
      <p:sp>
        <p:nvSpPr>
          <p:cNvPr id="1166" name="Google Shape;1166;g32ba7804670_0_57"/>
          <p:cNvSpPr txBox="1"/>
          <p:nvPr/>
        </p:nvSpPr>
        <p:spPr>
          <a:xfrm>
            <a:off x="4736723" y="505017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Cele</a:t>
            </a:r>
            <a:endParaRPr sz="2500" b="0" i="0" u="none" strike="noStrike" cap="none">
              <a:latin typeface="Arial"/>
              <a:ea typeface="Arial"/>
              <a:cs typeface="Arial"/>
              <a:sym typeface="Arial"/>
            </a:endParaRPr>
          </a:p>
        </p:txBody>
      </p:sp>
      <p:sp>
        <p:nvSpPr>
          <p:cNvPr id="1167" name="Google Shape;1167;g32ba7804670_0_5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168" name="Google Shape;1168;g32ba7804670_0_57"/>
          <p:cNvSpPr txBox="1"/>
          <p:nvPr/>
        </p:nvSpPr>
        <p:spPr>
          <a:xfrm>
            <a:off x="56685" y="782100"/>
            <a:ext cx="16675330"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dotycząca </a:t>
            </a:r>
            <a:r>
              <a:rPr lang="pl" sz="6000" dirty="0">
                <a:solidFill>
                  <a:srgbClr val="1E2328"/>
                </a:solidFill>
                <a:latin typeface="DM Serif Display"/>
                <a:ea typeface="DM Serif Display"/>
                <a:cs typeface="DM Serif Display"/>
                <a:sym typeface="DM Serif Display"/>
              </a:rPr>
              <a:t>tworzenia odzieży strukturalnej</a:t>
            </a:r>
            <a:endParaRPr sz="6000" dirty="0">
              <a:solidFill>
                <a:srgbClr val="1E2328"/>
              </a:solidFill>
              <a:latin typeface="DM Serif Display"/>
              <a:ea typeface="DM Serif Display"/>
              <a:cs typeface="DM Serif Display"/>
              <a:sym typeface="DM Serif Display"/>
            </a:endParaRPr>
          </a:p>
        </p:txBody>
      </p:sp>
      <p:sp>
        <p:nvSpPr>
          <p:cNvPr id="1169" name="Google Shape;1169;g32ba7804670_0_57"/>
          <p:cNvSpPr txBox="1"/>
          <p:nvPr/>
        </p:nvSpPr>
        <p:spPr>
          <a:xfrm>
            <a:off x="262781" y="2474283"/>
            <a:ext cx="16226765" cy="14658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pl" sz="2200" dirty="0">
                <a:solidFill>
                  <a:srgbClr val="1E2328"/>
                </a:solidFill>
                <a:latin typeface="Montserrat"/>
                <a:ea typeface="Montserrat"/>
                <a:cs typeface="Montserrat"/>
                <a:sym typeface="Montserrat"/>
              </a:rPr>
              <a:t>Korzystając z używanej kurtki bez podszewki, skrawków materiału i innych używanych ubrań, a także kawałka materiału stworzonego podczas zajęć w jednostce 4, uczestnicy będą musieli odtworzyć ubranie, stosując techniki poznane w trakcie tej jednostki.</a:t>
            </a:r>
            <a:endParaRPr sz="2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dirty="0">
              <a:solidFill>
                <a:srgbClr val="1E2328"/>
              </a:solidFill>
              <a:latin typeface="Montserrat"/>
              <a:ea typeface="Montserrat"/>
              <a:cs typeface="Montserrat"/>
              <a:sym typeface="Montserrat"/>
            </a:endParaRPr>
          </a:p>
        </p:txBody>
      </p:sp>
      <p:grpSp>
        <p:nvGrpSpPr>
          <p:cNvPr id="1170" name="Google Shape;1170;g32ba7804670_0_57"/>
          <p:cNvGrpSpPr/>
          <p:nvPr/>
        </p:nvGrpSpPr>
        <p:grpSpPr>
          <a:xfrm>
            <a:off x="0" y="0"/>
            <a:ext cx="18288000" cy="10287000"/>
            <a:chOff x="0" y="0"/>
            <a:chExt cx="24384000" cy="13716000"/>
          </a:xfrm>
        </p:grpSpPr>
        <p:cxnSp>
          <p:nvCxnSpPr>
            <p:cNvPr id="1171" name="Google Shape;1171;g32ba7804670_0_5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72" name="Google Shape;1172;g32ba7804670_0_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73" name="Google Shape;1173;g32ba7804670_0_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74" name="Google Shape;1174;g32ba7804670_0_5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175" name="Google Shape;1175;g32ba7804670_0_5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dirty="0"/>
          </a:p>
        </p:txBody>
      </p:sp>
      <p:grpSp>
        <p:nvGrpSpPr>
          <p:cNvPr id="1176" name="Google Shape;1176;g32ba7804670_0_57"/>
          <p:cNvGrpSpPr/>
          <p:nvPr/>
        </p:nvGrpSpPr>
        <p:grpSpPr>
          <a:xfrm>
            <a:off x="13033192" y="4367605"/>
            <a:ext cx="3459000" cy="5369700"/>
            <a:chOff x="12871080" y="3962880"/>
            <a:chExt cx="3459000" cy="5369700"/>
          </a:xfrm>
        </p:grpSpPr>
        <p:sp>
          <p:nvSpPr>
            <p:cNvPr id="1177" name="Google Shape;1177;g32ba7804670_0_57"/>
            <p:cNvSpPr/>
            <p:nvPr/>
          </p:nvSpPr>
          <p:spPr>
            <a:xfrm>
              <a:off x="12871080" y="396288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178" name="Google Shape;1178;g32ba7804670_0_57"/>
            <p:cNvSpPr txBox="1"/>
            <p:nvPr/>
          </p:nvSpPr>
          <p:spPr>
            <a:xfrm>
              <a:off x="12871080" y="396288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g32ba7804670_0_57"/>
          <p:cNvGrpSpPr/>
          <p:nvPr/>
        </p:nvGrpSpPr>
        <p:grpSpPr>
          <a:xfrm>
            <a:off x="14213638" y="3888910"/>
            <a:ext cx="876300" cy="876300"/>
            <a:chOff x="14162400" y="3524760"/>
            <a:chExt cx="876300" cy="876300"/>
          </a:xfrm>
        </p:grpSpPr>
        <p:sp>
          <p:nvSpPr>
            <p:cNvPr id="1180" name="Google Shape;1180;g32ba7804670_0_57"/>
            <p:cNvSpPr/>
            <p:nvPr/>
          </p:nvSpPr>
          <p:spPr>
            <a:xfrm>
              <a:off x="14162400" y="35247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181" name="Google Shape;1181;g32ba7804670_0_57"/>
            <p:cNvSpPr txBox="1"/>
            <p:nvPr/>
          </p:nvSpPr>
          <p:spPr>
            <a:xfrm>
              <a:off x="14162400" y="35247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g32ba7804670_0_57"/>
          <p:cNvSpPr txBox="1"/>
          <p:nvPr/>
        </p:nvSpPr>
        <p:spPr>
          <a:xfrm>
            <a:off x="13033198" y="497287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Czas trwania</a:t>
            </a:r>
            <a:endParaRPr sz="2500" b="0" i="0" u="none" strike="noStrike" cap="none">
              <a:latin typeface="Arial"/>
              <a:ea typeface="Arial"/>
              <a:cs typeface="Arial"/>
              <a:sym typeface="Arial"/>
            </a:endParaRPr>
          </a:p>
        </p:txBody>
      </p:sp>
      <p:sp>
        <p:nvSpPr>
          <p:cNvPr id="1183" name="Google Shape;1183;g32ba7804670_0_57"/>
          <p:cNvSpPr txBox="1"/>
          <p:nvPr/>
        </p:nvSpPr>
        <p:spPr>
          <a:xfrm>
            <a:off x="14213638" y="408259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 </a:t>
            </a:r>
            <a:r>
              <a:rPr lang="pl" sz="2500">
                <a:solidFill>
                  <a:srgbClr val="FFFFFF"/>
                </a:solidFill>
                <a:latin typeface="DM Serif Display"/>
                <a:ea typeface="DM Serif Display"/>
                <a:cs typeface="DM Serif Display"/>
                <a:sym typeface="DM Serif Display"/>
              </a:rPr>
              <a:t>3</a:t>
            </a:r>
            <a:endParaRPr sz="2500" b="0" i="0" u="none" strike="noStrike" cap="none">
              <a:latin typeface="Arial"/>
              <a:ea typeface="Arial"/>
              <a:cs typeface="Arial"/>
              <a:sym typeface="Arial"/>
            </a:endParaRPr>
          </a:p>
        </p:txBody>
      </p:sp>
      <p:sp>
        <p:nvSpPr>
          <p:cNvPr id="1184" name="Google Shape;1184;g32ba7804670_0_57"/>
          <p:cNvSpPr txBox="1"/>
          <p:nvPr/>
        </p:nvSpPr>
        <p:spPr>
          <a:xfrm>
            <a:off x="13087603" y="6390435"/>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Ustawienie</a:t>
            </a:r>
            <a:endParaRPr sz="2500" b="0" i="0" u="none" strike="noStrike" cap="none">
              <a:latin typeface="Arial"/>
              <a:ea typeface="Arial"/>
              <a:cs typeface="Arial"/>
              <a:sym typeface="Arial"/>
            </a:endParaRPr>
          </a:p>
        </p:txBody>
      </p:sp>
      <p:sp>
        <p:nvSpPr>
          <p:cNvPr id="1185" name="Google Shape;1185;g32ba7804670_0_57"/>
          <p:cNvSpPr txBox="1"/>
          <p:nvPr/>
        </p:nvSpPr>
        <p:spPr>
          <a:xfrm>
            <a:off x="4774248" y="4992070"/>
            <a:ext cx="7835400" cy="29256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endParaRPr sz="1800" dirty="0">
              <a:solidFill>
                <a:srgbClr val="000000"/>
              </a:solidFill>
              <a:latin typeface="Montserrat"/>
              <a:ea typeface="Montserrat"/>
              <a:cs typeface="Montserrat"/>
              <a:sym typeface="Montserrat"/>
            </a:endParaRPr>
          </a:p>
          <a:p>
            <a:pPr marL="457200" lvl="0" indent="-342900" algn="l" rtl="0">
              <a:lnSpc>
                <a:spcPct val="150000"/>
              </a:lnSpc>
              <a:spcBef>
                <a:spcPts val="1001"/>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Zrozumieć wzór i elementy kurtki</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Możliwość stworzenia nowego wzoru z już istniejącego ubrania poprzez jego rozmontowanie</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Umieć wykorzystać techniki z poprzednich jednostek do odtworzenia komponentów istniejącego ubioru</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Aby zrozumieć, jak skonstruować ubranie o określonej strukturze: kurtkę</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Możliwość wykorzystania różnych zaawansowanych technik krawieckich, takich jak wyściółka ramion, podszewka i zapięcia</a:t>
            </a:r>
            <a:endParaRPr sz="1800" dirty="0">
              <a:latin typeface="Montserrat"/>
              <a:ea typeface="Montserrat"/>
              <a:cs typeface="Montserrat"/>
              <a:sym typeface="Montserrat"/>
            </a:endParaRPr>
          </a:p>
        </p:txBody>
      </p:sp>
      <p:sp>
        <p:nvSpPr>
          <p:cNvPr id="1186" name="Google Shape;1186;g32ba7804670_0_57"/>
          <p:cNvSpPr txBox="1"/>
          <p:nvPr/>
        </p:nvSpPr>
        <p:spPr>
          <a:xfrm>
            <a:off x="13146688" y="5469675"/>
            <a:ext cx="3010200" cy="444900"/>
          </a:xfrm>
          <a:prstGeom prst="rect">
            <a:avLst/>
          </a:prstGeom>
          <a:noFill/>
          <a:ln>
            <a:noFill/>
          </a:ln>
        </p:spPr>
        <p:txBody>
          <a:bodyPr spcFirstLastPara="1" wrap="square" lIns="0" tIns="0" rIns="0" bIns="0" anchor="t" anchorCtr="1">
            <a:noAutofit/>
          </a:bodyPr>
          <a:lstStyle/>
          <a:p>
            <a:pPr marL="0" marR="0" lvl="0" indent="0" algn="ctr" rtl="0">
              <a:lnSpc>
                <a:spcPct val="194500"/>
              </a:lnSpc>
              <a:spcBef>
                <a:spcPts val="0"/>
              </a:spcBef>
              <a:spcAft>
                <a:spcPts val="0"/>
              </a:spcAft>
              <a:buNone/>
            </a:pPr>
            <a:r>
              <a:rPr lang="pl" sz="1800">
                <a:solidFill>
                  <a:srgbClr val="FFFFFF"/>
                </a:solidFill>
                <a:latin typeface="Montserrat"/>
                <a:ea typeface="Montserrat"/>
                <a:cs typeface="Montserrat"/>
                <a:sym typeface="Montserrat"/>
              </a:rPr>
              <a:t>6 </a:t>
            </a:r>
            <a:r>
              <a:rPr lang="pl" sz="1800" b="0" i="0" u="none" strike="noStrike" cap="none">
                <a:solidFill>
                  <a:srgbClr val="FFFFFF"/>
                </a:solidFill>
                <a:latin typeface="Montserrat"/>
                <a:ea typeface="Montserrat"/>
                <a:cs typeface="Montserrat"/>
                <a:sym typeface="Montserrat"/>
              </a:rPr>
              <a:t>godzin</a:t>
            </a:r>
            <a:endParaRPr sz="1800" b="0" i="0" u="none" strike="noStrike" cap="none">
              <a:latin typeface="Arial"/>
              <a:ea typeface="Arial"/>
              <a:cs typeface="Arial"/>
              <a:sym typeface="Arial"/>
            </a:endParaRPr>
          </a:p>
        </p:txBody>
      </p:sp>
      <p:sp>
        <p:nvSpPr>
          <p:cNvPr id="1187" name="Google Shape;1187;g32ba7804670_0_57"/>
          <p:cNvSpPr txBox="1"/>
          <p:nvPr/>
        </p:nvSpPr>
        <p:spPr>
          <a:xfrm>
            <a:off x="13273198" y="6835335"/>
            <a:ext cx="3010200" cy="1740300"/>
          </a:xfrm>
          <a:prstGeom prst="rect">
            <a:avLst/>
          </a:prstGeom>
          <a:noFill/>
          <a:ln>
            <a:noFill/>
          </a:ln>
        </p:spPr>
        <p:txBody>
          <a:bodyPr spcFirstLastPara="1" wrap="square" lIns="0" tIns="0" rIns="0" bIns="0" anchor="t" anchorCtr="1">
            <a:noAutofit/>
          </a:bodyPr>
          <a:lstStyle/>
          <a:p>
            <a:pPr marL="0" lvl="0" indent="0" algn="ctr" rtl="0">
              <a:lnSpc>
                <a:spcPct val="194500"/>
              </a:lnSpc>
              <a:spcBef>
                <a:spcPts val="0"/>
              </a:spcBef>
              <a:spcAft>
                <a:spcPts val="0"/>
              </a:spcAft>
              <a:buNone/>
            </a:pPr>
            <a:r>
              <a:rPr lang="pl" sz="1800" dirty="0">
                <a:solidFill>
                  <a:srgbClr val="FFFFFF"/>
                </a:solidFill>
                <a:latin typeface="Montserrat"/>
                <a:ea typeface="Montserrat"/>
                <a:cs typeface="Montserrat"/>
                <a:sym typeface="Montserrat"/>
              </a:rPr>
              <a:t>pokój, w którym można umieścić uczestników przy oddzielnych stołach, każdy z maszyną do szycia</a:t>
            </a:r>
            <a:endParaRPr sz="1800" dirty="0">
              <a:solidFill>
                <a:srgbClr val="FFFFFF"/>
              </a:solidFill>
              <a:latin typeface="Montserrat"/>
              <a:ea typeface="Montserrat"/>
              <a:cs typeface="Montserrat"/>
              <a:sym typeface="Montserrat"/>
            </a:endParaRPr>
          </a:p>
        </p:txBody>
      </p:sp>
      <p:sp>
        <p:nvSpPr>
          <p:cNvPr id="1188" name="Google Shape;1188;g32ba7804670_0_57"/>
          <p:cNvSpPr txBox="1"/>
          <p:nvPr/>
        </p:nvSpPr>
        <p:spPr>
          <a:xfrm>
            <a:off x="957463" y="5666700"/>
            <a:ext cx="3459000" cy="3086700"/>
          </a:xfrm>
          <a:prstGeom prst="rect">
            <a:avLst/>
          </a:prstGeom>
          <a:noFill/>
          <a:ln>
            <a:noFill/>
          </a:ln>
        </p:spPr>
        <p:txBody>
          <a:bodyPr spcFirstLastPara="1" wrap="square" lIns="0" tIns="0" rIns="0" bIns="0" anchor="t" anchorCtr="0">
            <a:noAutofit/>
          </a:bodyPr>
          <a:lstStyle/>
          <a:p>
            <a:pPr marL="343080" marR="0" lvl="0" indent="-343080" algn="l" rtl="0">
              <a:lnSpc>
                <a:spcPct val="194500"/>
              </a:lnSpc>
              <a:spcBef>
                <a:spcPts val="0"/>
              </a:spcBef>
              <a:spcAft>
                <a:spcPts val="0"/>
              </a:spcAft>
              <a:buClr>
                <a:srgbClr val="FFFFFF"/>
              </a:buClr>
              <a:buSzPts val="1800"/>
              <a:buFont typeface="Montserrat"/>
              <a:buChar char="•"/>
            </a:pPr>
            <a:r>
              <a:rPr lang="pl" sz="1800">
                <a:solidFill>
                  <a:srgbClr val="FFFFFF"/>
                </a:solidFill>
                <a:latin typeface="Montserrat"/>
                <a:ea typeface="Montserrat"/>
                <a:cs typeface="Montserrat"/>
                <a:sym typeface="Montserrat"/>
              </a:rPr>
              <a:t>Maszyna do szycia</a:t>
            </a:r>
            <a:endParaRPr sz="1800">
              <a:solidFill>
                <a:srgbClr val="FFFFFF"/>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a:solidFill>
                  <a:srgbClr val="FFFFFF"/>
                </a:solidFill>
                <a:latin typeface="Montserrat"/>
                <a:ea typeface="Montserrat"/>
                <a:cs typeface="Montserrat"/>
                <a:sym typeface="Montserrat"/>
              </a:rPr>
              <a:t>Zestaw do szycia</a:t>
            </a:r>
            <a:endParaRPr sz="1800">
              <a:solidFill>
                <a:srgbClr val="FFFFFF"/>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a:solidFill>
                  <a:srgbClr val="FFFFFF"/>
                </a:solidFill>
                <a:latin typeface="Montserrat"/>
                <a:ea typeface="Montserrat"/>
                <a:cs typeface="Montserrat"/>
                <a:sym typeface="Montserrat"/>
              </a:rPr>
              <a:t>Ubrania do recyklingu</a:t>
            </a:r>
            <a:endParaRPr sz="1800" i="0" u="none" strike="noStrike" cap="none">
              <a:solidFill>
                <a:srgbClr val="FFFFFF"/>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a:solidFill>
                  <a:srgbClr val="FFFFFF"/>
                </a:solidFill>
                <a:latin typeface="Montserrat"/>
                <a:ea typeface="Montserrat"/>
                <a:cs typeface="Montserrat"/>
                <a:sym typeface="Montserrat"/>
              </a:rPr>
              <a:t>Skrawki tkanin</a:t>
            </a:r>
            <a:endParaRPr sz="1800">
              <a:solidFill>
                <a:srgbClr val="FFFFFF"/>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a:solidFill>
                  <a:srgbClr val="FFFFFF"/>
                </a:solidFill>
                <a:latin typeface="Montserrat"/>
                <a:ea typeface="Montserrat"/>
                <a:cs typeface="Montserrat"/>
                <a:sym typeface="Montserrat"/>
              </a:rPr>
              <a:t>Materiał do cięcia wzorów</a:t>
            </a:r>
            <a:endParaRPr sz="1800">
              <a:solidFill>
                <a:srgbClr val="FFFFFF"/>
              </a:solidFill>
              <a:latin typeface="Montserrat"/>
              <a:ea typeface="Montserrat"/>
              <a:cs typeface="Montserrat"/>
              <a:sym typeface="Montserrat"/>
            </a:endParaRPr>
          </a:p>
          <a:p>
            <a:pPr marL="0" marR="0" lvl="0" indent="0" algn="l" rtl="0">
              <a:lnSpc>
                <a:spcPct val="194500"/>
              </a:lnSpc>
              <a:spcBef>
                <a:spcPts val="0"/>
              </a:spcBef>
              <a:spcAft>
                <a:spcPts val="0"/>
              </a:spcAft>
              <a:buNone/>
            </a:pPr>
            <a:endParaRPr sz="1800">
              <a:solidFill>
                <a:srgbClr val="FFFFFF"/>
              </a:solidFill>
              <a:latin typeface="Montserrat"/>
              <a:ea typeface="Montserrat"/>
              <a:cs typeface="Montserrat"/>
              <a:sym typeface="Montserrat"/>
            </a:endParaRPr>
          </a:p>
          <a:p>
            <a:pPr marL="0" marR="0" lvl="0" indent="0" algn="l" rtl="0">
              <a:lnSpc>
                <a:spcPct val="194500"/>
              </a:lnSpc>
              <a:spcBef>
                <a:spcPts val="0"/>
              </a:spcBef>
              <a:spcAft>
                <a:spcPts val="0"/>
              </a:spcAft>
              <a:buNone/>
            </a:pPr>
            <a:endParaRPr sz="1800">
              <a:solidFill>
                <a:srgbClr val="FFFFFF"/>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2"/>
        <p:cNvGrpSpPr/>
        <p:nvPr/>
      </p:nvGrpSpPr>
      <p:grpSpPr>
        <a:xfrm>
          <a:off x="0" y="0"/>
          <a:ext cx="0" cy="0"/>
          <a:chOff x="0" y="0"/>
          <a:chExt cx="0" cy="0"/>
        </a:xfrm>
      </p:grpSpPr>
      <p:grpSp>
        <p:nvGrpSpPr>
          <p:cNvPr id="1193" name="Google Shape;1193;g32ba7804670_0_98"/>
          <p:cNvGrpSpPr/>
          <p:nvPr/>
        </p:nvGrpSpPr>
        <p:grpSpPr>
          <a:xfrm>
            <a:off x="2870695" y="3828805"/>
            <a:ext cx="12192000" cy="5369700"/>
            <a:chOff x="2590920" y="3934080"/>
            <a:chExt cx="12192000" cy="5369700"/>
          </a:xfrm>
        </p:grpSpPr>
        <p:sp>
          <p:nvSpPr>
            <p:cNvPr id="1194" name="Google Shape;1194;g32ba7804670_0_98"/>
            <p:cNvSpPr/>
            <p:nvPr/>
          </p:nvSpPr>
          <p:spPr>
            <a:xfrm>
              <a:off x="2590920" y="3934080"/>
              <a:ext cx="12189461"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195" name="Google Shape;1195;g32ba7804670_0_98"/>
            <p:cNvSpPr txBox="1"/>
            <p:nvPr/>
          </p:nvSpPr>
          <p:spPr>
            <a:xfrm>
              <a:off x="2590920" y="3934080"/>
              <a:ext cx="12192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g32ba7804670_0_98"/>
          <p:cNvGrpSpPr/>
          <p:nvPr/>
        </p:nvGrpSpPr>
        <p:grpSpPr>
          <a:xfrm>
            <a:off x="3505320" y="3495960"/>
            <a:ext cx="876300" cy="876300"/>
            <a:chOff x="3505320" y="3495960"/>
            <a:chExt cx="876300" cy="876300"/>
          </a:xfrm>
        </p:grpSpPr>
        <p:sp>
          <p:nvSpPr>
            <p:cNvPr id="1197" name="Google Shape;1197;g32ba7804670_0_98"/>
            <p:cNvSpPr/>
            <p:nvPr/>
          </p:nvSpPr>
          <p:spPr>
            <a:xfrm>
              <a:off x="3505320" y="34959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198" name="Google Shape;1198;g32ba7804670_0_98"/>
            <p:cNvSpPr txBox="1"/>
            <p:nvPr/>
          </p:nvSpPr>
          <p:spPr>
            <a:xfrm>
              <a:off x="3505320" y="34959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g32ba7804670_0_98"/>
          <p:cNvSpPr txBox="1"/>
          <p:nvPr/>
        </p:nvSpPr>
        <p:spPr>
          <a:xfrm>
            <a:off x="3505320" y="36896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Plan</a:t>
            </a:r>
            <a:endParaRPr sz="2500" b="0" i="0" u="none" strike="noStrike" cap="none">
              <a:latin typeface="Arial"/>
              <a:ea typeface="Arial"/>
              <a:cs typeface="Arial"/>
              <a:sym typeface="Arial"/>
            </a:endParaRPr>
          </a:p>
        </p:txBody>
      </p:sp>
      <p:sp>
        <p:nvSpPr>
          <p:cNvPr id="1200" name="Google Shape;1200;g32ba7804670_0_98"/>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201" name="Google Shape;1201;g32ba7804670_0_98"/>
          <p:cNvSpPr txBox="1"/>
          <p:nvPr/>
        </p:nvSpPr>
        <p:spPr>
          <a:xfrm>
            <a:off x="4567350" y="4372250"/>
            <a:ext cx="10021800" cy="38019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pl" sz="1800" b="1" i="0" u="none" strike="noStrike" cap="none">
                <a:solidFill>
                  <a:srgbClr val="FFFFFF"/>
                </a:solidFill>
                <a:latin typeface="Montserrat"/>
                <a:ea typeface="Montserrat"/>
                <a:cs typeface="Montserrat"/>
                <a:sym typeface="Montserrat"/>
              </a:rPr>
              <a:t>Czas</a:t>
            </a:r>
            <a:r>
              <a:rPr lang="pl" sz="1800" b="0" i="0" u="none" strike="noStrike" cap="none">
                <a:solidFill>
                  <a:srgbClr val="FFFFFF"/>
                </a:solidFill>
                <a:latin typeface="Montserrat"/>
                <a:ea typeface="Montserrat"/>
                <a:cs typeface="Montserrat"/>
                <a:sym typeface="Montserrat"/>
              </a:rPr>
              <a:t>                </a:t>
            </a:r>
            <a:r>
              <a:rPr lang="pl" sz="1800" b="1" i="0" u="none" strike="noStrike" cap="none">
                <a:solidFill>
                  <a:srgbClr val="FFFFFF"/>
                </a:solidFill>
                <a:latin typeface="Montserrat"/>
                <a:ea typeface="Montserrat"/>
                <a:cs typeface="Montserrat"/>
                <a:sym typeface="Montserrat"/>
              </a:rPr>
              <a:t>Działalność</a:t>
            </a:r>
            <a:endParaRPr sz="1800" b="0" i="0" u="none" strike="noStrike" cap="none">
              <a:latin typeface="Arial"/>
              <a:ea typeface="Arial"/>
              <a:cs typeface="Arial"/>
              <a:sym typeface="Arial"/>
            </a:endParaRPr>
          </a:p>
          <a:p>
            <a:pPr marL="0" marR="0" lvl="0" indent="0" algn="l" rtl="0">
              <a:lnSpc>
                <a:spcPct val="200000"/>
              </a:lnSpc>
              <a:spcBef>
                <a:spcPts val="0"/>
              </a:spcBef>
              <a:spcAft>
                <a:spcPts val="0"/>
              </a:spcAft>
              <a:buNone/>
            </a:pPr>
            <a:r>
              <a:rPr lang="pl" sz="1800" b="0" i="0" u="none" strike="noStrike" cap="none">
                <a:solidFill>
                  <a:srgbClr val="FFFFFF"/>
                </a:solidFill>
                <a:latin typeface="Montserrat"/>
                <a:ea typeface="Montserrat"/>
                <a:cs typeface="Montserrat"/>
                <a:sym typeface="Montserrat"/>
              </a:rPr>
              <a:t>00:00 – </a:t>
            </a:r>
            <a:r>
              <a:rPr lang="pl" sz="1800">
                <a:solidFill>
                  <a:srgbClr val="FFFFFF"/>
                </a:solidFill>
                <a:latin typeface="Montserrat"/>
                <a:ea typeface="Montserrat"/>
                <a:cs typeface="Montserrat"/>
                <a:sym typeface="Montserrat"/>
              </a:rPr>
              <a:t>00:30</a:t>
            </a:r>
            <a:r>
              <a:rPr lang="pl" sz="1800" b="0" i="0" u="none" strike="noStrike" cap="none">
                <a:solidFill>
                  <a:srgbClr val="FFFFFF"/>
                </a:solidFill>
                <a:latin typeface="Montserrat"/>
                <a:ea typeface="Montserrat"/>
                <a:cs typeface="Montserrat"/>
                <a:sym typeface="Montserrat"/>
              </a:rPr>
              <a:t> </a:t>
            </a:r>
            <a:r>
              <a:rPr lang="pl" sz="1800">
                <a:solidFill>
                  <a:srgbClr val="FFFFFF"/>
                </a:solidFill>
                <a:latin typeface="Montserrat"/>
                <a:ea typeface="Montserrat"/>
                <a:cs typeface="Montserrat"/>
                <a:sym typeface="Montserrat"/>
              </a:rPr>
              <a:t>Ocena i planowanie odzieży</a:t>
            </a:r>
            <a:endParaRPr sz="1800">
              <a:solidFill>
                <a:srgbClr val="FFFFFF"/>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b="0" i="0" u="none" strike="noStrike" cap="none">
                <a:solidFill>
                  <a:srgbClr val="FFFFFF"/>
                </a:solidFill>
                <a:latin typeface="Montserrat"/>
                <a:ea typeface="Montserrat"/>
                <a:cs typeface="Montserrat"/>
                <a:sym typeface="Montserrat"/>
              </a:rPr>
              <a:t>00:30 </a:t>
            </a:r>
            <a:r>
              <a:rPr lang="pl" sz="1800">
                <a:solidFill>
                  <a:srgbClr val="FFFFFF"/>
                </a:solidFill>
                <a:latin typeface="Montserrat"/>
                <a:ea typeface="Montserrat"/>
                <a:cs typeface="Montserrat"/>
                <a:sym typeface="Montserrat"/>
              </a:rPr>
              <a:t>– </a:t>
            </a:r>
            <a:r>
              <a:rPr lang="pl" sz="1800" b="0" i="0" u="none" strike="noStrike" cap="none">
                <a:solidFill>
                  <a:srgbClr val="FFFFFF"/>
                </a:solidFill>
                <a:latin typeface="Montserrat"/>
                <a:ea typeface="Montserrat"/>
                <a:cs typeface="Montserrat"/>
                <a:sym typeface="Montserrat"/>
              </a:rPr>
              <a:t>01:45</a:t>
            </a:r>
            <a:r>
              <a:rPr lang="pl" sz="1800">
                <a:solidFill>
                  <a:srgbClr val="FFFFFF"/>
                </a:solidFill>
                <a:latin typeface="Montserrat"/>
                <a:ea typeface="Montserrat"/>
                <a:cs typeface="Montserrat"/>
                <a:sym typeface="Montserrat"/>
              </a:rPr>
              <a:t>​</a:t>
            </a:r>
            <a:r>
              <a:rPr lang="pl" sz="1800" b="0" i="0" u="none" strike="noStrike" cap="none">
                <a:solidFill>
                  <a:srgbClr val="FFFFFF"/>
                </a:solidFill>
                <a:latin typeface="Montserrat"/>
                <a:ea typeface="Montserrat"/>
                <a:cs typeface="Montserrat"/>
                <a:sym typeface="Montserrat"/>
              </a:rPr>
              <a:t> </a:t>
            </a:r>
            <a:r>
              <a:rPr lang="pl" sz="1800">
                <a:solidFill>
                  <a:schemeClr val="lt1"/>
                </a:solidFill>
                <a:latin typeface="Montserrat"/>
                <a:ea typeface="Montserrat"/>
                <a:cs typeface="Montserrat"/>
                <a:sym typeface="Montserrat"/>
              </a:rPr>
              <a:t>Wybór materiałów; Cięcie i demontaż</a:t>
            </a:r>
            <a:endParaRPr sz="1800" b="0" i="0" u="none" strike="noStrike" cap="none">
              <a:latin typeface="Arial"/>
              <a:ea typeface="Arial"/>
              <a:cs typeface="Arial"/>
              <a:sym typeface="Arial"/>
            </a:endParaRPr>
          </a:p>
          <a:p>
            <a:pPr marL="0" marR="0" lvl="0" indent="0" algn="l" rtl="0">
              <a:lnSpc>
                <a:spcPct val="200000"/>
              </a:lnSpc>
              <a:spcBef>
                <a:spcPts val="0"/>
              </a:spcBef>
              <a:spcAft>
                <a:spcPts val="0"/>
              </a:spcAft>
              <a:buNone/>
            </a:pPr>
            <a:r>
              <a:rPr lang="pl" sz="1800" b="0" i="0" u="none" strike="noStrike" cap="none">
                <a:solidFill>
                  <a:srgbClr val="FFFFFF"/>
                </a:solidFill>
                <a:latin typeface="Montserrat"/>
                <a:ea typeface="Montserrat"/>
                <a:cs typeface="Montserrat"/>
                <a:sym typeface="Montserrat"/>
              </a:rPr>
              <a:t>01:45 – </a:t>
            </a:r>
            <a:r>
              <a:rPr lang="pl" sz="1800">
                <a:solidFill>
                  <a:srgbClr val="FFFFFF"/>
                </a:solidFill>
                <a:latin typeface="Montserrat"/>
                <a:ea typeface="Montserrat"/>
                <a:cs typeface="Montserrat"/>
                <a:sym typeface="Montserrat"/>
              </a:rPr>
              <a:t>0 2:30​</a:t>
            </a:r>
            <a:r>
              <a:rPr lang="pl" sz="1800" b="0" i="0" u="none" strike="noStrike" cap="none">
                <a:solidFill>
                  <a:srgbClr val="FFFFFF"/>
                </a:solidFill>
                <a:latin typeface="Montserrat"/>
                <a:ea typeface="Montserrat"/>
                <a:cs typeface="Montserrat"/>
                <a:sym typeface="Montserrat"/>
              </a:rPr>
              <a:t>​  </a:t>
            </a:r>
            <a:r>
              <a:rPr lang="pl" sz="1800">
                <a:solidFill>
                  <a:schemeClr val="lt1"/>
                </a:solidFill>
                <a:latin typeface="Montserrat"/>
                <a:ea typeface="Montserrat"/>
                <a:cs typeface="Montserrat"/>
                <a:sym typeface="Montserrat"/>
              </a:rPr>
              <a:t>Kopiowanie wzorca(ów)</a:t>
            </a:r>
            <a:endParaRPr sz="1800">
              <a:solidFill>
                <a:srgbClr val="FFFFFF"/>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a:solidFill>
                  <a:schemeClr val="lt1"/>
                </a:solidFill>
                <a:latin typeface="Montserrat"/>
                <a:ea typeface="Montserrat"/>
                <a:cs typeface="Montserrat"/>
                <a:sym typeface="Montserrat"/>
              </a:rPr>
              <a:t>02:30 </a:t>
            </a:r>
            <a:r>
              <a:rPr lang="pl" sz="1800" b="0" i="0" u="none" strike="noStrike" cap="none">
                <a:solidFill>
                  <a:srgbClr val="FFFFFF"/>
                </a:solidFill>
                <a:latin typeface="Montserrat"/>
                <a:ea typeface="Montserrat"/>
                <a:cs typeface="Montserrat"/>
                <a:sym typeface="Montserrat"/>
              </a:rPr>
              <a:t>– </a:t>
            </a:r>
            <a:r>
              <a:rPr lang="pl" sz="1800">
                <a:solidFill>
                  <a:schemeClr val="lt1"/>
                </a:solidFill>
                <a:latin typeface="Montserrat"/>
                <a:ea typeface="Montserrat"/>
                <a:cs typeface="Montserrat"/>
                <a:sym typeface="Montserrat"/>
              </a:rPr>
              <a:t>03:00 </a:t>
            </a:r>
            <a:r>
              <a:rPr lang="pl" sz="1800">
                <a:solidFill>
                  <a:srgbClr val="FFFFFF"/>
                </a:solidFill>
                <a:latin typeface="Montserrat"/>
                <a:ea typeface="Montserrat"/>
                <a:cs typeface="Montserrat"/>
                <a:sym typeface="Montserrat"/>
              </a:rPr>
              <a:t>Wycinanie </a:t>
            </a:r>
            <a:r>
              <a:rPr lang="pl" sz="1800">
                <a:solidFill>
                  <a:schemeClr val="lt1"/>
                </a:solidFill>
                <a:latin typeface="Montserrat"/>
                <a:ea typeface="Montserrat"/>
                <a:cs typeface="Montserrat"/>
                <a:sym typeface="Montserrat"/>
              </a:rPr>
              <a:t>wzoru na wybranych materiałach</a:t>
            </a:r>
            <a:endParaRPr sz="180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None/>
            </a:pPr>
            <a:r>
              <a:rPr lang="pl" sz="1800">
                <a:solidFill>
                  <a:schemeClr val="lt1"/>
                </a:solidFill>
                <a:latin typeface="Montserrat"/>
                <a:ea typeface="Montserrat"/>
                <a:cs typeface="Montserrat"/>
                <a:sym typeface="Montserrat"/>
              </a:rPr>
              <a:t>03:00 – 04:00 Montaż nowych elementów odzieży</a:t>
            </a:r>
            <a:endParaRPr sz="180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None/>
            </a:pPr>
            <a:r>
              <a:rPr lang="pl" sz="1800">
                <a:solidFill>
                  <a:schemeClr val="lt1"/>
                </a:solidFill>
                <a:latin typeface="Montserrat"/>
                <a:ea typeface="Montserrat"/>
                <a:cs typeface="Montserrat"/>
                <a:sym typeface="Montserrat"/>
              </a:rPr>
              <a:t>04:00 – 05:00 Dodanie poduszki na ramię i montaż podszewki</a:t>
            </a:r>
            <a:endParaRPr sz="180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Clr>
                <a:schemeClr val="dk1"/>
              </a:buClr>
              <a:buFont typeface="Arial"/>
              <a:buNone/>
            </a:pPr>
            <a:r>
              <a:rPr lang="pl" sz="1800">
                <a:solidFill>
                  <a:schemeClr val="lt1"/>
                </a:solidFill>
                <a:latin typeface="Montserrat"/>
                <a:ea typeface="Montserrat"/>
                <a:cs typeface="Montserrat"/>
                <a:sym typeface="Montserrat"/>
              </a:rPr>
              <a:t>05:00 – 06:00 Przymocuj podszewkę do ubrania i uwzględnij zapięcie</a:t>
            </a:r>
            <a:endParaRPr sz="1800">
              <a:solidFill>
                <a:schemeClr val="lt1"/>
              </a:solidFill>
              <a:latin typeface="Montserrat"/>
              <a:ea typeface="Montserrat"/>
              <a:cs typeface="Montserrat"/>
              <a:sym typeface="Montserrat"/>
            </a:endParaRPr>
          </a:p>
        </p:txBody>
      </p:sp>
      <p:grpSp>
        <p:nvGrpSpPr>
          <p:cNvPr id="1202" name="Google Shape;1202;g32ba7804670_0_98"/>
          <p:cNvGrpSpPr/>
          <p:nvPr/>
        </p:nvGrpSpPr>
        <p:grpSpPr>
          <a:xfrm>
            <a:off x="0" y="0"/>
            <a:ext cx="18288000" cy="10287000"/>
            <a:chOff x="0" y="0"/>
            <a:chExt cx="24384000" cy="13716000"/>
          </a:xfrm>
        </p:grpSpPr>
        <p:cxnSp>
          <p:nvCxnSpPr>
            <p:cNvPr id="1203" name="Google Shape;1203;g32ba7804670_0_9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04" name="Google Shape;1204;g32ba7804670_0_9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05" name="Google Shape;1205;g32ba7804670_0_9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06" name="Google Shape;1206;g32ba7804670_0_9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07" name="Google Shape;1207;g32ba7804670_0_9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dirty="0"/>
          </a:p>
        </p:txBody>
      </p:sp>
      <p:sp>
        <p:nvSpPr>
          <p:cNvPr id="1208" name="Google Shape;1208;g32ba7804670_0_98"/>
          <p:cNvSpPr txBox="1"/>
          <p:nvPr/>
        </p:nvSpPr>
        <p:spPr>
          <a:xfrm>
            <a:off x="1179349" y="1412650"/>
            <a:ext cx="14421900"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a:solidFill>
                  <a:srgbClr val="1E2328"/>
                </a:solidFill>
                <a:latin typeface="DM Serif Display"/>
                <a:ea typeface="DM Serif Display"/>
                <a:cs typeface="DM Serif Display"/>
                <a:sym typeface="DM Serif Display"/>
              </a:rPr>
              <a:t>Aktywność dotycząca </a:t>
            </a:r>
            <a:r>
              <a:rPr lang="pl" sz="6000">
                <a:solidFill>
                  <a:srgbClr val="1E2328"/>
                </a:solidFill>
                <a:latin typeface="DM Serif Display"/>
                <a:ea typeface="DM Serif Display"/>
                <a:cs typeface="DM Serif Display"/>
                <a:sym typeface="DM Serif Display"/>
              </a:rPr>
              <a:t>tworzenia odzieży strukturalnej</a:t>
            </a:r>
            <a:endParaRPr sz="6000">
              <a:solidFill>
                <a:srgbClr val="1E2328"/>
              </a:solidFill>
              <a:latin typeface="DM Serif Display"/>
              <a:ea typeface="DM Serif Display"/>
              <a:cs typeface="DM Serif Display"/>
              <a:sym typeface="DM Serif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2"/>
        <p:cNvGrpSpPr/>
        <p:nvPr/>
      </p:nvGrpSpPr>
      <p:grpSpPr>
        <a:xfrm>
          <a:off x="0" y="0"/>
          <a:ext cx="0" cy="0"/>
          <a:chOff x="0" y="0"/>
          <a:chExt cx="0" cy="0"/>
        </a:xfrm>
      </p:grpSpPr>
      <p:grpSp>
        <p:nvGrpSpPr>
          <p:cNvPr id="1213" name="Google Shape;1213;g32ba7804670_0_117"/>
          <p:cNvGrpSpPr/>
          <p:nvPr/>
        </p:nvGrpSpPr>
        <p:grpSpPr>
          <a:xfrm>
            <a:off x="457200" y="3188431"/>
            <a:ext cx="16022726" cy="6971440"/>
            <a:chOff x="457200" y="3285000"/>
            <a:chExt cx="16022726" cy="6000551"/>
          </a:xfrm>
        </p:grpSpPr>
        <p:sp>
          <p:nvSpPr>
            <p:cNvPr id="1214" name="Google Shape;1214;g32ba7804670_0_117"/>
            <p:cNvSpPr/>
            <p:nvPr/>
          </p:nvSpPr>
          <p:spPr>
            <a:xfrm>
              <a:off x="457200" y="3285000"/>
              <a:ext cx="16022726" cy="600055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215" name="Google Shape;1215;g32ba7804670_0_117"/>
            <p:cNvSpPr txBox="1"/>
            <p:nvPr/>
          </p:nvSpPr>
          <p:spPr>
            <a:xfrm>
              <a:off x="457200" y="3940392"/>
              <a:ext cx="16019700" cy="462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g32ba7804670_0_117"/>
          <p:cNvGrpSpPr/>
          <p:nvPr/>
        </p:nvGrpSpPr>
        <p:grpSpPr>
          <a:xfrm>
            <a:off x="457200" y="2529249"/>
            <a:ext cx="2519680" cy="876300"/>
            <a:chOff x="2229840" y="2846880"/>
            <a:chExt cx="2519680" cy="876300"/>
          </a:xfrm>
        </p:grpSpPr>
        <p:sp>
          <p:nvSpPr>
            <p:cNvPr id="1217" name="Google Shape;1217;g32ba7804670_0_117"/>
            <p:cNvSpPr/>
            <p:nvPr/>
          </p:nvSpPr>
          <p:spPr>
            <a:xfrm>
              <a:off x="2229840" y="2846880"/>
              <a:ext cx="2519680"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218" name="Google Shape;1218;g32ba7804670_0_117"/>
            <p:cNvSpPr txBox="1"/>
            <p:nvPr/>
          </p:nvSpPr>
          <p:spPr>
            <a:xfrm>
              <a:off x="2229840" y="2846880"/>
              <a:ext cx="25194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g32ba7804670_0_117"/>
          <p:cNvSpPr txBox="1"/>
          <p:nvPr/>
        </p:nvSpPr>
        <p:spPr>
          <a:xfrm>
            <a:off x="352969" y="2680642"/>
            <a:ext cx="25194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Realizacja</a:t>
            </a:r>
            <a:endParaRPr sz="2500" b="0" i="0" u="none" strike="noStrike" cap="none">
              <a:latin typeface="Arial"/>
              <a:ea typeface="Arial"/>
              <a:cs typeface="Arial"/>
              <a:sym typeface="Arial"/>
            </a:endParaRPr>
          </a:p>
        </p:txBody>
      </p:sp>
      <p:sp>
        <p:nvSpPr>
          <p:cNvPr id="1220" name="Google Shape;1220;g32ba7804670_0_11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221" name="Google Shape;1221;g32ba7804670_0_117"/>
          <p:cNvSpPr txBox="1"/>
          <p:nvPr/>
        </p:nvSpPr>
        <p:spPr>
          <a:xfrm>
            <a:off x="809707" y="4074810"/>
            <a:ext cx="15317700" cy="5031300"/>
          </a:xfrm>
          <a:prstGeom prst="rect">
            <a:avLst/>
          </a:prstGeom>
          <a:noFill/>
          <a:ln>
            <a:noFill/>
          </a:ln>
        </p:spPr>
        <p:txBody>
          <a:bodyPr spcFirstLastPara="1" wrap="square" lIns="91425" tIns="45700" rIns="91425" bIns="45700" anchor="t" anchorCtr="0">
            <a:noAutofit/>
          </a:bodyPr>
          <a:lstStyle/>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Ocena odzieży i planowanie: wybierz, które części kurtki zostaną wymienione i przerobione lub wymienione, zaplanuj, jaka strategia będzie lepsza w danym czasie</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Wybór materiałów: wiedząc, które części zostaną przekształcone lub wymienione, powinieneś mniej więcej wiedzieć, ile materiału będziesz potrzebować – sprawdź, co masz i dokonaj wyboru zgodnie z materiałem kurtki i estetyką</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Wytnij i rozmontuj: każdy element, który zamierzasz wymienić lub przerobić, powinien zostać zdemontowany z ubrania, jeśli nie został wycięty – upewnij się, że nie wycinasz go w miejscu, w którym nie wiesz, jak go odpowiednio wykończyć</a:t>
            </a:r>
            <a:endParaRPr sz="1800" dirty="0">
              <a:solidFill>
                <a:schemeClr val="dk1"/>
              </a:solidFill>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Kopiowanie wzorów: jeśli wymieniasz jeden lub więcej elementów, musisz skopiować wzory wyciętych lub rozmontowanych części. Jeśli część została wycięta, pamiętaj o pozostawieniu dodatkowego zapasu na szwy. Narzuć również wzór na tylną i przednią część kurtki, aby móc stworzyć podszewkę.</a:t>
            </a:r>
            <a:endParaRPr sz="1800" dirty="0">
              <a:solidFill>
                <a:schemeClr val="lt1"/>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800" dirty="0">
              <a:solidFill>
                <a:srgbClr val="FFFFFF"/>
              </a:solidFill>
              <a:latin typeface="Montserrat"/>
              <a:ea typeface="Montserrat"/>
              <a:cs typeface="Montserrat"/>
              <a:sym typeface="Montserrat"/>
            </a:endParaRPr>
          </a:p>
        </p:txBody>
      </p:sp>
      <p:grpSp>
        <p:nvGrpSpPr>
          <p:cNvPr id="1222" name="Google Shape;1222;g32ba7804670_0_117"/>
          <p:cNvGrpSpPr/>
          <p:nvPr/>
        </p:nvGrpSpPr>
        <p:grpSpPr>
          <a:xfrm>
            <a:off x="0" y="0"/>
            <a:ext cx="18288000" cy="10287000"/>
            <a:chOff x="0" y="0"/>
            <a:chExt cx="24384000" cy="13716000"/>
          </a:xfrm>
        </p:grpSpPr>
        <p:cxnSp>
          <p:nvCxnSpPr>
            <p:cNvPr id="1223" name="Google Shape;1223;g32ba7804670_0_11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24" name="Google Shape;1224;g32ba7804670_0_11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25" name="Google Shape;1225;g32ba7804670_0_11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26" name="Google Shape;1226;g32ba7804670_0_11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27" name="Google Shape;1227;g32ba7804670_0_11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dirty="0"/>
          </a:p>
        </p:txBody>
      </p:sp>
      <p:sp>
        <p:nvSpPr>
          <p:cNvPr id="1228" name="Google Shape;1228;g32ba7804670_0_117"/>
          <p:cNvSpPr txBox="1"/>
          <p:nvPr/>
        </p:nvSpPr>
        <p:spPr>
          <a:xfrm>
            <a:off x="215156" y="1412650"/>
            <a:ext cx="16019699"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dotycząca </a:t>
            </a:r>
            <a:r>
              <a:rPr lang="pl" sz="6000" dirty="0">
                <a:solidFill>
                  <a:srgbClr val="1E2328"/>
                </a:solidFill>
                <a:latin typeface="DM Serif Display"/>
                <a:ea typeface="DM Serif Display"/>
                <a:cs typeface="DM Serif Display"/>
                <a:sym typeface="DM Serif Display"/>
              </a:rPr>
              <a:t>tworzenia ustrukturyzowanego ubrania</a:t>
            </a:r>
            <a:endParaRPr sz="6000" dirty="0">
              <a:solidFill>
                <a:srgbClr val="1E2328"/>
              </a:solidFill>
              <a:latin typeface="DM Serif Display"/>
              <a:ea typeface="DM Serif Display"/>
              <a:cs typeface="DM Serif Display"/>
              <a:sym typeface="DM Serif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2"/>
        <p:cNvGrpSpPr/>
        <p:nvPr/>
      </p:nvGrpSpPr>
      <p:grpSpPr>
        <a:xfrm>
          <a:off x="0" y="0"/>
          <a:ext cx="0" cy="0"/>
          <a:chOff x="0" y="0"/>
          <a:chExt cx="0" cy="0"/>
        </a:xfrm>
      </p:grpSpPr>
      <p:grpSp>
        <p:nvGrpSpPr>
          <p:cNvPr id="1233" name="Google Shape;1233;g2d93ef468f0_0_361"/>
          <p:cNvGrpSpPr/>
          <p:nvPr/>
        </p:nvGrpSpPr>
        <p:grpSpPr>
          <a:xfrm>
            <a:off x="326302" y="3485460"/>
            <a:ext cx="16022726" cy="6760821"/>
            <a:chOff x="457200" y="3285000"/>
            <a:chExt cx="16022726" cy="6000551"/>
          </a:xfrm>
        </p:grpSpPr>
        <p:sp>
          <p:nvSpPr>
            <p:cNvPr id="1234" name="Google Shape;1234;g2d93ef468f0_0_361"/>
            <p:cNvSpPr/>
            <p:nvPr/>
          </p:nvSpPr>
          <p:spPr>
            <a:xfrm>
              <a:off x="457200" y="3285000"/>
              <a:ext cx="16022726" cy="600055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235" name="Google Shape;1235;g2d93ef468f0_0_361"/>
            <p:cNvSpPr txBox="1"/>
            <p:nvPr/>
          </p:nvSpPr>
          <p:spPr>
            <a:xfrm>
              <a:off x="457200" y="3285000"/>
              <a:ext cx="16019700" cy="59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g2d93ef468f0_0_361"/>
          <p:cNvGrpSpPr/>
          <p:nvPr/>
        </p:nvGrpSpPr>
        <p:grpSpPr>
          <a:xfrm>
            <a:off x="2229840" y="2846880"/>
            <a:ext cx="2519680" cy="876300"/>
            <a:chOff x="2229840" y="2846880"/>
            <a:chExt cx="2519680" cy="876300"/>
          </a:xfrm>
        </p:grpSpPr>
        <p:sp>
          <p:nvSpPr>
            <p:cNvPr id="1237" name="Google Shape;1237;g2d93ef468f0_0_361"/>
            <p:cNvSpPr/>
            <p:nvPr/>
          </p:nvSpPr>
          <p:spPr>
            <a:xfrm>
              <a:off x="2229840" y="2846880"/>
              <a:ext cx="2519680"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238" name="Google Shape;1238;g2d93ef468f0_0_361"/>
            <p:cNvSpPr txBox="1"/>
            <p:nvPr/>
          </p:nvSpPr>
          <p:spPr>
            <a:xfrm>
              <a:off x="2229840" y="2846880"/>
              <a:ext cx="25194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 name="Google Shape;1239;g2d93ef468f0_0_361"/>
          <p:cNvSpPr txBox="1"/>
          <p:nvPr/>
        </p:nvSpPr>
        <p:spPr>
          <a:xfrm>
            <a:off x="2229840" y="3040560"/>
            <a:ext cx="25194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Realizacja</a:t>
            </a:r>
            <a:endParaRPr sz="2500" b="0" i="0" u="none" strike="noStrike" cap="none">
              <a:latin typeface="Arial"/>
              <a:ea typeface="Arial"/>
              <a:cs typeface="Arial"/>
              <a:sym typeface="Arial"/>
            </a:endParaRPr>
          </a:p>
        </p:txBody>
      </p:sp>
      <p:sp>
        <p:nvSpPr>
          <p:cNvPr id="1240" name="Google Shape;1240;g2d93ef468f0_0_361"/>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241" name="Google Shape;1241;g2d93ef468f0_0_361"/>
          <p:cNvSpPr txBox="1"/>
          <p:nvPr/>
        </p:nvSpPr>
        <p:spPr>
          <a:xfrm>
            <a:off x="740460" y="3200121"/>
            <a:ext cx="15317700" cy="50313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None/>
            </a:pP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startAt="5"/>
            </a:pPr>
            <a:r>
              <a:rPr lang="pl" sz="1800" dirty="0">
                <a:solidFill>
                  <a:schemeClr val="lt1"/>
                </a:solidFill>
                <a:latin typeface="Montserrat"/>
                <a:ea typeface="Montserrat"/>
                <a:cs typeface="Montserrat"/>
                <a:sym typeface="Montserrat"/>
              </a:rPr>
              <a:t>Wycinanie wykroju na wybranych materiałach: po przygotowaniu wykrojów możesz rozpocząć ich wycinanie na wybranych materiałach. Upewnij się, że mają one odpowiednią strukturę, jeśli nie, rozważ pracę z wieloma warstwami lub dodanie stabilizatora do tkaniny.</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startAt="5"/>
            </a:pPr>
            <a:r>
              <a:rPr lang="pl" sz="1800" dirty="0">
                <a:solidFill>
                  <a:schemeClr val="lt1"/>
                </a:solidFill>
                <a:latin typeface="Montserrat"/>
                <a:ea typeface="Montserrat"/>
                <a:cs typeface="Montserrat"/>
                <a:sym typeface="Montserrat"/>
              </a:rPr>
              <a:t>Składanie nowych elementów garderoby: Tutaj przekonasz się, że zszycie będzie łatwe, jeśli je rozłożysz – ponieważ już wykonałeś tę czynność, ale w odwrotnej kolejności. Jeśli nie musiałeś demontować kołnierza, zrób to, jeśli twoja kurtka nie miała podszewki.</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startAt="5"/>
            </a:pPr>
            <a:r>
              <a:rPr lang="pl" sz="1800" dirty="0">
                <a:solidFill>
                  <a:schemeClr val="lt1"/>
                </a:solidFill>
                <a:latin typeface="Montserrat"/>
                <a:ea typeface="Montserrat"/>
                <a:cs typeface="Montserrat"/>
                <a:sym typeface="Montserrat"/>
              </a:rPr>
              <a:t>Dodanie poduszki naramiennej i złożenie podszewki: przyszyj poduszkę ręcznie (możesz użyć takiej ze sklepu lub zrobić ją samodzielnie) i zszyj podszewkę z podszewką, tworząc replikę kurtki, pozostaw otwór na bocznym szwie podszewki</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startAt="5"/>
            </a:pPr>
            <a:r>
              <a:rPr lang="pl" sz="1800" dirty="0">
                <a:solidFill>
                  <a:schemeClr val="lt1"/>
                </a:solidFill>
                <a:latin typeface="Montserrat"/>
                <a:ea typeface="Montserrat"/>
                <a:cs typeface="Montserrat"/>
                <a:sym typeface="Montserrat"/>
              </a:rPr>
              <a:t>Połącz podszewkę z ubraniem i wykonaj zapięcie: zszyj podszewkę z kurtką, pozostawiając po 2 cm nie zszytego materiału z każdej strony przy brzegu, zszyj brzeg kurtki z podszewką; przełóż rękawy przez otwór pozostawiony w podszewce i zszyj</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chemeClr val="lt1"/>
              </a:buClr>
              <a:buSzPts val="1800"/>
              <a:buFont typeface="Montserrat"/>
              <a:buAutoNum type="arabicPeriod" startAt="5"/>
            </a:pPr>
            <a:r>
              <a:rPr lang="pl" sz="1800" dirty="0">
                <a:solidFill>
                  <a:schemeClr val="lt1"/>
                </a:solidFill>
                <a:latin typeface="Montserrat"/>
                <a:ea typeface="Montserrat"/>
                <a:cs typeface="Montserrat"/>
                <a:sym typeface="Montserrat"/>
              </a:rPr>
              <a:t>Zamknij otwór w podszewce zszywając go ręcznie ściegiem drabinkowym.</a:t>
            </a:r>
            <a:endParaRPr sz="1800" dirty="0">
              <a:solidFill>
                <a:schemeClr val="lt1"/>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1800" dirty="0">
              <a:solidFill>
                <a:srgbClr val="FFFFFF"/>
              </a:solidFill>
              <a:latin typeface="Montserrat"/>
              <a:ea typeface="Montserrat"/>
              <a:cs typeface="Montserrat"/>
              <a:sym typeface="Montserrat"/>
            </a:endParaRPr>
          </a:p>
        </p:txBody>
      </p:sp>
      <p:grpSp>
        <p:nvGrpSpPr>
          <p:cNvPr id="1242" name="Google Shape;1242;g2d93ef468f0_0_361"/>
          <p:cNvGrpSpPr/>
          <p:nvPr/>
        </p:nvGrpSpPr>
        <p:grpSpPr>
          <a:xfrm>
            <a:off x="0" y="0"/>
            <a:ext cx="18288000" cy="10287000"/>
            <a:chOff x="0" y="0"/>
            <a:chExt cx="24384000" cy="13716000"/>
          </a:xfrm>
        </p:grpSpPr>
        <p:cxnSp>
          <p:nvCxnSpPr>
            <p:cNvPr id="1243" name="Google Shape;1243;g2d93ef468f0_0_36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44" name="Google Shape;1244;g2d93ef468f0_0_36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45" name="Google Shape;1245;g2d93ef468f0_0_36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46" name="Google Shape;1246;g2d93ef468f0_0_36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47" name="Google Shape;1247;g2d93ef468f0_0_36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dirty="0"/>
          </a:p>
        </p:txBody>
      </p:sp>
      <p:sp>
        <p:nvSpPr>
          <p:cNvPr id="1248" name="Google Shape;1248;g2d93ef468f0_0_361"/>
          <p:cNvSpPr txBox="1"/>
          <p:nvPr/>
        </p:nvSpPr>
        <p:spPr>
          <a:xfrm>
            <a:off x="1179349" y="1412650"/>
            <a:ext cx="14421900"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a:solidFill>
                  <a:srgbClr val="1E2328"/>
                </a:solidFill>
                <a:latin typeface="DM Serif Display"/>
                <a:ea typeface="DM Serif Display"/>
                <a:cs typeface="DM Serif Display"/>
                <a:sym typeface="DM Serif Display"/>
              </a:rPr>
              <a:t>Aktywność dotycząca </a:t>
            </a:r>
            <a:r>
              <a:rPr lang="pl" sz="6000">
                <a:solidFill>
                  <a:srgbClr val="1E2328"/>
                </a:solidFill>
                <a:latin typeface="DM Serif Display"/>
                <a:ea typeface="DM Serif Display"/>
                <a:cs typeface="DM Serif Display"/>
                <a:sym typeface="DM Serif Display"/>
              </a:rPr>
              <a:t>tworzenia odzieży strukturalnej</a:t>
            </a:r>
            <a:endParaRPr sz="6000">
              <a:solidFill>
                <a:srgbClr val="1E2328"/>
              </a:solidFill>
              <a:latin typeface="DM Serif Display"/>
              <a:ea typeface="DM Serif Display"/>
              <a:cs typeface="DM Serif Display"/>
              <a:sym typeface="DM Serif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grpSp>
        <p:nvGrpSpPr>
          <p:cNvPr id="1253" name="Google Shape;1253;p14"/>
          <p:cNvGrpSpPr/>
          <p:nvPr/>
        </p:nvGrpSpPr>
        <p:grpSpPr>
          <a:xfrm>
            <a:off x="0" y="0"/>
            <a:ext cx="18288000" cy="10287000"/>
            <a:chOff x="0" y="0"/>
            <a:chExt cx="24384000" cy="13716000"/>
          </a:xfrm>
        </p:grpSpPr>
        <p:cxnSp>
          <p:nvCxnSpPr>
            <p:cNvPr id="1254" name="Google Shape;1254;p1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55" name="Google Shape;1255;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56" name="Google Shape;1256;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257" name="Google Shape;1257;p14"/>
          <p:cNvGrpSpPr/>
          <p:nvPr/>
        </p:nvGrpSpPr>
        <p:grpSpPr>
          <a:xfrm>
            <a:off x="0" y="5674870"/>
            <a:ext cx="2839729" cy="4612130"/>
            <a:chOff x="0" y="0"/>
            <a:chExt cx="2254172" cy="3661101"/>
          </a:xfrm>
        </p:grpSpPr>
        <p:sp>
          <p:nvSpPr>
            <p:cNvPr id="1258" name="Google Shape;1258;p1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000000"/>
            </a:solidFill>
            <a:ln>
              <a:noFill/>
            </a:ln>
          </p:spPr>
          <p:txBody>
            <a:bodyPr/>
            <a:lstStyle/>
            <a:p>
              <a:endParaRPr lang="pl-PL"/>
            </a:p>
          </p:txBody>
        </p:sp>
        <p:sp>
          <p:nvSpPr>
            <p:cNvPr id="1259" name="Google Shape;1259;p14"/>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60" name="Google Shape;1260;p14"/>
          <p:cNvGrpSpPr/>
          <p:nvPr/>
        </p:nvGrpSpPr>
        <p:grpSpPr>
          <a:xfrm>
            <a:off x="0" y="1033462"/>
            <a:ext cx="16672328" cy="4745461"/>
            <a:chOff x="0" y="0"/>
            <a:chExt cx="3605891" cy="1026348"/>
          </a:xfrm>
        </p:grpSpPr>
        <p:sp>
          <p:nvSpPr>
            <p:cNvPr id="1261" name="Google Shape;1261;p14"/>
            <p:cNvSpPr/>
            <p:nvPr/>
          </p:nvSpPr>
          <p:spPr>
            <a:xfrm>
              <a:off x="0" y="0"/>
              <a:ext cx="3605891" cy="1026348"/>
            </a:xfrm>
            <a:custGeom>
              <a:avLst/>
              <a:gdLst/>
              <a:ahLst/>
              <a:cxnLst/>
              <a:rect l="l" t="t" r="r" b="b"/>
              <a:pathLst>
                <a:path w="3605891" h="1026348" extrusionOk="0">
                  <a:moveTo>
                    <a:pt x="0" y="0"/>
                  </a:moveTo>
                  <a:lnTo>
                    <a:pt x="3605891" y="0"/>
                  </a:lnTo>
                  <a:lnTo>
                    <a:pt x="3605891" y="1026348"/>
                  </a:lnTo>
                  <a:lnTo>
                    <a:pt x="0" y="1026348"/>
                  </a:lnTo>
                  <a:close/>
                </a:path>
              </a:pathLst>
            </a:custGeom>
            <a:solidFill>
              <a:srgbClr val="CFCF5A"/>
            </a:solidFill>
            <a:ln>
              <a:noFill/>
            </a:ln>
          </p:spPr>
          <p:txBody>
            <a:bodyPr/>
            <a:lstStyle/>
            <a:p>
              <a:endParaRPr lang="pl-PL"/>
            </a:p>
          </p:txBody>
        </p:sp>
        <p:sp>
          <p:nvSpPr>
            <p:cNvPr id="1262" name="Google Shape;1262;p14"/>
            <p:cNvSpPr txBox="1"/>
            <p:nvPr/>
          </p:nvSpPr>
          <p:spPr>
            <a:xfrm>
              <a:off x="0" y="0"/>
              <a:ext cx="3605891"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263" name="Google Shape;1263;p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64" name="Google Shape;1264;p14"/>
          <p:cNvSpPr txBox="1"/>
          <p:nvPr/>
        </p:nvSpPr>
        <p:spPr>
          <a:xfrm>
            <a:off x="6228287" y="2641370"/>
            <a:ext cx="5831426"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PL" sz="6000" b="0" i="0" u="none" strike="noStrike" cap="none" dirty="0">
                <a:solidFill>
                  <a:srgbClr val="000000"/>
                </a:solidFill>
                <a:latin typeface="DM Serif Display"/>
                <a:ea typeface="DM Serif Display"/>
                <a:cs typeface="DM Serif Display"/>
                <a:sym typeface="DM Serif Display"/>
              </a:rPr>
              <a:t>Podsumowanie Unitu</a:t>
            </a:r>
            <a:endParaRPr sz="1400" b="0" i="0" u="none" strike="noStrike" cap="none" dirty="0">
              <a:solidFill>
                <a:srgbClr val="000000"/>
              </a:solidFill>
              <a:latin typeface="Arial"/>
              <a:ea typeface="Arial"/>
              <a:cs typeface="Arial"/>
              <a:sym typeface="Arial"/>
            </a:endParaRPr>
          </a:p>
        </p:txBody>
      </p:sp>
      <p:cxnSp>
        <p:nvCxnSpPr>
          <p:cNvPr id="1265" name="Google Shape;1265;p14"/>
          <p:cNvCxnSpPr/>
          <p:nvPr/>
        </p:nvCxnSpPr>
        <p:spPr>
          <a:xfrm>
            <a:off x="6286779" y="4691633"/>
            <a:ext cx="719041" cy="4762"/>
          </a:xfrm>
          <a:prstGeom prst="straightConnector1">
            <a:avLst/>
          </a:prstGeom>
          <a:noFill/>
          <a:ln w="9525" cap="flat" cmpd="sng">
            <a:solidFill>
              <a:srgbClr val="000000"/>
            </a:solidFill>
            <a:prstDash val="solid"/>
            <a:round/>
            <a:headEnd type="none" w="sm" len="sm"/>
            <a:tailEnd type="none" w="sm" len="sm"/>
          </a:ln>
        </p:spPr>
      </p:cxnSp>
      <p:grpSp>
        <p:nvGrpSpPr>
          <p:cNvPr id="1266" name="Google Shape;1266;p14"/>
          <p:cNvGrpSpPr/>
          <p:nvPr/>
        </p:nvGrpSpPr>
        <p:grpSpPr>
          <a:xfrm>
            <a:off x="872748" y="2091441"/>
            <a:ext cx="3622055" cy="7165103"/>
            <a:chOff x="0" y="0"/>
            <a:chExt cx="2620010" cy="5182870"/>
          </a:xfrm>
        </p:grpSpPr>
        <p:sp>
          <p:nvSpPr>
            <p:cNvPr id="1267" name="Google Shape;1267;p14"/>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4"/>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4">
                <a:alphaModFix/>
              </a:blip>
              <a:stretch>
                <a:fillRect l="-22185" r="-22183"/>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4"/>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4"/>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4"/>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4"/>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4"/>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4"/>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4"/>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6" name="Google Shape;1276;p14"/>
          <p:cNvSpPr/>
          <p:nvPr/>
        </p:nvSpPr>
        <p:spPr>
          <a:xfrm>
            <a:off x="5011788" y="6300121"/>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5">
              <a:alphaModFix/>
            </a:blip>
            <a:stretch>
              <a:fillRect/>
            </a:stretch>
          </a:blipFill>
          <a:ln>
            <a:noFill/>
          </a:ln>
        </p:spPr>
        <p:txBody>
          <a:bodyPr/>
          <a:lstStyle/>
          <a:p>
            <a:endParaRPr lang="pl-PL"/>
          </a:p>
        </p:txBody>
      </p:sp>
      <p:sp>
        <p:nvSpPr>
          <p:cNvPr id="1277" name="Google Shape;1277;p14"/>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78" name="Google Shape;1278;p14"/>
          <p:cNvGrpSpPr/>
          <p:nvPr/>
        </p:nvGrpSpPr>
        <p:grpSpPr>
          <a:xfrm>
            <a:off x="0" y="0"/>
            <a:ext cx="18288000" cy="10287000"/>
            <a:chOff x="0" y="0"/>
            <a:chExt cx="24384000" cy="13716000"/>
          </a:xfrm>
        </p:grpSpPr>
        <p:cxnSp>
          <p:nvCxnSpPr>
            <p:cNvPr id="1279" name="Google Shape;1279;p1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80" name="Google Shape;1280;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81" name="Google Shape;1281;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82" name="Google Shape;1282;p1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283" name="Google Shape;1283;p1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
        <p:nvSpPr>
          <p:cNvPr id="1284" name="Google Shape;1284;p14"/>
          <p:cNvSpPr txBox="1"/>
          <p:nvPr/>
        </p:nvSpPr>
        <p:spPr>
          <a:xfrm>
            <a:off x="5992825" y="6098325"/>
            <a:ext cx="10382400" cy="4077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module zapoznałeś się z projektowaniem i tworzeniem wzorów odzieży strukturalnej, a konkretnie marynarek. Dowiedziałeś się, jak zbudowane są marynarki, kurtki i płaszcze oraz jak kopiować wykrój z rozbieraniem i bez. Nauczyłeś się również, jak konstruować odzież z podszewką i bez. Poznałeś różne sposoby recyklingu marynarki/płaszcza/żakietu na kilku przykładach i nauczyłeś się kilku zaawansowanych technik krawieckich, takich jak poduszki na ramionach i skomplikowane zapięcia.</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grpSp>
        <p:nvGrpSpPr>
          <p:cNvPr id="1289" name="Google Shape;1289;p15"/>
          <p:cNvGrpSpPr/>
          <p:nvPr/>
        </p:nvGrpSpPr>
        <p:grpSpPr>
          <a:xfrm>
            <a:off x="0" y="1033462"/>
            <a:ext cx="1028700" cy="9253538"/>
            <a:chOff x="0" y="0"/>
            <a:chExt cx="222487" cy="2001355"/>
          </a:xfrm>
        </p:grpSpPr>
        <p:sp>
          <p:nvSpPr>
            <p:cNvPr id="1290" name="Google Shape;1290;p15"/>
            <p:cNvSpPr/>
            <p:nvPr/>
          </p:nvSpPr>
          <p:spPr>
            <a:xfrm>
              <a:off x="0" y="0"/>
              <a:ext cx="222487" cy="2001355"/>
            </a:xfrm>
            <a:custGeom>
              <a:avLst/>
              <a:gdLst/>
              <a:ahLst/>
              <a:cxnLst/>
              <a:rect l="l" t="t" r="r" b="b"/>
              <a:pathLst>
                <a:path w="222487" h="2001355" extrusionOk="0">
                  <a:moveTo>
                    <a:pt x="0" y="0"/>
                  </a:moveTo>
                  <a:lnTo>
                    <a:pt x="222487" y="0"/>
                  </a:lnTo>
                  <a:lnTo>
                    <a:pt x="222487" y="2001355"/>
                  </a:lnTo>
                  <a:lnTo>
                    <a:pt x="0" y="2001355"/>
                  </a:lnTo>
                  <a:close/>
                </a:path>
              </a:pathLst>
            </a:custGeom>
            <a:solidFill>
              <a:srgbClr val="CFCF5A"/>
            </a:solidFill>
            <a:ln>
              <a:noFill/>
            </a:ln>
          </p:spPr>
          <p:txBody>
            <a:bodyPr/>
            <a:lstStyle/>
            <a:p>
              <a:endParaRPr lang="pl-PL"/>
            </a:p>
          </p:txBody>
        </p:sp>
        <p:sp>
          <p:nvSpPr>
            <p:cNvPr id="1291" name="Google Shape;1291;p15"/>
            <p:cNvSpPr txBox="1"/>
            <p:nvPr/>
          </p:nvSpPr>
          <p:spPr>
            <a:xfrm>
              <a:off x="0" y="0"/>
              <a:ext cx="222487"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92" name="Google Shape;1292;p15"/>
          <p:cNvGrpSpPr/>
          <p:nvPr/>
        </p:nvGrpSpPr>
        <p:grpSpPr>
          <a:xfrm>
            <a:off x="0" y="0"/>
            <a:ext cx="18288000" cy="10287000"/>
            <a:chOff x="0" y="0"/>
            <a:chExt cx="24384000" cy="13716000"/>
          </a:xfrm>
        </p:grpSpPr>
        <p:cxnSp>
          <p:nvCxnSpPr>
            <p:cNvPr id="1293" name="Google Shape;1293;p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94" name="Google Shape;1294;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95" name="Google Shape;1295;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96" name="Google Shape;1296;p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297" name="Google Shape;1297;p15"/>
          <p:cNvGrpSpPr/>
          <p:nvPr/>
        </p:nvGrpSpPr>
        <p:grpSpPr>
          <a:xfrm>
            <a:off x="0" y="4067054"/>
            <a:ext cx="3933182" cy="2152892"/>
            <a:chOff x="0" y="0"/>
            <a:chExt cx="5244242" cy="2870523"/>
          </a:xfrm>
        </p:grpSpPr>
        <p:grpSp>
          <p:nvGrpSpPr>
            <p:cNvPr id="1298" name="Google Shape;1298;p15"/>
            <p:cNvGrpSpPr/>
            <p:nvPr/>
          </p:nvGrpSpPr>
          <p:grpSpPr>
            <a:xfrm>
              <a:off x="0" y="0"/>
              <a:ext cx="5244242" cy="2870523"/>
              <a:chOff x="0" y="0"/>
              <a:chExt cx="1980673" cy="1084155"/>
            </a:xfrm>
          </p:grpSpPr>
          <p:sp>
            <p:nvSpPr>
              <p:cNvPr id="1299" name="Google Shape;1299;p15"/>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300" name="Google Shape;1300;p15"/>
              <p:cNvSpPr txBox="1"/>
              <p:nvPr/>
            </p:nvSpPr>
            <p:spPr>
              <a:xfrm>
                <a:off x="0" y="0"/>
                <a:ext cx="1980673" cy="10841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01" name="Google Shape;1301;p15"/>
            <p:cNvSpPr txBox="1"/>
            <p:nvPr/>
          </p:nvSpPr>
          <p:spPr>
            <a:xfrm>
              <a:off x="594936" y="1078965"/>
              <a:ext cx="3453894" cy="867417"/>
            </a:xfrm>
            <a:prstGeom prst="rect">
              <a:avLst/>
            </a:prstGeom>
            <a:noFill/>
            <a:ln>
              <a:noFill/>
            </a:ln>
          </p:spPr>
          <p:txBody>
            <a:bodyPr spcFirstLastPara="1" wrap="square" lIns="0" tIns="0" rIns="0" bIns="0" anchor="t" anchorCtr="0">
              <a:spAutoFit/>
            </a:bodyPr>
            <a:lstStyle/>
            <a:p>
              <a:pPr marL="0" marR="0" lvl="0" indent="0" algn="l" rtl="0">
                <a:lnSpc>
                  <a:spcPct val="121991"/>
                </a:lnSpc>
                <a:spcBef>
                  <a:spcPts val="0"/>
                </a:spcBef>
                <a:spcAft>
                  <a:spcPts val="0"/>
                </a:spcAft>
                <a:buClr>
                  <a:srgbClr val="000000"/>
                </a:buClr>
                <a:buSzPts val="3465"/>
                <a:buFont typeface="Arial"/>
                <a:buNone/>
              </a:pPr>
              <a:r>
                <a:rPr lang="pl" sz="3465" b="0" i="0" u="none" strike="noStrike" cap="none" dirty="0">
                  <a:solidFill>
                    <a:srgbClr val="FFFFFF"/>
                  </a:solidFill>
                  <a:latin typeface="DM Serif Display"/>
                  <a:ea typeface="DM Serif Display"/>
                  <a:cs typeface="DM Serif Display"/>
                  <a:sym typeface="DM Serif Display"/>
                </a:rPr>
                <a:t>Źródła</a:t>
              </a:r>
              <a:endParaRPr sz="1400" b="0" i="0" u="none" strike="noStrike" cap="none" dirty="0">
                <a:solidFill>
                  <a:srgbClr val="000000"/>
                </a:solidFill>
                <a:latin typeface="Arial"/>
                <a:ea typeface="Arial"/>
                <a:cs typeface="Arial"/>
                <a:sym typeface="Arial"/>
              </a:endParaRPr>
            </a:p>
          </p:txBody>
        </p:sp>
      </p:grpSp>
      <p:cxnSp>
        <p:nvCxnSpPr>
          <p:cNvPr id="1302" name="Google Shape;1302;p15"/>
          <p:cNvCxnSpPr/>
          <p:nvPr/>
        </p:nvCxnSpPr>
        <p:spPr>
          <a:xfrm rot="22765">
            <a:off x="10111530" y="4988719"/>
            <a:ext cx="719057" cy="0"/>
          </a:xfrm>
          <a:prstGeom prst="straightConnector1">
            <a:avLst/>
          </a:prstGeom>
          <a:noFill/>
          <a:ln w="9525" cap="flat" cmpd="sng">
            <a:solidFill>
              <a:srgbClr val="CFCF5A"/>
            </a:solidFill>
            <a:prstDash val="solid"/>
            <a:round/>
            <a:headEnd type="none" w="sm" len="sm"/>
            <a:tailEnd type="none" w="sm" len="sm"/>
          </a:ln>
        </p:spPr>
      </p:cxnSp>
      <p:sp>
        <p:nvSpPr>
          <p:cNvPr id="1303" name="Google Shape;1303;p15"/>
          <p:cNvSpPr txBox="1"/>
          <p:nvPr/>
        </p:nvSpPr>
        <p:spPr>
          <a:xfrm>
            <a:off x="3656253" y="1163727"/>
            <a:ext cx="12683817" cy="8406147"/>
          </a:xfrm>
          <a:prstGeom prst="rect">
            <a:avLst/>
          </a:prstGeom>
          <a:noFill/>
          <a:ln>
            <a:noFill/>
          </a:ln>
        </p:spPr>
        <p:txBody>
          <a:bodyPr spcFirstLastPara="1" wrap="square" lIns="0" tIns="0" rIns="0" bIns="0" anchor="t" anchorCtr="0">
            <a:spAutoFit/>
          </a:bodyPr>
          <a:lstStyle/>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Aldrich, W. (2008) Metryczne krojenie odzieży damskiej. Oxford: Blackwell Publishing.</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Sass Brown. (2013). Przerobione: awangardowa odzież z materiałów poddanych recyklingowi. Laurence King.</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Maynard, L. (2010) Techniki szycia haute couture: Podręcznik krawcowej po technikach szycia haute couture. Loveland, Kolorado: Interweave Press.</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Reader's Digest Grande </a:t>
            </a:r>
            <a:r>
              <a:rPr lang="pl" sz="1900" dirty="0" err="1">
                <a:latin typeface="Montserrat"/>
                <a:ea typeface="Montserrat"/>
                <a:cs typeface="Montserrat"/>
                <a:sym typeface="Montserrat"/>
              </a:rPr>
              <a:t>Livro </a:t>
            </a:r>
            <a:r>
              <a:rPr lang="pl" sz="1900" dirty="0">
                <a:latin typeface="Montserrat"/>
                <a:ea typeface="Montserrat"/>
                <a:cs typeface="Montserrat"/>
                <a:sym typeface="Montserrat"/>
              </a:rPr>
              <a:t>da </a:t>
            </a:r>
            <a:r>
              <a:rPr lang="pl" sz="1900" dirty="0" err="1">
                <a:latin typeface="Montserrat"/>
                <a:ea typeface="Montserrat"/>
                <a:cs typeface="Montserrat"/>
                <a:sym typeface="Montserrat"/>
              </a:rPr>
              <a:t>Costura </a:t>
            </a:r>
            <a:r>
              <a:rPr lang="pl" sz="1900" dirty="0">
                <a:latin typeface="Montserrat"/>
                <a:ea typeface="Montserrat"/>
                <a:cs typeface="Montserrat"/>
                <a:sym typeface="Montserrat"/>
              </a:rPr>
              <a:t>(1979). Porto: Ambar.</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err="1">
                <a:latin typeface="Montserrat"/>
                <a:ea typeface="Montserrat"/>
                <a:cs typeface="Montserrat"/>
                <a:sym typeface="Montserrat"/>
              </a:rPr>
              <a:t>SBM_Alison </a:t>
            </a:r>
            <a:r>
              <a:rPr lang="pl" sz="1900" dirty="0">
                <a:latin typeface="Montserrat"/>
                <a:ea typeface="Montserrat"/>
                <a:cs typeface="Montserrat"/>
                <a:sym typeface="Montserrat"/>
              </a:rPr>
              <a:t>. (2024, 19 czerwca). Anatomia marynarki - Sunny Bank Mills. Sunny Bank Mills. </a:t>
            </a:r>
            <a:r>
              <a:rPr lang="pl" sz="1900" u="sng" dirty="0">
                <a:solidFill>
                  <a:schemeClr val="hlink"/>
                </a:solidFill>
                <a:latin typeface="Montserrat"/>
                <a:ea typeface="Montserrat"/>
                <a:cs typeface="Montserrat"/>
                <a:sym typeface="Montserrat"/>
                <a:hlinkClick r:id="rId4"/>
              </a:rPr>
              <a:t>https://www.sunnybankmills.co.uk/our-story/blog/the-anatomy-of-a-suit-jacket/</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(2016). COMME DES GARÇONS HOMME PLUS JESIEŃ-ZIMA 2016 PARYŻ | Magazyn CRASH. Crash.fr. </a:t>
            </a:r>
            <a:r>
              <a:rPr lang="pl" sz="1900" u="sng" dirty="0">
                <a:solidFill>
                  <a:schemeClr val="hlink"/>
                </a:solidFill>
                <a:latin typeface="Montserrat"/>
                <a:ea typeface="Montserrat"/>
                <a:cs typeface="Montserrat"/>
                <a:sym typeface="Montserrat"/>
                <a:hlinkClick r:id="rId5"/>
              </a:rPr>
              <a:t>https://www.crash.fr/comme-des-garcons-homme-plus-fall-winter-2016-paris/</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Junya Watanabe MAN przygotowuje elementy patchworkowe Frankensteina na sezon jesień/zima 2020. (2020). Hype Beast. </a:t>
            </a:r>
            <a:r>
              <a:rPr lang="pl" sz="1900" u="sng" dirty="0">
                <a:solidFill>
                  <a:schemeClr val="hlink"/>
                </a:solidFill>
                <a:latin typeface="Montserrat"/>
                <a:ea typeface="Montserrat"/>
                <a:cs typeface="Montserrat"/>
                <a:sym typeface="Montserrat"/>
                <a:hlinkClick r:id="rId6"/>
              </a:rPr>
              <a:t>https://hypebeast.com/2020/8/junya-watanabe-man-fall-winter-2020-collection-levis-carhartt-canada-goose-levis-collaborations</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Junky Styling: tchnięcie życia w ubrania z zeszłego sezonu. (2013). The Ecologist. </a:t>
            </a:r>
            <a:r>
              <a:rPr lang="pl" sz="1900" u="sng" dirty="0">
                <a:solidFill>
                  <a:schemeClr val="hlink"/>
                </a:solidFill>
                <a:latin typeface="Montserrat"/>
                <a:ea typeface="Montserrat"/>
                <a:cs typeface="Montserrat"/>
                <a:sym typeface="Montserrat"/>
                <a:hlinkClick r:id="rId7"/>
              </a:rPr>
              <a:t>https://theecologist.org/2009/aug/18/junky-styling-breathing-life-last-seasons-clothes</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Juana Díaz. (2019). INFORMACJA O ARTE. </a:t>
            </a:r>
            <a:r>
              <a:rPr lang="pl" sz="1900" u="sng" dirty="0">
                <a:solidFill>
                  <a:schemeClr val="hlink"/>
                </a:solidFill>
                <a:latin typeface="Montserrat"/>
                <a:ea typeface="Montserrat"/>
                <a:cs typeface="Montserrat"/>
                <a:sym typeface="Montserrat"/>
                <a:hlinkClick r:id="rId8"/>
              </a:rPr>
              <a:t>https://www.arteinformado.com/guia/f/juana-diaz-207184</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Eames, C. (2010, 15 lipca). Denham KSIĘGA 5: Hawana prowizoryczna. </a:t>
            </a:r>
            <a:r>
              <a:rPr lang="pl" sz="1900" dirty="0" err="1">
                <a:latin typeface="Montserrat"/>
                <a:ea typeface="Montserrat"/>
                <a:cs typeface="Montserrat"/>
                <a:sym typeface="Montserrat"/>
              </a:rPr>
              <a:t>Issuu </a:t>
            </a:r>
            <a:r>
              <a:rPr lang="pl" sz="1900" dirty="0">
                <a:latin typeface="Montserrat"/>
                <a:ea typeface="Montserrat"/>
                <a:cs typeface="Montserrat"/>
                <a:sym typeface="Montserrat"/>
              </a:rPr>
              <a:t>. </a:t>
            </a:r>
            <a:r>
              <a:rPr lang="pl" sz="1900" u="sng" dirty="0">
                <a:solidFill>
                  <a:schemeClr val="hlink"/>
                </a:solidFill>
                <a:latin typeface="Montserrat"/>
                <a:ea typeface="Montserrat"/>
                <a:cs typeface="Montserrat"/>
                <a:sym typeface="Montserrat"/>
                <a:hlinkClick r:id="rId9"/>
              </a:rPr>
              <a:t>https://issuu.com/denham/docs/ss11</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(27 listopada 2024). Jak zapiąć ubranie z podszewką | Wykroje krawieckie Aina. </a:t>
            </a:r>
            <a:r>
              <a:rPr lang="pl" sz="1900" u="sng" dirty="0">
                <a:solidFill>
                  <a:schemeClr val="hlink"/>
                </a:solidFill>
                <a:latin typeface="Montserrat"/>
                <a:ea typeface="Montserrat"/>
                <a:cs typeface="Montserrat"/>
                <a:sym typeface="Montserrat"/>
                <a:hlinkClick r:id="rId10"/>
              </a:rPr>
              <a:t>https://ainasewingpatterns.com/how-to-close-a-lined-garment-%F0%9F%AA%A1/?srsltid=AfmBOoqVuBOFv6TdqhajTqU6HbD9rpcM2UVpVxCOaGraLp_l0bn3Qzc3</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Aktürk, N. (28 maja 2023). Jak starannie wszyć zamek rozdzielczy z podszewką lub licem. Threads Monthly. </a:t>
            </a:r>
            <a:r>
              <a:rPr lang="pl" sz="1900" u="sng" dirty="0">
                <a:solidFill>
                  <a:schemeClr val="hlink"/>
                </a:solidFill>
                <a:latin typeface="Montserrat"/>
                <a:ea typeface="Montserrat"/>
                <a:cs typeface="Montserrat"/>
                <a:sym typeface="Montserrat"/>
                <a:hlinkClick r:id="rId11"/>
              </a:rPr>
              <a:t>https://threadsmonthly.com/sew-separating-zip/</a:t>
            </a:r>
            <a:endParaRPr sz="1900" dirty="0">
              <a:latin typeface="Montserrat"/>
              <a:ea typeface="Montserrat"/>
              <a:cs typeface="Montserrat"/>
              <a:sym typeface="Montserrat"/>
            </a:endParaRPr>
          </a:p>
          <a:p>
            <a:pPr marL="914400" lvl="1" indent="-349250" algn="l" rtl="0">
              <a:lnSpc>
                <a:spcPct val="115000"/>
              </a:lnSpc>
              <a:spcBef>
                <a:spcPts val="0"/>
              </a:spcBef>
              <a:spcAft>
                <a:spcPts val="0"/>
              </a:spcAft>
              <a:buSzPts val="1900"/>
              <a:buFont typeface="Montserrat"/>
              <a:buChar char="•"/>
            </a:pPr>
            <a:r>
              <a:rPr lang="pl" sz="1900" dirty="0">
                <a:latin typeface="Montserrat"/>
                <a:ea typeface="Montserrat"/>
                <a:cs typeface="Montserrat"/>
                <a:sym typeface="Montserrat"/>
              </a:rPr>
              <a:t>Lynne, B. (2025, 5 stycznia). Jak dodać podszewkę do kurtki – Bethany Lynne Makes. Bethany Lynne Makes. https://www.bethanylynnemakes.com/how-to-add-a-lining-to-a-jacket/</a:t>
            </a:r>
            <a:endParaRPr sz="1900" dirty="0">
              <a:latin typeface="Montserrat"/>
              <a:ea typeface="Montserrat"/>
              <a:cs typeface="Montserrat"/>
              <a:sym typeface="Montserrat"/>
            </a:endParaRPr>
          </a:p>
        </p:txBody>
      </p:sp>
      <p:sp>
        <p:nvSpPr>
          <p:cNvPr id="1304" name="Google Shape;1304;p1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05" name="Google Shape;1305;p15"/>
          <p:cNvGrpSpPr/>
          <p:nvPr/>
        </p:nvGrpSpPr>
        <p:grpSpPr>
          <a:xfrm>
            <a:off x="0" y="0"/>
            <a:ext cx="18288000" cy="10287000"/>
            <a:chOff x="0" y="0"/>
            <a:chExt cx="24384000" cy="13716000"/>
          </a:xfrm>
        </p:grpSpPr>
        <p:cxnSp>
          <p:nvCxnSpPr>
            <p:cNvPr id="1306" name="Google Shape;1306;p1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07" name="Google Shape;1307;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08" name="Google Shape;1308;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309" name="Google Shape;1309;p1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310" name="Google Shape;1310;p1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5"/>
          <p:cNvGrpSpPr/>
          <p:nvPr/>
        </p:nvGrpSpPr>
        <p:grpSpPr>
          <a:xfrm>
            <a:off x="0" y="0"/>
            <a:ext cx="18288000" cy="10287000"/>
            <a:chOff x="0" y="0"/>
            <a:chExt cx="24384000" cy="13716000"/>
          </a:xfrm>
        </p:grpSpPr>
        <p:cxnSp>
          <p:nvCxnSpPr>
            <p:cNvPr id="168" name="Google Shape;168;p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9" name="Google Shape;169;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0" name="Google Shape;170;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71" name="Google Shape;171;p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2" name="Google Shape;172;p5"/>
          <p:cNvGrpSpPr/>
          <p:nvPr/>
        </p:nvGrpSpPr>
        <p:grpSpPr>
          <a:xfrm>
            <a:off x="0" y="1033462"/>
            <a:ext cx="6051534" cy="9253538"/>
            <a:chOff x="0" y="0"/>
            <a:chExt cx="1308826" cy="2001355"/>
          </a:xfrm>
        </p:grpSpPr>
        <p:sp>
          <p:nvSpPr>
            <p:cNvPr id="173" name="Google Shape;173;p5"/>
            <p:cNvSpPr/>
            <p:nvPr/>
          </p:nvSpPr>
          <p:spPr>
            <a:xfrm>
              <a:off x="0" y="0"/>
              <a:ext cx="1308826" cy="2001355"/>
            </a:xfrm>
            <a:custGeom>
              <a:avLst/>
              <a:gdLst/>
              <a:ahLst/>
              <a:cxnLst/>
              <a:rect l="l" t="t" r="r" b="b"/>
              <a:pathLst>
                <a:path w="1308826" h="2001355" extrusionOk="0">
                  <a:moveTo>
                    <a:pt x="0" y="0"/>
                  </a:moveTo>
                  <a:lnTo>
                    <a:pt x="1308826" y="0"/>
                  </a:lnTo>
                  <a:lnTo>
                    <a:pt x="1308826" y="2001355"/>
                  </a:lnTo>
                  <a:lnTo>
                    <a:pt x="0" y="2001355"/>
                  </a:lnTo>
                  <a:close/>
                </a:path>
              </a:pathLst>
            </a:custGeom>
            <a:solidFill>
              <a:srgbClr val="CFCF5A"/>
            </a:solidFill>
            <a:ln>
              <a:noFill/>
            </a:ln>
          </p:spPr>
          <p:txBody>
            <a:bodyPr/>
            <a:lstStyle/>
            <a:p>
              <a:endParaRPr lang="pl-PL"/>
            </a:p>
          </p:txBody>
        </p:sp>
        <p:sp>
          <p:nvSpPr>
            <p:cNvPr id="174" name="Google Shape;174;p5"/>
            <p:cNvSpPr txBox="1"/>
            <p:nvPr/>
          </p:nvSpPr>
          <p:spPr>
            <a:xfrm>
              <a:off x="0" y="0"/>
              <a:ext cx="1308826"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5" name="Google Shape;175;p5"/>
          <p:cNvSpPr txBox="1"/>
          <p:nvPr/>
        </p:nvSpPr>
        <p:spPr>
          <a:xfrm>
            <a:off x="965887" y="1425136"/>
            <a:ext cx="4119719"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PL" sz="6000" b="0" i="0" u="none" strike="noStrike" cap="none" dirty="0">
                <a:solidFill>
                  <a:srgbClr val="FFFFFF"/>
                </a:solidFill>
                <a:latin typeface="DM Serif Display"/>
                <a:ea typeface="DM Serif Display"/>
                <a:cs typeface="DM Serif Display"/>
                <a:sym typeface="DM Serif Display"/>
              </a:rPr>
              <a:t>Cel Nauczania</a:t>
            </a:r>
            <a:endParaRPr sz="1400" b="0" i="0" u="none" strike="noStrike" cap="none" dirty="0">
              <a:solidFill>
                <a:srgbClr val="000000"/>
              </a:solidFill>
              <a:latin typeface="Arial"/>
              <a:ea typeface="Arial"/>
              <a:cs typeface="Arial"/>
              <a:sym typeface="Arial"/>
            </a:endParaRPr>
          </a:p>
        </p:txBody>
      </p:sp>
      <p:cxnSp>
        <p:nvCxnSpPr>
          <p:cNvPr id="176" name="Google Shape;176;p5"/>
          <p:cNvCxnSpPr/>
          <p:nvPr/>
        </p:nvCxnSpPr>
        <p:spPr>
          <a:xfrm>
            <a:off x="1087192" y="5869411"/>
            <a:ext cx="719041" cy="4762"/>
          </a:xfrm>
          <a:prstGeom prst="straightConnector1">
            <a:avLst/>
          </a:prstGeom>
          <a:noFill/>
          <a:ln w="9525" cap="flat" cmpd="sng">
            <a:solidFill>
              <a:srgbClr val="FFFFFF"/>
            </a:solidFill>
            <a:prstDash val="solid"/>
            <a:round/>
            <a:headEnd type="none" w="sm" len="sm"/>
            <a:tailEnd type="none" w="sm" len="sm"/>
          </a:ln>
        </p:spPr>
      </p:cxnSp>
      <p:sp>
        <p:nvSpPr>
          <p:cNvPr id="177" name="Google Shape;177;p5"/>
          <p:cNvSpPr txBox="1"/>
          <p:nvPr/>
        </p:nvSpPr>
        <p:spPr>
          <a:xfrm>
            <a:off x="859918" y="4272618"/>
            <a:ext cx="4506600" cy="38931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dirty="0">
                <a:solidFill>
                  <a:srgbClr val="FFFFFF"/>
                </a:solidFill>
                <a:latin typeface="Montserrat"/>
                <a:ea typeface="Montserrat"/>
                <a:cs typeface="Montserrat"/>
                <a:sym typeface="Montserrat"/>
              </a:rPr>
              <a:t>Celem jednostki jest wyposażenie uczestników w </a:t>
            </a:r>
            <a:r>
              <a:rPr lang="pl" sz="2199" dirty="0">
                <a:solidFill>
                  <a:srgbClr val="FFFFFF"/>
                </a:solidFill>
                <a:latin typeface="Montserrat"/>
                <a:ea typeface="Montserrat"/>
                <a:cs typeface="Montserrat"/>
                <a:sym typeface="Montserrat"/>
              </a:rPr>
              <a:t>techniki pozwalające nadać ubraniom o strukturalnej strukturze współczesny, przetworzony charakter, co zwieńczone zostanie praktycznym projektem końcowym, w którym uczestnicy wcielą swoje projekty w życie.</a:t>
            </a:r>
            <a:endParaRPr sz="2199" dirty="0">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dirty="0">
              <a:solidFill>
                <a:srgbClr val="FFFFFF"/>
              </a:solidFill>
              <a:latin typeface="Montserrat"/>
              <a:ea typeface="Montserrat"/>
              <a:cs typeface="Montserrat"/>
              <a:sym typeface="Montserrat"/>
            </a:endParaRPr>
          </a:p>
        </p:txBody>
      </p:sp>
      <p:sp>
        <p:nvSpPr>
          <p:cNvPr id="178" name="Google Shape;178;p5"/>
          <p:cNvSpPr/>
          <p:nvPr/>
        </p:nvSpPr>
        <p:spPr>
          <a:xfrm>
            <a:off x="5701777" y="5519654"/>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4">
              <a:alphaModFix/>
            </a:blip>
            <a:stretch>
              <a:fillRect/>
            </a:stretch>
          </a:blipFill>
          <a:ln>
            <a:noFill/>
          </a:ln>
        </p:spPr>
        <p:txBody>
          <a:bodyPr/>
          <a:lstStyle/>
          <a:p>
            <a:endParaRPr lang="pl-PL"/>
          </a:p>
        </p:txBody>
      </p:sp>
      <p:grpSp>
        <p:nvGrpSpPr>
          <p:cNvPr id="179" name="Google Shape;179;p5"/>
          <p:cNvGrpSpPr/>
          <p:nvPr/>
        </p:nvGrpSpPr>
        <p:grpSpPr>
          <a:xfrm>
            <a:off x="6604892" y="2434755"/>
            <a:ext cx="9601200" cy="4588816"/>
            <a:chOff x="-175707" y="-1431470"/>
            <a:chExt cx="12801600" cy="6118423"/>
          </a:xfrm>
        </p:grpSpPr>
        <p:sp>
          <p:nvSpPr>
            <p:cNvPr id="180" name="Google Shape;180;p5"/>
            <p:cNvSpPr txBox="1"/>
            <p:nvPr/>
          </p:nvSpPr>
          <p:spPr>
            <a:xfrm>
              <a:off x="-175707" y="173153"/>
              <a:ext cx="12801600" cy="4513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chemeClr val="dk1"/>
                </a:buClr>
                <a:buSzPts val="2199"/>
                <a:buFont typeface="Arial"/>
                <a:buNone/>
              </a:pPr>
              <a:r>
                <a:rPr lang="pl" sz="2199" b="0" i="0" u="none" strike="noStrike" cap="none" dirty="0">
                  <a:solidFill>
                    <a:srgbClr val="1E2328"/>
                  </a:solidFill>
                  <a:latin typeface="Montserrat"/>
                  <a:ea typeface="Montserrat"/>
                  <a:cs typeface="Montserrat"/>
                  <a:sym typeface="Montserrat"/>
                </a:rPr>
                <a:t>Jednostka ta jest skierowana do osób/uczniów/przedsiębiorców, młodzieży pełnoletniej oraz dorosłych, w tym: młodzieży NEET (nieuczącej się, niepracującej i niepracującej), osób dorosłych o niskich kwalifikacjach poszukujących pracy, specjalistów już pracujących w branży krawiectwa rzemieślniczego, absolwentów szkół średnich z programami nauczania projektowania mody i/lub produkcji tekstyliów. Szczególną uwagę poświęcimy kobietom w trudnej sytuacji ekonomicznej lub ze względu na status uchodźcy lub migranta.</a:t>
              </a:r>
              <a:endParaRPr sz="1400" b="0" i="0" u="none" strike="noStrike" cap="none" dirty="0">
                <a:solidFill>
                  <a:srgbClr val="000000"/>
                </a:solidFill>
                <a:latin typeface="Arial"/>
                <a:ea typeface="Arial"/>
                <a:cs typeface="Arial"/>
                <a:sym typeface="Arial"/>
              </a:endParaRPr>
            </a:p>
          </p:txBody>
        </p:sp>
        <p:sp>
          <p:nvSpPr>
            <p:cNvPr id="181" name="Google Shape;181;p5"/>
            <p:cNvSpPr txBox="1"/>
            <p:nvPr/>
          </p:nvSpPr>
          <p:spPr>
            <a:xfrm>
              <a:off x="0" y="-1431470"/>
              <a:ext cx="9110276" cy="110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Grupa docelowa</a:t>
              </a:r>
              <a:endParaRPr sz="1400" b="0" i="0" u="none" strike="noStrike" cap="none" dirty="0">
                <a:solidFill>
                  <a:srgbClr val="000000"/>
                </a:solidFill>
                <a:latin typeface="Arial"/>
                <a:ea typeface="Arial"/>
                <a:cs typeface="Arial"/>
                <a:sym typeface="Arial"/>
              </a:endParaRPr>
            </a:p>
          </p:txBody>
        </p:sp>
      </p:grpSp>
      <p:grpSp>
        <p:nvGrpSpPr>
          <p:cNvPr id="182" name="Google Shape;182;p5"/>
          <p:cNvGrpSpPr/>
          <p:nvPr/>
        </p:nvGrpSpPr>
        <p:grpSpPr>
          <a:xfrm>
            <a:off x="6736671" y="8264973"/>
            <a:ext cx="9601201" cy="1270953"/>
            <a:chOff x="-1" y="585250"/>
            <a:chExt cx="12801601" cy="1694604"/>
          </a:xfrm>
        </p:grpSpPr>
        <p:sp>
          <p:nvSpPr>
            <p:cNvPr id="183" name="Google Shape;183;p5"/>
            <p:cNvSpPr txBox="1"/>
            <p:nvPr/>
          </p:nvSpPr>
          <p:spPr>
            <a:xfrm>
              <a:off x="0" y="1828354"/>
              <a:ext cx="12801600" cy="4515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200" dirty="0">
                  <a:solidFill>
                    <a:schemeClr val="dk1"/>
                  </a:solidFill>
                  <a:latin typeface="Montserrat"/>
                  <a:ea typeface="Montserrat"/>
                  <a:cs typeface="Montserrat"/>
                  <a:sym typeface="Montserrat"/>
                </a:rPr>
                <a:t>ustrukturyzowane ubrania </a:t>
              </a:r>
              <a:r>
                <a:rPr lang="pl" sz="2199" dirty="0">
                  <a:solidFill>
                    <a:srgbClr val="1E2328"/>
                  </a:solidFill>
                  <a:latin typeface="Montserrat"/>
                  <a:ea typeface="Montserrat"/>
                  <a:cs typeface="Montserrat"/>
                  <a:sym typeface="Montserrat"/>
                </a:rPr>
                <a:t>i </a:t>
              </a:r>
              <a:r>
                <a:rPr lang="pl" sz="2200" dirty="0">
                  <a:solidFill>
                    <a:schemeClr val="dk1"/>
                  </a:solidFill>
                  <a:latin typeface="Montserrat"/>
                  <a:ea typeface="Montserrat"/>
                  <a:cs typeface="Montserrat"/>
                  <a:sym typeface="Montserrat"/>
                </a:rPr>
                <a:t>zaawansowane techniki krawieckie</a:t>
              </a:r>
              <a:endParaRPr sz="1400" b="0" i="0" u="none" strike="noStrike" cap="none" dirty="0">
                <a:solidFill>
                  <a:srgbClr val="000000"/>
                </a:solidFill>
                <a:latin typeface="Arial"/>
                <a:ea typeface="Arial"/>
                <a:cs typeface="Arial"/>
                <a:sym typeface="Arial"/>
              </a:endParaRPr>
            </a:p>
          </p:txBody>
        </p:sp>
        <p:sp>
          <p:nvSpPr>
            <p:cNvPr id="184" name="Google Shape;184;p5"/>
            <p:cNvSpPr txBox="1"/>
            <p:nvPr/>
          </p:nvSpPr>
          <p:spPr>
            <a:xfrm>
              <a:off x="-1" y="585250"/>
              <a:ext cx="11361673"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Koncepcje Kluczowe</a:t>
              </a:r>
              <a:endParaRPr sz="1400" b="0" i="0" u="none" strike="noStrike" cap="none" dirty="0">
                <a:solidFill>
                  <a:srgbClr val="000000"/>
                </a:solidFill>
                <a:latin typeface="Arial"/>
                <a:ea typeface="Arial"/>
                <a:cs typeface="Arial"/>
                <a:sym typeface="Arial"/>
              </a:endParaRPr>
            </a:p>
          </p:txBody>
        </p:sp>
      </p:grpSp>
      <p:sp>
        <p:nvSpPr>
          <p:cNvPr id="185" name="Google Shape;185;p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86" name="Google Shape;186;p5"/>
          <p:cNvGrpSpPr/>
          <p:nvPr/>
        </p:nvGrpSpPr>
        <p:grpSpPr>
          <a:xfrm>
            <a:off x="0" y="0"/>
            <a:ext cx="18288000" cy="10287000"/>
            <a:chOff x="0" y="0"/>
            <a:chExt cx="24384000" cy="13716000"/>
          </a:xfrm>
        </p:grpSpPr>
        <p:cxnSp>
          <p:nvCxnSpPr>
            <p:cNvPr id="187" name="Google Shape;187;p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88" name="Google Shape;188;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89" name="Google Shape;189;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90" name="Google Shape;190;p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91" name="Google Shape;191;p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95"/>
        <p:cNvGrpSpPr/>
        <p:nvPr/>
      </p:nvGrpSpPr>
      <p:grpSpPr>
        <a:xfrm>
          <a:off x="0" y="0"/>
          <a:ext cx="0" cy="0"/>
          <a:chOff x="0" y="0"/>
          <a:chExt cx="0" cy="0"/>
        </a:xfrm>
      </p:grpSpPr>
      <p:grpSp>
        <p:nvGrpSpPr>
          <p:cNvPr id="196" name="Google Shape;196;p6"/>
          <p:cNvGrpSpPr/>
          <p:nvPr/>
        </p:nvGrpSpPr>
        <p:grpSpPr>
          <a:xfrm>
            <a:off x="0" y="0"/>
            <a:ext cx="18288000" cy="10287000"/>
            <a:chOff x="0" y="0"/>
            <a:chExt cx="24384000" cy="13716000"/>
          </a:xfrm>
        </p:grpSpPr>
        <p:cxnSp>
          <p:nvCxnSpPr>
            <p:cNvPr id="197" name="Google Shape;197;p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98" name="Google Shape;198;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99" name="Google Shape;199;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01" name="Google Shape;201;p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02" name="Google Shape;202;p6"/>
          <p:cNvGrpSpPr/>
          <p:nvPr/>
        </p:nvGrpSpPr>
        <p:grpSpPr>
          <a:xfrm>
            <a:off x="1035125" y="5652963"/>
            <a:ext cx="8282506" cy="4634040"/>
            <a:chOff x="0" y="0"/>
            <a:chExt cx="6574461" cy="3678393"/>
          </a:xfrm>
        </p:grpSpPr>
        <p:sp>
          <p:nvSpPr>
            <p:cNvPr id="203" name="Google Shape;203;p6"/>
            <p:cNvSpPr/>
            <p:nvPr/>
          </p:nvSpPr>
          <p:spPr>
            <a:xfrm>
              <a:off x="0" y="0"/>
              <a:ext cx="6574461" cy="3678393"/>
            </a:xfrm>
            <a:custGeom>
              <a:avLst/>
              <a:gdLst/>
              <a:ahLst/>
              <a:cxnLst/>
              <a:rect l="l" t="t" r="r" b="b"/>
              <a:pathLst>
                <a:path w="6574461" h="3678393" extrusionOk="0">
                  <a:moveTo>
                    <a:pt x="0" y="0"/>
                  </a:moveTo>
                  <a:lnTo>
                    <a:pt x="6574461" y="0"/>
                  </a:lnTo>
                  <a:lnTo>
                    <a:pt x="6574461" y="3678393"/>
                  </a:lnTo>
                  <a:lnTo>
                    <a:pt x="0" y="3678393"/>
                  </a:lnTo>
                  <a:close/>
                </a:path>
              </a:pathLst>
            </a:custGeom>
            <a:solidFill>
              <a:srgbClr val="1E2328"/>
            </a:solidFill>
            <a:ln>
              <a:noFill/>
            </a:ln>
          </p:spPr>
          <p:txBody>
            <a:bodyPr/>
            <a:lstStyle/>
            <a:p>
              <a:endParaRPr lang="pl-PL"/>
            </a:p>
          </p:txBody>
        </p:sp>
        <p:sp>
          <p:nvSpPr>
            <p:cNvPr id="204" name="Google Shape;204;p6"/>
            <p:cNvSpPr txBox="1"/>
            <p:nvPr/>
          </p:nvSpPr>
          <p:spPr>
            <a:xfrm>
              <a:off x="0" y="0"/>
              <a:ext cx="6574460" cy="3678393"/>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05" name="Google Shape;205;p6"/>
          <p:cNvSpPr txBox="1"/>
          <p:nvPr/>
        </p:nvSpPr>
        <p:spPr>
          <a:xfrm>
            <a:off x="2315212" y="6508174"/>
            <a:ext cx="6216378"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Niezbędne wyposażenie</a:t>
            </a:r>
            <a:endParaRPr sz="1400" b="0" i="0" u="none" strike="noStrike" cap="none" dirty="0">
              <a:solidFill>
                <a:srgbClr val="000000"/>
              </a:solidFill>
              <a:latin typeface="Arial"/>
              <a:ea typeface="Arial"/>
              <a:cs typeface="Arial"/>
              <a:sym typeface="Arial"/>
            </a:endParaRPr>
          </a:p>
        </p:txBody>
      </p:sp>
      <p:cxnSp>
        <p:nvCxnSpPr>
          <p:cNvPr id="206" name="Google Shape;206;p6"/>
          <p:cNvCxnSpPr/>
          <p:nvPr/>
        </p:nvCxnSpPr>
        <p:spPr>
          <a:xfrm>
            <a:off x="2315244" y="8612231"/>
            <a:ext cx="719041" cy="4762"/>
          </a:xfrm>
          <a:prstGeom prst="straightConnector1">
            <a:avLst/>
          </a:prstGeom>
          <a:noFill/>
          <a:ln w="9525" cap="flat" cmpd="sng">
            <a:solidFill>
              <a:srgbClr val="FFFFFF"/>
            </a:solidFill>
            <a:prstDash val="solid"/>
            <a:round/>
            <a:headEnd type="none" w="sm" len="sm"/>
            <a:tailEnd type="none" w="sm" len="sm"/>
          </a:ln>
        </p:spPr>
      </p:cxnSp>
      <p:sp>
        <p:nvSpPr>
          <p:cNvPr id="207" name="Google Shape;207;p6"/>
          <p:cNvSpPr txBox="1"/>
          <p:nvPr/>
        </p:nvSpPr>
        <p:spPr>
          <a:xfrm>
            <a:off x="1035125" y="1929125"/>
            <a:ext cx="6413100" cy="3385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1E2328"/>
                </a:solidFill>
                <a:latin typeface="Montserrat"/>
                <a:ea typeface="Montserrat"/>
                <a:cs typeface="Montserrat"/>
                <a:sym typeface="Montserrat"/>
              </a:rPr>
              <a:t>Do części praktycznej tej jednostki potrzebna będzie maszyna </a:t>
            </a:r>
            <a:r>
              <a:rPr lang="pl" sz="2199">
                <a:solidFill>
                  <a:srgbClr val="1E2328"/>
                </a:solidFill>
                <a:latin typeface="Montserrat"/>
                <a:ea typeface="Montserrat"/>
                <a:cs typeface="Montserrat"/>
                <a:sym typeface="Montserrat"/>
              </a:rPr>
              <a:t>do szycia </a:t>
            </a:r>
            <a:r>
              <a:rPr lang="pl" sz="2199" b="0" i="0" u="none" strike="noStrike" cap="none">
                <a:solidFill>
                  <a:srgbClr val="1E2328"/>
                </a:solidFill>
                <a:latin typeface="Montserrat"/>
                <a:ea typeface="Montserrat"/>
                <a:cs typeface="Montserrat"/>
                <a:sym typeface="Montserrat"/>
              </a:rPr>
              <a:t>, szpilki, kreda lub coś podobnego, nożyczki, miarka krawiecka, linijka</a:t>
            </a: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1E2328"/>
                </a:solidFill>
                <a:latin typeface="Montserrat"/>
                <a:ea typeface="Montserrat"/>
                <a:cs typeface="Montserrat"/>
                <a:sym typeface="Montserrat"/>
              </a:rPr>
              <a:t>tkaniny z odzysku i odzież używana o określonej </a:t>
            </a:r>
            <a:r>
              <a:rPr lang="pl" sz="2199">
                <a:solidFill>
                  <a:srgbClr val="1E2328"/>
                </a:solidFill>
                <a:latin typeface="Montserrat"/>
                <a:ea typeface="Montserrat"/>
                <a:cs typeface="Montserrat"/>
                <a:sym typeface="Montserrat"/>
              </a:rPr>
              <a:t>strukturze </a:t>
            </a:r>
            <a:r>
              <a:rPr lang="pl" sz="2199" b="0" i="0" u="none" strike="noStrike" cap="none">
                <a:solidFill>
                  <a:srgbClr val="1E2328"/>
                </a:solidFill>
                <a:latin typeface="Montserrat"/>
                <a:ea typeface="Montserrat"/>
                <a:cs typeface="Montserrat"/>
                <a:sym typeface="Montserrat"/>
              </a:rPr>
              <a:t>,</a:t>
            </a:r>
            <a:r>
              <a:rPr lang="pl" sz="2199">
                <a:solidFill>
                  <a:srgbClr val="1E2328"/>
                </a:solidFill>
                <a:latin typeface="Montserrat"/>
                <a:ea typeface="Montserrat"/>
                <a:cs typeface="Montserrat"/>
                <a:sym typeface="Montserrat"/>
              </a:rPr>
              <a:t> </a:t>
            </a:r>
            <a:r>
              <a:rPr lang="pl" sz="2199" b="0" i="0" u="none" strike="noStrike" cap="none">
                <a:solidFill>
                  <a:srgbClr val="1E2328"/>
                </a:solidFill>
                <a:latin typeface="Montserrat"/>
                <a:ea typeface="Montserrat"/>
                <a:cs typeface="Montserrat"/>
                <a:sym typeface="Montserrat"/>
              </a:rPr>
              <a:t>bieżnik do szycia </a:t>
            </a:r>
            <a:r>
              <a:rPr lang="pl" sz="2199">
                <a:solidFill>
                  <a:srgbClr val="1E2328"/>
                </a:solidFill>
                <a:latin typeface="Montserrat"/>
                <a:ea typeface="Montserrat"/>
                <a:cs typeface="Montserrat"/>
                <a:sym typeface="Montserrat"/>
              </a:rPr>
              <a:t>igieł </a:t>
            </a:r>
            <a:r>
              <a:rPr lang="pl" sz="2199" b="0" i="0" u="none" strike="noStrike" cap="none">
                <a:solidFill>
                  <a:srgbClr val="1E2328"/>
                </a:solidFill>
                <a:latin typeface="Montserrat"/>
                <a:ea typeface="Montserrat"/>
                <a:cs typeface="Montserrat"/>
                <a:sym typeface="Montserrat"/>
              </a:rPr>
              <a:t>maszynowych i ręcznych</a:t>
            </a: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b="0" i="0" u="none" strike="noStrike" cap="none">
              <a:solidFill>
                <a:srgbClr val="1E2328"/>
              </a:solidFill>
              <a:latin typeface="Montserrat"/>
              <a:ea typeface="Montserrat"/>
              <a:cs typeface="Montserrat"/>
              <a:sym typeface="Montserrat"/>
            </a:endParaRPr>
          </a:p>
        </p:txBody>
      </p:sp>
      <p:sp>
        <p:nvSpPr>
          <p:cNvPr id="208" name="Google Shape;208;p6"/>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09" name="Google Shape;209;p6"/>
          <p:cNvGrpSpPr/>
          <p:nvPr/>
        </p:nvGrpSpPr>
        <p:grpSpPr>
          <a:xfrm>
            <a:off x="0" y="0"/>
            <a:ext cx="18288000" cy="10287000"/>
            <a:chOff x="0" y="0"/>
            <a:chExt cx="24384000" cy="13716000"/>
          </a:xfrm>
        </p:grpSpPr>
        <p:cxnSp>
          <p:nvCxnSpPr>
            <p:cNvPr id="210" name="Google Shape;210;p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11" name="Google Shape;211;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12" name="Google Shape;212;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13" name="Google Shape;213;p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214" name="Google Shape;214;p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959C6DCD-8130-3150-65A5-B238713BDB79}"/>
              </a:ext>
            </a:extLst>
          </p:cNvPr>
          <p:cNvPicPr>
            <a:picLocks noChangeAspect="1"/>
          </p:cNvPicPr>
          <p:nvPr/>
        </p:nvPicPr>
        <p:blipFill>
          <a:blip r:embed="rId5"/>
          <a:stretch>
            <a:fillRect/>
          </a:stretch>
        </p:blipFill>
        <p:spPr>
          <a:xfrm>
            <a:off x="9593560" y="1028700"/>
            <a:ext cx="6019800" cy="9004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7"/>
          <p:cNvGrpSpPr/>
          <p:nvPr/>
        </p:nvGrpSpPr>
        <p:grpSpPr>
          <a:xfrm>
            <a:off x="0" y="0"/>
            <a:ext cx="18288000" cy="10287000"/>
            <a:chOff x="0" y="0"/>
            <a:chExt cx="24384000" cy="13716000"/>
          </a:xfrm>
        </p:grpSpPr>
        <p:cxnSp>
          <p:nvCxnSpPr>
            <p:cNvPr id="220" name="Google Shape;220;p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21" name="Google Shape;221;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22" name="Google Shape;222;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23" name="Google Shape;223;p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24" name="Google Shape;224;p7"/>
          <p:cNvGrpSpPr/>
          <p:nvPr/>
        </p:nvGrpSpPr>
        <p:grpSpPr>
          <a:xfrm>
            <a:off x="1747975" y="2458201"/>
            <a:ext cx="5601653" cy="4510029"/>
            <a:chOff x="0" y="0"/>
            <a:chExt cx="5195375" cy="3846507"/>
          </a:xfrm>
        </p:grpSpPr>
        <p:sp>
          <p:nvSpPr>
            <p:cNvPr id="225" name="Google Shape;22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26" name="Google Shape;22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7" name="Google Shape;227;p7"/>
          <p:cNvGrpSpPr/>
          <p:nvPr/>
        </p:nvGrpSpPr>
        <p:grpSpPr>
          <a:xfrm>
            <a:off x="3039151" y="2019992"/>
            <a:ext cx="876394" cy="876394"/>
            <a:chOff x="0" y="0"/>
            <a:chExt cx="812800" cy="812800"/>
          </a:xfrm>
        </p:grpSpPr>
        <p:sp>
          <p:nvSpPr>
            <p:cNvPr id="228" name="Google Shape;22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29" name="Google Shape;22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30" name="Google Shape;230;p7"/>
          <p:cNvCxnSpPr/>
          <p:nvPr/>
        </p:nvCxnSpPr>
        <p:spPr>
          <a:xfrm>
            <a:off x="4189285" y="4106509"/>
            <a:ext cx="719100" cy="4800"/>
          </a:xfrm>
          <a:prstGeom prst="straightConnector1">
            <a:avLst/>
          </a:prstGeom>
          <a:noFill/>
          <a:ln w="9525" cap="flat" cmpd="sng">
            <a:solidFill>
              <a:srgbClr val="FFFFFF"/>
            </a:solidFill>
            <a:prstDash val="solid"/>
            <a:round/>
            <a:headEnd type="none" w="sm" len="sm"/>
            <a:tailEnd type="none" w="sm" len="sm"/>
          </a:ln>
        </p:spPr>
      </p:cxnSp>
      <p:sp>
        <p:nvSpPr>
          <p:cNvPr id="231" name="Google Shape;231;p7"/>
          <p:cNvSpPr txBox="1"/>
          <p:nvPr/>
        </p:nvSpPr>
        <p:spPr>
          <a:xfrm>
            <a:off x="1852264" y="3404944"/>
            <a:ext cx="5360333" cy="43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Profil nauczyciela</a:t>
            </a:r>
            <a:endParaRPr sz="1400" b="0" i="0" u="none" strike="noStrike" cap="none">
              <a:solidFill>
                <a:srgbClr val="000000"/>
              </a:solidFill>
              <a:latin typeface="Arial"/>
              <a:ea typeface="Arial"/>
              <a:cs typeface="Arial"/>
              <a:sym typeface="Arial"/>
            </a:endParaRPr>
          </a:p>
        </p:txBody>
      </p:sp>
      <p:sp>
        <p:nvSpPr>
          <p:cNvPr id="232" name="Google Shape;232;p7"/>
          <p:cNvSpPr txBox="1"/>
          <p:nvPr/>
        </p:nvSpPr>
        <p:spPr>
          <a:xfrm>
            <a:off x="3039151" y="2213763"/>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sp>
        <p:nvSpPr>
          <p:cNvPr id="233" name="Google Shape;233;p7"/>
          <p:cNvSpPr txBox="1"/>
          <p:nvPr/>
        </p:nvSpPr>
        <p:spPr>
          <a:xfrm>
            <a:off x="2198289" y="4381041"/>
            <a:ext cx="4701000" cy="2369700"/>
          </a:xfrm>
          <a:prstGeom prst="rect">
            <a:avLst/>
          </a:prstGeom>
          <a:noFill/>
          <a:ln>
            <a:noFill/>
          </a:ln>
        </p:spPr>
        <p:txBody>
          <a:bodyPr spcFirstLastPara="1" wrap="square" lIns="0" tIns="0" rIns="0" bIns="0" anchor="t" anchorCtr="0">
            <a:spAutoFit/>
          </a:bodyPr>
          <a:lstStyle/>
          <a:p>
            <a:pPr marL="0" lvl="0" indent="0" algn="ctr" rtl="0">
              <a:lnSpc>
                <a:spcPct val="150022"/>
              </a:lnSpc>
              <a:spcBef>
                <a:spcPts val="0"/>
              </a:spcBef>
              <a:spcAft>
                <a:spcPts val="0"/>
              </a:spcAft>
              <a:buClr>
                <a:schemeClr val="dk1"/>
              </a:buClr>
              <a:buSzPts val="2199"/>
              <a:buFont typeface="Arial"/>
              <a:buNone/>
            </a:pPr>
            <a:r>
              <a:rPr lang="pl" sz="2199" dirty="0">
                <a:solidFill>
                  <a:schemeClr val="lt1"/>
                </a:solidFill>
                <a:latin typeface="Montserrat"/>
                <a:ea typeface="Montserrat"/>
                <a:cs typeface="Montserrat"/>
                <a:sym typeface="Montserrat"/>
              </a:rPr>
              <a:t>Ekspertyza w zakresie zaawansowanych technik krawieckich oraz specjalistyczne umiejętności pracy z odzieżą strukturalną</a:t>
            </a:r>
            <a:endParaRPr sz="2199" b="0" i="0" u="none" strike="noStrike" cap="none" dirty="0">
              <a:solidFill>
                <a:srgbClr val="FFFFFF"/>
              </a:solidFill>
              <a:latin typeface="Montserrat"/>
              <a:ea typeface="Montserrat"/>
              <a:cs typeface="Montserrat"/>
              <a:sym typeface="Montserrat"/>
            </a:endParaRPr>
          </a:p>
          <a:p>
            <a:pPr marL="0" marR="0" lvl="0" indent="0" algn="ctr" rtl="0">
              <a:lnSpc>
                <a:spcPct val="150022"/>
              </a:lnSpc>
              <a:spcBef>
                <a:spcPts val="0"/>
              </a:spcBef>
              <a:spcAft>
                <a:spcPts val="0"/>
              </a:spcAft>
              <a:buClr>
                <a:srgbClr val="000000"/>
              </a:buClr>
              <a:buSzPts val="2199"/>
              <a:buFont typeface="Arial"/>
              <a:buNone/>
            </a:pPr>
            <a:endParaRPr sz="2199" b="0" i="0" u="none" strike="noStrike" cap="none" dirty="0">
              <a:solidFill>
                <a:srgbClr val="FFFFFF"/>
              </a:solidFill>
              <a:latin typeface="Montserrat"/>
              <a:ea typeface="Montserrat"/>
              <a:cs typeface="Montserrat"/>
              <a:sym typeface="Montserrat"/>
            </a:endParaRPr>
          </a:p>
        </p:txBody>
      </p:sp>
      <p:grpSp>
        <p:nvGrpSpPr>
          <p:cNvPr id="234" name="Google Shape;234;p7"/>
          <p:cNvGrpSpPr/>
          <p:nvPr/>
        </p:nvGrpSpPr>
        <p:grpSpPr>
          <a:xfrm>
            <a:off x="9269475" y="4706275"/>
            <a:ext cx="5601653" cy="4688892"/>
            <a:chOff x="0" y="0"/>
            <a:chExt cx="5195375" cy="3846507"/>
          </a:xfrm>
        </p:grpSpPr>
        <p:sp>
          <p:nvSpPr>
            <p:cNvPr id="235" name="Google Shape;23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CFCF5A"/>
            </a:solidFill>
            <a:ln>
              <a:noFill/>
            </a:ln>
          </p:spPr>
          <p:txBody>
            <a:bodyPr/>
            <a:lstStyle/>
            <a:p>
              <a:endParaRPr lang="pl-PL"/>
            </a:p>
          </p:txBody>
        </p:sp>
        <p:sp>
          <p:nvSpPr>
            <p:cNvPr id="236" name="Google Shape;23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7" name="Google Shape;237;p7"/>
          <p:cNvGrpSpPr/>
          <p:nvPr/>
        </p:nvGrpSpPr>
        <p:grpSpPr>
          <a:xfrm>
            <a:off x="12885116" y="4377408"/>
            <a:ext cx="876394" cy="876394"/>
            <a:chOff x="0" y="0"/>
            <a:chExt cx="812800" cy="812800"/>
          </a:xfrm>
        </p:grpSpPr>
        <p:sp>
          <p:nvSpPr>
            <p:cNvPr id="238" name="Google Shape;23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txBody>
            <a:bodyPr/>
            <a:lstStyle/>
            <a:p>
              <a:endParaRPr lang="pl-PL"/>
            </a:p>
          </p:txBody>
        </p:sp>
        <p:sp>
          <p:nvSpPr>
            <p:cNvPr id="239" name="Google Shape;23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0" name="Google Shape;240;p7"/>
          <p:cNvSpPr txBox="1"/>
          <p:nvPr/>
        </p:nvSpPr>
        <p:spPr>
          <a:xfrm>
            <a:off x="12885116" y="4571180"/>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cxnSp>
        <p:nvCxnSpPr>
          <p:cNvPr id="241" name="Google Shape;241;p7"/>
          <p:cNvCxnSpPr/>
          <p:nvPr/>
        </p:nvCxnSpPr>
        <p:spPr>
          <a:xfrm>
            <a:off x="11763033" y="6053161"/>
            <a:ext cx="719100" cy="4800"/>
          </a:xfrm>
          <a:prstGeom prst="straightConnector1">
            <a:avLst/>
          </a:prstGeom>
          <a:noFill/>
          <a:ln w="9525" cap="flat" cmpd="sng">
            <a:solidFill>
              <a:srgbClr val="FFFFFF"/>
            </a:solidFill>
            <a:prstDash val="solid"/>
            <a:round/>
            <a:headEnd type="none" w="sm" len="sm"/>
            <a:tailEnd type="none" w="sm" len="sm"/>
          </a:ln>
        </p:spPr>
      </p:cxnSp>
      <p:sp>
        <p:nvSpPr>
          <p:cNvPr id="242" name="Google Shape;242;p7"/>
          <p:cNvSpPr txBox="1"/>
          <p:nvPr/>
        </p:nvSpPr>
        <p:spPr>
          <a:xfrm>
            <a:off x="9442412" y="5462759"/>
            <a:ext cx="53604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Metodologia</a:t>
            </a:r>
            <a:endParaRPr sz="1400" b="0" i="0" u="none" strike="noStrike" cap="none">
              <a:solidFill>
                <a:srgbClr val="000000"/>
              </a:solidFill>
              <a:latin typeface="Arial"/>
              <a:ea typeface="Arial"/>
              <a:cs typeface="Arial"/>
              <a:sym typeface="Arial"/>
            </a:endParaRPr>
          </a:p>
        </p:txBody>
      </p:sp>
      <p:sp>
        <p:nvSpPr>
          <p:cNvPr id="243" name="Google Shape;243;p7"/>
          <p:cNvSpPr txBox="1"/>
          <p:nvPr/>
        </p:nvSpPr>
        <p:spPr>
          <a:xfrm>
            <a:off x="9772087" y="6307518"/>
            <a:ext cx="4701000" cy="2877300"/>
          </a:xfrm>
          <a:prstGeom prst="rect">
            <a:avLst/>
          </a:prstGeom>
          <a:noFill/>
          <a:ln>
            <a:noFill/>
          </a:ln>
        </p:spPr>
        <p:txBody>
          <a:bodyPr spcFirstLastPara="1" wrap="square" lIns="0" tIns="0" rIns="0" bIns="0" anchor="t" anchorCtr="0">
            <a:spAutoFit/>
          </a:bodyPr>
          <a:lstStyle/>
          <a:p>
            <a:pPr marL="0" marR="0" lvl="0" indent="0" algn="ctr" rtl="0">
              <a:lnSpc>
                <a:spcPct val="150022"/>
              </a:lnSpc>
              <a:spcBef>
                <a:spcPts val="0"/>
              </a:spcBef>
              <a:spcAft>
                <a:spcPts val="0"/>
              </a:spcAft>
              <a:buClr>
                <a:schemeClr val="dk1"/>
              </a:buClr>
              <a:buSzPts val="2199"/>
              <a:buFont typeface="Arial"/>
              <a:buNone/>
            </a:pPr>
            <a:r>
              <a:rPr lang="pl" sz="2199" b="0" i="0" u="none" strike="noStrike" cap="none" dirty="0">
                <a:solidFill>
                  <a:schemeClr val="lt1"/>
                </a:solidFill>
                <a:latin typeface="Montserrat"/>
                <a:ea typeface="Montserrat"/>
                <a:cs typeface="Montserrat"/>
                <a:sym typeface="Montserrat"/>
              </a:rPr>
              <a:t>Krótkie wyjaśnienia teoretyczne z pokazem </a:t>
            </a:r>
            <a:r>
              <a:rPr lang="pl" sz="2199" dirty="0">
                <a:solidFill>
                  <a:schemeClr val="lt1"/>
                </a:solidFill>
                <a:latin typeface="Montserrat"/>
                <a:ea typeface="Montserrat"/>
                <a:cs typeface="Montserrat"/>
                <a:sym typeface="Montserrat"/>
              </a:rPr>
              <a:t>projektowania, wycinania wzorów i </a:t>
            </a:r>
            <a:r>
              <a:rPr lang="pl" sz="2199" b="0" i="0" u="none" strike="noStrike" cap="none" dirty="0">
                <a:solidFill>
                  <a:schemeClr val="lt1"/>
                </a:solidFill>
                <a:latin typeface="Montserrat"/>
                <a:ea typeface="Montserrat"/>
                <a:cs typeface="Montserrat"/>
                <a:sym typeface="Montserrat"/>
              </a:rPr>
              <a:t>technik szycia, a także </a:t>
            </a:r>
            <a:r>
              <a:rPr lang="pl" sz="2199" dirty="0">
                <a:solidFill>
                  <a:schemeClr val="lt1"/>
                </a:solidFill>
                <a:latin typeface="Montserrat"/>
                <a:ea typeface="Montserrat"/>
                <a:cs typeface="Montserrat"/>
                <a:sym typeface="Montserrat"/>
              </a:rPr>
              <a:t>szczegółów szycia ręcznego </a:t>
            </a:r>
            <a:r>
              <a:rPr lang="pl" sz="2199" b="0" i="0" u="none" strike="noStrike" cap="none" dirty="0">
                <a:solidFill>
                  <a:schemeClr val="lt1"/>
                </a:solidFill>
                <a:latin typeface="Montserrat"/>
                <a:ea typeface="Montserrat"/>
                <a:cs typeface="Montserrat"/>
                <a:sym typeface="Montserrat"/>
              </a:rPr>
              <a:t>, po których następują ćwiczenia praktyczne.</a:t>
            </a:r>
            <a:endParaRPr sz="1400" b="0" i="0" u="none" strike="noStrike" cap="none" dirty="0">
              <a:solidFill>
                <a:srgbClr val="000000"/>
              </a:solidFill>
              <a:latin typeface="Arial"/>
              <a:ea typeface="Arial"/>
              <a:cs typeface="Arial"/>
              <a:sym typeface="Arial"/>
            </a:endParaRPr>
          </a:p>
        </p:txBody>
      </p:sp>
      <p:sp>
        <p:nvSpPr>
          <p:cNvPr id="244" name="Google Shape;244;p7"/>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45" name="Google Shape;245;p7"/>
          <p:cNvGrpSpPr/>
          <p:nvPr/>
        </p:nvGrpSpPr>
        <p:grpSpPr>
          <a:xfrm>
            <a:off x="0" y="0"/>
            <a:ext cx="18288000" cy="10287000"/>
            <a:chOff x="0" y="0"/>
            <a:chExt cx="24384000" cy="13716000"/>
          </a:xfrm>
        </p:grpSpPr>
        <p:cxnSp>
          <p:nvCxnSpPr>
            <p:cNvPr id="246" name="Google Shape;246;p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47" name="Google Shape;247;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48" name="Google Shape;248;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49" name="Google Shape;249;p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250" name="Google Shape;250;p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8"/>
          <p:cNvGrpSpPr/>
          <p:nvPr/>
        </p:nvGrpSpPr>
        <p:grpSpPr>
          <a:xfrm>
            <a:off x="0" y="0"/>
            <a:ext cx="18288000" cy="10287000"/>
            <a:chOff x="0" y="0"/>
            <a:chExt cx="24384000" cy="13716000"/>
          </a:xfrm>
        </p:grpSpPr>
        <p:cxnSp>
          <p:nvCxnSpPr>
            <p:cNvPr id="256" name="Google Shape;256;p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57" name="Google Shape;257;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58" name="Google Shape;258;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59" name="Google Shape;259;p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260" name="Google Shape;260;p8"/>
          <p:cNvCxnSpPr/>
          <p:nvPr/>
        </p:nvCxnSpPr>
        <p:spPr>
          <a:xfrm rot="22765">
            <a:off x="1031590" y="9246394"/>
            <a:ext cx="719057" cy="0"/>
          </a:xfrm>
          <a:prstGeom prst="straightConnector1">
            <a:avLst/>
          </a:prstGeom>
          <a:noFill/>
          <a:ln w="9525" cap="flat" cmpd="sng">
            <a:solidFill>
              <a:srgbClr val="CFCF5A"/>
            </a:solidFill>
            <a:prstDash val="solid"/>
            <a:round/>
            <a:headEnd type="none" w="sm" len="sm"/>
            <a:tailEnd type="none" w="sm" len="sm"/>
          </a:ln>
        </p:spPr>
      </p:cxnSp>
      <p:sp>
        <p:nvSpPr>
          <p:cNvPr id="261" name="Google Shape;261;p8"/>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62" name="Google Shape;262;p8"/>
          <p:cNvGrpSpPr/>
          <p:nvPr/>
        </p:nvGrpSpPr>
        <p:grpSpPr>
          <a:xfrm>
            <a:off x="0" y="0"/>
            <a:ext cx="18288000" cy="10287000"/>
            <a:chOff x="0" y="0"/>
            <a:chExt cx="24384000" cy="13716000"/>
          </a:xfrm>
        </p:grpSpPr>
        <p:cxnSp>
          <p:nvCxnSpPr>
            <p:cNvPr id="263" name="Google Shape;263;p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64" name="Google Shape;264;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65" name="Google Shape;265;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66" name="Google Shape;266;p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grpSp>
        <p:nvGrpSpPr>
          <p:cNvPr id="267" name="Google Shape;267;p8"/>
          <p:cNvGrpSpPr/>
          <p:nvPr/>
        </p:nvGrpSpPr>
        <p:grpSpPr>
          <a:xfrm>
            <a:off x="11814819" y="2052637"/>
            <a:ext cx="4415901" cy="7209961"/>
            <a:chOff x="0" y="0"/>
            <a:chExt cx="3505240" cy="5723100"/>
          </a:xfrm>
        </p:grpSpPr>
        <p:sp>
          <p:nvSpPr>
            <p:cNvPr id="268" name="Google Shape;268;p8"/>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69" name="Google Shape;269;p8"/>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1" name="Google Shape;271;p8"/>
          <p:cNvSpPr txBox="1"/>
          <p:nvPr/>
        </p:nvSpPr>
        <p:spPr>
          <a:xfrm>
            <a:off x="655429" y="1910600"/>
            <a:ext cx="15944100" cy="2461500"/>
          </a:xfrm>
          <a:prstGeom prst="rect">
            <a:avLst/>
          </a:prstGeom>
          <a:noFill/>
          <a:ln>
            <a:noFill/>
          </a:ln>
        </p:spPr>
        <p:txBody>
          <a:bodyPr spcFirstLastPara="1" wrap="square" lIns="0" tIns="0" rIns="0" bIns="0" anchor="t" anchorCtr="0">
            <a:spAutoFit/>
          </a:bodyPr>
          <a:lstStyle/>
          <a:p>
            <a:pPr marL="0" marR="0" lvl="0" indent="0" algn="l" rtl="0">
              <a:lnSpc>
                <a:spcPct val="111001"/>
              </a:lnSpc>
              <a:spcBef>
                <a:spcPts val="0"/>
              </a:spcBef>
              <a:spcAft>
                <a:spcPts val="0"/>
              </a:spcAft>
              <a:buClr>
                <a:srgbClr val="000000"/>
              </a:buClr>
              <a:buSzPts val="5399"/>
              <a:buFont typeface="Arial"/>
              <a:buNone/>
            </a:pPr>
            <a:r>
              <a:rPr lang="pl" sz="5399" b="0" i="0" u="none" strike="noStrike" cap="none">
                <a:solidFill>
                  <a:srgbClr val="1E2328"/>
                </a:solidFill>
                <a:latin typeface="DM Serif Display"/>
                <a:ea typeface="DM Serif Display"/>
                <a:cs typeface="DM Serif Display"/>
                <a:sym typeface="DM Serif Display"/>
              </a:rPr>
              <a:t>Przegląd</a:t>
            </a:r>
            <a:endParaRPr sz="5399" b="0" i="0" u="none" strike="noStrike" cap="none">
              <a:solidFill>
                <a:srgbClr val="1E2328"/>
              </a:solidFill>
              <a:latin typeface="DM Serif Display"/>
              <a:ea typeface="DM Serif Display"/>
              <a:cs typeface="DM Serif Display"/>
              <a:sym typeface="DM Serif Display"/>
            </a:endParaRPr>
          </a:p>
          <a:p>
            <a:pPr marL="0" marR="0" lvl="0" indent="0" algn="l" rtl="0">
              <a:lnSpc>
                <a:spcPct val="111001"/>
              </a:lnSpc>
              <a:spcBef>
                <a:spcPts val="0"/>
              </a:spcBef>
              <a:spcAft>
                <a:spcPts val="0"/>
              </a:spcAft>
              <a:buClr>
                <a:srgbClr val="000000"/>
              </a:buClr>
              <a:buSzPts val="9999"/>
              <a:buFont typeface="Arial"/>
              <a:buNone/>
            </a:pPr>
            <a:endParaRPr sz="9999" b="0" i="0" u="none" strike="noStrike" cap="none">
              <a:solidFill>
                <a:srgbClr val="1E2328"/>
              </a:solidFill>
              <a:latin typeface="DM Serif Display"/>
              <a:ea typeface="DM Serif Display"/>
              <a:cs typeface="DM Serif Display"/>
              <a:sym typeface="DM Serif Display"/>
            </a:endParaRPr>
          </a:p>
        </p:txBody>
      </p:sp>
      <p:sp>
        <p:nvSpPr>
          <p:cNvPr id="272" name="Google Shape;272;p8"/>
          <p:cNvSpPr txBox="1"/>
          <p:nvPr/>
        </p:nvSpPr>
        <p:spPr>
          <a:xfrm>
            <a:off x="472950" y="3584825"/>
            <a:ext cx="7552500" cy="63882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None/>
            </a:pPr>
            <a:r>
              <a:rPr lang="pl" sz="2200" b="1">
                <a:solidFill>
                  <a:schemeClr val="dk1"/>
                </a:solidFill>
                <a:latin typeface="Montserrat"/>
                <a:ea typeface="Montserrat"/>
                <a:cs typeface="Montserrat"/>
                <a:sym typeface="Montserrat"/>
              </a:rPr>
              <a:t>Wprowadzenie do projektowania i tworzenia wzorów </a:t>
            </a:r>
            <a:r>
              <a:rPr lang="pl" sz="2200">
                <a:solidFill>
                  <a:schemeClr val="dk1"/>
                </a:solidFill>
                <a:latin typeface="Montserrat"/>
                <a:ea typeface="Montserrat"/>
                <a:cs typeface="Montserrat"/>
                <a:sym typeface="Montserrat"/>
              </a:rPr>
              <a:t>odzieży strukturalnej: kurtek, płaszczy i marynarek</a:t>
            </a:r>
            <a:endParaRPr sz="2200">
              <a:solidFill>
                <a:schemeClr val="dk1"/>
              </a:solidFill>
              <a:latin typeface="Montserrat"/>
              <a:ea typeface="Montserrat"/>
              <a:cs typeface="Montserrat"/>
              <a:sym typeface="Montserrat"/>
            </a:endParaRPr>
          </a:p>
          <a:p>
            <a:pPr marL="914400" lvl="0" indent="0" algn="l" rtl="0">
              <a:lnSpc>
                <a:spcPct val="150022"/>
              </a:lnSpc>
              <a:spcBef>
                <a:spcPts val="0"/>
              </a:spcBef>
              <a:spcAft>
                <a:spcPts val="0"/>
              </a:spcAft>
              <a:buNone/>
            </a:pPr>
            <a:endParaRPr sz="2200">
              <a:solidFill>
                <a:schemeClr val="dk1"/>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200" b="1">
                <a:solidFill>
                  <a:schemeClr val="dk1"/>
                </a:solidFill>
                <a:latin typeface="Montserrat"/>
                <a:ea typeface="Montserrat"/>
                <a:cs typeface="Montserrat"/>
                <a:sym typeface="Montserrat"/>
              </a:rPr>
              <a:t>Konstrukcja odzieży strukturalnej </a:t>
            </a:r>
            <a:r>
              <a:rPr lang="pl" sz="2200">
                <a:solidFill>
                  <a:schemeClr val="dk1"/>
                </a:solidFill>
                <a:latin typeface="Montserrat"/>
                <a:ea typeface="Montserrat"/>
                <a:cs typeface="Montserrat"/>
                <a:sym typeface="Montserrat"/>
              </a:rPr>
              <a:t>: kurtki, płaszcze i marynarki</a:t>
            </a:r>
            <a:endParaRPr sz="2200">
              <a:solidFill>
                <a:schemeClr val="dk1"/>
              </a:solidFill>
              <a:latin typeface="Montserrat"/>
              <a:ea typeface="Montserrat"/>
              <a:cs typeface="Montserrat"/>
              <a:sym typeface="Montserrat"/>
            </a:endParaRPr>
          </a:p>
          <a:p>
            <a:pPr marL="914400" lvl="0" indent="0" algn="l" rtl="0">
              <a:lnSpc>
                <a:spcPct val="150022"/>
              </a:lnSpc>
              <a:spcBef>
                <a:spcPts val="0"/>
              </a:spcBef>
              <a:spcAft>
                <a:spcPts val="0"/>
              </a:spcAft>
              <a:buNone/>
            </a:pPr>
            <a:endParaRPr sz="2200">
              <a:solidFill>
                <a:schemeClr val="dk1"/>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200" b="1">
                <a:solidFill>
                  <a:schemeClr val="dk1"/>
                </a:solidFill>
                <a:latin typeface="Montserrat"/>
                <a:ea typeface="Montserrat"/>
                <a:cs typeface="Montserrat"/>
                <a:sym typeface="Montserrat"/>
              </a:rPr>
              <a:t>Zaawansowane techniki krawieckie </a:t>
            </a:r>
            <a:r>
              <a:rPr lang="pl" sz="2200">
                <a:solidFill>
                  <a:schemeClr val="dk1"/>
                </a:solidFill>
                <a:latin typeface="Montserrat"/>
                <a:ea typeface="Montserrat"/>
                <a:cs typeface="Montserrat"/>
                <a:sym typeface="Montserrat"/>
              </a:rPr>
              <a:t>, w tym praca z podszewkami, poduszkami na ramiona i skomplikowanymi zamknięciami</a:t>
            </a:r>
            <a:endParaRPr sz="2200">
              <a:solidFill>
                <a:schemeClr val="dk1"/>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b="1">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2200"/>
              <a:buFont typeface="Arial"/>
              <a:buNone/>
            </a:pPr>
            <a:endParaRPr sz="22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200"/>
              <a:buFont typeface="Arial"/>
              <a:buNone/>
            </a:pPr>
            <a:endParaRPr sz="2200" b="0" i="0" u="none" strike="noStrike" cap="none">
              <a:solidFill>
                <a:srgbClr val="000000"/>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1100"/>
              <a:buFont typeface="Arial"/>
              <a:buNone/>
            </a:pPr>
            <a:endParaRPr sz="1899" b="0" i="0" u="none" strike="noStrike" cap="none">
              <a:solidFill>
                <a:srgbClr val="1E2328"/>
              </a:solidFill>
              <a:latin typeface="Montserrat"/>
              <a:ea typeface="Montserrat"/>
              <a:cs typeface="Montserrat"/>
              <a:sym typeface="Montserrat"/>
            </a:endParaRPr>
          </a:p>
        </p:txBody>
      </p:sp>
      <p:sp>
        <p:nvSpPr>
          <p:cNvPr id="273" name="Google Shape;273;p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8729DFFC-192F-B9D9-AD77-BA42F52A9714}"/>
              </a:ext>
            </a:extLst>
          </p:cNvPr>
          <p:cNvPicPr>
            <a:picLocks noChangeAspect="1"/>
          </p:cNvPicPr>
          <p:nvPr/>
        </p:nvPicPr>
        <p:blipFill>
          <a:blip r:embed="rId5"/>
          <a:stretch>
            <a:fillRect/>
          </a:stretch>
        </p:blipFill>
        <p:spPr>
          <a:xfrm>
            <a:off x="9144000" y="1028700"/>
            <a:ext cx="6305550" cy="8382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g324caa6c874_0_0"/>
          <p:cNvGrpSpPr/>
          <p:nvPr/>
        </p:nvGrpSpPr>
        <p:grpSpPr>
          <a:xfrm>
            <a:off x="5976949" y="1802638"/>
            <a:ext cx="10218490" cy="6268519"/>
            <a:chOff x="0" y="0"/>
            <a:chExt cx="1980673" cy="1084200"/>
          </a:xfrm>
        </p:grpSpPr>
        <p:sp>
          <p:nvSpPr>
            <p:cNvPr id="279" name="Google Shape;279;g324caa6c874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CFCF5A"/>
            </a:solidFill>
            <a:ln>
              <a:noFill/>
            </a:ln>
          </p:spPr>
          <p:txBody>
            <a:bodyPr/>
            <a:lstStyle/>
            <a:p>
              <a:endParaRPr lang="pl-PL"/>
            </a:p>
          </p:txBody>
        </p:sp>
        <p:sp>
          <p:nvSpPr>
            <p:cNvPr id="280" name="Google Shape;280;g324caa6c874_0_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g324caa6c874_0_0"/>
          <p:cNvSpPr txBox="1"/>
          <p:nvPr/>
        </p:nvSpPr>
        <p:spPr>
          <a:xfrm>
            <a:off x="7043599" y="2482603"/>
            <a:ext cx="9231300" cy="49086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Istnieje wiele różnych fasonów płaszczy, kurtek i marynarek.</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Przyglądając się projektowi i wzorom tych ubrań, zwrócimy szczególną uwagę na marynarkę, ponieważ jest najbardziej złożona.</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Nauczymy się również, jak sklonować wzór już istniejącego ubrania, z koniecznością jego rozbierania lub bez.</a:t>
            </a:r>
            <a:endParaRPr/>
          </a:p>
          <a:p>
            <a:pPr marL="0" marR="0" lvl="0" indent="0" algn="l" rtl="0">
              <a:lnSpc>
                <a:spcPct val="150022"/>
              </a:lnSpc>
              <a:spcBef>
                <a:spcPts val="0"/>
              </a:spcBef>
              <a:spcAft>
                <a:spcPts val="0"/>
              </a:spcAft>
              <a:buNone/>
            </a:pP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Przyjrzymy się bliżej projektantom i markom, które w najbardziej oryginalny sposób rozwijają ten typ odzieży.</a:t>
            </a:r>
            <a:endParaRPr/>
          </a:p>
        </p:txBody>
      </p:sp>
      <p:grpSp>
        <p:nvGrpSpPr>
          <p:cNvPr id="282" name="Google Shape;282;g324caa6c874_0_0"/>
          <p:cNvGrpSpPr/>
          <p:nvPr/>
        </p:nvGrpSpPr>
        <p:grpSpPr>
          <a:xfrm>
            <a:off x="0" y="0"/>
            <a:ext cx="18288000" cy="10287000"/>
            <a:chOff x="0" y="0"/>
            <a:chExt cx="24384000" cy="13716000"/>
          </a:xfrm>
        </p:grpSpPr>
        <p:cxnSp>
          <p:nvCxnSpPr>
            <p:cNvPr id="283" name="Google Shape;283;g324caa6c874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84" name="Google Shape;284;g324caa6c874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85" name="Google Shape;285;g324caa6c874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86" name="Google Shape;286;g324caa6c874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87" name="Google Shape;287;g324caa6c874_0_0"/>
          <p:cNvGrpSpPr/>
          <p:nvPr/>
        </p:nvGrpSpPr>
        <p:grpSpPr>
          <a:xfrm>
            <a:off x="1028700" y="2539753"/>
            <a:ext cx="5633430" cy="3083682"/>
            <a:chOff x="0" y="0"/>
            <a:chExt cx="1980673" cy="1084200"/>
          </a:xfrm>
        </p:grpSpPr>
        <p:sp>
          <p:nvSpPr>
            <p:cNvPr id="288" name="Google Shape;288;g324caa6c874_0_0"/>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289" name="Google Shape;289;g324caa6c874_0_0"/>
            <p:cNvSpPr txBox="1"/>
            <p:nvPr/>
          </p:nvSpPr>
          <p:spPr>
            <a:xfrm>
              <a:off x="0" y="0"/>
              <a:ext cx="1980600" cy="10842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0" name="Google Shape;290;g324caa6c874_0_0"/>
          <p:cNvSpPr txBox="1"/>
          <p:nvPr/>
        </p:nvSpPr>
        <p:spPr>
          <a:xfrm>
            <a:off x="1393221" y="3300838"/>
            <a:ext cx="4904400" cy="1491000"/>
          </a:xfrm>
          <a:prstGeom prst="rect">
            <a:avLst/>
          </a:prstGeom>
          <a:noFill/>
          <a:ln>
            <a:noFill/>
          </a:ln>
        </p:spPr>
        <p:txBody>
          <a:bodyPr spcFirstLastPara="1" wrap="square" lIns="0" tIns="0" rIns="0" bIns="0" anchor="t" anchorCtr="0">
            <a:spAutoFit/>
          </a:bodyPr>
          <a:lstStyle/>
          <a:p>
            <a:pPr marL="0" marR="0" lvl="0" indent="0" algn="l" rtl="0">
              <a:lnSpc>
                <a:spcPct val="122002"/>
              </a:lnSpc>
              <a:spcBef>
                <a:spcPts val="0"/>
              </a:spcBef>
              <a:spcAft>
                <a:spcPts val="0"/>
              </a:spcAft>
              <a:buNone/>
            </a:pPr>
            <a:r>
              <a:rPr lang="pl" sz="4363">
                <a:solidFill>
                  <a:srgbClr val="FFFFFF"/>
                </a:solidFill>
                <a:latin typeface="DM Serif Display"/>
                <a:ea typeface="DM Serif Display"/>
                <a:cs typeface="DM Serif Display"/>
                <a:sym typeface="DM Serif Display"/>
              </a:rPr>
              <a:t>Wprowadzenie do projektowania i wzorców</a:t>
            </a:r>
            <a:endParaRPr sz="800"/>
          </a:p>
        </p:txBody>
      </p:sp>
      <p:sp>
        <p:nvSpPr>
          <p:cNvPr id="291" name="Google Shape;291;g324caa6c874_0_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292" name="Google Shape;292;g324caa6c874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293" name="Google Shape;293;g324caa6c874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5139</Words>
  <Application>Microsoft Office PowerPoint</Application>
  <PresentationFormat>Personalizzato</PresentationFormat>
  <Paragraphs>485</Paragraphs>
  <Slides>47</Slides>
  <Notes>47</Notes>
  <HiddenSlides>0</HiddenSlides>
  <MMClips>0</MMClips>
  <ScaleCrop>false</ScaleCrop>
  <HeadingPairs>
    <vt:vector size="4" baseType="variant">
      <vt:variant>
        <vt:lpstr>Tema</vt:lpstr>
      </vt:variant>
      <vt:variant>
        <vt:i4>1</vt:i4>
      </vt:variant>
      <vt:variant>
        <vt:lpstr>Titoli diapositive</vt:lpstr>
      </vt:variant>
      <vt:variant>
        <vt:i4>47</vt:i4>
      </vt:variant>
    </vt:vector>
  </HeadingPairs>
  <TitlesOfParts>
    <vt:vector size="48"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Bartłomiej Nowak</dc:creator>
  <cp:lastModifiedBy>Bartłomiej Nowak</cp:lastModifiedBy>
  <cp:revision>29</cp:revision>
  <dcterms:created xsi:type="dcterms:W3CDTF">2006-08-16T00:00:00Z</dcterms:created>
  <dcterms:modified xsi:type="dcterms:W3CDTF">2026-03-19T11:04:08Z</dcterms:modified>
</cp:coreProperties>
</file>