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58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8A65D4-3D77-CFB9-0650-6B19BBCF9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085E13-F8E4-F498-24FD-A07CD742A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26468-FB2D-B386-B875-8ABC42DE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DDB624-1C2C-E4DE-F489-C3AB5B4F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B321FD-C3A7-9A29-308E-083762C0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3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FAF952-7034-3662-C81D-6221E164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C7F58A-982B-F997-ABC7-E91CB806F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B8DF53-C6A4-2B2F-C864-6465705D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2398C9-16B1-D85D-B035-D4BC931A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7EDCBE-A24E-466D-1006-B012336F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9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856197D-96C2-201C-5A3D-258B5DA791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376D409-D81C-F96F-B26E-57A77FCE8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024DE9-CC04-B6C6-4B36-AF4EFE7B6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5B11E6-F907-9C7A-E0FB-B6BD0BA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B635CC-AB86-F611-B4EA-F6A0E75F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42EF56-E957-330C-E857-5C763F6A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C62894-ECB7-ADA6-40DE-002A4A9B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B6CA47-6901-5979-3D87-03709CE3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538411-0DDF-6BC5-9EE8-B982FB7D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3A5F18-931E-E8BE-7396-F1217B7F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04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0CF825-7AD1-6C5E-8D2D-9235EF10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195803-CC9F-18A7-7D2B-9EC8F356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1E04E2-EEBF-5E01-4AC9-FB94FA0F3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3718A3-D09D-585B-0480-D442478C6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F1B7F9-AC58-FFE0-D481-6CF7D4CE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58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3CAE19-B0E5-F78D-9958-4E7E8E3D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47F131-3DCF-3F08-96E8-E142D4F92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676E12-260A-7692-95C5-6F9510122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96B0AE-8550-B024-766D-D1F46543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2F5DD2-4443-05DF-D6B2-1C9954B4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45788F-8348-8A57-E52D-7780651E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30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D3984-234F-5711-A8C4-583FE8C58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694F8E-B0C6-DB09-3686-F376ADFFE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99F8992-D578-E09C-4C73-FBF6076C7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59EA12D-49FA-96F0-1E2E-19C2E1E4D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5855B9-D218-B31A-E57A-B2C1EE4E3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1B6B4EA-CEDA-F818-69F8-101874348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980F713-FAA5-4D68-A2D5-5716629D8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1BC1BD-12F0-E9CA-A46F-8CCC6B417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38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413F07-94BF-ED87-32A2-64230B59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2516E83-09CB-431E-7092-40F87FBF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EF336F-6948-E189-0190-46A1C82A0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4E1F98C-E1B2-9AD6-21A2-971A908B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58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A83A94F-C700-54EE-DA27-BC6EEAC5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4249378-A9B8-832B-2400-F59BEDFB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934555D-C5DE-24A6-9E7E-B5797E70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59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B1AC02-C10E-8245-C9EE-E488F53DD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8B165B-F4EB-2DAE-3C91-10E338B50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0AF9D1-3245-C887-B6E9-C1939D639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80E413-3BC7-7F92-4B01-84592913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473DD2-5757-6161-EFCE-A7C0FF70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5447D2-3B44-A323-1417-F97F6354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0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C4021-FB25-7560-F41C-8A533ED5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5B7840-FA61-1470-077D-B09F68E87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01C33C-6851-6DAF-67C1-3A007634F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AF4631-4C36-C0EE-540A-CE6B1CA8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6C364-FD0F-9F45-6FC6-7910208A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C683BD-A688-3BB3-1288-F8A9A23C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44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661EFA1-C9A9-9466-352D-E5E07664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37EC0A-3908-CBDF-2DCC-84F34A93F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BA93CE-FD07-E649-0A10-A28AB8F34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97493-E940-4354-AF7E-1C3DE1CED59C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B3879D-9754-4EEB-9A86-2AD592AF0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65A3F4-97BC-7E9E-5474-C4A32E0DC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34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shionupproject.com/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1" y="679450"/>
            <a:ext cx="12192000" cy="6350"/>
            <a:chOff x="0" y="0"/>
            <a:chExt cx="243840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2700"/>
            </a:xfrm>
            <a:custGeom>
              <a:avLst/>
              <a:gdLst/>
              <a:ahLst/>
              <a:cxnLst/>
              <a:rect l="l" t="t" r="r" b="b"/>
              <a:pathLst>
                <a:path w="24384000" h="12700">
                  <a:moveTo>
                    <a:pt x="0" y="0"/>
                  </a:moveTo>
                  <a:lnTo>
                    <a:pt x="24384000" y="0"/>
                  </a:lnTo>
                  <a:lnTo>
                    <a:pt x="243840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4" name="Freeform 4"/>
          <p:cNvSpPr/>
          <p:nvPr/>
        </p:nvSpPr>
        <p:spPr>
          <a:xfrm>
            <a:off x="0" y="6175376"/>
            <a:ext cx="8490047" cy="682625"/>
          </a:xfrm>
          <a:custGeom>
            <a:avLst/>
            <a:gdLst/>
            <a:ahLst/>
            <a:cxnLst/>
            <a:rect l="l" t="t" r="r" b="b"/>
            <a:pathLst>
              <a:path w="12735070" h="1023937">
                <a:moveTo>
                  <a:pt x="0" y="0"/>
                </a:moveTo>
                <a:lnTo>
                  <a:pt x="12735070" y="0"/>
                </a:lnTo>
                <a:lnTo>
                  <a:pt x="12735070" y="1023937"/>
                </a:lnTo>
                <a:lnTo>
                  <a:pt x="0" y="10239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95" b="-195"/>
            </a:stretch>
          </a:blipFill>
        </p:spPr>
        <p:txBody>
          <a:bodyPr/>
          <a:lstStyle/>
          <a:p>
            <a:endParaRPr lang="it-IT" sz="1200"/>
          </a:p>
        </p:txBody>
      </p:sp>
      <p:sp>
        <p:nvSpPr>
          <p:cNvPr id="5" name="Freeform 5"/>
          <p:cNvSpPr/>
          <p:nvPr/>
        </p:nvSpPr>
        <p:spPr>
          <a:xfrm>
            <a:off x="5167930" y="3771900"/>
            <a:ext cx="3530935" cy="3338880"/>
          </a:xfrm>
          <a:custGeom>
            <a:avLst/>
            <a:gdLst/>
            <a:ahLst/>
            <a:cxnLst/>
            <a:rect l="l" t="t" r="r" b="b"/>
            <a:pathLst>
              <a:path w="5296402" h="5008320">
                <a:moveTo>
                  <a:pt x="0" y="0"/>
                </a:moveTo>
                <a:lnTo>
                  <a:pt x="5296402" y="0"/>
                </a:lnTo>
                <a:lnTo>
                  <a:pt x="5296402" y="5008320"/>
                </a:lnTo>
                <a:lnTo>
                  <a:pt x="0" y="50083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66" r="-66"/>
            </a:stretch>
          </a:blipFill>
        </p:spPr>
        <p:txBody>
          <a:bodyPr/>
          <a:lstStyle/>
          <a:p>
            <a:endParaRPr lang="it-IT" sz="1200"/>
          </a:p>
        </p:txBody>
      </p:sp>
      <p:grpSp>
        <p:nvGrpSpPr>
          <p:cNvPr id="6" name="Group 6"/>
          <p:cNvGrpSpPr/>
          <p:nvPr/>
        </p:nvGrpSpPr>
        <p:grpSpPr>
          <a:xfrm>
            <a:off x="5167930" y="685800"/>
            <a:ext cx="6321749" cy="6172200"/>
            <a:chOff x="0" y="0"/>
            <a:chExt cx="12643497" cy="123444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643485" cy="12344400"/>
            </a:xfrm>
            <a:custGeom>
              <a:avLst/>
              <a:gdLst/>
              <a:ahLst/>
              <a:cxnLst/>
              <a:rect l="l" t="t" r="r" b="b"/>
              <a:pathLst>
                <a:path w="12643485" h="12344400">
                  <a:moveTo>
                    <a:pt x="0" y="0"/>
                  </a:moveTo>
                  <a:lnTo>
                    <a:pt x="12643485" y="0"/>
                  </a:lnTo>
                  <a:lnTo>
                    <a:pt x="12643485" y="12344400"/>
                  </a:lnTo>
                  <a:lnTo>
                    <a:pt x="0" y="123444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1211" b="-1211"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108126" y="178913"/>
            <a:ext cx="1783651" cy="372745"/>
            <a:chOff x="0" y="0"/>
            <a:chExt cx="3567303" cy="74549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567303" cy="745490"/>
            </a:xfrm>
            <a:custGeom>
              <a:avLst/>
              <a:gdLst/>
              <a:ahLst/>
              <a:cxnLst/>
              <a:rect l="l" t="t" r="r" b="b"/>
              <a:pathLst>
                <a:path w="3567303" h="745490">
                  <a:moveTo>
                    <a:pt x="0" y="0"/>
                  </a:moveTo>
                  <a:lnTo>
                    <a:pt x="3567303" y="0"/>
                  </a:lnTo>
                  <a:lnTo>
                    <a:pt x="3567303" y="745490"/>
                  </a:lnTo>
                  <a:lnTo>
                    <a:pt x="0" y="7454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t="-26" b="-26"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87711" y="22136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5800" y="3357766"/>
            <a:ext cx="4635224" cy="910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104"/>
              </a:lnSpc>
            </a:pPr>
            <a:r>
              <a:rPr lang="pl-PL" sz="6000" dirty="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SŁOWNICZEK</a:t>
            </a:r>
            <a:endParaRPr lang="en-US" sz="6000" dirty="0">
              <a:solidFill>
                <a:srgbClr val="1E2328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85800" y="1912757"/>
            <a:ext cx="4455183" cy="1156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880"/>
              </a:lnSpc>
            </a:pPr>
            <a:r>
              <a:rPr lang="en-US" sz="8000" dirty="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Modu</a:t>
            </a:r>
            <a:r>
              <a:rPr lang="pl-PL" sz="8000" dirty="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ł</a:t>
            </a:r>
            <a:r>
              <a:rPr lang="en-US" sz="8000" dirty="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 6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11113713" y="1"/>
            <a:ext cx="6350" cy="6858000"/>
            <a:chOff x="0" y="0"/>
            <a:chExt cx="12700" cy="137160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700" cy="13716000"/>
            </a:xfrm>
            <a:custGeom>
              <a:avLst/>
              <a:gdLst/>
              <a:ahLst/>
              <a:cxnLst/>
              <a:rect l="l" t="t" r="r" b="b"/>
              <a:pathLst>
                <a:path w="12700" h="13716000">
                  <a:moveTo>
                    <a:pt x="0" y="13716000"/>
                  </a:moveTo>
                  <a:lnTo>
                    <a:pt x="0" y="0"/>
                  </a:lnTo>
                  <a:lnTo>
                    <a:pt x="12700" y="0"/>
                  </a:lnTo>
                  <a:lnTo>
                    <a:pt x="127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6" name="TextBox 16"/>
          <p:cNvSpPr txBox="1"/>
          <p:nvPr/>
        </p:nvSpPr>
        <p:spPr>
          <a:xfrm rot="16200000">
            <a:off x="10579400" y="5051730"/>
            <a:ext cx="216024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8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  <a:r>
              <a:rPr lang="el-GR" sz="1200" u="sng">
                <a:latin typeface="Montserrat"/>
                <a:ea typeface="Montserrat"/>
                <a:cs typeface="Montserrat"/>
                <a:sym typeface="Montserrat"/>
                <a:hlinkClick r:id="rId8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u="sng">
              <a:latin typeface="Montserrat"/>
              <a:ea typeface="Montserrat"/>
              <a:cs typeface="Montserrat"/>
              <a:sym typeface="Montserrat"/>
              <a:hlinkClick r:id="rId8" tooltip="https://www.fashionupproject.com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568206" y="219604"/>
            <a:ext cx="2462994" cy="2451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ł 6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Rozdział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1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5A97C9C5-EC4D-282A-0664-68E3F711284C}"/>
              </a:ext>
            </a:extLst>
          </p:cNvPr>
          <p:cNvGrpSpPr/>
          <p:nvPr/>
        </p:nvGrpSpPr>
        <p:grpSpPr>
          <a:xfrm>
            <a:off x="-26746" y="691082"/>
            <a:ext cx="1173277" cy="6180136"/>
            <a:chOff x="-26746" y="691082"/>
            <a:chExt cx="1173277" cy="6180136"/>
          </a:xfrm>
        </p:grpSpPr>
        <p:sp>
          <p:nvSpPr>
            <p:cNvPr id="2" name="Freeform 2"/>
            <p:cNvSpPr/>
            <p:nvPr/>
          </p:nvSpPr>
          <p:spPr>
            <a:xfrm>
              <a:off x="0" y="691082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2" name="TextBox 12"/>
            <p:cNvSpPr txBox="1"/>
            <p:nvPr/>
          </p:nvSpPr>
          <p:spPr>
            <a:xfrm rot="16200000">
              <a:off x="-2257309" y="3137939"/>
              <a:ext cx="5321298" cy="8601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pl-PL" sz="4000" dirty="0">
                  <a:solidFill>
                    <a:srgbClr val="1E2328"/>
                  </a:solidFill>
                  <a:latin typeface="DM Serif Display"/>
                </a:rPr>
                <a:t>Ważne słowa kluczowe</a:t>
              </a:r>
              <a:endParaRPr lang="en-US" sz="4000" dirty="0">
                <a:solidFill>
                  <a:srgbClr val="1E2328"/>
                </a:solidFill>
                <a:latin typeface="DM Serif Display"/>
                <a:sym typeface="DM Serif Display"/>
              </a:endParaRP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195912" y="812556"/>
            <a:ext cx="9835287" cy="58110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Zrównoważona moda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Sustainable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filozofia projektowania, która minimalizuje wpływ na środowisko poprzez stosowanie ekologicznych materiałów, etycznych warunków pracy oraz ograniczanie odpadów.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Prototypowanie 3D (3D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Prototyping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proces tworzenia cyfrowych próbek ubrań, który eliminuje konieczność wykonywania fizycznych prototypów.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Wirtualne próbkowanie (Virtual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Sampling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wykorzystanie modeli 3D do testowania projektów odzieży bez tworzenia rzeczywistych próbek materiału, co ogranicza powstawanie odpadów.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Rendering cyfrowy (Digital Rendering)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proces dodawania realistycznego oświetlenia, tekstur i kolorów do modelu 3D w celu wizualizacji finalnego projektu.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Symulacja tkanin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Fabric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Simulation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funkcja w oprogramowaniu do projektowania 3D, która odwzorowuje sposób, w jaki tkaniny układają się, rozciągają i reagują na ruch.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Moda cyrkularna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Circular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zrównoważone podejście promujące recykling, </a:t>
            </a:r>
            <a:r>
              <a:rPr lang="pl-PL" sz="1266" dirty="0" err="1">
                <a:solidFill>
                  <a:srgbClr val="1E2328"/>
                </a:solidFill>
                <a:latin typeface="Montserrat"/>
              </a:rPr>
              <a:t>upcykling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 oraz projektowanie ubrań z myślą o ich dłuższym cyklu życia.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Moda cyfrowa (Digital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odzież tworzona wyłącznie w środowisku wirtualnym do wykorzystania w grach, mediach społecznościowych lub rzeczywistości rozszerzonej.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Wirtualne przymierzanie w rozszerzonej rzeczywistości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Augmented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Reality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– AR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Try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-On)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technologia umożliwiająca konsumentom wirtualne przymierzanie cyfrowych ubrań przed zakupem.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Projektowanie parametryczne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Parametric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Design)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cyfrowa metoda automatycznego dostosowywania proporcji ubrań na podstawie wcześniej zdefiniowanych reguł.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Moda w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metaverse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Metaverse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rosnący trend polegający na tworzeniu i sprzedaży cyfrowych ubrań dla awatarów w wirtualnych przestrzeniach.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3AF856-AC05-03C3-B985-98BBAF08017C}"/>
              </a:ext>
            </a:extLst>
          </p:cNvPr>
          <p:cNvSpPr txBox="1"/>
          <p:nvPr/>
        </p:nvSpPr>
        <p:spPr>
          <a:xfrm rot="16200000">
            <a:off x="10579400" y="5006010"/>
            <a:ext cx="215008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950739" y="219604"/>
            <a:ext cx="2080461" cy="2451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ł 6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Rozdział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2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431235" y="775919"/>
            <a:ext cx="9599965" cy="55574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Modelowanie 3D (3D Modeling)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proces tworzenia cyfrowej reprezentacji ubrania lub obiektu.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Wirtualne prototypowanie (Virtual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Prototyping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wykorzystanie symulacji 3D do testowania projektów przed rozpoczęciem produkcji fizycznej.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Symulacja odzieży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Garment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Simulation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cyfrowe odwzorowanie sposobu, w jaki tkaniny układają się, fałdują i poruszają.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Konstrukcja odzieży / tworzenie szablonów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Patternmaking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tworzenie cyfrowych form odzieżowych umożliwiających dokładne wykonanie produktu.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Testowanie dopasowania (Fit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Testing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wykorzystanie oprogramowania 3D do oceny i udoskonalania dopasowania ubrania.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Rendering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tworzenie wysokiej jakości wizualizacji cyfrowych ubrań zaprojektowanych w 3D.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Cyfrowe tekstury (Digital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Textures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nakładanie realistycznych tekstur materiałów na wirtualną odzież.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Fizyka tkanin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Fabric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100" dirty="0" err="1">
                <a:solidFill>
                  <a:srgbClr val="1E2328"/>
                </a:solidFill>
                <a:latin typeface="Montserrat"/>
              </a:rPr>
              <a:t>Physics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symulowanie właściwości materiałów, takich jak elastyczność, waga czy sposób układania się tkaniny.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Zrównoważony rozwój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Sustainability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projektowanie w sposób ograniczający odpady i zmniejszający wpływ na środowisko.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Redukcja odpadów (Waste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Reduction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wykorzystanie technologii 3D do eliminowania niepotrzebnych odpadów materiałowych.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Przymierzanie w rozszerzonej rzeczywistości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Augmented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Reality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– AR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Fitting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wirtualne przymierzanie ubrań z wykorzystaniem technologii AR.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CAD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Computer-Aided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Design)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oprogramowanie wspomagające projektowanie, wykorzystywane do precyzyjnego projektowania odzieży.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Projektowanie parametryczne (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Parametric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Design)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wykorzystanie algorytmów do tworzenia elastycznych, adaptowalnych form odzieżowych.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Automatyzacja w modzie (Automation in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Fashion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wykorzystanie sztucznej inteligencji i narzędzi cyfrowych do usprawniania projektowania i produkcji.</a:t>
            </a:r>
          </a:p>
          <a:p>
            <a:pPr marL="273344" lvl="1" indent="-136672">
              <a:lnSpc>
                <a:spcPct val="150000"/>
              </a:lnSpc>
              <a:buFont typeface="Arial"/>
              <a:buChar char="•"/>
            </a:pP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Wirtualne pokazy mody (Virtual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Fashion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100" b="1" dirty="0" err="1">
                <a:solidFill>
                  <a:srgbClr val="1E2328"/>
                </a:solidFill>
                <a:latin typeface="Montserrat Bold"/>
              </a:rPr>
              <a:t>Shows</a:t>
            </a:r>
            <a:r>
              <a:rPr lang="pl-PL" sz="11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100" dirty="0">
                <a:solidFill>
                  <a:srgbClr val="1E2328"/>
                </a:solidFill>
                <a:latin typeface="Montserrat"/>
              </a:rPr>
              <a:t>– cyfrowe prezentacje kolekcji mody bez udziału fizycznych modeli.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CCBC52FE-9E3C-CF56-FEA9-28DEB00E8462}"/>
              </a:ext>
            </a:extLst>
          </p:cNvPr>
          <p:cNvGrpSpPr/>
          <p:nvPr/>
        </p:nvGrpSpPr>
        <p:grpSpPr>
          <a:xfrm>
            <a:off x="-6347" y="684215"/>
            <a:ext cx="1146531" cy="6180136"/>
            <a:chOff x="-27740" y="684215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4DDA38CD-4FF2-FFA0-AD36-04A4AE2F9973}"/>
                </a:ext>
              </a:extLst>
            </p:cNvPr>
            <p:cNvSpPr/>
            <p:nvPr/>
          </p:nvSpPr>
          <p:spPr>
            <a:xfrm>
              <a:off x="-27740" y="684215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C655E442-4F3E-B5CD-25B2-8710D0D93889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pl-PL" sz="4000" dirty="0">
                  <a:solidFill>
                    <a:srgbClr val="1E2328"/>
                  </a:solidFill>
                  <a:latin typeface="DM Serif Display"/>
                </a:rPr>
                <a:t>Ważne słowa kluczowe</a:t>
              </a:r>
              <a:endParaRPr lang="en-US" sz="4000" dirty="0">
                <a:solidFill>
                  <a:srgbClr val="1E2328"/>
                </a:solidFill>
                <a:latin typeface="DM Serif Display"/>
                <a:sym typeface="DM Serif Display"/>
              </a:endParaRP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D8620317-BFDA-10BE-C5A1-731FBF4EC57E}"/>
              </a:ext>
            </a:extLst>
          </p:cNvPr>
          <p:cNvSpPr txBox="1"/>
          <p:nvPr/>
        </p:nvSpPr>
        <p:spPr>
          <a:xfrm rot="16200000">
            <a:off x="10538760" y="4965370"/>
            <a:ext cx="223136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931965" y="219604"/>
            <a:ext cx="2099235" cy="2451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ł 6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pl-PL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Rozdział</a:t>
            </a:r>
            <a:r>
              <a:rPr lang="en-US" sz="1666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3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483691" y="876181"/>
            <a:ext cx="9547509" cy="6484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Proces pracy od 2D do 3D (2D-to-3D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Workflow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zrozumienie, jak </a:t>
            </a:r>
            <a:r>
              <a:rPr lang="pl-PL" sz="1266" dirty="0" err="1">
                <a:solidFill>
                  <a:srgbClr val="1E2328"/>
                </a:solidFill>
                <a:latin typeface="Montserrat"/>
              </a:rPr>
              <a:t>zdigitalizować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 tradycyjną papierową formę odzieżową i przekształcić ją w model 3D do tworzenia wirtualnych projektów ubrań.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Cyfrowa konstrukcja odzieży (Digital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Patternmaking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poznanie sposobów cyfrowego odwzorowania, modyfikowania i strukturyzowania form odzieżowych w programie </a:t>
            </a:r>
            <a:r>
              <a:rPr lang="pl-PL" sz="1266" dirty="0" err="1">
                <a:solidFill>
                  <a:srgbClr val="1E2328"/>
                </a:solidFill>
                <a:latin typeface="Montserrat"/>
              </a:rPr>
              <a:t>Blender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 tak, aby odzwierciedlały tradycyjną konstrukcję ubrań.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Wirtualne prototypowanie odzieży (Virtual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Garment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Prototyping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wykorzystanie modelowania i wizualizacji 3D do testowania dopasowania, konstrukcji i wyglądu ubrania przed wykonaniem fizycznej próbki.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Projektowanie zrównoważonej mody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Sustainable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Design)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nauka, w jaki sposób moda cyfrowa ogranicza odpady materiałowe, przyspiesza proces wprowadzania zmian w projekcie oraz zmniejsza koszty produkcji.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>
                <a:solidFill>
                  <a:srgbClr val="1E2328"/>
                </a:solidFill>
                <a:latin typeface="Montserrat"/>
              </a:rPr>
              <a:t>Dopasowanie szwów i testowanie dopasowania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Seam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Alignment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&amp; Fit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Testing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)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 – zapewnienie, że cyfrowe ubrania zachowują prawidłowe proporcje, właściwe rozmieszczenie szwów oraz realistyczne zachowanie tkaniny.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Blender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w projektowaniu mody (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Blender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for </a:t>
            </a:r>
            <a:r>
              <a:rPr lang="pl-PL" sz="1266" b="1" dirty="0" err="1">
                <a:solidFill>
                  <a:srgbClr val="1E2328"/>
                </a:solidFill>
                <a:latin typeface="Montserrat"/>
              </a:rPr>
              <a:t>Fashion</a:t>
            </a:r>
            <a:r>
              <a:rPr lang="pl-PL" sz="1266" b="1" dirty="0">
                <a:solidFill>
                  <a:srgbClr val="1E2328"/>
                </a:solidFill>
                <a:latin typeface="Montserrat"/>
              </a:rPr>
              <a:t> Design) 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– wykorzystanie oprogramowania open-</a:t>
            </a:r>
            <a:r>
              <a:rPr lang="pl-PL" sz="1266" dirty="0" err="1">
                <a:solidFill>
                  <a:srgbClr val="1E2328"/>
                </a:solidFill>
                <a:latin typeface="Montserrat"/>
              </a:rPr>
              <a:t>source</a:t>
            </a:r>
            <a:r>
              <a:rPr lang="pl-PL" sz="1266" dirty="0">
                <a:solidFill>
                  <a:srgbClr val="1E2328"/>
                </a:solidFill>
                <a:latin typeface="Montserrat"/>
              </a:rPr>
              <a:t> do integracji technologii 3D z tradycyjnymi procesami projektowania mody, co sprawia, że proces staje się bardziej dostępny i zgodny z potrzebami branży.</a:t>
            </a: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endParaRPr lang="en-US" sz="1266" dirty="0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3038"/>
              </a:lnSpc>
            </a:pPr>
            <a:endParaRPr lang="en-US" sz="1266" dirty="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356A2DBC-A413-85D9-A319-FE9803CDD3BB}"/>
              </a:ext>
            </a:extLst>
          </p:cNvPr>
          <p:cNvGrpSpPr/>
          <p:nvPr/>
        </p:nvGrpSpPr>
        <p:grpSpPr>
          <a:xfrm>
            <a:off x="3174" y="684215"/>
            <a:ext cx="1146531" cy="6180136"/>
            <a:chOff x="-27740" y="677863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CE5351EE-CDE6-2866-FC86-3AAC7B0551AF}"/>
                </a:ext>
              </a:extLst>
            </p:cNvPr>
            <p:cNvSpPr/>
            <p:nvPr/>
          </p:nvSpPr>
          <p:spPr>
            <a:xfrm>
              <a:off x="-27740" y="677863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340E2899-182B-C34D-909E-56E585D5F7AF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pl-PL" sz="4000" dirty="0">
                  <a:solidFill>
                    <a:srgbClr val="1E2328"/>
                  </a:solidFill>
                  <a:latin typeface="DM Serif Display"/>
                </a:rPr>
                <a:t>Ważne słowa kluczowe</a:t>
              </a:r>
              <a:endParaRPr lang="en-US" sz="4000" dirty="0">
                <a:solidFill>
                  <a:srgbClr val="1E2328"/>
                </a:solidFill>
                <a:latin typeface="DM Serif Display"/>
                <a:sym typeface="DM Serif Display"/>
              </a:endParaRP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CE913C13-F94E-07B3-FAC7-FEEFEB738A4C}"/>
              </a:ext>
            </a:extLst>
          </p:cNvPr>
          <p:cNvSpPr txBox="1"/>
          <p:nvPr/>
        </p:nvSpPr>
        <p:spPr>
          <a:xfrm rot="16200000">
            <a:off x="10554000" y="4975530"/>
            <a:ext cx="221104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9193720" y="219604"/>
            <a:ext cx="1837480" cy="245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Module 6, Unit 4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295870" y="894164"/>
            <a:ext cx="9735330" cy="60994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00" b="1" dirty="0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Blender Interface &amp; Tools – </a:t>
            </a:r>
            <a:r>
              <a:rPr lang="en-US" sz="1200" dirty="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workspace layout, panels, and essential shortcuts that help navigate Blender efficiently.</a:t>
            </a:r>
            <a:endParaRPr lang="it-IT" sz="1200" b="1" dirty="0">
              <a:solidFill>
                <a:srgbClr val="1E2328"/>
              </a:solidFill>
              <a:latin typeface="Montserrat Bold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Interfejs i narzędzia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Blender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(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Blender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Interface &amp; Tools)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układ przestrzeni roboczej, paneli oraz podstawowe skróty klawiaturowe, które umożliwiają sprawne poruszanie się po programie </a:t>
            </a:r>
            <a:r>
              <a:rPr lang="pl-PL" sz="1200" dirty="0" err="1">
                <a:solidFill>
                  <a:srgbClr val="1E2328"/>
                </a:solidFill>
                <a:latin typeface="Montserrat"/>
              </a:rPr>
              <a:t>Blender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Modelowanie odzieży 3D (3D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Garment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Modeling)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proces tworzenia cyfrowych elementów mody z wykorzystaniem narzędzi </a:t>
            </a:r>
            <a:r>
              <a:rPr lang="pl-PL" sz="1200" dirty="0" err="1">
                <a:solidFill>
                  <a:srgbClr val="1E2328"/>
                </a:solidFill>
                <a:latin typeface="Montserrat"/>
              </a:rPr>
              <a:t>Blendera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, takich jak </a:t>
            </a:r>
            <a:r>
              <a:rPr lang="pl-PL" sz="1200" dirty="0" err="1">
                <a:solidFill>
                  <a:srgbClr val="1E2328"/>
                </a:solidFill>
                <a:latin typeface="Montserrat"/>
              </a:rPr>
              <a:t>ekstrudowanie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, rzeźbienie i odbicie lustrzane (mirroring).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Dostosowanie materiałów i tekstur (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Material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&amp;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Texture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Customization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nakładanie tekstur tkanin, kolorów oraz ustawień przezroczystości w celu stworzenia realistycznych materiałów odzieżowych.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Personalizacja i dopasowanie awatara (Avatar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Customization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&amp;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Fitting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importowanie i dostosowywanie cyfrowych manekinów w celu testowania dopasowania i proporcji ubrań.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Fizyka tkanin i symulacja układania materiału (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Fabric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Physics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&amp;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Draping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Simulation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wykorzystanie silnika symulacji tkanin w </a:t>
            </a:r>
            <a:r>
              <a:rPr lang="pl-PL" sz="1200" dirty="0" err="1">
                <a:solidFill>
                  <a:srgbClr val="1E2328"/>
                </a:solidFill>
                <a:latin typeface="Montserrat"/>
              </a:rPr>
              <a:t>Blenderze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 do odwzorowania rzeczywistego ruchu i zachowania materiałów.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Wirtualne prototypowanie (Virtual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Prototyping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projektowanie i testowanie ubrań w środowisku cyfrowym przed rozpoczęciem produkcji fizycznej, co pozwala ograniczyć odpady materiałowe.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Zrównoważona moda cyfrowa (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Sustainable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Digital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Fashion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wykorzystanie modelowania i symulacji 3D do tworzenia projektów mody w sposób efektywny i przyjazny dla środowiska, bez konieczności tworzenia fizycznych próbek.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Cyfrowy proces projektowania mody (Digital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Fashion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 </a:t>
            </a:r>
            <a:r>
              <a:rPr lang="pl-PL" sz="1200" b="1" dirty="0" err="1">
                <a:solidFill>
                  <a:srgbClr val="1E2328"/>
                </a:solidFill>
                <a:latin typeface="Montserrat Bold"/>
              </a:rPr>
              <a:t>Workflow</a:t>
            </a:r>
            <a:r>
              <a:rPr lang="pl-PL" sz="1200" b="1" dirty="0">
                <a:solidFill>
                  <a:srgbClr val="1E2328"/>
                </a:solidFill>
                <a:latin typeface="Montserrat Bold"/>
              </a:rPr>
              <a:t>) 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– etapowy proces projektowania, testowania i prezentowania ubrań w </a:t>
            </a:r>
            <a:r>
              <a:rPr lang="pl-PL" sz="1200" dirty="0" err="1">
                <a:solidFill>
                  <a:srgbClr val="1E2328"/>
                </a:solidFill>
                <a:latin typeface="Montserrat"/>
              </a:rPr>
              <a:t>w</a:t>
            </a:r>
            <a:r>
              <a:rPr lang="pl-PL" sz="1200" dirty="0">
                <a:solidFill>
                  <a:srgbClr val="1E2328"/>
                </a:solidFill>
                <a:latin typeface="Montserrat"/>
              </a:rPr>
              <a:t> pełni cyfrowym środowisku.</a:t>
            </a: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endParaRPr lang="en-US" sz="1266" b="1" dirty="0">
              <a:solidFill>
                <a:srgbClr val="1E2328"/>
              </a:solidFill>
              <a:latin typeface="Montserrat Bold"/>
            </a:endParaRPr>
          </a:p>
          <a:p>
            <a:pPr>
              <a:lnSpc>
                <a:spcPts val="3038"/>
              </a:lnSpc>
            </a:pPr>
            <a:endParaRPr lang="en-US" sz="1266" dirty="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47F6915F-DFCD-CFB3-52B7-2C0E8348AE97}"/>
              </a:ext>
            </a:extLst>
          </p:cNvPr>
          <p:cNvGrpSpPr/>
          <p:nvPr/>
        </p:nvGrpSpPr>
        <p:grpSpPr>
          <a:xfrm>
            <a:off x="-3174" y="685800"/>
            <a:ext cx="1146531" cy="6180136"/>
            <a:chOff x="-27740" y="677863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E02857CC-552D-2793-3672-426B29A3245D}"/>
                </a:ext>
              </a:extLst>
            </p:cNvPr>
            <p:cNvSpPr/>
            <p:nvPr/>
          </p:nvSpPr>
          <p:spPr>
            <a:xfrm>
              <a:off x="-27740" y="677863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45E4AE05-646C-5D63-0242-827455A32C07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pl-PL" sz="4000" dirty="0">
                  <a:solidFill>
                    <a:srgbClr val="1E2328"/>
                  </a:solidFill>
                  <a:latin typeface="DM Serif Display"/>
                </a:rPr>
                <a:t>Ważne słowa kluczowe</a:t>
              </a:r>
              <a:endParaRPr lang="en-US" sz="4000" dirty="0">
                <a:solidFill>
                  <a:srgbClr val="1E2328"/>
                </a:solidFill>
                <a:latin typeface="DM Serif Display"/>
                <a:sym typeface="DM Serif Display"/>
              </a:endParaRP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62C014F1-89F8-79ED-1BF2-2E588132E172}"/>
              </a:ext>
            </a:extLst>
          </p:cNvPr>
          <p:cNvSpPr txBox="1"/>
          <p:nvPr/>
        </p:nvSpPr>
        <p:spPr>
          <a:xfrm rot="16200000">
            <a:off x="10594640" y="5021250"/>
            <a:ext cx="211960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1007</Words>
  <Application>Microsoft Office PowerPoint</Application>
  <PresentationFormat>Panoramiczny</PresentationFormat>
  <Paragraphs>60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DM Serif Display</vt:lpstr>
      <vt:lpstr>Montserrat</vt:lpstr>
      <vt:lpstr>Montserrat Bold</vt:lpstr>
      <vt:lpstr>Tema di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pina CENTRO MACHIAVELLI SRL</dc:creator>
  <cp:lastModifiedBy>P BM</cp:lastModifiedBy>
  <cp:revision>3</cp:revision>
  <dcterms:created xsi:type="dcterms:W3CDTF">2025-02-04T10:00:27Z</dcterms:created>
  <dcterms:modified xsi:type="dcterms:W3CDTF">2026-03-09T09:59:11Z</dcterms:modified>
</cp:coreProperties>
</file>