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8288000" cy="10287000"/>
  <p:notesSz cx="6858000" cy="9144000"/>
  <p:embeddedFontLst>
    <p:embeddedFont>
      <p:font typeface="DM Serif Display" pitchFamily="2" charset="0"/>
      <p:regular r:id="rId35"/>
      <p:italic r:id="rId36"/>
    </p:embeddedFont>
    <p:embeddedFont>
      <p:font typeface="Montserrat" panose="00000500000000000000" pitchFamily="2" charset="-18"/>
      <p:regular r:id="rId37"/>
      <p:bold r:id="rId38"/>
      <p:italic r:id="rId39"/>
      <p:boldItalic r:id="rId40"/>
    </p:embeddedFont>
    <p:embeddedFont>
      <p:font typeface="Montserrat Black" panose="00000A00000000000000" pitchFamily="2" charset="-18"/>
      <p:bold r:id="rId41"/>
      <p:boldItalic r:id="rId42"/>
    </p:embeddedFont>
    <p:embeddedFont>
      <p:font typeface="Montserrat SemiBold" panose="00000700000000000000" pitchFamily="2" charset="-18"/>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imuXLA/fGuj+viF87Q2w4OI0Kj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CA63C6-D6A0-4F5F-8D1A-6E84A03E3886}">
  <a:tblStyle styleId="{F5CA63C6-D6A0-4F5F-8D1A-6E84A03E388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50"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d90e5fdcfd_0_1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5" name="Google Shape;275;g2d90e5fdcfd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2fd3a788c9_0_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5" name="Google Shape;305;g32fd3a788c9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2fd3a788c9_0_2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5" name="Google Shape;335;g32fd3a788c9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d90e5fdcfd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g2d90e5fdcfd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32fd3a788c9_0_3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6" name="Google Shape;386;g32fd3a788c9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d8fe57aed0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6" name="Google Shape;416;g2d8fe57aed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32fd3a788c9_0_4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6" name="Google Shape;446;g32fd3a788c9_0_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32fd3a788c9_0_4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6" name="Google Shape;476;g32fd3a788c9_0_4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2d8fe57aed0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7" name="Google Shape;507;g2d8fe57aed0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32fd3a788c9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7" name="Google Shape;537;g32fd3a788c9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2d8fe57aed0_0_2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8" name="Google Shape;558;g2d8fe57aed0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2d8fe57aed0_0_1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5" name="Google Shape;595;g2d8fe57aed0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2d8fe57aed0_0_1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2" name="Google Shape;632;g2d8fe57aed0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2d8fe57aed0_0_2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8" name="Google Shape;668;g2d8fe57aed0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2d8fe57aed0_0_3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11" name="Google Shape;711;g2d8fe57aed0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32fd3a788c9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2" name="Google Shape;752;g32fd3a788c9_0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2d90e5fdcfd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71" name="Google Shape;771;g2d90e5fdcf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2d90e5fdcfd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1" name="Google Shape;801;g2d90e5fdcf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2d8fe57aed0_0_2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8" name="Google Shape;838;g2d8fe57aed0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2d90e5fdcfd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8" name="Google Shape;868;g2d90e5fdcfd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8" name="Google Shape;89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7" name="Google Shape;91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8" name="Google Shape;94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7" name="Google Shape;13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2" name="Google Shape;16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7" name="Google Shape;18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6" name="Google Shape;20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8" name="Google Shape;23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2fd3a788c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g32fd3a788c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6"/>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7"/>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7"/>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2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2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2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2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2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5"/>
          <p:cNvSpPr>
            <a:spLocks noGrp="1"/>
          </p:cNvSpPr>
          <p:nvPr>
            <p:ph type="pic" idx="2"/>
          </p:nvPr>
        </p:nvSpPr>
        <p:spPr>
          <a:xfrm>
            <a:off x="1792288" y="612775"/>
            <a:ext cx="5486400" cy="4114800"/>
          </a:xfrm>
          <a:prstGeom prst="rect">
            <a:avLst/>
          </a:prstGeom>
          <a:noFill/>
          <a:ln>
            <a:noFill/>
          </a:ln>
        </p:spPr>
      </p:sp>
      <p:sp>
        <p:nvSpPr>
          <p:cNvPr id="64" name="Google Shape;64;p2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fashionupproject.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www.fashionupproject.com" TargetMode="Externa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www.fashionupproject.com"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www.fashionupproject.com" TargetMode="Externa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http://www.fashionupproject.com/" TargetMode="Externa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www.fashionupproject.com" TargetMode="Externa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hyperlink" Target="http://www.fashionupproject.com" TargetMode="Externa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http://www.fashionupproject.com" TargetMode="Externa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hyperlink" Target="http://www.fashionupproject.com" TargetMode="Externa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http://www.fashionupproject.com" TargetMode="Externa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http://www.fashionupproject.com/" TargetMode="Externa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fashionupproject.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r-coat.com/" TargetMode="External"/><Relationship Id="rId5" Type="http://schemas.openxmlformats.org/officeDocument/2006/relationships/hyperlink" Target="http://www.fashionupproject.com" TargetMode="Externa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hyperlink" Target="https://eu.patagonia.com/pt/en/worn-wear/?srsltid=AfmBOooXQM9w1QO73vJYUvtXqSXFOchclhotBHvYGHXkss1XavlY3AJu" TargetMode="External"/><Relationship Id="rId4" Type="http://schemas.openxmlformats.org/officeDocument/2006/relationships/hyperlink" Target="http://www.fashionupproject.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s://hollymcquillan.com/portfolio/twinset/#jp-carousel-607" TargetMode="External"/><Relationship Id="rId5" Type="http://schemas.openxmlformats.org/officeDocument/2006/relationships/hyperlink" Target="http://www.fashionupproject.com" TargetMode="Externa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www.maggiemarilyn.com/prosperity/community" TargetMode="External"/><Relationship Id="rId5" Type="http://schemas.openxmlformats.org/officeDocument/2006/relationships/hyperlink" Target="http://www.fashionupproject.com" TargetMode="Externa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www.levi.com/US/en_US/blog/category/make-it-yours?srsltid=AfmBOorP7d6iFaiQac49aRXNCzeDIr9Jk0pIIaLh4ivbJn8Gsn9tfrSe" TargetMode="External"/><Relationship Id="rId5" Type="http://schemas.openxmlformats.org/officeDocument/2006/relationships/hyperlink" Target="http://www.fashionupproject.com" TargetMode="Externa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hyperlink" Target="http://www.fashionupproject.com/" TargetMode="External"/><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hyperlink" Target="http://www.fashionupproject.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s://www.fastcompany.com/91126763/someday-your-jeans-could-be-grown-in-a-greenhouse" TargetMode="External"/><Relationship Id="rId5" Type="http://schemas.openxmlformats.org/officeDocument/2006/relationships/hyperlink" Target="http://www.fashionupproject.com" TargetMode="Externa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hyperlink" Target="http://www.fashionupproject.com" TargetMode="Externa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isto.pt/"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www.fashionupproject.com" TargetMode="External"/><Relationship Id="rId5" Type="http://schemas.openxmlformats.org/officeDocument/2006/relationships/image" Target="../media/image1.pn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hyperlink" Target="http://www.fashionupproject.co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hyperlink" Target="http://www.fashionupproject.com" TargetMode="Externa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5.png"/><Relationship Id="rId4" Type="http://schemas.openxmlformats.org/officeDocument/2006/relationships/hyperlink" Target="http://www.fashionupproject.co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hyperlink" Target="https://goodonyou.eco/" TargetMode="External"/><Relationship Id="rId4" Type="http://schemas.openxmlformats.org/officeDocument/2006/relationships/hyperlink" Target="http://www.fashionupproject.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hyperlink" Target="http://www.fashionupproject.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fashionupproject.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hyperlink" Target="http://www.fashionupproject.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www.fashionupproject.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hyperlink" Target="http://www.fashionupproject.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www.fashionupproject.com/"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cxnSp>
        <p:nvCxnSpPr>
          <p:cNvPr id="84" name="Google Shape;84;p1"/>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85" name="Google Shape;85;p1"/>
          <p:cNvGrpSpPr/>
          <p:nvPr/>
        </p:nvGrpSpPr>
        <p:grpSpPr>
          <a:xfrm>
            <a:off x="0" y="9263063"/>
            <a:ext cx="12735070" cy="1023937"/>
            <a:chOff x="0" y="0"/>
            <a:chExt cx="10109079" cy="812800"/>
          </a:xfrm>
        </p:grpSpPr>
        <p:sp>
          <p:nvSpPr>
            <p:cNvPr id="86" name="Google Shape;86;p1"/>
            <p:cNvSpPr/>
            <p:nvPr/>
          </p:nvSpPr>
          <p:spPr>
            <a:xfrm>
              <a:off x="0" y="0"/>
              <a:ext cx="10109079" cy="812800"/>
            </a:xfrm>
            <a:custGeom>
              <a:avLst/>
              <a:gdLst/>
              <a:ahLst/>
              <a:cxnLst/>
              <a:rect l="l" t="t" r="r" b="b"/>
              <a:pathLst>
                <a:path w="10109079" h="812800" extrusionOk="0">
                  <a:moveTo>
                    <a:pt x="0" y="0"/>
                  </a:moveTo>
                  <a:lnTo>
                    <a:pt x="10109079" y="0"/>
                  </a:lnTo>
                  <a:lnTo>
                    <a:pt x="10109079" y="812800"/>
                  </a:lnTo>
                  <a:lnTo>
                    <a:pt x="0" y="812800"/>
                  </a:lnTo>
                  <a:close/>
                </a:path>
              </a:pathLst>
            </a:custGeom>
            <a:solidFill>
              <a:srgbClr val="000000"/>
            </a:solidFill>
            <a:ln>
              <a:noFill/>
            </a:ln>
          </p:spPr>
          <p:txBody>
            <a:bodyPr/>
            <a:lstStyle/>
            <a:p>
              <a:endParaRPr lang="pl-PL"/>
            </a:p>
          </p:txBody>
        </p:sp>
        <p:sp>
          <p:nvSpPr>
            <p:cNvPr id="87" name="Google Shape;87;p1"/>
            <p:cNvSpPr txBox="1"/>
            <p:nvPr/>
          </p:nvSpPr>
          <p:spPr>
            <a:xfrm>
              <a:off x="0" y="0"/>
              <a:ext cx="10109079"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8" name="Google Shape;88;p1"/>
          <p:cNvGrpSpPr/>
          <p:nvPr/>
        </p:nvGrpSpPr>
        <p:grpSpPr>
          <a:xfrm>
            <a:off x="7751895" y="5657850"/>
            <a:ext cx="5296402" cy="5008320"/>
            <a:chOff x="0" y="0"/>
            <a:chExt cx="4204276" cy="3975597"/>
          </a:xfrm>
        </p:grpSpPr>
        <p:sp>
          <p:nvSpPr>
            <p:cNvPr id="89" name="Google Shape;89;p1"/>
            <p:cNvSpPr/>
            <p:nvPr/>
          </p:nvSpPr>
          <p:spPr>
            <a:xfrm>
              <a:off x="0" y="0"/>
              <a:ext cx="4204276" cy="3975597"/>
            </a:xfrm>
            <a:custGeom>
              <a:avLst/>
              <a:gdLst/>
              <a:ahLst/>
              <a:cxnLst/>
              <a:rect l="l" t="t" r="r" b="b"/>
              <a:pathLst>
                <a:path w="4204276" h="3975597" extrusionOk="0">
                  <a:moveTo>
                    <a:pt x="0" y="0"/>
                  </a:moveTo>
                  <a:lnTo>
                    <a:pt x="4204276" y="0"/>
                  </a:lnTo>
                  <a:lnTo>
                    <a:pt x="4204276" y="3975597"/>
                  </a:lnTo>
                  <a:lnTo>
                    <a:pt x="0" y="3975597"/>
                  </a:lnTo>
                  <a:close/>
                </a:path>
              </a:pathLst>
            </a:custGeom>
            <a:solidFill>
              <a:srgbClr val="CFCF5A"/>
            </a:solidFill>
            <a:ln>
              <a:noFill/>
            </a:ln>
          </p:spPr>
          <p:txBody>
            <a:bodyPr/>
            <a:lstStyle/>
            <a:p>
              <a:endParaRPr lang="pl-PL"/>
            </a:p>
          </p:txBody>
        </p:sp>
        <p:sp>
          <p:nvSpPr>
            <p:cNvPr id="90" name="Google Shape;90;p1"/>
            <p:cNvSpPr txBox="1"/>
            <p:nvPr/>
          </p:nvSpPr>
          <p:spPr>
            <a:xfrm>
              <a:off x="0" y="0"/>
              <a:ext cx="4204276" cy="3975597"/>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91" name="Google Shape;91;p1"/>
          <p:cNvPicPr preferRelativeResize="0"/>
          <p:nvPr/>
        </p:nvPicPr>
        <p:blipFill rotWithShape="1">
          <a:blip r:embed="rId3">
            <a:alphaModFix/>
          </a:blip>
          <a:srcRect t="1182" b="1178"/>
          <a:stretch/>
        </p:blipFill>
        <p:spPr>
          <a:xfrm>
            <a:off x="7751895" y="1028700"/>
            <a:ext cx="9482623" cy="9258300"/>
          </a:xfrm>
          <a:prstGeom prst="rect">
            <a:avLst/>
          </a:prstGeom>
          <a:noFill/>
          <a:ln>
            <a:noFill/>
          </a:ln>
        </p:spPr>
      </p:pic>
      <p:sp>
        <p:nvSpPr>
          <p:cNvPr id="92" name="Google Shape;92;p1"/>
          <p:cNvSpPr/>
          <p:nvPr/>
        </p:nvSpPr>
        <p:spPr>
          <a:xfrm>
            <a:off x="13662188" y="268369"/>
            <a:ext cx="2675477" cy="559152"/>
          </a:xfrm>
          <a:custGeom>
            <a:avLst/>
            <a:gdLst/>
            <a:ahLst/>
            <a:cxnLst/>
            <a:rect l="l" t="t" r="r" b="b"/>
            <a:pathLst>
              <a:path w="2675477" h="559152" extrusionOk="0">
                <a:moveTo>
                  <a:pt x="0" y="0"/>
                </a:moveTo>
                <a:lnTo>
                  <a:pt x="2675478" y="0"/>
                </a:lnTo>
                <a:lnTo>
                  <a:pt x="2675478" y="559152"/>
                </a:lnTo>
                <a:lnTo>
                  <a:pt x="0" y="559152"/>
                </a:lnTo>
                <a:lnTo>
                  <a:pt x="0" y="0"/>
                </a:lnTo>
                <a:close/>
              </a:path>
            </a:pathLst>
          </a:custGeom>
          <a:blipFill rotWithShape="1">
            <a:blip r:embed="rId4">
              <a:alphaModFix/>
            </a:blip>
            <a:stretch>
              <a:fillRect/>
            </a:stretch>
          </a:blipFill>
          <a:ln>
            <a:noFill/>
          </a:ln>
        </p:spPr>
        <p:txBody>
          <a:bodyPr/>
          <a:lstStyle/>
          <a:p>
            <a:endParaRPr lang="pl-PL"/>
          </a:p>
        </p:txBody>
      </p:sp>
      <p:sp>
        <p:nvSpPr>
          <p:cNvPr id="93" name="Google Shape;93;p1"/>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Clr>
                <a:srgbClr val="000000"/>
              </a:buClr>
              <a:buSzPts val="2499"/>
              <a:buFont typeface="Arial"/>
              <a:buNone/>
            </a:pPr>
            <a:r>
              <a:rPr lang="pl" sz="2499" b="0" i="0" u="none" strike="noStrike" cap="none">
                <a:solidFill>
                  <a:srgbClr val="1E2328"/>
                </a:solidFill>
                <a:latin typeface="DM Serif Display"/>
                <a:ea typeface="DM Serif Display"/>
                <a:cs typeface="DM Serif Display"/>
                <a:sym typeface="DM Serif Display"/>
              </a:rPr>
              <a:t>Program szkoleniowy UpTraK</a:t>
            </a:r>
            <a:endParaRPr sz="1400" b="0" i="0" u="none" strike="noStrike" cap="none">
              <a:solidFill>
                <a:srgbClr val="000000"/>
              </a:solidFill>
              <a:latin typeface="Arial"/>
              <a:ea typeface="Arial"/>
              <a:cs typeface="Arial"/>
              <a:sym typeface="Arial"/>
            </a:endParaRPr>
          </a:p>
        </p:txBody>
      </p:sp>
      <p:sp>
        <p:nvSpPr>
          <p:cNvPr id="94" name="Google Shape;94;p1"/>
          <p:cNvSpPr txBox="1"/>
          <p:nvPr/>
        </p:nvSpPr>
        <p:spPr>
          <a:xfrm>
            <a:off x="1028700" y="4865198"/>
            <a:ext cx="6774300" cy="1639808"/>
          </a:xfrm>
          <a:prstGeom prst="rect">
            <a:avLst/>
          </a:prstGeom>
          <a:noFill/>
          <a:ln>
            <a:noFill/>
          </a:ln>
        </p:spPr>
        <p:txBody>
          <a:bodyPr spcFirstLastPara="1" wrap="square" lIns="0" tIns="0" rIns="0" bIns="0" anchor="t" anchorCtr="0">
            <a:spAutoFit/>
          </a:bodyPr>
          <a:lstStyle/>
          <a:p>
            <a:pPr marL="0" marR="0" lvl="0" indent="0" algn="l" rtl="0">
              <a:lnSpc>
                <a:spcPct val="111000"/>
              </a:lnSpc>
              <a:spcBef>
                <a:spcPts val="0"/>
              </a:spcBef>
              <a:spcAft>
                <a:spcPts val="0"/>
              </a:spcAft>
              <a:buClr>
                <a:srgbClr val="000000"/>
              </a:buClr>
              <a:buSzPts val="9600"/>
              <a:buFont typeface="Arial"/>
              <a:buNone/>
            </a:pPr>
            <a:r>
              <a:rPr lang="pl" sz="9600" dirty="0">
                <a:solidFill>
                  <a:srgbClr val="1E2328"/>
                </a:solidFill>
                <a:latin typeface="DM Serif Display"/>
                <a:ea typeface="DM Serif Display"/>
                <a:cs typeface="DM Serif Display"/>
                <a:sym typeface="DM Serif Display"/>
              </a:rPr>
              <a:t>Unit</a:t>
            </a:r>
            <a:r>
              <a:rPr lang="pl" sz="9600" b="0" i="0" u="none" strike="noStrike" cap="none" dirty="0">
                <a:solidFill>
                  <a:srgbClr val="1E2328"/>
                </a:solidFill>
                <a:latin typeface="DM Serif Display"/>
                <a:ea typeface="DM Serif Display"/>
                <a:cs typeface="DM Serif Display"/>
                <a:sym typeface="DM Serif Display"/>
              </a:rPr>
              <a:t> </a:t>
            </a:r>
            <a:r>
              <a:rPr lang="pl" sz="9600" dirty="0">
                <a:solidFill>
                  <a:srgbClr val="1E2328"/>
                </a:solidFill>
                <a:latin typeface="DM Serif Display"/>
                <a:ea typeface="DM Serif Display"/>
                <a:cs typeface="DM Serif Display"/>
                <a:sym typeface="DM Serif Display"/>
              </a:rPr>
              <a:t>4</a:t>
            </a:r>
            <a:endParaRPr sz="1400" b="0" i="0" u="none" strike="noStrike" cap="none" dirty="0">
              <a:solidFill>
                <a:srgbClr val="000000"/>
              </a:solidFill>
              <a:latin typeface="Arial"/>
              <a:ea typeface="Arial"/>
              <a:cs typeface="Arial"/>
              <a:sym typeface="Arial"/>
            </a:endParaRPr>
          </a:p>
        </p:txBody>
      </p:sp>
      <p:sp>
        <p:nvSpPr>
          <p:cNvPr id="95" name="Google Shape;95;p1"/>
          <p:cNvSpPr txBox="1"/>
          <p:nvPr/>
        </p:nvSpPr>
        <p:spPr>
          <a:xfrm>
            <a:off x="1028700" y="2659586"/>
            <a:ext cx="6682800" cy="1847100"/>
          </a:xfrm>
          <a:prstGeom prst="rect">
            <a:avLst/>
          </a:prstGeom>
          <a:noFill/>
          <a:ln>
            <a:noFill/>
          </a:ln>
        </p:spPr>
        <p:txBody>
          <a:bodyPr spcFirstLastPara="1" wrap="square" lIns="0" tIns="0" rIns="0" bIns="0" anchor="t" anchorCtr="0">
            <a:spAutoFit/>
          </a:bodyPr>
          <a:lstStyle/>
          <a:p>
            <a:pPr marL="0" marR="0" lvl="0" indent="0" algn="l" rtl="0">
              <a:lnSpc>
                <a:spcPct val="111000"/>
              </a:lnSpc>
              <a:spcBef>
                <a:spcPts val="0"/>
              </a:spcBef>
              <a:spcAft>
                <a:spcPts val="0"/>
              </a:spcAft>
              <a:buClr>
                <a:srgbClr val="000000"/>
              </a:buClr>
              <a:buSzPts val="12000"/>
              <a:buFont typeface="Arial"/>
              <a:buNone/>
            </a:pPr>
            <a:r>
              <a:rPr lang="pl" sz="12000" b="0" i="0" u="none" strike="noStrike" cap="none">
                <a:solidFill>
                  <a:srgbClr val="CFCF5A"/>
                </a:solidFill>
                <a:latin typeface="DM Serif Display"/>
                <a:ea typeface="DM Serif Display"/>
                <a:cs typeface="DM Serif Display"/>
                <a:sym typeface="DM Serif Display"/>
              </a:rPr>
              <a:t>Moduł 3</a:t>
            </a:r>
            <a:endParaRPr sz="1400" b="0" i="0" u="none" strike="noStrike" cap="none">
              <a:solidFill>
                <a:srgbClr val="000000"/>
              </a:solidFill>
              <a:latin typeface="Arial"/>
              <a:ea typeface="Arial"/>
              <a:cs typeface="Arial"/>
              <a:sym typeface="Arial"/>
            </a:endParaRPr>
          </a:p>
        </p:txBody>
      </p:sp>
      <p:sp>
        <p:nvSpPr>
          <p:cNvPr id="96" name="Google Shape;96;p1"/>
          <p:cNvSpPr txBox="1"/>
          <p:nvPr/>
        </p:nvSpPr>
        <p:spPr>
          <a:xfrm>
            <a:off x="1031565" y="6391549"/>
            <a:ext cx="6024327" cy="2215991"/>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3200"/>
              <a:buFont typeface="Arial"/>
              <a:buNone/>
            </a:pPr>
            <a:r>
              <a:rPr lang="pl" sz="3200" dirty="0">
                <a:solidFill>
                  <a:srgbClr val="1E2328"/>
                </a:solidFill>
                <a:latin typeface="Montserrat"/>
                <a:ea typeface="Montserrat"/>
                <a:cs typeface="Montserrat"/>
                <a:sym typeface="Montserrat"/>
              </a:rPr>
              <a:t>ZRÓWNOWAŻONE I ETYCZNE PRAKTYKI ORAZ EKOLOGICZNE PRZETWARZANIE</a:t>
            </a:r>
            <a:endParaRPr lang="en-US" sz="3200" b="0" i="0" u="none" strike="noStrike" cap="none" dirty="0">
              <a:solidFill>
                <a:schemeClr val="dk1"/>
              </a:solidFill>
              <a:latin typeface="Montserrat"/>
              <a:ea typeface="Montserrat"/>
              <a:cs typeface="Montserrat"/>
              <a:sym typeface="Montserrat"/>
            </a:endParaRPr>
          </a:p>
        </p:txBody>
      </p:sp>
      <p:cxnSp>
        <p:nvCxnSpPr>
          <p:cNvPr id="97" name="Google Shape;97;p1"/>
          <p:cNvCxnSpPr/>
          <p:nvPr/>
        </p:nvCxnSpPr>
        <p:spPr>
          <a:xfrm rot="10800000">
            <a:off x="16675331" y="0"/>
            <a:ext cx="0" cy="10287000"/>
          </a:xfrm>
          <a:prstGeom prst="straightConnector1">
            <a:avLst/>
          </a:prstGeom>
          <a:noFill/>
          <a:ln w="9525" cap="flat" cmpd="sng">
            <a:solidFill>
              <a:srgbClr val="1E2328"/>
            </a:solidFill>
            <a:prstDash val="solid"/>
            <a:round/>
            <a:headEnd type="none" w="sm" len="sm"/>
            <a:tailEnd type="none" w="sm" len="sm"/>
          </a:ln>
        </p:spPr>
      </p:cxnSp>
      <p:sp>
        <p:nvSpPr>
          <p:cNvPr id="98" name="Google Shape;98;p1"/>
          <p:cNvSpPr txBox="1"/>
          <p:nvPr/>
        </p:nvSpPr>
        <p:spPr>
          <a:xfrm rot="-5400000">
            <a:off x="15771000" y="7406250"/>
            <a:ext cx="3426900" cy="2772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chemeClr val="dk1"/>
              </a:buClr>
              <a:buSzPts val="1800"/>
              <a:buFont typeface="Arial"/>
              <a:buNone/>
            </a:pPr>
            <a:r>
              <a:rPr lang="pl" sz="1800" b="0" i="0" u="sng" strike="noStrike" cap="none">
                <a:solidFill>
                  <a:schemeClr val="hlink"/>
                </a:solidFill>
                <a:latin typeface="Montserrat"/>
                <a:ea typeface="Montserrat"/>
                <a:cs typeface="Montserrat"/>
                <a:sym typeface="Montserrat"/>
                <a:hlinkClick r:id="rId5"/>
              </a:rPr>
              <a:t>www.fashionupproject.com</a:t>
            </a:r>
            <a:endParaRPr sz="1400" b="0" i="0" u="none" strike="noStrike" cap="none">
              <a:solidFill>
                <a:srgbClr val="000000"/>
              </a:solidFill>
              <a:latin typeface="Arial"/>
              <a:ea typeface="Arial"/>
              <a:cs typeface="Arial"/>
              <a:sym typeface="Arial"/>
            </a:endParaRPr>
          </a:p>
        </p:txBody>
      </p:sp>
      <p:sp>
        <p:nvSpPr>
          <p:cNvPr id="2" name="TextBox 11">
            <a:extLst>
              <a:ext uri="{FF2B5EF4-FFF2-40B4-BE49-F238E27FC236}">
                <a16:creationId xmlns:a16="http://schemas.microsoft.com/office/drawing/2014/main" id="{187F7387-AE92-BA95-A6EE-47B33B91C71D}"/>
              </a:ext>
            </a:extLst>
          </p:cNvPr>
          <p:cNvSpPr txBox="1"/>
          <p:nvPr/>
        </p:nvSpPr>
        <p:spPr>
          <a:xfrm>
            <a:off x="1048846" y="9581484"/>
            <a:ext cx="6546439" cy="387094"/>
          </a:xfrm>
          <a:prstGeom prst="rect">
            <a:avLst/>
          </a:prstGeom>
        </p:spPr>
        <p:txBody>
          <a:bodyPr wrap="square" lIns="0" tIns="0" rIns="0" bIns="0" rtlCol="0" anchor="t">
            <a:spAutoFit/>
          </a:bodyPr>
          <a:lstStyle/>
          <a:p>
            <a:pPr>
              <a:lnSpc>
                <a:spcPts val="3299"/>
              </a:lnSpc>
            </a:pPr>
            <a:r>
              <a:rPr lang="pl" sz="2199" dirty="0">
                <a:solidFill>
                  <a:schemeClr val="bg1"/>
                </a:solidFill>
                <a:latin typeface="Montserrat"/>
                <a:ea typeface="Montserrat"/>
                <a:cs typeface="Montserrat"/>
                <a:sym typeface="Montserrat"/>
              </a:rPr>
              <a:t>Czas trwania: 3 godziny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grpSp>
        <p:nvGrpSpPr>
          <p:cNvPr id="277" name="Google Shape;277;g2d90e5fdcfd_0_147"/>
          <p:cNvGrpSpPr/>
          <p:nvPr/>
        </p:nvGrpSpPr>
        <p:grpSpPr>
          <a:xfrm>
            <a:off x="486698" y="1312125"/>
            <a:ext cx="12706906" cy="1214054"/>
            <a:chOff x="0" y="0"/>
            <a:chExt cx="2254200" cy="3661200"/>
          </a:xfrm>
        </p:grpSpPr>
        <p:sp>
          <p:nvSpPr>
            <p:cNvPr id="278" name="Google Shape;278;g2d90e5fdcfd_0_147"/>
            <p:cNvSpPr/>
            <p:nvPr/>
          </p:nvSpPr>
          <p:spPr>
            <a:xfrm>
              <a:off x="0" y="0"/>
              <a:ext cx="2254172" cy="3661101"/>
            </a:xfrm>
            <a:custGeom>
              <a:avLst/>
              <a:gdLst/>
              <a:ahLst/>
              <a:cxnLst/>
              <a:rect l="l" t="t" r="r" b="b"/>
              <a:pathLst>
                <a:path w="2254172" h="3661101" extrusionOk="0">
                  <a:moveTo>
                    <a:pt x="0" y="0"/>
                  </a:moveTo>
                  <a:lnTo>
                    <a:pt x="2254172" y="0"/>
                  </a:lnTo>
                  <a:lnTo>
                    <a:pt x="2254172" y="3661101"/>
                  </a:lnTo>
                  <a:lnTo>
                    <a:pt x="0" y="3661101"/>
                  </a:lnTo>
                  <a:close/>
                </a:path>
              </a:pathLst>
            </a:custGeom>
            <a:solidFill>
              <a:srgbClr val="CFCF5A"/>
            </a:solidFill>
            <a:ln>
              <a:noFill/>
            </a:ln>
          </p:spPr>
          <p:txBody>
            <a:bodyPr/>
            <a:lstStyle/>
            <a:p>
              <a:endParaRPr lang="pl-PL"/>
            </a:p>
          </p:txBody>
        </p:sp>
        <p:sp>
          <p:nvSpPr>
            <p:cNvPr id="279" name="Google Shape;279;g2d90e5fdcfd_0_147"/>
            <p:cNvSpPr txBox="1"/>
            <p:nvPr/>
          </p:nvSpPr>
          <p:spPr>
            <a:xfrm>
              <a:off x="0" y="0"/>
              <a:ext cx="2254200" cy="36612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0" name="Google Shape;280;g2d90e5fdcfd_0_147"/>
          <p:cNvGrpSpPr/>
          <p:nvPr/>
        </p:nvGrpSpPr>
        <p:grpSpPr>
          <a:xfrm>
            <a:off x="12759477" y="5674870"/>
            <a:ext cx="2839841" cy="4612380"/>
            <a:chOff x="0" y="0"/>
            <a:chExt cx="2254200" cy="3661200"/>
          </a:xfrm>
        </p:grpSpPr>
        <p:sp>
          <p:nvSpPr>
            <p:cNvPr id="281" name="Google Shape;281;g2d90e5fdcfd_0_147"/>
            <p:cNvSpPr/>
            <p:nvPr/>
          </p:nvSpPr>
          <p:spPr>
            <a:xfrm>
              <a:off x="0" y="0"/>
              <a:ext cx="2254172" cy="3661101"/>
            </a:xfrm>
            <a:custGeom>
              <a:avLst/>
              <a:gdLst/>
              <a:ahLst/>
              <a:cxnLst/>
              <a:rect l="l" t="t" r="r" b="b"/>
              <a:pathLst>
                <a:path w="2254172" h="3661101" extrusionOk="0">
                  <a:moveTo>
                    <a:pt x="0" y="0"/>
                  </a:moveTo>
                  <a:lnTo>
                    <a:pt x="2254172" y="0"/>
                  </a:lnTo>
                  <a:lnTo>
                    <a:pt x="2254172" y="3661101"/>
                  </a:lnTo>
                  <a:lnTo>
                    <a:pt x="0" y="3661101"/>
                  </a:lnTo>
                  <a:close/>
                </a:path>
              </a:pathLst>
            </a:custGeom>
            <a:solidFill>
              <a:srgbClr val="CFCF5A"/>
            </a:solidFill>
            <a:ln>
              <a:noFill/>
            </a:ln>
          </p:spPr>
          <p:txBody>
            <a:bodyPr/>
            <a:lstStyle/>
            <a:p>
              <a:endParaRPr lang="pl-PL"/>
            </a:p>
          </p:txBody>
        </p:sp>
        <p:sp>
          <p:nvSpPr>
            <p:cNvPr id="282" name="Google Shape;282;g2d90e5fdcfd_0_147"/>
            <p:cNvSpPr txBox="1"/>
            <p:nvPr/>
          </p:nvSpPr>
          <p:spPr>
            <a:xfrm>
              <a:off x="0" y="0"/>
              <a:ext cx="2254200" cy="36612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283" name="Google Shape;283;g2d90e5fdcfd_0_147"/>
          <p:cNvPicPr preferRelativeResize="0"/>
          <p:nvPr/>
        </p:nvPicPr>
        <p:blipFill rotWithShape="1">
          <a:blip r:embed="rId3">
            <a:alphaModFix/>
          </a:blip>
          <a:srcRect l="37064" r="15195"/>
          <a:stretch/>
        </p:blipFill>
        <p:spPr>
          <a:xfrm>
            <a:off x="11108000" y="2193725"/>
            <a:ext cx="3322952" cy="6960749"/>
          </a:xfrm>
          <a:prstGeom prst="rect">
            <a:avLst/>
          </a:prstGeom>
          <a:noFill/>
          <a:ln>
            <a:noFill/>
          </a:ln>
        </p:spPr>
      </p:pic>
      <p:grpSp>
        <p:nvGrpSpPr>
          <p:cNvPr id="284" name="Google Shape;284;g2d90e5fdcfd_0_147"/>
          <p:cNvGrpSpPr/>
          <p:nvPr/>
        </p:nvGrpSpPr>
        <p:grpSpPr>
          <a:xfrm>
            <a:off x="0" y="0"/>
            <a:ext cx="18288000" cy="10287000"/>
            <a:chOff x="0" y="0"/>
            <a:chExt cx="24384000" cy="13716000"/>
          </a:xfrm>
        </p:grpSpPr>
        <p:cxnSp>
          <p:nvCxnSpPr>
            <p:cNvPr id="285" name="Google Shape;285;g2d90e5fdcfd_0_147"/>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286" name="Google Shape;286;g2d90e5fdcfd_0_147"/>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287" name="Google Shape;287;g2d90e5fdcfd_0_147"/>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4">
                <a:alphaModFix/>
              </a:blip>
              <a:stretch>
                <a:fillRect/>
              </a:stretch>
            </a:blipFill>
            <a:ln>
              <a:noFill/>
            </a:ln>
          </p:spPr>
          <p:txBody>
            <a:bodyPr/>
            <a:lstStyle/>
            <a:p>
              <a:endParaRPr lang="pl-PL"/>
            </a:p>
          </p:txBody>
        </p:sp>
        <p:sp>
          <p:nvSpPr>
            <p:cNvPr id="288" name="Google Shape;288;g2d90e5fdcfd_0_147"/>
            <p:cNvSpPr txBox="1"/>
            <p:nvPr/>
          </p:nvSpPr>
          <p:spPr>
            <a:xfrm>
              <a:off x="9588879" y="439208"/>
              <a:ext cx="3675000" cy="625641"/>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Clr>
                  <a:srgbClr val="000000"/>
                </a:buClr>
                <a:buSzPts val="2499"/>
                <a:buFont typeface="Arial"/>
                <a:buNone/>
              </a:pPr>
              <a:r>
                <a:rPr lang="pl" sz="2499" b="0" i="0" u="none" strike="noStrike" cap="none" dirty="0">
                  <a:solidFill>
                    <a:srgbClr val="1E2328"/>
                  </a:solidFill>
                  <a:latin typeface="Montserrat"/>
                  <a:ea typeface="Montserrat"/>
                  <a:cs typeface="Montserrat"/>
                  <a:sym typeface="Montserrat"/>
                </a:rPr>
                <a:t>Moduł 3, Unit </a:t>
              </a:r>
              <a:r>
                <a:rPr lang="pl" sz="2499" dirty="0">
                  <a:solidFill>
                    <a:srgbClr val="1E2328"/>
                  </a:solidFill>
                  <a:latin typeface="Montserrat"/>
                  <a:ea typeface="Montserrat"/>
                  <a:cs typeface="Montserrat"/>
                  <a:sym typeface="Montserrat"/>
                </a:rPr>
                <a:t>4</a:t>
              </a:r>
              <a:endParaRPr sz="1400" b="0" i="0" u="none" strike="noStrike" cap="none" dirty="0">
                <a:solidFill>
                  <a:srgbClr val="000000"/>
                </a:solidFill>
                <a:latin typeface="Arial"/>
                <a:ea typeface="Arial"/>
                <a:cs typeface="Arial"/>
                <a:sym typeface="Arial"/>
              </a:endParaRPr>
            </a:p>
          </p:txBody>
        </p:sp>
        <p:sp>
          <p:nvSpPr>
            <p:cNvPr id="289" name="Google Shape;289;g2d90e5fdcfd_0_147"/>
            <p:cNvSpPr txBox="1"/>
            <p:nvPr/>
          </p:nvSpPr>
          <p:spPr>
            <a:xfrm rot="-5400000">
              <a:off x="20850950" y="9698250"/>
              <a:ext cx="4923000" cy="3693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chemeClr val="dk1"/>
                </a:buClr>
                <a:buSzPts val="1800"/>
                <a:buFont typeface="Arial"/>
                <a:buNone/>
              </a:pPr>
              <a:r>
                <a:rPr lang="pl" sz="1800" b="0" i="0" u="sng" strike="noStrike" cap="none">
                  <a:solidFill>
                    <a:schemeClr val="hlink"/>
                  </a:solidFill>
                  <a:latin typeface="Montserrat"/>
                  <a:ea typeface="Montserrat"/>
                  <a:cs typeface="Montserrat"/>
                  <a:sym typeface="Montserrat"/>
                  <a:hlinkClick r:id="rId5"/>
                </a:rPr>
                <a:t>www.fashionupproject.com</a:t>
              </a:r>
              <a:endParaRPr sz="1400" b="0" i="0" u="none" strike="noStrike" cap="none">
                <a:solidFill>
                  <a:srgbClr val="000000"/>
                </a:solidFill>
                <a:latin typeface="Arial"/>
                <a:ea typeface="Arial"/>
                <a:cs typeface="Arial"/>
                <a:sym typeface="Arial"/>
              </a:endParaRPr>
            </a:p>
          </p:txBody>
        </p:sp>
      </p:grpSp>
      <p:cxnSp>
        <p:nvCxnSpPr>
          <p:cNvPr id="290" name="Google Shape;290;g2d90e5fdcfd_0_147"/>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291" name="Google Shape;291;g2d90e5fdcfd_0_147"/>
          <p:cNvGrpSpPr/>
          <p:nvPr/>
        </p:nvGrpSpPr>
        <p:grpSpPr>
          <a:xfrm>
            <a:off x="10948449" y="2091441"/>
            <a:ext cx="3622164" cy="7165318"/>
            <a:chOff x="0" y="0"/>
            <a:chExt cx="2620010" cy="5182870"/>
          </a:xfrm>
        </p:grpSpPr>
        <p:sp>
          <p:nvSpPr>
            <p:cNvPr id="292" name="Google Shape;292;g2d90e5fdcfd_0_147"/>
            <p:cNvSpPr/>
            <p:nvPr/>
          </p:nvSpPr>
          <p:spPr>
            <a:xfrm>
              <a:off x="53340" y="25400"/>
              <a:ext cx="2513330" cy="5132070"/>
            </a:xfrm>
            <a:custGeom>
              <a:avLst/>
              <a:gdLst/>
              <a:ahLst/>
              <a:cxnLst/>
              <a:rect l="l" t="t" r="r" b="b"/>
              <a:pathLst>
                <a:path w="2513330" h="5132070" extrusionOk="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g2d90e5fdcfd_0_147"/>
            <p:cNvSpPr/>
            <p:nvPr/>
          </p:nvSpPr>
          <p:spPr>
            <a:xfrm>
              <a:off x="1121410" y="198120"/>
              <a:ext cx="347980" cy="43180"/>
            </a:xfrm>
            <a:custGeom>
              <a:avLst/>
              <a:gdLst/>
              <a:ahLst/>
              <a:cxnLst/>
              <a:rect l="l" t="t" r="r" b="b"/>
              <a:pathLst>
                <a:path w="347980" h="43180" extrusionOk="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g2d90e5fdcfd_0_147"/>
            <p:cNvSpPr/>
            <p:nvPr/>
          </p:nvSpPr>
          <p:spPr>
            <a:xfrm>
              <a:off x="1578312" y="187909"/>
              <a:ext cx="66636" cy="63602"/>
            </a:xfrm>
            <a:custGeom>
              <a:avLst/>
              <a:gdLst/>
              <a:ahLst/>
              <a:cxnLst/>
              <a:rect l="l" t="t" r="r" b="b"/>
              <a:pathLst>
                <a:path w="66636" h="63602" extrusionOk="0">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g2d90e5fdcfd_0_147"/>
            <p:cNvSpPr/>
            <p:nvPr/>
          </p:nvSpPr>
          <p:spPr>
            <a:xfrm>
              <a:off x="0" y="685800"/>
              <a:ext cx="27940" cy="213360"/>
            </a:xfrm>
            <a:custGeom>
              <a:avLst/>
              <a:gdLst/>
              <a:ahLst/>
              <a:cxnLst/>
              <a:rect l="l" t="t" r="r" b="b"/>
              <a:pathLst>
                <a:path w="27940" h="213360" extrusionOk="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g2d90e5fdcfd_0_147"/>
            <p:cNvSpPr/>
            <p:nvPr/>
          </p:nvSpPr>
          <p:spPr>
            <a:xfrm>
              <a:off x="0" y="1057910"/>
              <a:ext cx="27940" cy="384810"/>
            </a:xfrm>
            <a:custGeom>
              <a:avLst/>
              <a:gdLst/>
              <a:ahLst/>
              <a:cxnLst/>
              <a:rect l="l" t="t" r="r" b="b"/>
              <a:pathLst>
                <a:path w="27940" h="384810" extrusionOk="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g2d90e5fdcfd_0_147"/>
            <p:cNvSpPr/>
            <p:nvPr/>
          </p:nvSpPr>
          <p:spPr>
            <a:xfrm>
              <a:off x="0" y="1526540"/>
              <a:ext cx="27940" cy="386080"/>
            </a:xfrm>
            <a:custGeom>
              <a:avLst/>
              <a:gdLst/>
              <a:ahLst/>
              <a:cxnLst/>
              <a:rect l="l" t="t" r="r" b="b"/>
              <a:pathLst>
                <a:path w="27940" h="386080" extrusionOk="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g2d90e5fdcfd_0_147"/>
            <p:cNvSpPr/>
            <p:nvPr/>
          </p:nvSpPr>
          <p:spPr>
            <a:xfrm>
              <a:off x="2592070" y="1184910"/>
              <a:ext cx="27940" cy="618490"/>
            </a:xfrm>
            <a:custGeom>
              <a:avLst/>
              <a:gdLst/>
              <a:ahLst/>
              <a:cxnLst/>
              <a:rect l="l" t="t" r="r" b="b"/>
              <a:pathLst>
                <a:path w="27940" h="618490" extrusionOk="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g2d90e5fdcfd_0_147"/>
            <p:cNvSpPr/>
            <p:nvPr/>
          </p:nvSpPr>
          <p:spPr>
            <a:xfrm>
              <a:off x="27940" y="0"/>
              <a:ext cx="2564130" cy="5182870"/>
            </a:xfrm>
            <a:custGeom>
              <a:avLst/>
              <a:gdLst/>
              <a:ahLst/>
              <a:cxnLst/>
              <a:rect l="l" t="t" r="r" b="b"/>
              <a:pathLst>
                <a:path w="2564130" h="5182870" extrusionOk="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0" name="Google Shape;300;g2d90e5fdcfd_0_147"/>
          <p:cNvSpPr txBox="1"/>
          <p:nvPr/>
        </p:nvSpPr>
        <p:spPr>
          <a:xfrm>
            <a:off x="748376" y="1326131"/>
            <a:ext cx="12563243"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pl" sz="6000" dirty="0">
                <a:solidFill>
                  <a:srgbClr val="1E2328"/>
                </a:solidFill>
                <a:latin typeface="Montserrat Black"/>
                <a:ea typeface="Montserrat Black"/>
                <a:cs typeface="Montserrat Black"/>
                <a:sym typeface="Montserrat Black"/>
              </a:rPr>
              <a:t>WŁÓKNA O NISKIM WPŁYWIE</a:t>
            </a:r>
            <a:endParaRPr sz="1400" b="0" i="0" u="none" strike="noStrike" cap="none" dirty="0">
              <a:solidFill>
                <a:srgbClr val="000000"/>
              </a:solidFill>
              <a:latin typeface="Montserrat Black"/>
              <a:ea typeface="Montserrat Black"/>
              <a:cs typeface="Montserrat Black"/>
              <a:sym typeface="Montserrat Black"/>
            </a:endParaRPr>
          </a:p>
        </p:txBody>
      </p:sp>
      <p:sp>
        <p:nvSpPr>
          <p:cNvPr id="301" name="Google Shape;301;g2d90e5fdcfd_0_147"/>
          <p:cNvSpPr txBox="1"/>
          <p:nvPr/>
        </p:nvSpPr>
        <p:spPr>
          <a:xfrm>
            <a:off x="928050" y="2796700"/>
            <a:ext cx="9841500" cy="7235400"/>
          </a:xfrm>
          <a:prstGeom prst="rect">
            <a:avLst/>
          </a:prstGeom>
          <a:noFill/>
          <a:ln>
            <a:noFill/>
          </a:ln>
        </p:spPr>
        <p:txBody>
          <a:bodyPr spcFirstLastPara="1" wrap="square" lIns="0" tIns="0" rIns="0" bIns="0" anchor="t" anchorCtr="0">
            <a:spAutoFit/>
          </a:bodyPr>
          <a:lstStyle/>
          <a:p>
            <a:pPr marL="0" marR="0" lvl="0" indent="0" algn="l" rtl="0">
              <a:lnSpc>
                <a:spcPct val="150022"/>
              </a:lnSpc>
              <a:spcBef>
                <a:spcPts val="0"/>
              </a:spcBef>
              <a:spcAft>
                <a:spcPts val="0"/>
              </a:spcAft>
              <a:buNone/>
            </a:pPr>
            <a:r>
              <a:rPr lang="pl" sz="2000">
                <a:solidFill>
                  <a:srgbClr val="1E2328"/>
                </a:solidFill>
                <a:latin typeface="Montserrat"/>
                <a:ea typeface="Montserrat"/>
                <a:cs typeface="Montserrat"/>
                <a:sym typeface="Montserrat"/>
              </a:rPr>
              <a:t>Włókna niskoemisyjne to takie, które mają minimalny wpływ na środowisko i społeczeństwo w całym cyklu życia – od produkcji surowca po utylizację. W tej kategorii nie uwzględniamy włókien organicznych ani pochodzących z recyklingu, ponieważ mają one swój własny, jedyny ślad węglowy. Typowe włókna niskoemisyjne stosowane w przemyśle tekstylnym to:</a:t>
            </a:r>
            <a:endParaRPr sz="2000">
              <a:solidFill>
                <a:srgbClr val="1E2328"/>
              </a:solidFill>
              <a:latin typeface="Montserrat"/>
              <a:ea typeface="Montserrat"/>
              <a:cs typeface="Montserrat"/>
              <a:sym typeface="Montserrat"/>
            </a:endParaRPr>
          </a:p>
          <a:p>
            <a:pPr marL="457200" marR="0" lvl="0" indent="-355600" algn="l" rtl="0">
              <a:lnSpc>
                <a:spcPct val="150022"/>
              </a:lnSpc>
              <a:spcBef>
                <a:spcPts val="0"/>
              </a:spcBef>
              <a:spcAft>
                <a:spcPts val="0"/>
              </a:spcAft>
              <a:buClr>
                <a:srgbClr val="1E2328"/>
              </a:buClr>
              <a:buSzPts val="2000"/>
              <a:buFont typeface="Montserrat"/>
              <a:buChar char="●"/>
            </a:pPr>
            <a:r>
              <a:rPr lang="pl" sz="2000">
                <a:solidFill>
                  <a:srgbClr val="1E2328"/>
                </a:solidFill>
                <a:latin typeface="Montserrat"/>
                <a:ea typeface="Montserrat"/>
                <a:cs typeface="Montserrat"/>
                <a:sym typeface="Montserrat"/>
              </a:rPr>
              <a:t>Konopie</a:t>
            </a:r>
            <a:endParaRPr sz="2000">
              <a:solidFill>
                <a:srgbClr val="1E2328"/>
              </a:solidFill>
              <a:latin typeface="Montserrat"/>
              <a:ea typeface="Montserrat"/>
              <a:cs typeface="Montserrat"/>
              <a:sym typeface="Montserrat"/>
            </a:endParaRPr>
          </a:p>
          <a:p>
            <a:pPr marL="457200" marR="0" lvl="0" indent="-355600" algn="l" rtl="0">
              <a:lnSpc>
                <a:spcPct val="150022"/>
              </a:lnSpc>
              <a:spcBef>
                <a:spcPts val="0"/>
              </a:spcBef>
              <a:spcAft>
                <a:spcPts val="0"/>
              </a:spcAft>
              <a:buClr>
                <a:srgbClr val="1E2328"/>
              </a:buClr>
              <a:buSzPts val="2000"/>
              <a:buFont typeface="Montserrat"/>
              <a:buChar char="●"/>
            </a:pPr>
            <a:r>
              <a:rPr lang="pl" sz="2000">
                <a:solidFill>
                  <a:srgbClr val="1E2328"/>
                </a:solidFill>
                <a:latin typeface="Montserrat"/>
                <a:ea typeface="Montserrat"/>
                <a:cs typeface="Montserrat"/>
                <a:sym typeface="Montserrat"/>
              </a:rPr>
              <a:t>Tencel</a:t>
            </a:r>
            <a:endParaRPr sz="2000">
              <a:solidFill>
                <a:srgbClr val="1E2328"/>
              </a:solidFill>
              <a:latin typeface="Montserrat"/>
              <a:ea typeface="Montserrat"/>
              <a:cs typeface="Montserrat"/>
              <a:sym typeface="Montserrat"/>
            </a:endParaRPr>
          </a:p>
          <a:p>
            <a:pPr marL="457200" marR="0" lvl="0" indent="-355600" algn="l" rtl="0">
              <a:lnSpc>
                <a:spcPct val="150022"/>
              </a:lnSpc>
              <a:spcBef>
                <a:spcPts val="0"/>
              </a:spcBef>
              <a:spcAft>
                <a:spcPts val="0"/>
              </a:spcAft>
              <a:buClr>
                <a:srgbClr val="1E2328"/>
              </a:buClr>
              <a:buSzPts val="2000"/>
              <a:buFont typeface="Montserrat"/>
              <a:buChar char="●"/>
            </a:pPr>
            <a:r>
              <a:rPr lang="pl" sz="2000">
                <a:solidFill>
                  <a:srgbClr val="1E2328"/>
                </a:solidFill>
                <a:latin typeface="Montserrat"/>
                <a:ea typeface="Montserrat"/>
                <a:cs typeface="Montserrat"/>
                <a:sym typeface="Montserrat"/>
              </a:rPr>
              <a:t>Korek</a:t>
            </a:r>
            <a:endParaRPr sz="2000">
              <a:solidFill>
                <a:srgbClr val="1E2328"/>
              </a:solidFill>
              <a:latin typeface="Montserrat"/>
              <a:ea typeface="Montserrat"/>
              <a:cs typeface="Montserrat"/>
              <a:sym typeface="Montserrat"/>
            </a:endParaRPr>
          </a:p>
          <a:p>
            <a:pPr marL="457200" marR="0" lvl="0" indent="-355600" algn="l" rtl="0">
              <a:lnSpc>
                <a:spcPct val="150022"/>
              </a:lnSpc>
              <a:spcBef>
                <a:spcPts val="0"/>
              </a:spcBef>
              <a:spcAft>
                <a:spcPts val="0"/>
              </a:spcAft>
              <a:buClr>
                <a:srgbClr val="1E2328"/>
              </a:buClr>
              <a:buSzPts val="2000"/>
              <a:buFont typeface="Montserrat"/>
              <a:buChar char="●"/>
            </a:pPr>
            <a:r>
              <a:rPr lang="pl" sz="2000">
                <a:solidFill>
                  <a:srgbClr val="1E2328"/>
                </a:solidFill>
                <a:latin typeface="Montserrat"/>
                <a:ea typeface="Montserrat"/>
                <a:cs typeface="Montserrat"/>
                <a:sym typeface="Montserrat"/>
              </a:rPr>
              <a:t>Bambus</a:t>
            </a:r>
            <a:endParaRPr sz="2000">
              <a:solidFill>
                <a:srgbClr val="1E2328"/>
              </a:solidFill>
              <a:latin typeface="Montserrat"/>
              <a:ea typeface="Montserrat"/>
              <a:cs typeface="Montserrat"/>
              <a:sym typeface="Montserrat"/>
            </a:endParaRPr>
          </a:p>
          <a:p>
            <a:pPr marL="457200" marR="0" lvl="0" indent="-355600" algn="l" rtl="0">
              <a:lnSpc>
                <a:spcPct val="150022"/>
              </a:lnSpc>
              <a:spcBef>
                <a:spcPts val="0"/>
              </a:spcBef>
              <a:spcAft>
                <a:spcPts val="0"/>
              </a:spcAft>
              <a:buClr>
                <a:srgbClr val="1E2328"/>
              </a:buClr>
              <a:buSzPts val="2000"/>
              <a:buFont typeface="Montserrat"/>
              <a:buChar char="●"/>
            </a:pPr>
            <a:r>
              <a:rPr lang="pl" sz="2000">
                <a:solidFill>
                  <a:srgbClr val="1E2328"/>
                </a:solidFill>
                <a:latin typeface="Montserrat"/>
                <a:ea typeface="Montserrat"/>
                <a:cs typeface="Montserrat"/>
                <a:sym typeface="Montserrat"/>
              </a:rPr>
              <a:t>Pinatex® i włókno bananowe</a:t>
            </a:r>
            <a:endParaRPr sz="2000">
              <a:solidFill>
                <a:srgbClr val="1E2328"/>
              </a:solidFill>
              <a:latin typeface="Montserrat"/>
              <a:ea typeface="Montserrat"/>
              <a:cs typeface="Montserrat"/>
              <a:sym typeface="Montserrat"/>
            </a:endParaRPr>
          </a:p>
          <a:p>
            <a:pPr marL="457200" marR="0" lvl="0" indent="-355600" algn="l" rtl="0">
              <a:lnSpc>
                <a:spcPct val="150022"/>
              </a:lnSpc>
              <a:spcBef>
                <a:spcPts val="0"/>
              </a:spcBef>
              <a:spcAft>
                <a:spcPts val="0"/>
              </a:spcAft>
              <a:buClr>
                <a:srgbClr val="1E2328"/>
              </a:buClr>
              <a:buSzPts val="2000"/>
              <a:buFont typeface="Montserrat"/>
              <a:buChar char="●"/>
            </a:pPr>
            <a:r>
              <a:rPr lang="pl" sz="2000">
                <a:solidFill>
                  <a:srgbClr val="1E2328"/>
                </a:solidFill>
                <a:latin typeface="Montserrat"/>
                <a:ea typeface="Montserrat"/>
                <a:cs typeface="Montserrat"/>
                <a:sym typeface="Montserrat"/>
              </a:rPr>
              <a:t>Włókna na bazie alg</a:t>
            </a:r>
            <a:endParaRPr sz="200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endParaRPr sz="200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r>
              <a:rPr lang="pl" sz="2000" b="1">
                <a:solidFill>
                  <a:srgbClr val="1E2328"/>
                </a:solidFill>
                <a:latin typeface="Montserrat"/>
                <a:ea typeface="Montserrat"/>
                <a:cs typeface="Montserrat"/>
                <a:sym typeface="Montserrat"/>
              </a:rPr>
              <a:t>Zalety: </a:t>
            </a:r>
            <a:r>
              <a:rPr lang="pl" sz="2000">
                <a:solidFill>
                  <a:srgbClr val="1E2328"/>
                </a:solidFill>
                <a:latin typeface="Montserrat"/>
                <a:ea typeface="Montserrat"/>
                <a:cs typeface="Montserrat"/>
                <a:sym typeface="Montserrat"/>
              </a:rPr>
              <a:t>produkcja większości tych włókien wymaga mniej wody, ziemi i energii; są one biodegradowalne lub nadają się do recyklingu</a:t>
            </a:r>
            <a:endParaRPr sz="200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r>
              <a:rPr lang="pl" sz="2000" b="1">
                <a:solidFill>
                  <a:srgbClr val="1E2328"/>
                </a:solidFill>
                <a:latin typeface="Montserrat"/>
                <a:ea typeface="Montserrat"/>
                <a:cs typeface="Montserrat"/>
                <a:sym typeface="Montserrat"/>
              </a:rPr>
              <a:t>Wady: </a:t>
            </a:r>
            <a:r>
              <a:rPr lang="pl" sz="2000">
                <a:solidFill>
                  <a:srgbClr val="1E2328"/>
                </a:solidFill>
                <a:latin typeface="Montserrat"/>
                <a:ea typeface="Montserrat"/>
                <a:cs typeface="Montserrat"/>
                <a:sym typeface="Montserrat"/>
              </a:rPr>
              <a:t>materiały łatwo biodegradowalne są zazwyczaj mniej trwałe, ponieważ zaczynają się rozpadać</a:t>
            </a:r>
            <a:endParaRPr sz="2000">
              <a:solidFill>
                <a:srgbClr val="1E2328"/>
              </a:solidFill>
              <a:latin typeface="Montserrat"/>
              <a:ea typeface="Montserrat"/>
              <a:cs typeface="Montserrat"/>
              <a:sym typeface="Montserrat"/>
            </a:endParaRPr>
          </a:p>
        </p:txBody>
      </p:sp>
      <p:sp>
        <p:nvSpPr>
          <p:cNvPr id="302" name="Google Shape;302;g2d90e5fdcfd_0_147"/>
          <p:cNvSpPr txBox="1"/>
          <p:nvPr/>
        </p:nvSpPr>
        <p:spPr>
          <a:xfrm>
            <a:off x="1031566" y="351095"/>
            <a:ext cx="4506600" cy="384600"/>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Clr>
                <a:srgbClr val="000000"/>
              </a:buClr>
              <a:buSzPts val="2499"/>
              <a:buFont typeface="Arial"/>
              <a:buNone/>
            </a:pPr>
            <a:r>
              <a:rPr lang="pl" sz="2499" b="0" i="0" u="none" strike="noStrike" cap="none">
                <a:solidFill>
                  <a:srgbClr val="1E2328"/>
                </a:solidFill>
                <a:latin typeface="DM Serif Display"/>
                <a:ea typeface="DM Serif Display"/>
                <a:cs typeface="DM Serif Display"/>
                <a:sym typeface="DM Serif Display"/>
              </a:rPr>
              <a:t>Program szkoleniowy UpTraK</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grpSp>
        <p:nvGrpSpPr>
          <p:cNvPr id="307" name="Google Shape;307;g32fd3a788c9_0_121"/>
          <p:cNvGrpSpPr/>
          <p:nvPr/>
        </p:nvGrpSpPr>
        <p:grpSpPr>
          <a:xfrm>
            <a:off x="928050" y="1312125"/>
            <a:ext cx="12265553" cy="1214054"/>
            <a:chOff x="0" y="0"/>
            <a:chExt cx="2254200" cy="3661200"/>
          </a:xfrm>
        </p:grpSpPr>
        <p:sp>
          <p:nvSpPr>
            <p:cNvPr id="308" name="Google Shape;308;g32fd3a788c9_0_121"/>
            <p:cNvSpPr/>
            <p:nvPr/>
          </p:nvSpPr>
          <p:spPr>
            <a:xfrm>
              <a:off x="0" y="0"/>
              <a:ext cx="2254172" cy="3661101"/>
            </a:xfrm>
            <a:custGeom>
              <a:avLst/>
              <a:gdLst/>
              <a:ahLst/>
              <a:cxnLst/>
              <a:rect l="l" t="t" r="r" b="b"/>
              <a:pathLst>
                <a:path w="2254172" h="3661101" extrusionOk="0">
                  <a:moveTo>
                    <a:pt x="0" y="0"/>
                  </a:moveTo>
                  <a:lnTo>
                    <a:pt x="2254172" y="0"/>
                  </a:lnTo>
                  <a:lnTo>
                    <a:pt x="2254172" y="3661101"/>
                  </a:lnTo>
                  <a:lnTo>
                    <a:pt x="0" y="3661101"/>
                  </a:lnTo>
                  <a:close/>
                </a:path>
              </a:pathLst>
            </a:custGeom>
            <a:solidFill>
              <a:srgbClr val="CFCF5A"/>
            </a:solidFill>
            <a:ln>
              <a:noFill/>
            </a:ln>
          </p:spPr>
          <p:txBody>
            <a:bodyPr/>
            <a:lstStyle/>
            <a:p>
              <a:endParaRPr lang="pl-PL"/>
            </a:p>
          </p:txBody>
        </p:sp>
        <p:sp>
          <p:nvSpPr>
            <p:cNvPr id="309" name="Google Shape;309;g32fd3a788c9_0_121"/>
            <p:cNvSpPr txBox="1"/>
            <p:nvPr/>
          </p:nvSpPr>
          <p:spPr>
            <a:xfrm>
              <a:off x="0" y="0"/>
              <a:ext cx="2254200" cy="36612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10" name="Google Shape;310;g32fd3a788c9_0_121"/>
          <p:cNvGrpSpPr/>
          <p:nvPr/>
        </p:nvGrpSpPr>
        <p:grpSpPr>
          <a:xfrm>
            <a:off x="12759477" y="5674870"/>
            <a:ext cx="2839841" cy="4612380"/>
            <a:chOff x="0" y="0"/>
            <a:chExt cx="2254200" cy="3661200"/>
          </a:xfrm>
        </p:grpSpPr>
        <p:sp>
          <p:nvSpPr>
            <p:cNvPr id="311" name="Google Shape;311;g32fd3a788c9_0_121"/>
            <p:cNvSpPr/>
            <p:nvPr/>
          </p:nvSpPr>
          <p:spPr>
            <a:xfrm>
              <a:off x="0" y="0"/>
              <a:ext cx="2254172" cy="3661101"/>
            </a:xfrm>
            <a:custGeom>
              <a:avLst/>
              <a:gdLst/>
              <a:ahLst/>
              <a:cxnLst/>
              <a:rect l="l" t="t" r="r" b="b"/>
              <a:pathLst>
                <a:path w="2254172" h="3661101" extrusionOk="0">
                  <a:moveTo>
                    <a:pt x="0" y="0"/>
                  </a:moveTo>
                  <a:lnTo>
                    <a:pt x="2254172" y="0"/>
                  </a:lnTo>
                  <a:lnTo>
                    <a:pt x="2254172" y="3661101"/>
                  </a:lnTo>
                  <a:lnTo>
                    <a:pt x="0" y="3661101"/>
                  </a:lnTo>
                  <a:close/>
                </a:path>
              </a:pathLst>
            </a:custGeom>
            <a:solidFill>
              <a:srgbClr val="CFCF5A"/>
            </a:solidFill>
            <a:ln>
              <a:noFill/>
            </a:ln>
          </p:spPr>
          <p:txBody>
            <a:bodyPr/>
            <a:lstStyle/>
            <a:p>
              <a:endParaRPr lang="pl-PL"/>
            </a:p>
          </p:txBody>
        </p:sp>
        <p:sp>
          <p:nvSpPr>
            <p:cNvPr id="312" name="Google Shape;312;g32fd3a788c9_0_121"/>
            <p:cNvSpPr txBox="1"/>
            <p:nvPr/>
          </p:nvSpPr>
          <p:spPr>
            <a:xfrm>
              <a:off x="0" y="0"/>
              <a:ext cx="2254200" cy="36612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313" name="Google Shape;313;g32fd3a788c9_0_121"/>
          <p:cNvPicPr preferRelativeResize="0"/>
          <p:nvPr/>
        </p:nvPicPr>
        <p:blipFill rotWithShape="1">
          <a:blip r:embed="rId3">
            <a:alphaModFix/>
          </a:blip>
          <a:srcRect l="10215" r="10223"/>
          <a:stretch/>
        </p:blipFill>
        <p:spPr>
          <a:xfrm>
            <a:off x="11108000" y="2193725"/>
            <a:ext cx="3322951" cy="6960750"/>
          </a:xfrm>
          <a:prstGeom prst="rect">
            <a:avLst/>
          </a:prstGeom>
          <a:noFill/>
          <a:ln>
            <a:noFill/>
          </a:ln>
        </p:spPr>
      </p:pic>
      <p:grpSp>
        <p:nvGrpSpPr>
          <p:cNvPr id="314" name="Google Shape;314;g32fd3a788c9_0_121"/>
          <p:cNvGrpSpPr/>
          <p:nvPr/>
        </p:nvGrpSpPr>
        <p:grpSpPr>
          <a:xfrm>
            <a:off x="0" y="0"/>
            <a:ext cx="18288000" cy="10287000"/>
            <a:chOff x="0" y="0"/>
            <a:chExt cx="24384000" cy="13716000"/>
          </a:xfrm>
        </p:grpSpPr>
        <p:cxnSp>
          <p:nvCxnSpPr>
            <p:cNvPr id="315" name="Google Shape;315;g32fd3a788c9_0_121"/>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316" name="Google Shape;316;g32fd3a788c9_0_121"/>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317" name="Google Shape;317;g32fd3a788c9_0_121"/>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4">
                <a:alphaModFix/>
              </a:blip>
              <a:stretch>
                <a:fillRect/>
              </a:stretch>
            </a:blipFill>
            <a:ln>
              <a:noFill/>
            </a:ln>
          </p:spPr>
          <p:txBody>
            <a:bodyPr/>
            <a:lstStyle/>
            <a:p>
              <a:endParaRPr lang="pl-PL"/>
            </a:p>
          </p:txBody>
        </p:sp>
        <p:sp>
          <p:nvSpPr>
            <p:cNvPr id="318" name="Google Shape;318;g32fd3a788c9_0_121"/>
            <p:cNvSpPr txBox="1"/>
            <p:nvPr/>
          </p:nvSpPr>
          <p:spPr>
            <a:xfrm>
              <a:off x="9588879" y="439208"/>
              <a:ext cx="3675000" cy="625641"/>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Clr>
                  <a:srgbClr val="000000"/>
                </a:buClr>
                <a:buSzPts val="2499"/>
                <a:buFont typeface="Arial"/>
                <a:buNone/>
              </a:pPr>
              <a:r>
                <a:rPr lang="pl" sz="2499" b="0" i="0" u="none" strike="noStrike" cap="none" dirty="0">
                  <a:solidFill>
                    <a:srgbClr val="1E2328"/>
                  </a:solidFill>
                  <a:latin typeface="Montserrat"/>
                  <a:ea typeface="Montserrat"/>
                  <a:cs typeface="Montserrat"/>
                  <a:sym typeface="Montserrat"/>
                </a:rPr>
                <a:t>Moduł 3, Unit </a:t>
              </a:r>
              <a:r>
                <a:rPr lang="pl" sz="2499" dirty="0">
                  <a:solidFill>
                    <a:srgbClr val="1E2328"/>
                  </a:solidFill>
                  <a:latin typeface="Montserrat"/>
                  <a:ea typeface="Montserrat"/>
                  <a:cs typeface="Montserrat"/>
                  <a:sym typeface="Montserrat"/>
                </a:rPr>
                <a:t>4</a:t>
              </a:r>
              <a:endParaRPr sz="1400" b="0" i="0" u="none" strike="noStrike" cap="none" dirty="0">
                <a:solidFill>
                  <a:srgbClr val="000000"/>
                </a:solidFill>
                <a:latin typeface="Arial"/>
                <a:ea typeface="Arial"/>
                <a:cs typeface="Arial"/>
                <a:sym typeface="Arial"/>
              </a:endParaRPr>
            </a:p>
          </p:txBody>
        </p:sp>
        <p:sp>
          <p:nvSpPr>
            <p:cNvPr id="319" name="Google Shape;319;g32fd3a788c9_0_121"/>
            <p:cNvSpPr txBox="1"/>
            <p:nvPr/>
          </p:nvSpPr>
          <p:spPr>
            <a:xfrm rot="-5400000">
              <a:off x="20850950" y="9698250"/>
              <a:ext cx="4923000" cy="3693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chemeClr val="dk1"/>
                </a:buClr>
                <a:buSzPts val="1800"/>
                <a:buFont typeface="Arial"/>
                <a:buNone/>
              </a:pPr>
              <a:r>
                <a:rPr lang="pl" sz="1800" b="0" i="0" u="sng" strike="noStrike" cap="none">
                  <a:solidFill>
                    <a:schemeClr val="hlink"/>
                  </a:solidFill>
                  <a:latin typeface="Montserrat"/>
                  <a:ea typeface="Montserrat"/>
                  <a:cs typeface="Montserrat"/>
                  <a:sym typeface="Montserrat"/>
                  <a:hlinkClick r:id="rId5"/>
                </a:rPr>
                <a:t>www.fashionupproject.com</a:t>
              </a:r>
              <a:endParaRPr sz="1400" b="0" i="0" u="none" strike="noStrike" cap="none">
                <a:solidFill>
                  <a:srgbClr val="000000"/>
                </a:solidFill>
                <a:latin typeface="Arial"/>
                <a:ea typeface="Arial"/>
                <a:cs typeface="Arial"/>
                <a:sym typeface="Arial"/>
              </a:endParaRPr>
            </a:p>
          </p:txBody>
        </p:sp>
      </p:grpSp>
      <p:cxnSp>
        <p:nvCxnSpPr>
          <p:cNvPr id="320" name="Google Shape;320;g32fd3a788c9_0_121"/>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321" name="Google Shape;321;g32fd3a788c9_0_121"/>
          <p:cNvGrpSpPr/>
          <p:nvPr/>
        </p:nvGrpSpPr>
        <p:grpSpPr>
          <a:xfrm>
            <a:off x="10948449" y="2091441"/>
            <a:ext cx="3622164" cy="7165318"/>
            <a:chOff x="0" y="0"/>
            <a:chExt cx="2620010" cy="5182870"/>
          </a:xfrm>
        </p:grpSpPr>
        <p:sp>
          <p:nvSpPr>
            <p:cNvPr id="322" name="Google Shape;322;g32fd3a788c9_0_121"/>
            <p:cNvSpPr/>
            <p:nvPr/>
          </p:nvSpPr>
          <p:spPr>
            <a:xfrm>
              <a:off x="53340" y="25400"/>
              <a:ext cx="2513330" cy="5132070"/>
            </a:xfrm>
            <a:custGeom>
              <a:avLst/>
              <a:gdLst/>
              <a:ahLst/>
              <a:cxnLst/>
              <a:rect l="l" t="t" r="r" b="b"/>
              <a:pathLst>
                <a:path w="2513330" h="5132070" extrusionOk="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g32fd3a788c9_0_121"/>
            <p:cNvSpPr/>
            <p:nvPr/>
          </p:nvSpPr>
          <p:spPr>
            <a:xfrm>
              <a:off x="1121410" y="198120"/>
              <a:ext cx="347980" cy="43180"/>
            </a:xfrm>
            <a:custGeom>
              <a:avLst/>
              <a:gdLst/>
              <a:ahLst/>
              <a:cxnLst/>
              <a:rect l="l" t="t" r="r" b="b"/>
              <a:pathLst>
                <a:path w="347980" h="43180" extrusionOk="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g32fd3a788c9_0_121"/>
            <p:cNvSpPr/>
            <p:nvPr/>
          </p:nvSpPr>
          <p:spPr>
            <a:xfrm>
              <a:off x="1578312" y="187909"/>
              <a:ext cx="66636" cy="63602"/>
            </a:xfrm>
            <a:custGeom>
              <a:avLst/>
              <a:gdLst/>
              <a:ahLst/>
              <a:cxnLst/>
              <a:rect l="l" t="t" r="r" b="b"/>
              <a:pathLst>
                <a:path w="66636" h="63602" extrusionOk="0">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g32fd3a788c9_0_121"/>
            <p:cNvSpPr/>
            <p:nvPr/>
          </p:nvSpPr>
          <p:spPr>
            <a:xfrm>
              <a:off x="0" y="685800"/>
              <a:ext cx="27940" cy="213360"/>
            </a:xfrm>
            <a:custGeom>
              <a:avLst/>
              <a:gdLst/>
              <a:ahLst/>
              <a:cxnLst/>
              <a:rect l="l" t="t" r="r" b="b"/>
              <a:pathLst>
                <a:path w="27940" h="213360" extrusionOk="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g32fd3a788c9_0_121"/>
            <p:cNvSpPr/>
            <p:nvPr/>
          </p:nvSpPr>
          <p:spPr>
            <a:xfrm>
              <a:off x="0" y="1057910"/>
              <a:ext cx="27940" cy="384810"/>
            </a:xfrm>
            <a:custGeom>
              <a:avLst/>
              <a:gdLst/>
              <a:ahLst/>
              <a:cxnLst/>
              <a:rect l="l" t="t" r="r" b="b"/>
              <a:pathLst>
                <a:path w="27940" h="384810" extrusionOk="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g32fd3a788c9_0_121"/>
            <p:cNvSpPr/>
            <p:nvPr/>
          </p:nvSpPr>
          <p:spPr>
            <a:xfrm>
              <a:off x="0" y="1526540"/>
              <a:ext cx="27940" cy="386080"/>
            </a:xfrm>
            <a:custGeom>
              <a:avLst/>
              <a:gdLst/>
              <a:ahLst/>
              <a:cxnLst/>
              <a:rect l="l" t="t" r="r" b="b"/>
              <a:pathLst>
                <a:path w="27940" h="386080" extrusionOk="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g32fd3a788c9_0_121"/>
            <p:cNvSpPr/>
            <p:nvPr/>
          </p:nvSpPr>
          <p:spPr>
            <a:xfrm>
              <a:off x="2592070" y="1184910"/>
              <a:ext cx="27940" cy="618490"/>
            </a:xfrm>
            <a:custGeom>
              <a:avLst/>
              <a:gdLst/>
              <a:ahLst/>
              <a:cxnLst/>
              <a:rect l="l" t="t" r="r" b="b"/>
              <a:pathLst>
                <a:path w="27940" h="618490" extrusionOk="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g32fd3a788c9_0_121"/>
            <p:cNvSpPr/>
            <p:nvPr/>
          </p:nvSpPr>
          <p:spPr>
            <a:xfrm>
              <a:off x="27940" y="0"/>
              <a:ext cx="2564130" cy="5182870"/>
            </a:xfrm>
            <a:custGeom>
              <a:avLst/>
              <a:gdLst/>
              <a:ahLst/>
              <a:cxnLst/>
              <a:rect l="l" t="t" r="r" b="b"/>
              <a:pathLst>
                <a:path w="2564130" h="5182870" extrusionOk="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30" name="Google Shape;330;g32fd3a788c9_0_121"/>
          <p:cNvSpPr txBox="1"/>
          <p:nvPr/>
        </p:nvSpPr>
        <p:spPr>
          <a:xfrm>
            <a:off x="1031566" y="1457450"/>
            <a:ext cx="11150249"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pl" sz="6000" dirty="0">
                <a:solidFill>
                  <a:srgbClr val="1E2328"/>
                </a:solidFill>
                <a:latin typeface="Montserrat Black"/>
                <a:ea typeface="Montserrat Black"/>
                <a:cs typeface="Montserrat Black"/>
                <a:sym typeface="Montserrat Black"/>
              </a:rPr>
              <a:t>WŁÓKNA ORGANICZNE</a:t>
            </a:r>
            <a:endParaRPr sz="1400" b="0" i="0" u="none" strike="noStrike" cap="none" dirty="0">
              <a:solidFill>
                <a:srgbClr val="000000"/>
              </a:solidFill>
              <a:latin typeface="Montserrat Black"/>
              <a:ea typeface="Montserrat Black"/>
              <a:cs typeface="Montserrat Black"/>
              <a:sym typeface="Montserrat Black"/>
            </a:endParaRPr>
          </a:p>
        </p:txBody>
      </p:sp>
      <p:sp>
        <p:nvSpPr>
          <p:cNvPr id="331" name="Google Shape;331;g32fd3a788c9_0_121"/>
          <p:cNvSpPr txBox="1"/>
          <p:nvPr/>
        </p:nvSpPr>
        <p:spPr>
          <a:xfrm>
            <a:off x="928050" y="3102596"/>
            <a:ext cx="9231300" cy="6311700"/>
          </a:xfrm>
          <a:prstGeom prst="rect">
            <a:avLst/>
          </a:prstGeom>
          <a:noFill/>
          <a:ln>
            <a:noFill/>
          </a:ln>
        </p:spPr>
        <p:txBody>
          <a:bodyPr spcFirstLastPara="1" wrap="square" lIns="0" tIns="0" rIns="0" bIns="0" anchor="t" anchorCtr="0">
            <a:spAutoFit/>
          </a:bodyPr>
          <a:lstStyle/>
          <a:p>
            <a:pPr marL="0" marR="0" lvl="0" indent="0" algn="l" rtl="0">
              <a:lnSpc>
                <a:spcPct val="150022"/>
              </a:lnSpc>
              <a:spcBef>
                <a:spcPts val="0"/>
              </a:spcBef>
              <a:spcAft>
                <a:spcPts val="0"/>
              </a:spcAft>
              <a:buNone/>
            </a:pPr>
            <a:r>
              <a:rPr lang="pl" sz="2000" dirty="0">
                <a:solidFill>
                  <a:srgbClr val="1E2328"/>
                </a:solidFill>
                <a:latin typeface="Montserrat"/>
                <a:ea typeface="Montserrat"/>
                <a:cs typeface="Montserrat"/>
                <a:sym typeface="Montserrat"/>
              </a:rPr>
              <a:t>Włókna organiczne to włókna naturalne uprawiane zgodnie z zasadami rolnictwa ekologicznego, których główną cechą jest wykluczenie z upraw niebezpiecznych substancji chemicznych, takich jak insektycydy, herbicydy, nawozy itp.</a:t>
            </a:r>
            <a:endParaRPr sz="2000"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r>
              <a:rPr lang="pl" sz="2000" dirty="0">
                <a:solidFill>
                  <a:srgbClr val="1E2328"/>
                </a:solidFill>
                <a:latin typeface="Montserrat"/>
                <a:ea typeface="Montserrat"/>
                <a:cs typeface="Montserrat"/>
                <a:sym typeface="Montserrat"/>
              </a:rPr>
              <a:t>Do najpopularniejszych włókien organicznych należą:</a:t>
            </a:r>
            <a:endParaRPr sz="2000" dirty="0">
              <a:solidFill>
                <a:srgbClr val="1E2328"/>
              </a:solidFill>
              <a:latin typeface="Montserrat"/>
              <a:ea typeface="Montserrat"/>
              <a:cs typeface="Montserrat"/>
              <a:sym typeface="Montserrat"/>
            </a:endParaRPr>
          </a:p>
          <a:p>
            <a:pPr marL="457200" marR="0" lvl="0" indent="-355600" algn="l" rtl="0">
              <a:lnSpc>
                <a:spcPct val="150022"/>
              </a:lnSpc>
              <a:spcBef>
                <a:spcPts val="0"/>
              </a:spcBef>
              <a:spcAft>
                <a:spcPts val="0"/>
              </a:spcAft>
              <a:buClr>
                <a:srgbClr val="1E2328"/>
              </a:buClr>
              <a:buSzPts val="2000"/>
              <a:buFont typeface="Montserrat"/>
              <a:buChar char="●"/>
            </a:pPr>
            <a:r>
              <a:rPr lang="pl" sz="2000" dirty="0">
                <a:solidFill>
                  <a:srgbClr val="1E2328"/>
                </a:solidFill>
                <a:latin typeface="Montserrat"/>
                <a:ea typeface="Montserrat"/>
                <a:cs typeface="Montserrat"/>
                <a:sym typeface="Montserrat"/>
              </a:rPr>
              <a:t>Bawełna organiczna</a:t>
            </a:r>
            <a:endParaRPr sz="2000" dirty="0">
              <a:solidFill>
                <a:srgbClr val="1E2328"/>
              </a:solidFill>
              <a:latin typeface="Montserrat"/>
              <a:ea typeface="Montserrat"/>
              <a:cs typeface="Montserrat"/>
              <a:sym typeface="Montserrat"/>
            </a:endParaRPr>
          </a:p>
          <a:p>
            <a:pPr marL="457200" marR="0" lvl="0" indent="-355600" algn="l" rtl="0">
              <a:lnSpc>
                <a:spcPct val="150022"/>
              </a:lnSpc>
              <a:spcBef>
                <a:spcPts val="0"/>
              </a:spcBef>
              <a:spcAft>
                <a:spcPts val="0"/>
              </a:spcAft>
              <a:buClr>
                <a:srgbClr val="1E2328"/>
              </a:buClr>
              <a:buSzPts val="2000"/>
              <a:buFont typeface="Montserrat"/>
              <a:buChar char="●"/>
            </a:pPr>
            <a:r>
              <a:rPr lang="pl" sz="2000" dirty="0">
                <a:solidFill>
                  <a:srgbClr val="1E2328"/>
                </a:solidFill>
                <a:latin typeface="Montserrat"/>
                <a:ea typeface="Montserrat"/>
                <a:cs typeface="Montserrat"/>
                <a:sym typeface="Montserrat"/>
              </a:rPr>
              <a:t>Len organiczny</a:t>
            </a:r>
            <a:endParaRPr sz="2000" dirty="0">
              <a:solidFill>
                <a:srgbClr val="1E2328"/>
              </a:solidFill>
              <a:latin typeface="Montserrat"/>
              <a:ea typeface="Montserrat"/>
              <a:cs typeface="Montserrat"/>
              <a:sym typeface="Montserrat"/>
            </a:endParaRPr>
          </a:p>
          <a:p>
            <a:pPr marL="457200" marR="0" lvl="0" indent="-355600" algn="l" rtl="0">
              <a:lnSpc>
                <a:spcPct val="150022"/>
              </a:lnSpc>
              <a:spcBef>
                <a:spcPts val="0"/>
              </a:spcBef>
              <a:spcAft>
                <a:spcPts val="0"/>
              </a:spcAft>
              <a:buClr>
                <a:srgbClr val="1E2328"/>
              </a:buClr>
              <a:buSzPts val="2000"/>
              <a:buFont typeface="Montserrat"/>
              <a:buChar char="●"/>
            </a:pPr>
            <a:r>
              <a:rPr lang="pl" sz="2000" dirty="0">
                <a:solidFill>
                  <a:srgbClr val="1E2328"/>
                </a:solidFill>
                <a:latin typeface="Montserrat"/>
                <a:ea typeface="Montserrat"/>
                <a:cs typeface="Montserrat"/>
                <a:sym typeface="Montserrat"/>
              </a:rPr>
              <a:t>Wełna organiczna</a:t>
            </a:r>
            <a:endParaRPr sz="2000" dirty="0">
              <a:solidFill>
                <a:srgbClr val="1E2328"/>
              </a:solidFill>
              <a:latin typeface="Montserrat"/>
              <a:ea typeface="Montserrat"/>
              <a:cs typeface="Montserrat"/>
              <a:sym typeface="Montserrat"/>
            </a:endParaRPr>
          </a:p>
          <a:p>
            <a:pPr marL="457200" marR="0" lvl="0" indent="-355600" algn="l" rtl="0">
              <a:lnSpc>
                <a:spcPct val="150022"/>
              </a:lnSpc>
              <a:spcBef>
                <a:spcPts val="0"/>
              </a:spcBef>
              <a:spcAft>
                <a:spcPts val="0"/>
              </a:spcAft>
              <a:buClr>
                <a:srgbClr val="1E2328"/>
              </a:buClr>
              <a:buSzPts val="2000"/>
              <a:buFont typeface="Montserrat"/>
              <a:buChar char="●"/>
            </a:pPr>
            <a:r>
              <a:rPr lang="pl" sz="2000" dirty="0">
                <a:solidFill>
                  <a:srgbClr val="1E2328"/>
                </a:solidFill>
                <a:latin typeface="Montserrat"/>
                <a:ea typeface="Montserrat"/>
                <a:cs typeface="Montserrat"/>
                <a:sym typeface="Montserrat"/>
              </a:rPr>
              <a:t>Organiczny jedwab</a:t>
            </a:r>
            <a:endParaRPr sz="2000"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endParaRPr sz="2000"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r>
              <a:rPr lang="pl" sz="2000" b="1" dirty="0">
                <a:solidFill>
                  <a:srgbClr val="1E2328"/>
                </a:solidFill>
                <a:latin typeface="Montserrat"/>
                <a:ea typeface="Montserrat"/>
                <a:cs typeface="Montserrat"/>
                <a:sym typeface="Montserrat"/>
              </a:rPr>
              <a:t>Zalety: </a:t>
            </a:r>
            <a:r>
              <a:rPr lang="pl" sz="2000" dirty="0">
                <a:solidFill>
                  <a:srgbClr val="1E2328"/>
                </a:solidFill>
                <a:latin typeface="Montserrat"/>
                <a:ea typeface="Montserrat"/>
                <a:cs typeface="Montserrat"/>
                <a:sym typeface="Montserrat"/>
              </a:rPr>
              <a:t>pełen komfort włókien naturalnych, ale wolny od substancji chemicznych zanieczyszczających glebę i wodę oraz toksycznych dla skóry człowieka; biodegradowalny</a:t>
            </a:r>
            <a:endParaRPr sz="2000"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r>
              <a:rPr lang="pl" sz="2000" b="1" dirty="0">
                <a:solidFill>
                  <a:srgbClr val="1E2328"/>
                </a:solidFill>
                <a:latin typeface="Montserrat"/>
                <a:ea typeface="Montserrat"/>
                <a:cs typeface="Montserrat"/>
                <a:sym typeface="Montserrat"/>
              </a:rPr>
              <a:t>Wady: </a:t>
            </a:r>
            <a:r>
              <a:rPr lang="pl" sz="2000" dirty="0">
                <a:solidFill>
                  <a:srgbClr val="1E2328"/>
                </a:solidFill>
                <a:latin typeface="Montserrat"/>
                <a:ea typeface="Montserrat"/>
                <a:cs typeface="Montserrat"/>
                <a:sym typeface="Montserrat"/>
              </a:rPr>
              <a:t>większość upraw ekologicznych zużywa znacznie więcej wody niż zwykłe uprawy; są droższe</a:t>
            </a:r>
            <a:endParaRPr sz="2000" dirty="0">
              <a:solidFill>
                <a:srgbClr val="1E2328"/>
              </a:solidFill>
              <a:latin typeface="Montserrat"/>
              <a:ea typeface="Montserrat"/>
              <a:cs typeface="Montserrat"/>
              <a:sym typeface="Montserrat"/>
            </a:endParaRPr>
          </a:p>
        </p:txBody>
      </p:sp>
      <p:sp>
        <p:nvSpPr>
          <p:cNvPr id="332" name="Google Shape;332;g32fd3a788c9_0_121"/>
          <p:cNvSpPr txBox="1"/>
          <p:nvPr/>
        </p:nvSpPr>
        <p:spPr>
          <a:xfrm>
            <a:off x="1031566" y="351095"/>
            <a:ext cx="4506600" cy="384600"/>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Clr>
                <a:srgbClr val="000000"/>
              </a:buClr>
              <a:buSzPts val="2499"/>
              <a:buFont typeface="Arial"/>
              <a:buNone/>
            </a:pPr>
            <a:r>
              <a:rPr lang="pl" sz="2499" b="0" i="0" u="none" strike="noStrike" cap="none">
                <a:solidFill>
                  <a:srgbClr val="1E2328"/>
                </a:solidFill>
                <a:latin typeface="DM Serif Display"/>
                <a:ea typeface="DM Serif Display"/>
                <a:cs typeface="DM Serif Display"/>
                <a:sym typeface="DM Serif Display"/>
              </a:rPr>
              <a:t>Program szkoleniowy UpTraK</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grpSp>
        <p:nvGrpSpPr>
          <p:cNvPr id="337" name="Google Shape;337;g32fd3a788c9_0_254"/>
          <p:cNvGrpSpPr/>
          <p:nvPr/>
        </p:nvGrpSpPr>
        <p:grpSpPr>
          <a:xfrm>
            <a:off x="1031566" y="1393205"/>
            <a:ext cx="12265553" cy="1214054"/>
            <a:chOff x="0" y="0"/>
            <a:chExt cx="2254200" cy="3661200"/>
          </a:xfrm>
        </p:grpSpPr>
        <p:sp>
          <p:nvSpPr>
            <p:cNvPr id="338" name="Google Shape;338;g32fd3a788c9_0_254"/>
            <p:cNvSpPr/>
            <p:nvPr/>
          </p:nvSpPr>
          <p:spPr>
            <a:xfrm>
              <a:off x="0" y="0"/>
              <a:ext cx="2254172" cy="3661101"/>
            </a:xfrm>
            <a:custGeom>
              <a:avLst/>
              <a:gdLst/>
              <a:ahLst/>
              <a:cxnLst/>
              <a:rect l="l" t="t" r="r" b="b"/>
              <a:pathLst>
                <a:path w="2254172" h="3661101" extrusionOk="0">
                  <a:moveTo>
                    <a:pt x="0" y="0"/>
                  </a:moveTo>
                  <a:lnTo>
                    <a:pt x="2254172" y="0"/>
                  </a:lnTo>
                  <a:lnTo>
                    <a:pt x="2254172" y="3661101"/>
                  </a:lnTo>
                  <a:lnTo>
                    <a:pt x="0" y="3661101"/>
                  </a:lnTo>
                  <a:close/>
                </a:path>
              </a:pathLst>
            </a:custGeom>
            <a:solidFill>
              <a:srgbClr val="CFCF5A"/>
            </a:solidFill>
            <a:ln>
              <a:noFill/>
            </a:ln>
          </p:spPr>
          <p:txBody>
            <a:bodyPr/>
            <a:lstStyle/>
            <a:p>
              <a:endParaRPr lang="pl-PL"/>
            </a:p>
          </p:txBody>
        </p:sp>
        <p:sp>
          <p:nvSpPr>
            <p:cNvPr id="339" name="Google Shape;339;g32fd3a788c9_0_254"/>
            <p:cNvSpPr txBox="1"/>
            <p:nvPr/>
          </p:nvSpPr>
          <p:spPr>
            <a:xfrm>
              <a:off x="0" y="0"/>
              <a:ext cx="2254200" cy="36612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40" name="Google Shape;340;g32fd3a788c9_0_254"/>
          <p:cNvGrpSpPr/>
          <p:nvPr/>
        </p:nvGrpSpPr>
        <p:grpSpPr>
          <a:xfrm>
            <a:off x="12759477" y="5674870"/>
            <a:ext cx="2839841" cy="4612380"/>
            <a:chOff x="0" y="0"/>
            <a:chExt cx="2254200" cy="3661200"/>
          </a:xfrm>
        </p:grpSpPr>
        <p:sp>
          <p:nvSpPr>
            <p:cNvPr id="341" name="Google Shape;341;g32fd3a788c9_0_254"/>
            <p:cNvSpPr/>
            <p:nvPr/>
          </p:nvSpPr>
          <p:spPr>
            <a:xfrm>
              <a:off x="0" y="0"/>
              <a:ext cx="2254172" cy="3661101"/>
            </a:xfrm>
            <a:custGeom>
              <a:avLst/>
              <a:gdLst/>
              <a:ahLst/>
              <a:cxnLst/>
              <a:rect l="l" t="t" r="r" b="b"/>
              <a:pathLst>
                <a:path w="2254172" h="3661101" extrusionOk="0">
                  <a:moveTo>
                    <a:pt x="0" y="0"/>
                  </a:moveTo>
                  <a:lnTo>
                    <a:pt x="2254172" y="0"/>
                  </a:lnTo>
                  <a:lnTo>
                    <a:pt x="2254172" y="3661101"/>
                  </a:lnTo>
                  <a:lnTo>
                    <a:pt x="0" y="3661101"/>
                  </a:lnTo>
                  <a:close/>
                </a:path>
              </a:pathLst>
            </a:custGeom>
            <a:solidFill>
              <a:srgbClr val="CFCF5A"/>
            </a:solidFill>
            <a:ln>
              <a:noFill/>
            </a:ln>
          </p:spPr>
          <p:txBody>
            <a:bodyPr/>
            <a:lstStyle/>
            <a:p>
              <a:endParaRPr lang="pl-PL"/>
            </a:p>
          </p:txBody>
        </p:sp>
        <p:sp>
          <p:nvSpPr>
            <p:cNvPr id="342" name="Google Shape;342;g32fd3a788c9_0_254"/>
            <p:cNvSpPr txBox="1"/>
            <p:nvPr/>
          </p:nvSpPr>
          <p:spPr>
            <a:xfrm>
              <a:off x="0" y="0"/>
              <a:ext cx="2254200" cy="36612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343" name="Google Shape;343;g32fd3a788c9_0_254"/>
          <p:cNvPicPr preferRelativeResize="0"/>
          <p:nvPr/>
        </p:nvPicPr>
        <p:blipFill rotWithShape="1">
          <a:blip r:embed="rId3">
            <a:alphaModFix/>
          </a:blip>
          <a:srcRect l="31902" r="36271"/>
          <a:stretch/>
        </p:blipFill>
        <p:spPr>
          <a:xfrm>
            <a:off x="11108000" y="2193725"/>
            <a:ext cx="3322950" cy="6960750"/>
          </a:xfrm>
          <a:prstGeom prst="rect">
            <a:avLst/>
          </a:prstGeom>
          <a:noFill/>
          <a:ln>
            <a:noFill/>
          </a:ln>
        </p:spPr>
      </p:pic>
      <p:grpSp>
        <p:nvGrpSpPr>
          <p:cNvPr id="344" name="Google Shape;344;g32fd3a788c9_0_254"/>
          <p:cNvGrpSpPr/>
          <p:nvPr/>
        </p:nvGrpSpPr>
        <p:grpSpPr>
          <a:xfrm>
            <a:off x="0" y="0"/>
            <a:ext cx="18288000" cy="10287000"/>
            <a:chOff x="0" y="0"/>
            <a:chExt cx="24384000" cy="13716000"/>
          </a:xfrm>
        </p:grpSpPr>
        <p:cxnSp>
          <p:nvCxnSpPr>
            <p:cNvPr id="345" name="Google Shape;345;g32fd3a788c9_0_254"/>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346" name="Google Shape;346;g32fd3a788c9_0_254"/>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347" name="Google Shape;347;g32fd3a788c9_0_254"/>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4">
                <a:alphaModFix/>
              </a:blip>
              <a:stretch>
                <a:fillRect/>
              </a:stretch>
            </a:blipFill>
            <a:ln>
              <a:noFill/>
            </a:ln>
          </p:spPr>
          <p:txBody>
            <a:bodyPr/>
            <a:lstStyle/>
            <a:p>
              <a:endParaRPr lang="pl-PL"/>
            </a:p>
          </p:txBody>
        </p:sp>
        <p:sp>
          <p:nvSpPr>
            <p:cNvPr id="348" name="Google Shape;348;g32fd3a788c9_0_254"/>
            <p:cNvSpPr txBox="1"/>
            <p:nvPr/>
          </p:nvSpPr>
          <p:spPr>
            <a:xfrm>
              <a:off x="9588879" y="439208"/>
              <a:ext cx="3675000" cy="625641"/>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Clr>
                  <a:srgbClr val="000000"/>
                </a:buClr>
                <a:buSzPts val="2499"/>
                <a:buFont typeface="Arial"/>
                <a:buNone/>
              </a:pPr>
              <a:r>
                <a:rPr lang="pl" sz="2499" b="0" i="0" u="none" strike="noStrike" cap="none" dirty="0">
                  <a:solidFill>
                    <a:srgbClr val="1E2328"/>
                  </a:solidFill>
                  <a:latin typeface="Montserrat"/>
                  <a:ea typeface="Montserrat"/>
                  <a:cs typeface="Montserrat"/>
                  <a:sym typeface="Montserrat"/>
                </a:rPr>
                <a:t>Moduł 3, Unit </a:t>
              </a:r>
              <a:r>
                <a:rPr lang="pl" sz="2499" dirty="0">
                  <a:solidFill>
                    <a:srgbClr val="1E2328"/>
                  </a:solidFill>
                  <a:latin typeface="Montserrat"/>
                  <a:ea typeface="Montserrat"/>
                  <a:cs typeface="Montserrat"/>
                  <a:sym typeface="Montserrat"/>
                </a:rPr>
                <a:t>4</a:t>
              </a:r>
              <a:endParaRPr sz="1400" b="0" i="0" u="none" strike="noStrike" cap="none" dirty="0">
                <a:solidFill>
                  <a:srgbClr val="000000"/>
                </a:solidFill>
                <a:latin typeface="Arial"/>
                <a:ea typeface="Arial"/>
                <a:cs typeface="Arial"/>
                <a:sym typeface="Arial"/>
              </a:endParaRPr>
            </a:p>
          </p:txBody>
        </p:sp>
        <p:sp>
          <p:nvSpPr>
            <p:cNvPr id="349" name="Google Shape;349;g32fd3a788c9_0_254"/>
            <p:cNvSpPr txBox="1"/>
            <p:nvPr/>
          </p:nvSpPr>
          <p:spPr>
            <a:xfrm rot="-5400000">
              <a:off x="20850950" y="9698250"/>
              <a:ext cx="4923000" cy="3693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chemeClr val="dk1"/>
                </a:buClr>
                <a:buSzPts val="1800"/>
                <a:buFont typeface="Arial"/>
                <a:buNone/>
              </a:pPr>
              <a:r>
                <a:rPr lang="pl" sz="1800" b="0" i="0" u="sng" strike="noStrike" cap="none">
                  <a:solidFill>
                    <a:schemeClr val="hlink"/>
                  </a:solidFill>
                  <a:latin typeface="Montserrat"/>
                  <a:ea typeface="Montserrat"/>
                  <a:cs typeface="Montserrat"/>
                  <a:sym typeface="Montserrat"/>
                  <a:hlinkClick r:id="rId5"/>
                </a:rPr>
                <a:t>www.fashionupproject.com</a:t>
              </a:r>
              <a:endParaRPr sz="1400" b="0" i="0" u="none" strike="noStrike" cap="none">
                <a:solidFill>
                  <a:srgbClr val="000000"/>
                </a:solidFill>
                <a:latin typeface="Arial"/>
                <a:ea typeface="Arial"/>
                <a:cs typeface="Arial"/>
                <a:sym typeface="Arial"/>
              </a:endParaRPr>
            </a:p>
          </p:txBody>
        </p:sp>
      </p:grpSp>
      <p:cxnSp>
        <p:nvCxnSpPr>
          <p:cNvPr id="350" name="Google Shape;350;g32fd3a788c9_0_254"/>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351" name="Google Shape;351;g32fd3a788c9_0_254"/>
          <p:cNvGrpSpPr/>
          <p:nvPr/>
        </p:nvGrpSpPr>
        <p:grpSpPr>
          <a:xfrm>
            <a:off x="10948449" y="2091441"/>
            <a:ext cx="3622164" cy="7165318"/>
            <a:chOff x="0" y="0"/>
            <a:chExt cx="2620010" cy="5182870"/>
          </a:xfrm>
        </p:grpSpPr>
        <p:sp>
          <p:nvSpPr>
            <p:cNvPr id="352" name="Google Shape;352;g32fd3a788c9_0_254"/>
            <p:cNvSpPr/>
            <p:nvPr/>
          </p:nvSpPr>
          <p:spPr>
            <a:xfrm>
              <a:off x="53340" y="25400"/>
              <a:ext cx="2513330" cy="5132070"/>
            </a:xfrm>
            <a:custGeom>
              <a:avLst/>
              <a:gdLst/>
              <a:ahLst/>
              <a:cxnLst/>
              <a:rect l="l" t="t" r="r" b="b"/>
              <a:pathLst>
                <a:path w="2513330" h="5132070" extrusionOk="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g32fd3a788c9_0_254"/>
            <p:cNvSpPr/>
            <p:nvPr/>
          </p:nvSpPr>
          <p:spPr>
            <a:xfrm>
              <a:off x="1121410" y="198120"/>
              <a:ext cx="347980" cy="43180"/>
            </a:xfrm>
            <a:custGeom>
              <a:avLst/>
              <a:gdLst/>
              <a:ahLst/>
              <a:cxnLst/>
              <a:rect l="l" t="t" r="r" b="b"/>
              <a:pathLst>
                <a:path w="347980" h="43180" extrusionOk="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g32fd3a788c9_0_254"/>
            <p:cNvSpPr/>
            <p:nvPr/>
          </p:nvSpPr>
          <p:spPr>
            <a:xfrm>
              <a:off x="1578312" y="187909"/>
              <a:ext cx="66636" cy="63602"/>
            </a:xfrm>
            <a:custGeom>
              <a:avLst/>
              <a:gdLst/>
              <a:ahLst/>
              <a:cxnLst/>
              <a:rect l="l" t="t" r="r" b="b"/>
              <a:pathLst>
                <a:path w="66636" h="63602" extrusionOk="0">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g32fd3a788c9_0_254"/>
            <p:cNvSpPr/>
            <p:nvPr/>
          </p:nvSpPr>
          <p:spPr>
            <a:xfrm>
              <a:off x="0" y="685800"/>
              <a:ext cx="27940" cy="213360"/>
            </a:xfrm>
            <a:custGeom>
              <a:avLst/>
              <a:gdLst/>
              <a:ahLst/>
              <a:cxnLst/>
              <a:rect l="l" t="t" r="r" b="b"/>
              <a:pathLst>
                <a:path w="27940" h="213360" extrusionOk="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g32fd3a788c9_0_254"/>
            <p:cNvSpPr/>
            <p:nvPr/>
          </p:nvSpPr>
          <p:spPr>
            <a:xfrm>
              <a:off x="0" y="1057910"/>
              <a:ext cx="27940" cy="384810"/>
            </a:xfrm>
            <a:custGeom>
              <a:avLst/>
              <a:gdLst/>
              <a:ahLst/>
              <a:cxnLst/>
              <a:rect l="l" t="t" r="r" b="b"/>
              <a:pathLst>
                <a:path w="27940" h="384810" extrusionOk="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g32fd3a788c9_0_254"/>
            <p:cNvSpPr/>
            <p:nvPr/>
          </p:nvSpPr>
          <p:spPr>
            <a:xfrm>
              <a:off x="0" y="1526540"/>
              <a:ext cx="27940" cy="386080"/>
            </a:xfrm>
            <a:custGeom>
              <a:avLst/>
              <a:gdLst/>
              <a:ahLst/>
              <a:cxnLst/>
              <a:rect l="l" t="t" r="r" b="b"/>
              <a:pathLst>
                <a:path w="27940" h="386080" extrusionOk="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g32fd3a788c9_0_254"/>
            <p:cNvSpPr/>
            <p:nvPr/>
          </p:nvSpPr>
          <p:spPr>
            <a:xfrm>
              <a:off x="2592070" y="1184910"/>
              <a:ext cx="27940" cy="618490"/>
            </a:xfrm>
            <a:custGeom>
              <a:avLst/>
              <a:gdLst/>
              <a:ahLst/>
              <a:cxnLst/>
              <a:rect l="l" t="t" r="r" b="b"/>
              <a:pathLst>
                <a:path w="27940" h="618490" extrusionOk="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g32fd3a788c9_0_254"/>
            <p:cNvSpPr/>
            <p:nvPr/>
          </p:nvSpPr>
          <p:spPr>
            <a:xfrm>
              <a:off x="27940" y="0"/>
              <a:ext cx="2564130" cy="5182870"/>
            </a:xfrm>
            <a:custGeom>
              <a:avLst/>
              <a:gdLst/>
              <a:ahLst/>
              <a:cxnLst/>
              <a:rect l="l" t="t" r="r" b="b"/>
              <a:pathLst>
                <a:path w="2564130" h="5182870" extrusionOk="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0" name="Google Shape;360;g32fd3a788c9_0_254"/>
          <p:cNvSpPr txBox="1"/>
          <p:nvPr/>
        </p:nvSpPr>
        <p:spPr>
          <a:xfrm>
            <a:off x="1947250" y="1457450"/>
            <a:ext cx="11032630" cy="923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pl" sz="6000" dirty="0">
                <a:solidFill>
                  <a:srgbClr val="1E2328"/>
                </a:solidFill>
                <a:latin typeface="Montserrat Black"/>
                <a:ea typeface="Montserrat Black"/>
                <a:cs typeface="Montserrat Black"/>
                <a:sym typeface="Montserrat Black"/>
              </a:rPr>
              <a:t>TEKSTYLIA Z RECYKLINGU</a:t>
            </a:r>
            <a:endParaRPr sz="1400" b="0" i="0" u="none" strike="noStrike" cap="none" dirty="0">
              <a:solidFill>
                <a:srgbClr val="000000"/>
              </a:solidFill>
              <a:latin typeface="Montserrat Black"/>
              <a:ea typeface="Montserrat Black"/>
              <a:cs typeface="Montserrat Black"/>
              <a:sym typeface="Montserrat Black"/>
            </a:endParaRPr>
          </a:p>
        </p:txBody>
      </p:sp>
      <p:sp>
        <p:nvSpPr>
          <p:cNvPr id="361" name="Google Shape;361;g32fd3a788c9_0_254"/>
          <p:cNvSpPr txBox="1"/>
          <p:nvPr/>
        </p:nvSpPr>
        <p:spPr>
          <a:xfrm>
            <a:off x="309716" y="3102596"/>
            <a:ext cx="9849634" cy="7386638"/>
          </a:xfrm>
          <a:prstGeom prst="rect">
            <a:avLst/>
          </a:prstGeom>
          <a:noFill/>
          <a:ln>
            <a:noFill/>
          </a:ln>
        </p:spPr>
        <p:txBody>
          <a:bodyPr spcFirstLastPara="1" wrap="square" lIns="0" tIns="0" rIns="0" bIns="0" anchor="t" anchorCtr="0">
            <a:spAutoFit/>
          </a:bodyPr>
          <a:lstStyle/>
          <a:p>
            <a:pPr marL="0" marR="0" lvl="0" indent="0" algn="l" rtl="0">
              <a:lnSpc>
                <a:spcPct val="150022"/>
              </a:lnSpc>
              <a:spcBef>
                <a:spcPts val="0"/>
              </a:spcBef>
              <a:spcAft>
                <a:spcPts val="0"/>
              </a:spcAft>
              <a:buClr>
                <a:srgbClr val="000000"/>
              </a:buClr>
              <a:buSzPts val="1100"/>
              <a:buFont typeface="Arial"/>
              <a:buNone/>
            </a:pPr>
            <a:r>
              <a:rPr lang="pl" sz="2000" dirty="0">
                <a:solidFill>
                  <a:srgbClr val="1E2328"/>
                </a:solidFill>
                <a:latin typeface="Montserrat"/>
                <a:ea typeface="Montserrat"/>
                <a:cs typeface="Montserrat"/>
                <a:sym typeface="Montserrat"/>
              </a:rPr>
              <a:t>Włókna pochodzące z recyklingu odgrywają kluczową rolę w tworzeniu bardziej zrównoważonego przemysłu tekstylnego poprzez redukcję odpadów i minimalizację zapotrzebowania na materiały pierwotne. Stały się one niezwykle popularne, zwłaszcza wśród dużych marek, które wykorzystują je, aby dotrzeć do bardziej świadomych konsumentów. Oto najpopularniejsze z nich:</a:t>
            </a:r>
            <a:endParaRPr sz="2000" dirty="0">
              <a:solidFill>
                <a:srgbClr val="1E2328"/>
              </a:solidFill>
              <a:latin typeface="Montserrat"/>
              <a:ea typeface="Montserrat"/>
              <a:cs typeface="Montserrat"/>
              <a:sym typeface="Montserrat"/>
            </a:endParaRPr>
          </a:p>
          <a:p>
            <a:pPr marL="457200" marR="0" lvl="0" indent="-355600" algn="l" rtl="0">
              <a:lnSpc>
                <a:spcPct val="150022"/>
              </a:lnSpc>
              <a:spcBef>
                <a:spcPts val="0"/>
              </a:spcBef>
              <a:spcAft>
                <a:spcPts val="0"/>
              </a:spcAft>
              <a:buClr>
                <a:srgbClr val="1E2328"/>
              </a:buClr>
              <a:buSzPts val="2000"/>
              <a:buFont typeface="Montserrat"/>
              <a:buChar char="●"/>
            </a:pPr>
            <a:r>
              <a:rPr lang="pl" sz="2000" dirty="0">
                <a:solidFill>
                  <a:srgbClr val="1E2328"/>
                </a:solidFill>
                <a:latin typeface="Montserrat"/>
                <a:ea typeface="Montserrat"/>
                <a:cs typeface="Montserrat"/>
                <a:sym typeface="Montserrat"/>
              </a:rPr>
              <a:t>Poliester z recyklingu</a:t>
            </a:r>
            <a:endParaRPr sz="2000" dirty="0">
              <a:solidFill>
                <a:srgbClr val="1E2328"/>
              </a:solidFill>
              <a:latin typeface="Montserrat"/>
              <a:ea typeface="Montserrat"/>
              <a:cs typeface="Montserrat"/>
              <a:sym typeface="Montserrat"/>
            </a:endParaRPr>
          </a:p>
          <a:p>
            <a:pPr marL="457200" marR="0" lvl="0" indent="-355600" algn="l" rtl="0">
              <a:lnSpc>
                <a:spcPct val="150022"/>
              </a:lnSpc>
              <a:spcBef>
                <a:spcPts val="0"/>
              </a:spcBef>
              <a:spcAft>
                <a:spcPts val="0"/>
              </a:spcAft>
              <a:buClr>
                <a:srgbClr val="1E2328"/>
              </a:buClr>
              <a:buSzPts val="2000"/>
              <a:buFont typeface="Montserrat"/>
              <a:buChar char="●"/>
            </a:pPr>
            <a:r>
              <a:rPr lang="pl" sz="2000" dirty="0">
                <a:solidFill>
                  <a:srgbClr val="1E2328"/>
                </a:solidFill>
                <a:latin typeface="Montserrat"/>
                <a:ea typeface="Montserrat"/>
                <a:cs typeface="Montserrat"/>
                <a:sym typeface="Montserrat"/>
              </a:rPr>
              <a:t>Bawełna z recyklingu</a:t>
            </a:r>
            <a:endParaRPr sz="2000" dirty="0">
              <a:solidFill>
                <a:srgbClr val="1E2328"/>
              </a:solidFill>
              <a:latin typeface="Montserrat"/>
              <a:ea typeface="Montserrat"/>
              <a:cs typeface="Montserrat"/>
              <a:sym typeface="Montserrat"/>
            </a:endParaRPr>
          </a:p>
          <a:p>
            <a:pPr marL="457200" marR="0" lvl="0" indent="-355600" algn="l" rtl="0">
              <a:lnSpc>
                <a:spcPct val="150022"/>
              </a:lnSpc>
              <a:spcBef>
                <a:spcPts val="0"/>
              </a:spcBef>
              <a:spcAft>
                <a:spcPts val="0"/>
              </a:spcAft>
              <a:buClr>
                <a:srgbClr val="1E2328"/>
              </a:buClr>
              <a:buSzPts val="2000"/>
              <a:buFont typeface="Montserrat"/>
              <a:buChar char="●"/>
            </a:pPr>
            <a:r>
              <a:rPr lang="pl" sz="2000" dirty="0">
                <a:solidFill>
                  <a:srgbClr val="1E2328"/>
                </a:solidFill>
                <a:latin typeface="Montserrat"/>
                <a:ea typeface="Montserrat"/>
                <a:cs typeface="Montserrat"/>
                <a:sym typeface="Montserrat"/>
              </a:rPr>
              <a:t>Nylon z recyklingu</a:t>
            </a:r>
            <a:endParaRPr sz="2000" dirty="0">
              <a:solidFill>
                <a:srgbClr val="1E2328"/>
              </a:solidFill>
              <a:latin typeface="Montserrat"/>
              <a:ea typeface="Montserrat"/>
              <a:cs typeface="Montserrat"/>
              <a:sym typeface="Montserrat"/>
            </a:endParaRPr>
          </a:p>
          <a:p>
            <a:pPr marL="457200" marR="0" lvl="0" indent="-355600" algn="l" rtl="0">
              <a:lnSpc>
                <a:spcPct val="150022"/>
              </a:lnSpc>
              <a:spcBef>
                <a:spcPts val="0"/>
              </a:spcBef>
              <a:spcAft>
                <a:spcPts val="0"/>
              </a:spcAft>
              <a:buClr>
                <a:srgbClr val="1E2328"/>
              </a:buClr>
              <a:buSzPts val="2000"/>
              <a:buFont typeface="Montserrat"/>
              <a:buChar char="●"/>
            </a:pPr>
            <a:r>
              <a:rPr lang="pl" sz="2000" dirty="0">
                <a:solidFill>
                  <a:srgbClr val="1E2328"/>
                </a:solidFill>
                <a:latin typeface="Montserrat"/>
                <a:ea typeface="Montserrat"/>
                <a:cs typeface="Montserrat"/>
                <a:sym typeface="Montserrat"/>
              </a:rPr>
              <a:t>Recyklingowany akryl</a:t>
            </a:r>
            <a:endParaRPr sz="2000" dirty="0">
              <a:solidFill>
                <a:srgbClr val="1E2328"/>
              </a:solidFill>
              <a:latin typeface="Montserrat"/>
              <a:ea typeface="Montserrat"/>
              <a:cs typeface="Montserrat"/>
              <a:sym typeface="Montserrat"/>
            </a:endParaRPr>
          </a:p>
          <a:p>
            <a:pPr marL="457200" marR="0" lvl="0" indent="-355600" algn="l" rtl="0">
              <a:lnSpc>
                <a:spcPct val="150022"/>
              </a:lnSpc>
              <a:spcBef>
                <a:spcPts val="0"/>
              </a:spcBef>
              <a:spcAft>
                <a:spcPts val="0"/>
              </a:spcAft>
              <a:buClr>
                <a:srgbClr val="1E2328"/>
              </a:buClr>
              <a:buSzPts val="2000"/>
              <a:buFont typeface="Montserrat"/>
              <a:buChar char="●"/>
            </a:pPr>
            <a:r>
              <a:rPr lang="pl" sz="2000" dirty="0">
                <a:solidFill>
                  <a:srgbClr val="1E2328"/>
                </a:solidFill>
                <a:latin typeface="Montserrat"/>
                <a:ea typeface="Montserrat"/>
                <a:cs typeface="Montserrat"/>
                <a:sym typeface="Montserrat"/>
              </a:rPr>
              <a:t>Wełna z recyklingu</a:t>
            </a:r>
            <a:endParaRPr sz="2000"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r>
              <a:rPr lang="pl" sz="2000" b="1" dirty="0">
                <a:solidFill>
                  <a:srgbClr val="1E2328"/>
                </a:solidFill>
                <a:latin typeface="Montserrat"/>
                <a:ea typeface="Montserrat"/>
                <a:cs typeface="Montserrat"/>
                <a:sym typeface="Montserrat"/>
              </a:rPr>
              <a:t>Korzyści: </a:t>
            </a:r>
            <a:r>
              <a:rPr lang="pl" sz="2000" dirty="0">
                <a:solidFill>
                  <a:srgbClr val="1E2328"/>
                </a:solidFill>
                <a:latin typeface="Montserrat"/>
                <a:ea typeface="Montserrat"/>
                <a:cs typeface="Montserrat"/>
                <a:sym typeface="Montserrat"/>
              </a:rPr>
              <a:t>brak konieczności pozyskiwania nowych materiałów; unika się marnowania tych tekstyliów; recykling często zużywa mniej chemikaliów niż produkcja nowych</a:t>
            </a:r>
            <a:endParaRPr sz="2000"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r>
              <a:rPr lang="pl" sz="2000" b="1" dirty="0">
                <a:solidFill>
                  <a:srgbClr val="1E2328"/>
                </a:solidFill>
                <a:latin typeface="Montserrat"/>
                <a:ea typeface="Montserrat"/>
                <a:cs typeface="Montserrat"/>
                <a:sym typeface="Montserrat"/>
              </a:rPr>
              <a:t>Wady: </a:t>
            </a:r>
            <a:r>
              <a:rPr lang="pl" sz="2000" dirty="0">
                <a:solidFill>
                  <a:srgbClr val="1E2328"/>
                </a:solidFill>
                <a:latin typeface="Montserrat"/>
                <a:ea typeface="Montserrat"/>
                <a:cs typeface="Montserrat"/>
                <a:sym typeface="Montserrat"/>
              </a:rPr>
              <a:t>w większości przypadków materiał traci na jakości (z wyjątkiem poliestru); procesy recyklingu są zazwyczaj energochłonne</a:t>
            </a:r>
            <a:endParaRPr sz="2000" dirty="0">
              <a:solidFill>
                <a:srgbClr val="1E2328"/>
              </a:solidFill>
              <a:latin typeface="Montserrat"/>
              <a:ea typeface="Montserrat"/>
              <a:cs typeface="Montserrat"/>
              <a:sym typeface="Montserrat"/>
            </a:endParaRPr>
          </a:p>
        </p:txBody>
      </p:sp>
      <p:sp>
        <p:nvSpPr>
          <p:cNvPr id="362" name="Google Shape;362;g32fd3a788c9_0_254"/>
          <p:cNvSpPr txBox="1"/>
          <p:nvPr/>
        </p:nvSpPr>
        <p:spPr>
          <a:xfrm>
            <a:off x="1031566" y="351095"/>
            <a:ext cx="4506600" cy="384600"/>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Clr>
                <a:srgbClr val="000000"/>
              </a:buClr>
              <a:buSzPts val="2499"/>
              <a:buFont typeface="Arial"/>
              <a:buNone/>
            </a:pPr>
            <a:r>
              <a:rPr lang="pl" sz="2499" b="0" i="0" u="none" strike="noStrike" cap="none">
                <a:solidFill>
                  <a:srgbClr val="1E2328"/>
                </a:solidFill>
                <a:latin typeface="DM Serif Display"/>
                <a:ea typeface="DM Serif Display"/>
                <a:cs typeface="DM Serif Display"/>
                <a:sym typeface="DM Serif Display"/>
              </a:rPr>
              <a:t>Program szkoleniowy UpTraK</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2d90e5fdcfd_0_188"/>
          <p:cNvSpPr txBox="1"/>
          <p:nvPr/>
        </p:nvSpPr>
        <p:spPr>
          <a:xfrm>
            <a:off x="7043600" y="2539749"/>
            <a:ext cx="9231300" cy="5416500"/>
          </a:xfrm>
          <a:prstGeom prst="rect">
            <a:avLst/>
          </a:prstGeom>
          <a:noFill/>
          <a:ln>
            <a:noFill/>
          </a:ln>
        </p:spPr>
        <p:txBody>
          <a:bodyPr spcFirstLastPara="1" wrap="square" lIns="0" tIns="0" rIns="0" bIns="0" anchor="t" anchorCtr="0">
            <a:spAutoFit/>
          </a:bodyPr>
          <a:lstStyle/>
          <a:p>
            <a:pPr marL="0" lvl="0" indent="0" algn="l" rtl="0">
              <a:lnSpc>
                <a:spcPct val="150022"/>
              </a:lnSpc>
              <a:spcBef>
                <a:spcPts val="0"/>
              </a:spcBef>
              <a:spcAft>
                <a:spcPts val="0"/>
              </a:spcAft>
              <a:buNone/>
            </a:pPr>
            <a:r>
              <a:rPr lang="pl" sz="2199" dirty="0">
                <a:solidFill>
                  <a:srgbClr val="1E2328"/>
                </a:solidFill>
                <a:latin typeface="Montserrat"/>
                <a:ea typeface="Montserrat"/>
                <a:cs typeface="Montserrat"/>
                <a:sym typeface="Montserrat"/>
              </a:rPr>
              <a:t>Zrównoważone wykańczanie tekstyliów ma na celu minimalizację wpływu na środowisko, oszczędzanie zasobów i promowanie etycznych praktyk. Niektóre z najbardziej zrównoważonych technik wykańczania tekstyliów są stosowane w warunkach przemysłowych. W tej jednostce opisujemy najpopularniejsze ekologiczne techniki wykańczania, zwracając uwagę na te, które można stosować w warunkach domowych.</a:t>
            </a:r>
            <a:endParaRPr sz="2199" dirty="0">
              <a:solidFill>
                <a:srgbClr val="1E2328"/>
              </a:solidFill>
              <a:latin typeface="Montserrat"/>
              <a:ea typeface="Montserrat"/>
              <a:cs typeface="Montserrat"/>
              <a:sym typeface="Montserrat"/>
            </a:endParaRPr>
          </a:p>
          <a:p>
            <a:pPr marL="0" lvl="0" indent="0" algn="l" rtl="0">
              <a:lnSpc>
                <a:spcPct val="150022"/>
              </a:lnSpc>
              <a:spcBef>
                <a:spcPts val="0"/>
              </a:spcBef>
              <a:spcAft>
                <a:spcPts val="0"/>
              </a:spcAft>
              <a:buClr>
                <a:schemeClr val="dk1"/>
              </a:buClr>
              <a:buFont typeface="Arial"/>
              <a:buNone/>
            </a:pPr>
            <a:endParaRPr sz="2199" dirty="0">
              <a:solidFill>
                <a:srgbClr val="1E2328"/>
              </a:solidFill>
              <a:latin typeface="Montserrat"/>
              <a:ea typeface="Montserrat"/>
              <a:cs typeface="Montserrat"/>
              <a:sym typeface="Montserrat"/>
            </a:endParaRPr>
          </a:p>
          <a:p>
            <a:pPr marL="0" lvl="0" indent="0" algn="l" rtl="0">
              <a:lnSpc>
                <a:spcPct val="150022"/>
              </a:lnSpc>
              <a:spcBef>
                <a:spcPts val="0"/>
              </a:spcBef>
              <a:spcAft>
                <a:spcPts val="0"/>
              </a:spcAft>
              <a:buClr>
                <a:schemeClr val="dk1"/>
              </a:buClr>
              <a:buFont typeface="Arial"/>
              <a:buNone/>
            </a:pPr>
            <a:r>
              <a:rPr lang="pl" sz="2199" dirty="0">
                <a:solidFill>
                  <a:srgbClr val="1E2328"/>
                </a:solidFill>
                <a:latin typeface="Montserrat"/>
                <a:ea typeface="Montserrat"/>
                <a:cs typeface="Montserrat"/>
                <a:sym typeface="Montserrat"/>
              </a:rPr>
              <a:t>Wykończenia stanowią ważną część procesu tekstylnego, ponieważ zmieniają estetykę, trwałość i inne istotne cechy tkanin. Mają również duży wpływ na środowisko, ponieważ powszechnie wymagają stosowania chemikaliów i dużych ilości wody.</a:t>
            </a:r>
            <a:endParaRPr sz="2199" dirty="0">
              <a:solidFill>
                <a:srgbClr val="1E2328"/>
              </a:solidFill>
              <a:latin typeface="Montserrat"/>
              <a:ea typeface="Montserrat"/>
              <a:cs typeface="Montserrat"/>
              <a:sym typeface="Montserrat"/>
            </a:endParaRPr>
          </a:p>
        </p:txBody>
      </p:sp>
      <p:grpSp>
        <p:nvGrpSpPr>
          <p:cNvPr id="368" name="Google Shape;368;g2d90e5fdcfd_0_188"/>
          <p:cNvGrpSpPr/>
          <p:nvPr/>
        </p:nvGrpSpPr>
        <p:grpSpPr>
          <a:xfrm>
            <a:off x="0" y="0"/>
            <a:ext cx="18288000" cy="10287000"/>
            <a:chOff x="0" y="0"/>
            <a:chExt cx="24384000" cy="13716000"/>
          </a:xfrm>
        </p:grpSpPr>
        <p:cxnSp>
          <p:nvCxnSpPr>
            <p:cNvPr id="369" name="Google Shape;369;g2d90e5fdcfd_0_188"/>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370" name="Google Shape;370;g2d90e5fdcfd_0_188"/>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371" name="Google Shape;371;g2d90e5fdcfd_0_188"/>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a:lstStyle/>
            <a:p>
              <a:endParaRPr lang="pl-PL"/>
            </a:p>
          </p:txBody>
        </p:sp>
        <p:sp>
          <p:nvSpPr>
            <p:cNvPr id="372" name="Google Shape;372;g2d90e5fdcfd_0_188"/>
            <p:cNvSpPr txBox="1"/>
            <p:nvPr/>
          </p:nvSpPr>
          <p:spPr>
            <a:xfrm>
              <a:off x="9588879" y="439208"/>
              <a:ext cx="3675000" cy="625641"/>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None/>
              </a:pPr>
              <a:r>
                <a:rPr lang="pl" sz="2499" b="0" i="0" u="none" strike="noStrike" cap="none" dirty="0">
                  <a:solidFill>
                    <a:srgbClr val="1E2328"/>
                  </a:solidFill>
                  <a:latin typeface="Montserrat"/>
                  <a:ea typeface="Montserrat"/>
                  <a:cs typeface="Montserrat"/>
                  <a:sym typeface="Montserrat"/>
                </a:rPr>
                <a:t>Moduł </a:t>
              </a:r>
              <a:r>
                <a:rPr lang="pl" sz="2499" dirty="0">
                  <a:solidFill>
                    <a:srgbClr val="1E2328"/>
                  </a:solidFill>
                  <a:latin typeface="Montserrat"/>
                  <a:ea typeface="Montserrat"/>
                  <a:cs typeface="Montserrat"/>
                  <a:sym typeface="Montserrat"/>
                </a:rPr>
                <a:t>3 </a:t>
              </a:r>
              <a:r>
                <a:rPr lang="pl" sz="2499" b="0" i="0" u="none" strike="noStrike" cap="none" dirty="0">
                  <a:solidFill>
                    <a:srgbClr val="1E2328"/>
                  </a:solidFill>
                  <a:latin typeface="Montserrat"/>
                  <a:ea typeface="Montserrat"/>
                  <a:cs typeface="Montserrat"/>
                  <a:sym typeface="Montserrat"/>
                </a:rPr>
                <a:t>, Unit </a:t>
              </a:r>
              <a:r>
                <a:rPr lang="pl" sz="2499" dirty="0">
                  <a:solidFill>
                    <a:srgbClr val="1E2328"/>
                  </a:solidFill>
                  <a:latin typeface="Montserrat"/>
                  <a:ea typeface="Montserrat"/>
                  <a:cs typeface="Montserrat"/>
                  <a:sym typeface="Montserrat"/>
                </a:rPr>
                <a:t>4</a:t>
              </a:r>
              <a:endParaRPr dirty="0"/>
            </a:p>
          </p:txBody>
        </p:sp>
      </p:grpSp>
      <p:cxnSp>
        <p:nvCxnSpPr>
          <p:cNvPr id="374" name="Google Shape;374;g2d90e5fdcfd_0_188"/>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375" name="Google Shape;375;g2d90e5fdcfd_0_188"/>
          <p:cNvGrpSpPr/>
          <p:nvPr/>
        </p:nvGrpSpPr>
        <p:grpSpPr>
          <a:xfrm>
            <a:off x="1028700" y="2539750"/>
            <a:ext cx="5633430" cy="2964962"/>
            <a:chOff x="0" y="0"/>
            <a:chExt cx="1980673" cy="1084200"/>
          </a:xfrm>
        </p:grpSpPr>
        <p:sp>
          <p:nvSpPr>
            <p:cNvPr id="376" name="Google Shape;376;g2d90e5fdcfd_0_188"/>
            <p:cNvSpPr/>
            <p:nvPr/>
          </p:nvSpPr>
          <p:spPr>
            <a:xfrm>
              <a:off x="0" y="0"/>
              <a:ext cx="1980673" cy="1084155"/>
            </a:xfrm>
            <a:custGeom>
              <a:avLst/>
              <a:gdLst/>
              <a:ahLst/>
              <a:cxnLst/>
              <a:rect l="l" t="t" r="r" b="b"/>
              <a:pathLst>
                <a:path w="1980673" h="1084155" extrusionOk="0">
                  <a:moveTo>
                    <a:pt x="0" y="0"/>
                  </a:moveTo>
                  <a:lnTo>
                    <a:pt x="1980673" y="0"/>
                  </a:lnTo>
                  <a:lnTo>
                    <a:pt x="1980673" y="1084155"/>
                  </a:lnTo>
                  <a:lnTo>
                    <a:pt x="0" y="1084155"/>
                  </a:lnTo>
                  <a:close/>
                </a:path>
              </a:pathLst>
            </a:custGeom>
            <a:solidFill>
              <a:srgbClr val="1E2328"/>
            </a:solidFill>
            <a:ln>
              <a:noFill/>
            </a:ln>
          </p:spPr>
          <p:txBody>
            <a:bodyPr/>
            <a:lstStyle/>
            <a:p>
              <a:endParaRPr lang="pl-PL"/>
            </a:p>
          </p:txBody>
        </p:sp>
        <p:sp>
          <p:nvSpPr>
            <p:cNvPr id="377" name="Google Shape;377;g2d90e5fdcfd_0_188"/>
            <p:cNvSpPr txBox="1"/>
            <p:nvPr/>
          </p:nvSpPr>
          <p:spPr>
            <a:xfrm>
              <a:off x="0" y="0"/>
              <a:ext cx="1980600" cy="1084200"/>
            </a:xfrm>
            <a:prstGeom prst="rect">
              <a:avLst/>
            </a:prstGeom>
            <a:no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78" name="Google Shape;378;g2d90e5fdcfd_0_188"/>
          <p:cNvSpPr txBox="1"/>
          <p:nvPr/>
        </p:nvSpPr>
        <p:spPr>
          <a:xfrm>
            <a:off x="1028492" y="2943725"/>
            <a:ext cx="5614678" cy="1863459"/>
          </a:xfrm>
          <a:prstGeom prst="rect">
            <a:avLst/>
          </a:prstGeom>
          <a:noFill/>
          <a:ln>
            <a:noFill/>
          </a:ln>
        </p:spPr>
        <p:txBody>
          <a:bodyPr spcFirstLastPara="1" wrap="square" lIns="0" tIns="0" rIns="0" bIns="0" anchor="t" anchorCtr="0">
            <a:spAutoFit/>
          </a:bodyPr>
          <a:lstStyle/>
          <a:p>
            <a:pPr marL="0" marR="0" lvl="0" indent="0" algn="l" rtl="0">
              <a:lnSpc>
                <a:spcPct val="122002"/>
              </a:lnSpc>
              <a:spcBef>
                <a:spcPts val="0"/>
              </a:spcBef>
              <a:spcAft>
                <a:spcPts val="0"/>
              </a:spcAft>
              <a:buNone/>
            </a:pPr>
            <a:r>
              <a:rPr lang="pl" sz="4963" b="1" dirty="0">
                <a:solidFill>
                  <a:srgbClr val="FFFFFF"/>
                </a:solidFill>
                <a:latin typeface="Montserrat"/>
                <a:ea typeface="Montserrat"/>
                <a:cs typeface="Montserrat"/>
                <a:sym typeface="Montserrat"/>
              </a:rPr>
              <a:t>EKOLOGICZNY</a:t>
            </a:r>
            <a:endParaRPr sz="4963" b="1" dirty="0">
              <a:solidFill>
                <a:srgbClr val="FFFFFF"/>
              </a:solidFill>
              <a:latin typeface="Montserrat"/>
              <a:ea typeface="Montserrat"/>
              <a:cs typeface="Montserrat"/>
              <a:sym typeface="Montserrat"/>
            </a:endParaRPr>
          </a:p>
          <a:p>
            <a:pPr marL="0" marR="0" lvl="0" indent="0" algn="l" rtl="0">
              <a:lnSpc>
                <a:spcPct val="122002"/>
              </a:lnSpc>
              <a:spcBef>
                <a:spcPts val="0"/>
              </a:spcBef>
              <a:spcAft>
                <a:spcPts val="0"/>
              </a:spcAft>
              <a:buNone/>
            </a:pPr>
            <a:r>
              <a:rPr lang="pl" sz="4963" b="1" dirty="0">
                <a:solidFill>
                  <a:srgbClr val="FFFFFF"/>
                </a:solidFill>
                <a:latin typeface="Montserrat"/>
                <a:ea typeface="Montserrat"/>
                <a:cs typeface="Montserrat"/>
                <a:sym typeface="Montserrat"/>
              </a:rPr>
              <a:t>WYKOŃCZENIA</a:t>
            </a:r>
            <a:endParaRPr sz="4963" b="1" dirty="0">
              <a:solidFill>
                <a:srgbClr val="FFFFFF"/>
              </a:solidFill>
              <a:latin typeface="Montserrat"/>
              <a:ea typeface="Montserrat"/>
              <a:cs typeface="Montserrat"/>
              <a:sym typeface="Montserrat"/>
            </a:endParaRPr>
          </a:p>
        </p:txBody>
      </p:sp>
      <p:sp>
        <p:nvSpPr>
          <p:cNvPr id="379" name="Google Shape;379;g2d90e5fdcfd_0_188"/>
          <p:cNvSpPr txBox="1"/>
          <p:nvPr/>
        </p:nvSpPr>
        <p:spPr>
          <a:xfrm>
            <a:off x="1031566" y="351095"/>
            <a:ext cx="4506600" cy="384600"/>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None/>
            </a:pPr>
            <a:r>
              <a:rPr lang="pl" sz="2499" b="0" i="0" u="none" strike="noStrike" cap="none">
                <a:solidFill>
                  <a:srgbClr val="1E2328"/>
                </a:solidFill>
                <a:latin typeface="DM Serif Display"/>
                <a:ea typeface="DM Serif Display"/>
                <a:cs typeface="DM Serif Display"/>
                <a:sym typeface="DM Serif Display"/>
              </a:rPr>
              <a:t>Program szkoleniowy UpTraK</a:t>
            </a:r>
            <a:endParaRPr/>
          </a:p>
        </p:txBody>
      </p:sp>
      <p:grpSp>
        <p:nvGrpSpPr>
          <p:cNvPr id="380" name="Google Shape;380;g2d90e5fdcfd_0_188"/>
          <p:cNvGrpSpPr/>
          <p:nvPr/>
        </p:nvGrpSpPr>
        <p:grpSpPr>
          <a:xfrm>
            <a:off x="1028700" y="6400676"/>
            <a:ext cx="5633430" cy="3724769"/>
            <a:chOff x="0" y="0"/>
            <a:chExt cx="1980673" cy="1084200"/>
          </a:xfrm>
        </p:grpSpPr>
        <p:sp>
          <p:nvSpPr>
            <p:cNvPr id="381" name="Google Shape;381;g2d90e5fdcfd_0_188"/>
            <p:cNvSpPr/>
            <p:nvPr/>
          </p:nvSpPr>
          <p:spPr>
            <a:xfrm>
              <a:off x="0" y="0"/>
              <a:ext cx="1980673" cy="1084155"/>
            </a:xfrm>
            <a:custGeom>
              <a:avLst/>
              <a:gdLst/>
              <a:ahLst/>
              <a:cxnLst/>
              <a:rect l="l" t="t" r="r" b="b"/>
              <a:pathLst>
                <a:path w="1980673" h="1084155" extrusionOk="0">
                  <a:moveTo>
                    <a:pt x="0" y="0"/>
                  </a:moveTo>
                  <a:lnTo>
                    <a:pt x="1980673" y="0"/>
                  </a:lnTo>
                  <a:lnTo>
                    <a:pt x="1980673" y="1084155"/>
                  </a:lnTo>
                  <a:lnTo>
                    <a:pt x="0" y="1084155"/>
                  </a:lnTo>
                  <a:close/>
                </a:path>
              </a:pathLst>
            </a:custGeom>
            <a:solidFill>
              <a:srgbClr val="1E2328"/>
            </a:solidFill>
            <a:ln>
              <a:noFill/>
            </a:ln>
          </p:spPr>
          <p:txBody>
            <a:bodyPr/>
            <a:lstStyle/>
            <a:p>
              <a:endParaRPr lang="pl-PL"/>
            </a:p>
          </p:txBody>
        </p:sp>
        <p:sp>
          <p:nvSpPr>
            <p:cNvPr id="382" name="Google Shape;382;g2d90e5fdcfd_0_188"/>
            <p:cNvSpPr txBox="1"/>
            <p:nvPr/>
          </p:nvSpPr>
          <p:spPr>
            <a:xfrm>
              <a:off x="0" y="0"/>
              <a:ext cx="1980600" cy="1084200"/>
            </a:xfrm>
            <a:prstGeom prst="rect">
              <a:avLst/>
            </a:prstGeom>
            <a:no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383" name="Google Shape;383;g2d90e5fdcfd_0_188"/>
          <p:cNvPicPr preferRelativeResize="0"/>
          <p:nvPr/>
        </p:nvPicPr>
        <p:blipFill rotWithShape="1">
          <a:blip r:embed="rId4">
            <a:alphaModFix/>
          </a:blip>
          <a:srcRect t="2442" b="43995"/>
          <a:stretch/>
        </p:blipFill>
        <p:spPr>
          <a:xfrm>
            <a:off x="1031575" y="6107750"/>
            <a:ext cx="5633425" cy="4017701"/>
          </a:xfrm>
          <a:prstGeom prst="rect">
            <a:avLst/>
          </a:prstGeom>
          <a:noFill/>
          <a:ln>
            <a:noFill/>
          </a:ln>
        </p:spPr>
      </p:pic>
      <p:sp>
        <p:nvSpPr>
          <p:cNvPr id="2" name="Google Shape;245;p8">
            <a:extLst>
              <a:ext uri="{FF2B5EF4-FFF2-40B4-BE49-F238E27FC236}">
                <a16:creationId xmlns:a16="http://schemas.microsoft.com/office/drawing/2014/main" id="{63FBAE78-26B6-6E67-DBE6-189DE2726DD9}"/>
              </a:ext>
            </a:extLst>
          </p:cNvPr>
          <p:cNvSpPr txBox="1"/>
          <p:nvPr/>
        </p:nvSpPr>
        <p:spPr>
          <a:xfrm rot="16200000">
            <a:off x="15594113" y="7170983"/>
            <a:ext cx="3780450" cy="337913"/>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chemeClr val="dk1"/>
              </a:buClr>
              <a:buSzPts val="1800"/>
              <a:buFont typeface="Arial"/>
              <a:buNone/>
            </a:pPr>
            <a:r>
              <a:rPr lang="pl" sz="1800" b="0" i="0" u="sng" strike="noStrike" cap="none" dirty="0">
                <a:solidFill>
                  <a:schemeClr val="hlink"/>
                </a:solidFill>
                <a:latin typeface="Montserrat"/>
                <a:ea typeface="Montserrat"/>
                <a:cs typeface="Montserrat"/>
                <a:sym typeface="Montserrat"/>
                <a:hlinkClick r:id="rId5"/>
              </a:rPr>
              <a:t>www.fashionupproject.com</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pSp>
        <p:nvGrpSpPr>
          <p:cNvPr id="388" name="Google Shape;388;g32fd3a788c9_0_373"/>
          <p:cNvGrpSpPr/>
          <p:nvPr/>
        </p:nvGrpSpPr>
        <p:grpSpPr>
          <a:xfrm>
            <a:off x="928050" y="1312125"/>
            <a:ext cx="12265553" cy="1214054"/>
            <a:chOff x="0" y="0"/>
            <a:chExt cx="2254200" cy="3661200"/>
          </a:xfrm>
        </p:grpSpPr>
        <p:sp>
          <p:nvSpPr>
            <p:cNvPr id="389" name="Google Shape;389;g32fd3a788c9_0_373"/>
            <p:cNvSpPr/>
            <p:nvPr/>
          </p:nvSpPr>
          <p:spPr>
            <a:xfrm>
              <a:off x="0" y="0"/>
              <a:ext cx="2254172" cy="3661101"/>
            </a:xfrm>
            <a:custGeom>
              <a:avLst/>
              <a:gdLst/>
              <a:ahLst/>
              <a:cxnLst/>
              <a:rect l="l" t="t" r="r" b="b"/>
              <a:pathLst>
                <a:path w="2254172" h="3661101" extrusionOk="0">
                  <a:moveTo>
                    <a:pt x="0" y="0"/>
                  </a:moveTo>
                  <a:lnTo>
                    <a:pt x="2254172" y="0"/>
                  </a:lnTo>
                  <a:lnTo>
                    <a:pt x="2254172" y="3661101"/>
                  </a:lnTo>
                  <a:lnTo>
                    <a:pt x="0" y="3661101"/>
                  </a:lnTo>
                  <a:close/>
                </a:path>
              </a:pathLst>
            </a:custGeom>
            <a:solidFill>
              <a:srgbClr val="CFCF5A"/>
            </a:solidFill>
            <a:ln>
              <a:noFill/>
            </a:ln>
          </p:spPr>
          <p:txBody>
            <a:bodyPr/>
            <a:lstStyle/>
            <a:p>
              <a:endParaRPr lang="pl-PL"/>
            </a:p>
          </p:txBody>
        </p:sp>
        <p:sp>
          <p:nvSpPr>
            <p:cNvPr id="390" name="Google Shape;390;g32fd3a788c9_0_373"/>
            <p:cNvSpPr txBox="1"/>
            <p:nvPr/>
          </p:nvSpPr>
          <p:spPr>
            <a:xfrm>
              <a:off x="0" y="0"/>
              <a:ext cx="2254200" cy="36612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91" name="Google Shape;391;g32fd3a788c9_0_373"/>
          <p:cNvGrpSpPr/>
          <p:nvPr/>
        </p:nvGrpSpPr>
        <p:grpSpPr>
          <a:xfrm>
            <a:off x="12759477" y="5674870"/>
            <a:ext cx="2839841" cy="4612380"/>
            <a:chOff x="0" y="0"/>
            <a:chExt cx="2254200" cy="3661200"/>
          </a:xfrm>
        </p:grpSpPr>
        <p:sp>
          <p:nvSpPr>
            <p:cNvPr id="392" name="Google Shape;392;g32fd3a788c9_0_373"/>
            <p:cNvSpPr/>
            <p:nvPr/>
          </p:nvSpPr>
          <p:spPr>
            <a:xfrm>
              <a:off x="0" y="0"/>
              <a:ext cx="2254172" cy="3661101"/>
            </a:xfrm>
            <a:custGeom>
              <a:avLst/>
              <a:gdLst/>
              <a:ahLst/>
              <a:cxnLst/>
              <a:rect l="l" t="t" r="r" b="b"/>
              <a:pathLst>
                <a:path w="2254172" h="3661101" extrusionOk="0">
                  <a:moveTo>
                    <a:pt x="0" y="0"/>
                  </a:moveTo>
                  <a:lnTo>
                    <a:pt x="2254172" y="0"/>
                  </a:lnTo>
                  <a:lnTo>
                    <a:pt x="2254172" y="3661101"/>
                  </a:lnTo>
                  <a:lnTo>
                    <a:pt x="0" y="3661101"/>
                  </a:lnTo>
                  <a:close/>
                </a:path>
              </a:pathLst>
            </a:custGeom>
            <a:solidFill>
              <a:srgbClr val="CFCF5A"/>
            </a:solidFill>
            <a:ln>
              <a:noFill/>
            </a:ln>
          </p:spPr>
          <p:txBody>
            <a:bodyPr/>
            <a:lstStyle/>
            <a:p>
              <a:endParaRPr lang="pl-PL"/>
            </a:p>
          </p:txBody>
        </p:sp>
        <p:sp>
          <p:nvSpPr>
            <p:cNvPr id="393" name="Google Shape;393;g32fd3a788c9_0_373"/>
            <p:cNvSpPr txBox="1"/>
            <p:nvPr/>
          </p:nvSpPr>
          <p:spPr>
            <a:xfrm>
              <a:off x="0" y="0"/>
              <a:ext cx="2254200" cy="36612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394" name="Google Shape;394;g32fd3a788c9_0_373"/>
          <p:cNvPicPr preferRelativeResize="0"/>
          <p:nvPr/>
        </p:nvPicPr>
        <p:blipFill rotWithShape="1">
          <a:blip r:embed="rId3">
            <a:alphaModFix/>
          </a:blip>
          <a:srcRect l="7258" r="34900"/>
          <a:stretch/>
        </p:blipFill>
        <p:spPr>
          <a:xfrm>
            <a:off x="11165900" y="2265200"/>
            <a:ext cx="3187776" cy="6889275"/>
          </a:xfrm>
          <a:prstGeom prst="rect">
            <a:avLst/>
          </a:prstGeom>
          <a:noFill/>
          <a:ln>
            <a:noFill/>
          </a:ln>
        </p:spPr>
      </p:pic>
      <p:grpSp>
        <p:nvGrpSpPr>
          <p:cNvPr id="395" name="Google Shape;395;g32fd3a788c9_0_373"/>
          <p:cNvGrpSpPr/>
          <p:nvPr/>
        </p:nvGrpSpPr>
        <p:grpSpPr>
          <a:xfrm>
            <a:off x="0" y="0"/>
            <a:ext cx="18288000" cy="10287000"/>
            <a:chOff x="0" y="0"/>
            <a:chExt cx="24384000" cy="13716000"/>
          </a:xfrm>
        </p:grpSpPr>
        <p:cxnSp>
          <p:nvCxnSpPr>
            <p:cNvPr id="396" name="Google Shape;396;g32fd3a788c9_0_373"/>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397" name="Google Shape;397;g32fd3a788c9_0_373"/>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398" name="Google Shape;398;g32fd3a788c9_0_373"/>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4">
                <a:alphaModFix/>
              </a:blip>
              <a:stretch>
                <a:fillRect/>
              </a:stretch>
            </a:blipFill>
            <a:ln>
              <a:noFill/>
            </a:ln>
          </p:spPr>
          <p:txBody>
            <a:bodyPr/>
            <a:lstStyle/>
            <a:p>
              <a:endParaRPr lang="pl-PL"/>
            </a:p>
          </p:txBody>
        </p:sp>
        <p:sp>
          <p:nvSpPr>
            <p:cNvPr id="399" name="Google Shape;399;g32fd3a788c9_0_373"/>
            <p:cNvSpPr txBox="1"/>
            <p:nvPr/>
          </p:nvSpPr>
          <p:spPr>
            <a:xfrm>
              <a:off x="9588879" y="439208"/>
              <a:ext cx="3675000" cy="625641"/>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Clr>
                  <a:srgbClr val="000000"/>
                </a:buClr>
                <a:buSzPts val="2499"/>
                <a:buFont typeface="Arial"/>
                <a:buNone/>
              </a:pPr>
              <a:r>
                <a:rPr lang="pl" sz="2499" b="0" i="0" u="none" strike="noStrike" cap="none" dirty="0">
                  <a:solidFill>
                    <a:srgbClr val="1E2328"/>
                  </a:solidFill>
                  <a:latin typeface="Montserrat"/>
                  <a:ea typeface="Montserrat"/>
                  <a:cs typeface="Montserrat"/>
                  <a:sym typeface="Montserrat"/>
                </a:rPr>
                <a:t>Moduł 3, Unit </a:t>
              </a:r>
              <a:r>
                <a:rPr lang="pl" sz="2499" dirty="0">
                  <a:solidFill>
                    <a:srgbClr val="1E2328"/>
                  </a:solidFill>
                  <a:latin typeface="Montserrat"/>
                  <a:ea typeface="Montserrat"/>
                  <a:cs typeface="Montserrat"/>
                  <a:sym typeface="Montserrat"/>
                </a:rPr>
                <a:t>4</a:t>
              </a:r>
              <a:endParaRPr sz="1400" b="0" i="0" u="none" strike="noStrike" cap="none" dirty="0">
                <a:solidFill>
                  <a:srgbClr val="000000"/>
                </a:solidFill>
                <a:latin typeface="Arial"/>
                <a:ea typeface="Arial"/>
                <a:cs typeface="Arial"/>
                <a:sym typeface="Arial"/>
              </a:endParaRPr>
            </a:p>
          </p:txBody>
        </p:sp>
        <p:sp>
          <p:nvSpPr>
            <p:cNvPr id="400" name="Google Shape;400;g32fd3a788c9_0_373"/>
            <p:cNvSpPr txBox="1"/>
            <p:nvPr/>
          </p:nvSpPr>
          <p:spPr>
            <a:xfrm rot="-5400000">
              <a:off x="20850950" y="9698250"/>
              <a:ext cx="4923000" cy="3693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chemeClr val="dk1"/>
                </a:buClr>
                <a:buSzPts val="1800"/>
                <a:buFont typeface="Arial"/>
                <a:buNone/>
              </a:pPr>
              <a:r>
                <a:rPr lang="pl" sz="1800" b="0" i="0" u="sng" strike="noStrike" cap="none">
                  <a:solidFill>
                    <a:schemeClr val="hlink"/>
                  </a:solidFill>
                  <a:latin typeface="Montserrat"/>
                  <a:ea typeface="Montserrat"/>
                  <a:cs typeface="Montserrat"/>
                  <a:sym typeface="Montserrat"/>
                  <a:hlinkClick r:id="rId5"/>
                </a:rPr>
                <a:t>www.fashionupproject.com</a:t>
              </a:r>
              <a:endParaRPr sz="1400" b="0" i="0" u="none" strike="noStrike" cap="none">
                <a:solidFill>
                  <a:srgbClr val="000000"/>
                </a:solidFill>
                <a:latin typeface="Arial"/>
                <a:ea typeface="Arial"/>
                <a:cs typeface="Arial"/>
                <a:sym typeface="Arial"/>
              </a:endParaRPr>
            </a:p>
          </p:txBody>
        </p:sp>
      </p:grpSp>
      <p:cxnSp>
        <p:nvCxnSpPr>
          <p:cNvPr id="401" name="Google Shape;401;g32fd3a788c9_0_373"/>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402" name="Google Shape;402;g32fd3a788c9_0_373"/>
          <p:cNvGrpSpPr/>
          <p:nvPr/>
        </p:nvGrpSpPr>
        <p:grpSpPr>
          <a:xfrm>
            <a:off x="10948449" y="2091441"/>
            <a:ext cx="3622164" cy="7165318"/>
            <a:chOff x="0" y="0"/>
            <a:chExt cx="2620010" cy="5182870"/>
          </a:xfrm>
        </p:grpSpPr>
        <p:sp>
          <p:nvSpPr>
            <p:cNvPr id="403" name="Google Shape;403;g32fd3a788c9_0_373"/>
            <p:cNvSpPr/>
            <p:nvPr/>
          </p:nvSpPr>
          <p:spPr>
            <a:xfrm>
              <a:off x="53340" y="25400"/>
              <a:ext cx="2513330" cy="5132070"/>
            </a:xfrm>
            <a:custGeom>
              <a:avLst/>
              <a:gdLst/>
              <a:ahLst/>
              <a:cxnLst/>
              <a:rect l="l" t="t" r="r" b="b"/>
              <a:pathLst>
                <a:path w="2513330" h="5132070" extrusionOk="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g32fd3a788c9_0_373"/>
            <p:cNvSpPr/>
            <p:nvPr/>
          </p:nvSpPr>
          <p:spPr>
            <a:xfrm>
              <a:off x="1121410" y="198120"/>
              <a:ext cx="347980" cy="43180"/>
            </a:xfrm>
            <a:custGeom>
              <a:avLst/>
              <a:gdLst/>
              <a:ahLst/>
              <a:cxnLst/>
              <a:rect l="l" t="t" r="r" b="b"/>
              <a:pathLst>
                <a:path w="347980" h="43180" extrusionOk="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g32fd3a788c9_0_373"/>
            <p:cNvSpPr/>
            <p:nvPr/>
          </p:nvSpPr>
          <p:spPr>
            <a:xfrm>
              <a:off x="1578312" y="187909"/>
              <a:ext cx="66636" cy="63602"/>
            </a:xfrm>
            <a:custGeom>
              <a:avLst/>
              <a:gdLst/>
              <a:ahLst/>
              <a:cxnLst/>
              <a:rect l="l" t="t" r="r" b="b"/>
              <a:pathLst>
                <a:path w="66636" h="63602" extrusionOk="0">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g32fd3a788c9_0_373"/>
            <p:cNvSpPr/>
            <p:nvPr/>
          </p:nvSpPr>
          <p:spPr>
            <a:xfrm>
              <a:off x="0" y="685800"/>
              <a:ext cx="27940" cy="213360"/>
            </a:xfrm>
            <a:custGeom>
              <a:avLst/>
              <a:gdLst/>
              <a:ahLst/>
              <a:cxnLst/>
              <a:rect l="l" t="t" r="r" b="b"/>
              <a:pathLst>
                <a:path w="27940" h="213360" extrusionOk="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g32fd3a788c9_0_373"/>
            <p:cNvSpPr/>
            <p:nvPr/>
          </p:nvSpPr>
          <p:spPr>
            <a:xfrm>
              <a:off x="0" y="1057910"/>
              <a:ext cx="27940" cy="384810"/>
            </a:xfrm>
            <a:custGeom>
              <a:avLst/>
              <a:gdLst/>
              <a:ahLst/>
              <a:cxnLst/>
              <a:rect l="l" t="t" r="r" b="b"/>
              <a:pathLst>
                <a:path w="27940" h="384810" extrusionOk="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g32fd3a788c9_0_373"/>
            <p:cNvSpPr/>
            <p:nvPr/>
          </p:nvSpPr>
          <p:spPr>
            <a:xfrm>
              <a:off x="0" y="1526540"/>
              <a:ext cx="27940" cy="386080"/>
            </a:xfrm>
            <a:custGeom>
              <a:avLst/>
              <a:gdLst/>
              <a:ahLst/>
              <a:cxnLst/>
              <a:rect l="l" t="t" r="r" b="b"/>
              <a:pathLst>
                <a:path w="27940" h="386080" extrusionOk="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g32fd3a788c9_0_373"/>
            <p:cNvSpPr/>
            <p:nvPr/>
          </p:nvSpPr>
          <p:spPr>
            <a:xfrm>
              <a:off x="2592070" y="1184910"/>
              <a:ext cx="27940" cy="618490"/>
            </a:xfrm>
            <a:custGeom>
              <a:avLst/>
              <a:gdLst/>
              <a:ahLst/>
              <a:cxnLst/>
              <a:rect l="l" t="t" r="r" b="b"/>
              <a:pathLst>
                <a:path w="27940" h="618490" extrusionOk="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g32fd3a788c9_0_373"/>
            <p:cNvSpPr/>
            <p:nvPr/>
          </p:nvSpPr>
          <p:spPr>
            <a:xfrm>
              <a:off x="27940" y="0"/>
              <a:ext cx="2564130" cy="5182870"/>
            </a:xfrm>
            <a:custGeom>
              <a:avLst/>
              <a:gdLst/>
              <a:ahLst/>
              <a:cxnLst/>
              <a:rect l="l" t="t" r="r" b="b"/>
              <a:pathLst>
                <a:path w="2564130" h="5182870" extrusionOk="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1" name="Google Shape;411;g32fd3a788c9_0_373"/>
          <p:cNvSpPr txBox="1"/>
          <p:nvPr/>
        </p:nvSpPr>
        <p:spPr>
          <a:xfrm>
            <a:off x="3050025" y="1457450"/>
            <a:ext cx="8226300" cy="923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pl" sz="6000" dirty="0">
                <a:solidFill>
                  <a:srgbClr val="1E2328"/>
                </a:solidFill>
                <a:latin typeface="Montserrat Black"/>
                <a:ea typeface="Montserrat Black"/>
                <a:cs typeface="Montserrat Black"/>
                <a:sym typeface="Montserrat Black"/>
              </a:rPr>
              <a:t>FARBOWANIE</a:t>
            </a:r>
            <a:endParaRPr sz="1400" b="0" i="0" u="none" strike="noStrike" cap="none" dirty="0">
              <a:solidFill>
                <a:srgbClr val="000000"/>
              </a:solidFill>
              <a:latin typeface="Montserrat Black"/>
              <a:ea typeface="Montserrat Black"/>
              <a:cs typeface="Montserrat Black"/>
              <a:sym typeface="Montserrat Black"/>
            </a:endParaRPr>
          </a:p>
        </p:txBody>
      </p:sp>
      <p:sp>
        <p:nvSpPr>
          <p:cNvPr id="412" name="Google Shape;412;g32fd3a788c9_0_373"/>
          <p:cNvSpPr txBox="1"/>
          <p:nvPr/>
        </p:nvSpPr>
        <p:spPr>
          <a:xfrm>
            <a:off x="928050" y="2814375"/>
            <a:ext cx="9738300" cy="8309967"/>
          </a:xfrm>
          <a:prstGeom prst="rect">
            <a:avLst/>
          </a:prstGeom>
          <a:noFill/>
          <a:ln>
            <a:noFill/>
          </a:ln>
        </p:spPr>
        <p:txBody>
          <a:bodyPr spcFirstLastPara="1" wrap="square" lIns="0" tIns="0" rIns="0" bIns="0" anchor="t" anchorCtr="0">
            <a:spAutoFit/>
          </a:bodyPr>
          <a:lstStyle/>
          <a:p>
            <a:pPr marL="0" marR="0" lvl="0" indent="0" algn="l" rtl="0">
              <a:lnSpc>
                <a:spcPct val="150022"/>
              </a:lnSpc>
              <a:spcBef>
                <a:spcPts val="0"/>
              </a:spcBef>
              <a:spcAft>
                <a:spcPts val="0"/>
              </a:spcAft>
              <a:buNone/>
            </a:pPr>
            <a:r>
              <a:rPr lang="pl" sz="2000" b="1" dirty="0">
                <a:solidFill>
                  <a:srgbClr val="1E2328"/>
                </a:solidFill>
                <a:latin typeface="Montserrat"/>
                <a:ea typeface="Montserrat"/>
                <a:cs typeface="Montserrat"/>
                <a:sym typeface="Montserrat"/>
              </a:rPr>
              <a:t>Barwienie naturalne</a:t>
            </a:r>
            <a:endParaRPr sz="2000" b="1"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r>
              <a:rPr lang="pl" sz="2000" dirty="0">
                <a:solidFill>
                  <a:srgbClr val="1E2328"/>
                </a:solidFill>
                <a:latin typeface="Montserrat"/>
                <a:ea typeface="Montserrat"/>
                <a:cs typeface="Montserrat"/>
                <a:sym typeface="Montserrat"/>
              </a:rPr>
              <a:t>Stosowanie barwników roślinnych, takich jak indygo, marzanna czy kurkuma, stanowi zrównoważoną alternatywę dla barwników syntetycznych. Barwniki te wymagają mniejszej ilości chemikaliów i są biodegradowalne. Można je stosować w domu. Inne alternatywy to barwienie lodem lub shibori (technika barwienia rezystowego polegająca na składaniu i wiązaniu tkaniny).</a:t>
            </a:r>
            <a:endParaRPr sz="2000"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r>
              <a:rPr lang="pl" sz="2000" b="1" dirty="0">
                <a:solidFill>
                  <a:srgbClr val="1E2328"/>
                </a:solidFill>
                <a:latin typeface="Montserrat"/>
                <a:ea typeface="Montserrat"/>
                <a:cs typeface="Montserrat"/>
                <a:sym typeface="Montserrat"/>
              </a:rPr>
              <a:t>Korzyści: </a:t>
            </a:r>
            <a:r>
              <a:rPr lang="pl" sz="2000" dirty="0">
                <a:solidFill>
                  <a:srgbClr val="1E2328"/>
                </a:solidFill>
                <a:latin typeface="Montserrat"/>
                <a:ea typeface="Montserrat"/>
                <a:cs typeface="Montserrat"/>
                <a:sym typeface="Montserrat"/>
              </a:rPr>
              <a:t>Odnawialne zasoby, mniejsze zanieczyszczenie chemiczne i mniejsze zużycie wody – można to zrobić na małą skalę, a nie przemysłowo</a:t>
            </a:r>
            <a:endParaRPr sz="2000" b="1"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r>
              <a:rPr lang="pl" sz="2000" b="1" dirty="0">
                <a:solidFill>
                  <a:srgbClr val="1E2328"/>
                </a:solidFill>
                <a:latin typeface="Montserrat"/>
                <a:ea typeface="Montserrat"/>
                <a:cs typeface="Montserrat"/>
                <a:sym typeface="Montserrat"/>
              </a:rPr>
              <a:t>Barwienie i wykańczanie bez wody</a:t>
            </a:r>
            <a:endParaRPr sz="2000" b="1"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r>
              <a:rPr lang="pl" sz="2000" dirty="0">
                <a:solidFill>
                  <a:srgbClr val="1E2328"/>
                </a:solidFill>
                <a:latin typeface="Montserrat"/>
                <a:ea typeface="Montserrat"/>
                <a:cs typeface="Montserrat"/>
                <a:sym typeface="Montserrat"/>
              </a:rPr>
              <a:t>AirDye® i Dyecoo to technologie barwienia bezwodnego, które wykorzystują sprężony CO2 do barwienia tkanin, eliminując potrzebę stosowania wody, środków chemicznych i szkodliwych produktów ubocznych, które zwykle występują podczas konwencjonalnego barwienia.</a:t>
            </a:r>
            <a:endParaRPr sz="2000"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r>
              <a:rPr lang="pl" sz="2000" b="1" dirty="0">
                <a:solidFill>
                  <a:srgbClr val="1E2328"/>
                </a:solidFill>
                <a:latin typeface="Montserrat"/>
                <a:ea typeface="Montserrat"/>
                <a:cs typeface="Montserrat"/>
                <a:sym typeface="Montserrat"/>
              </a:rPr>
              <a:t>Korzyści: </a:t>
            </a:r>
            <a:r>
              <a:rPr lang="pl" sz="2000" dirty="0">
                <a:solidFill>
                  <a:srgbClr val="1E2328"/>
                </a:solidFill>
                <a:latin typeface="Montserrat"/>
                <a:ea typeface="Montserrat"/>
                <a:cs typeface="Montserrat"/>
                <a:sym typeface="Montserrat"/>
              </a:rPr>
              <a:t>Oszczędność wody, mniejsze zużycie energii i ilość odpadów chemicznych.</a:t>
            </a:r>
            <a:endParaRPr sz="2000"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endParaRPr sz="2000"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Clr>
                <a:srgbClr val="000000"/>
              </a:buClr>
              <a:buSzPts val="1100"/>
              <a:buFont typeface="Arial"/>
              <a:buNone/>
            </a:pPr>
            <a:endParaRPr sz="2000" dirty="0">
              <a:solidFill>
                <a:srgbClr val="1E2328"/>
              </a:solidFill>
              <a:latin typeface="Montserrat"/>
              <a:ea typeface="Montserrat"/>
              <a:cs typeface="Montserrat"/>
              <a:sym typeface="Montserrat"/>
            </a:endParaRPr>
          </a:p>
        </p:txBody>
      </p:sp>
      <p:sp>
        <p:nvSpPr>
          <p:cNvPr id="413" name="Google Shape;413;g32fd3a788c9_0_373"/>
          <p:cNvSpPr txBox="1"/>
          <p:nvPr/>
        </p:nvSpPr>
        <p:spPr>
          <a:xfrm>
            <a:off x="1031566" y="351095"/>
            <a:ext cx="4506600" cy="384600"/>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Clr>
                <a:srgbClr val="000000"/>
              </a:buClr>
              <a:buSzPts val="2499"/>
              <a:buFont typeface="Arial"/>
              <a:buNone/>
            </a:pPr>
            <a:r>
              <a:rPr lang="pl" sz="2499" b="0" i="0" u="none" strike="noStrike" cap="none">
                <a:solidFill>
                  <a:srgbClr val="1E2328"/>
                </a:solidFill>
                <a:latin typeface="DM Serif Display"/>
                <a:ea typeface="DM Serif Display"/>
                <a:cs typeface="DM Serif Display"/>
                <a:sym typeface="DM Serif Display"/>
              </a:rPr>
              <a:t>Program szkoleniowy UpTraK</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grpSp>
        <p:nvGrpSpPr>
          <p:cNvPr id="418" name="Google Shape;418;g2d8fe57aed0_0_1"/>
          <p:cNvGrpSpPr/>
          <p:nvPr/>
        </p:nvGrpSpPr>
        <p:grpSpPr>
          <a:xfrm>
            <a:off x="928050" y="1312125"/>
            <a:ext cx="12265553" cy="1214054"/>
            <a:chOff x="0" y="0"/>
            <a:chExt cx="2254200" cy="3661200"/>
          </a:xfrm>
        </p:grpSpPr>
        <p:sp>
          <p:nvSpPr>
            <p:cNvPr id="419" name="Google Shape;419;g2d8fe57aed0_0_1"/>
            <p:cNvSpPr/>
            <p:nvPr/>
          </p:nvSpPr>
          <p:spPr>
            <a:xfrm>
              <a:off x="0" y="0"/>
              <a:ext cx="2254172" cy="3661101"/>
            </a:xfrm>
            <a:custGeom>
              <a:avLst/>
              <a:gdLst/>
              <a:ahLst/>
              <a:cxnLst/>
              <a:rect l="l" t="t" r="r" b="b"/>
              <a:pathLst>
                <a:path w="2254172" h="3661101" extrusionOk="0">
                  <a:moveTo>
                    <a:pt x="0" y="0"/>
                  </a:moveTo>
                  <a:lnTo>
                    <a:pt x="2254172" y="0"/>
                  </a:lnTo>
                  <a:lnTo>
                    <a:pt x="2254172" y="3661101"/>
                  </a:lnTo>
                  <a:lnTo>
                    <a:pt x="0" y="3661101"/>
                  </a:lnTo>
                  <a:close/>
                </a:path>
              </a:pathLst>
            </a:custGeom>
            <a:solidFill>
              <a:srgbClr val="CFCF5A"/>
            </a:solidFill>
            <a:ln>
              <a:noFill/>
            </a:ln>
          </p:spPr>
          <p:txBody>
            <a:bodyPr/>
            <a:lstStyle/>
            <a:p>
              <a:endParaRPr lang="pl-PL"/>
            </a:p>
          </p:txBody>
        </p:sp>
        <p:sp>
          <p:nvSpPr>
            <p:cNvPr id="420" name="Google Shape;420;g2d8fe57aed0_0_1"/>
            <p:cNvSpPr txBox="1"/>
            <p:nvPr/>
          </p:nvSpPr>
          <p:spPr>
            <a:xfrm>
              <a:off x="0" y="0"/>
              <a:ext cx="2254200" cy="36612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21" name="Google Shape;421;g2d8fe57aed0_0_1"/>
          <p:cNvGrpSpPr/>
          <p:nvPr/>
        </p:nvGrpSpPr>
        <p:grpSpPr>
          <a:xfrm>
            <a:off x="12759477" y="5674870"/>
            <a:ext cx="2839841" cy="4612380"/>
            <a:chOff x="0" y="0"/>
            <a:chExt cx="2254200" cy="3661200"/>
          </a:xfrm>
        </p:grpSpPr>
        <p:sp>
          <p:nvSpPr>
            <p:cNvPr id="422" name="Google Shape;422;g2d8fe57aed0_0_1"/>
            <p:cNvSpPr/>
            <p:nvPr/>
          </p:nvSpPr>
          <p:spPr>
            <a:xfrm>
              <a:off x="0" y="0"/>
              <a:ext cx="2254172" cy="3661101"/>
            </a:xfrm>
            <a:custGeom>
              <a:avLst/>
              <a:gdLst/>
              <a:ahLst/>
              <a:cxnLst/>
              <a:rect l="l" t="t" r="r" b="b"/>
              <a:pathLst>
                <a:path w="2254172" h="3661101" extrusionOk="0">
                  <a:moveTo>
                    <a:pt x="0" y="0"/>
                  </a:moveTo>
                  <a:lnTo>
                    <a:pt x="2254172" y="0"/>
                  </a:lnTo>
                  <a:lnTo>
                    <a:pt x="2254172" y="3661101"/>
                  </a:lnTo>
                  <a:lnTo>
                    <a:pt x="0" y="3661101"/>
                  </a:lnTo>
                  <a:close/>
                </a:path>
              </a:pathLst>
            </a:custGeom>
            <a:solidFill>
              <a:srgbClr val="CFCF5A"/>
            </a:solidFill>
            <a:ln>
              <a:noFill/>
            </a:ln>
          </p:spPr>
          <p:txBody>
            <a:bodyPr/>
            <a:lstStyle/>
            <a:p>
              <a:endParaRPr lang="pl-PL"/>
            </a:p>
          </p:txBody>
        </p:sp>
        <p:sp>
          <p:nvSpPr>
            <p:cNvPr id="423" name="Google Shape;423;g2d8fe57aed0_0_1"/>
            <p:cNvSpPr txBox="1"/>
            <p:nvPr/>
          </p:nvSpPr>
          <p:spPr>
            <a:xfrm>
              <a:off x="0" y="0"/>
              <a:ext cx="2254200" cy="36612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424" name="Google Shape;424;g2d8fe57aed0_0_1"/>
          <p:cNvPicPr preferRelativeResize="0"/>
          <p:nvPr/>
        </p:nvPicPr>
        <p:blipFill rotWithShape="1">
          <a:blip r:embed="rId3">
            <a:alphaModFix/>
          </a:blip>
          <a:srcRect l="10317" r="10317"/>
          <a:stretch/>
        </p:blipFill>
        <p:spPr>
          <a:xfrm>
            <a:off x="11165900" y="2265200"/>
            <a:ext cx="3187776" cy="6889277"/>
          </a:xfrm>
          <a:prstGeom prst="rect">
            <a:avLst/>
          </a:prstGeom>
          <a:noFill/>
          <a:ln>
            <a:noFill/>
          </a:ln>
        </p:spPr>
      </p:pic>
      <p:grpSp>
        <p:nvGrpSpPr>
          <p:cNvPr id="425" name="Google Shape;425;g2d8fe57aed0_0_1"/>
          <p:cNvGrpSpPr/>
          <p:nvPr/>
        </p:nvGrpSpPr>
        <p:grpSpPr>
          <a:xfrm>
            <a:off x="0" y="0"/>
            <a:ext cx="18288000" cy="10287000"/>
            <a:chOff x="0" y="0"/>
            <a:chExt cx="24384000" cy="13716000"/>
          </a:xfrm>
        </p:grpSpPr>
        <p:cxnSp>
          <p:nvCxnSpPr>
            <p:cNvPr id="426" name="Google Shape;426;g2d8fe57aed0_0_1"/>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427" name="Google Shape;427;g2d8fe57aed0_0_1"/>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428" name="Google Shape;428;g2d8fe57aed0_0_1"/>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4">
                <a:alphaModFix/>
              </a:blip>
              <a:stretch>
                <a:fillRect/>
              </a:stretch>
            </a:blipFill>
            <a:ln>
              <a:noFill/>
            </a:ln>
          </p:spPr>
          <p:txBody>
            <a:bodyPr/>
            <a:lstStyle/>
            <a:p>
              <a:endParaRPr lang="pl-PL"/>
            </a:p>
          </p:txBody>
        </p:sp>
        <p:sp>
          <p:nvSpPr>
            <p:cNvPr id="429" name="Google Shape;429;g2d8fe57aed0_0_1"/>
            <p:cNvSpPr txBox="1"/>
            <p:nvPr/>
          </p:nvSpPr>
          <p:spPr>
            <a:xfrm>
              <a:off x="9588879" y="439208"/>
              <a:ext cx="3675000" cy="625641"/>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Clr>
                  <a:srgbClr val="000000"/>
                </a:buClr>
                <a:buSzPts val="2499"/>
                <a:buFont typeface="Arial"/>
                <a:buNone/>
              </a:pPr>
              <a:r>
                <a:rPr lang="pl" sz="2499" b="0" i="0" u="none" strike="noStrike" cap="none" dirty="0">
                  <a:solidFill>
                    <a:srgbClr val="1E2328"/>
                  </a:solidFill>
                  <a:latin typeface="Montserrat"/>
                  <a:ea typeface="Montserrat"/>
                  <a:cs typeface="Montserrat"/>
                  <a:sym typeface="Montserrat"/>
                </a:rPr>
                <a:t>Moduł 3, Unit </a:t>
              </a:r>
              <a:r>
                <a:rPr lang="pl" sz="2499" dirty="0">
                  <a:solidFill>
                    <a:srgbClr val="1E2328"/>
                  </a:solidFill>
                  <a:latin typeface="Montserrat"/>
                  <a:ea typeface="Montserrat"/>
                  <a:cs typeface="Montserrat"/>
                  <a:sym typeface="Montserrat"/>
                </a:rPr>
                <a:t>4</a:t>
              </a:r>
              <a:endParaRPr sz="1400" b="0" i="0" u="none" strike="noStrike" cap="none" dirty="0">
                <a:solidFill>
                  <a:srgbClr val="000000"/>
                </a:solidFill>
                <a:latin typeface="Arial"/>
                <a:ea typeface="Arial"/>
                <a:cs typeface="Arial"/>
                <a:sym typeface="Arial"/>
              </a:endParaRPr>
            </a:p>
          </p:txBody>
        </p:sp>
        <p:sp>
          <p:nvSpPr>
            <p:cNvPr id="430" name="Google Shape;430;g2d8fe57aed0_0_1"/>
            <p:cNvSpPr txBox="1"/>
            <p:nvPr/>
          </p:nvSpPr>
          <p:spPr>
            <a:xfrm rot="-5400000">
              <a:off x="20850950" y="9698250"/>
              <a:ext cx="4923000" cy="3693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chemeClr val="dk1"/>
                </a:buClr>
                <a:buSzPts val="1800"/>
                <a:buFont typeface="Arial"/>
                <a:buNone/>
              </a:pPr>
              <a:r>
                <a:rPr lang="pl" sz="1800" b="0" i="0" u="sng" strike="noStrike" cap="none">
                  <a:solidFill>
                    <a:schemeClr val="hlink"/>
                  </a:solidFill>
                  <a:latin typeface="Montserrat"/>
                  <a:ea typeface="Montserrat"/>
                  <a:cs typeface="Montserrat"/>
                  <a:sym typeface="Montserrat"/>
                  <a:hlinkClick r:id="rId5"/>
                </a:rPr>
                <a:t>www.fashionupproject.com</a:t>
              </a:r>
              <a:endParaRPr sz="1400" b="0" i="0" u="none" strike="noStrike" cap="none">
                <a:solidFill>
                  <a:srgbClr val="000000"/>
                </a:solidFill>
                <a:latin typeface="Arial"/>
                <a:ea typeface="Arial"/>
                <a:cs typeface="Arial"/>
                <a:sym typeface="Arial"/>
              </a:endParaRPr>
            </a:p>
          </p:txBody>
        </p:sp>
      </p:grpSp>
      <p:cxnSp>
        <p:nvCxnSpPr>
          <p:cNvPr id="431" name="Google Shape;431;g2d8fe57aed0_0_1"/>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432" name="Google Shape;432;g2d8fe57aed0_0_1"/>
          <p:cNvGrpSpPr/>
          <p:nvPr/>
        </p:nvGrpSpPr>
        <p:grpSpPr>
          <a:xfrm>
            <a:off x="10948449" y="2091441"/>
            <a:ext cx="3622164" cy="7165318"/>
            <a:chOff x="0" y="0"/>
            <a:chExt cx="2620010" cy="5182870"/>
          </a:xfrm>
        </p:grpSpPr>
        <p:sp>
          <p:nvSpPr>
            <p:cNvPr id="433" name="Google Shape;433;g2d8fe57aed0_0_1"/>
            <p:cNvSpPr/>
            <p:nvPr/>
          </p:nvSpPr>
          <p:spPr>
            <a:xfrm>
              <a:off x="53340" y="25400"/>
              <a:ext cx="2513330" cy="5132070"/>
            </a:xfrm>
            <a:custGeom>
              <a:avLst/>
              <a:gdLst/>
              <a:ahLst/>
              <a:cxnLst/>
              <a:rect l="l" t="t" r="r" b="b"/>
              <a:pathLst>
                <a:path w="2513330" h="5132070" extrusionOk="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g2d8fe57aed0_0_1"/>
            <p:cNvSpPr/>
            <p:nvPr/>
          </p:nvSpPr>
          <p:spPr>
            <a:xfrm>
              <a:off x="1121410" y="198120"/>
              <a:ext cx="347980" cy="43180"/>
            </a:xfrm>
            <a:custGeom>
              <a:avLst/>
              <a:gdLst/>
              <a:ahLst/>
              <a:cxnLst/>
              <a:rect l="l" t="t" r="r" b="b"/>
              <a:pathLst>
                <a:path w="347980" h="43180" extrusionOk="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g2d8fe57aed0_0_1"/>
            <p:cNvSpPr/>
            <p:nvPr/>
          </p:nvSpPr>
          <p:spPr>
            <a:xfrm>
              <a:off x="1578312" y="187909"/>
              <a:ext cx="66636" cy="63602"/>
            </a:xfrm>
            <a:custGeom>
              <a:avLst/>
              <a:gdLst/>
              <a:ahLst/>
              <a:cxnLst/>
              <a:rect l="l" t="t" r="r" b="b"/>
              <a:pathLst>
                <a:path w="66636" h="63602" extrusionOk="0">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g2d8fe57aed0_0_1"/>
            <p:cNvSpPr/>
            <p:nvPr/>
          </p:nvSpPr>
          <p:spPr>
            <a:xfrm>
              <a:off x="0" y="685800"/>
              <a:ext cx="27940" cy="213360"/>
            </a:xfrm>
            <a:custGeom>
              <a:avLst/>
              <a:gdLst/>
              <a:ahLst/>
              <a:cxnLst/>
              <a:rect l="l" t="t" r="r" b="b"/>
              <a:pathLst>
                <a:path w="27940" h="213360" extrusionOk="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g2d8fe57aed0_0_1"/>
            <p:cNvSpPr/>
            <p:nvPr/>
          </p:nvSpPr>
          <p:spPr>
            <a:xfrm>
              <a:off x="0" y="1057910"/>
              <a:ext cx="27940" cy="384810"/>
            </a:xfrm>
            <a:custGeom>
              <a:avLst/>
              <a:gdLst/>
              <a:ahLst/>
              <a:cxnLst/>
              <a:rect l="l" t="t" r="r" b="b"/>
              <a:pathLst>
                <a:path w="27940" h="384810" extrusionOk="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g2d8fe57aed0_0_1"/>
            <p:cNvSpPr/>
            <p:nvPr/>
          </p:nvSpPr>
          <p:spPr>
            <a:xfrm>
              <a:off x="0" y="1526540"/>
              <a:ext cx="27940" cy="386080"/>
            </a:xfrm>
            <a:custGeom>
              <a:avLst/>
              <a:gdLst/>
              <a:ahLst/>
              <a:cxnLst/>
              <a:rect l="l" t="t" r="r" b="b"/>
              <a:pathLst>
                <a:path w="27940" h="386080" extrusionOk="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g2d8fe57aed0_0_1"/>
            <p:cNvSpPr/>
            <p:nvPr/>
          </p:nvSpPr>
          <p:spPr>
            <a:xfrm>
              <a:off x="2592070" y="1184910"/>
              <a:ext cx="27940" cy="618490"/>
            </a:xfrm>
            <a:custGeom>
              <a:avLst/>
              <a:gdLst/>
              <a:ahLst/>
              <a:cxnLst/>
              <a:rect l="l" t="t" r="r" b="b"/>
              <a:pathLst>
                <a:path w="27940" h="618490" extrusionOk="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g2d8fe57aed0_0_1"/>
            <p:cNvSpPr/>
            <p:nvPr/>
          </p:nvSpPr>
          <p:spPr>
            <a:xfrm>
              <a:off x="27940" y="0"/>
              <a:ext cx="2564130" cy="5182870"/>
            </a:xfrm>
            <a:custGeom>
              <a:avLst/>
              <a:gdLst/>
              <a:ahLst/>
              <a:cxnLst/>
              <a:rect l="l" t="t" r="r" b="b"/>
              <a:pathLst>
                <a:path w="2564130" h="5182870" extrusionOk="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41" name="Google Shape;441;g2d8fe57aed0_0_1"/>
          <p:cNvSpPr txBox="1"/>
          <p:nvPr/>
        </p:nvSpPr>
        <p:spPr>
          <a:xfrm>
            <a:off x="1704925" y="1457450"/>
            <a:ext cx="9571500" cy="923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pl" sz="6000">
                <a:solidFill>
                  <a:srgbClr val="1E2328"/>
                </a:solidFill>
                <a:latin typeface="Montserrat Black"/>
                <a:ea typeface="Montserrat Black"/>
                <a:cs typeface="Montserrat Black"/>
                <a:sym typeface="Montserrat Black"/>
              </a:rPr>
              <a:t>DRUK</a:t>
            </a:r>
            <a:endParaRPr sz="1400" b="0" i="0" u="none" strike="noStrike" cap="none">
              <a:solidFill>
                <a:srgbClr val="000000"/>
              </a:solidFill>
              <a:latin typeface="Montserrat Black"/>
              <a:ea typeface="Montserrat Black"/>
              <a:cs typeface="Montserrat Black"/>
              <a:sym typeface="Montserrat Black"/>
            </a:endParaRPr>
          </a:p>
        </p:txBody>
      </p:sp>
      <p:sp>
        <p:nvSpPr>
          <p:cNvPr id="442" name="Google Shape;442;g2d8fe57aed0_0_1"/>
          <p:cNvSpPr txBox="1"/>
          <p:nvPr/>
        </p:nvSpPr>
        <p:spPr>
          <a:xfrm>
            <a:off x="837960" y="2483059"/>
            <a:ext cx="9231300" cy="7848302"/>
          </a:xfrm>
          <a:prstGeom prst="rect">
            <a:avLst/>
          </a:prstGeom>
          <a:noFill/>
          <a:ln>
            <a:noFill/>
          </a:ln>
        </p:spPr>
        <p:txBody>
          <a:bodyPr spcFirstLastPara="1" wrap="square" lIns="0" tIns="0" rIns="0" bIns="0" anchor="t" anchorCtr="0">
            <a:spAutoFit/>
          </a:bodyPr>
          <a:lstStyle/>
          <a:p>
            <a:pPr marL="0" marR="0" lvl="0" indent="0" algn="l" rtl="0">
              <a:lnSpc>
                <a:spcPct val="150022"/>
              </a:lnSpc>
              <a:spcBef>
                <a:spcPts val="0"/>
              </a:spcBef>
              <a:spcAft>
                <a:spcPts val="0"/>
              </a:spcAft>
              <a:buNone/>
            </a:pPr>
            <a:r>
              <a:rPr lang="pl" sz="2000" b="1" dirty="0">
                <a:solidFill>
                  <a:srgbClr val="1E2328"/>
                </a:solidFill>
                <a:latin typeface="Montserrat"/>
                <a:ea typeface="Montserrat"/>
                <a:cs typeface="Montserrat"/>
                <a:sym typeface="Montserrat"/>
              </a:rPr>
              <a:t>Druk cyfrowy</a:t>
            </a:r>
            <a:endParaRPr sz="2000" b="1"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r>
              <a:rPr lang="pl" sz="2000" dirty="0">
                <a:solidFill>
                  <a:srgbClr val="1E2328"/>
                </a:solidFill>
                <a:latin typeface="Montserrat"/>
                <a:ea typeface="Montserrat"/>
                <a:cs typeface="Montserrat"/>
                <a:sym typeface="Montserrat"/>
              </a:rPr>
              <a:t>Cyfrowy druk na tekstyliach wykorzystuje technologię atramentową, nakładając barwniki tylko tam, gdzie jest to potrzebne na tkaninę, co pozwala ograniczyć zużycie wody i energii w porównaniu z konwencjonalnymi procesami sitodruku.</a:t>
            </a:r>
            <a:endParaRPr sz="2000"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r>
              <a:rPr lang="pl" sz="2000" dirty="0">
                <a:solidFill>
                  <a:srgbClr val="1E2328"/>
                </a:solidFill>
                <a:latin typeface="Montserrat"/>
                <a:ea typeface="Montserrat"/>
                <a:cs typeface="Montserrat"/>
                <a:sym typeface="Montserrat"/>
              </a:rPr>
              <a:t>Korzyści: Mniej odpadów, mniejsze zużycie wody i energii oraz minimalny wyciek barwnika. Można to zrobić na małą skalę – bez potrzeby stosowania maszyn przemysłowych.</a:t>
            </a:r>
            <a:endParaRPr sz="2000"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r>
              <a:rPr lang="pl" sz="2000" b="1" dirty="0">
                <a:solidFill>
                  <a:srgbClr val="1E2328"/>
                </a:solidFill>
                <a:latin typeface="Montserrat"/>
                <a:ea typeface="Montserrat"/>
                <a:cs typeface="Montserrat"/>
                <a:sym typeface="Montserrat"/>
              </a:rPr>
              <a:t>Druk blokowy</a:t>
            </a:r>
            <a:endParaRPr sz="2000" b="1"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r>
              <a:rPr lang="pl" sz="2000" dirty="0">
                <a:solidFill>
                  <a:srgbClr val="1E2328"/>
                </a:solidFill>
                <a:latin typeface="Montserrat"/>
                <a:ea typeface="Montserrat"/>
                <a:cs typeface="Montserrat"/>
                <a:sym typeface="Montserrat"/>
              </a:rPr>
              <a:t>Tradycyjna metoda drukowania na tkaninie lub papierze za pomocą rzeźbionych drewnianych klocków. Możliwe jest użycie innych materiałów jako stempli, takich jak guma, a nawet ziemniaki, które są wycinane w odpowiedni kształt i pozostawiane do wyschnięcia.</a:t>
            </a:r>
            <a:endParaRPr sz="2000"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r>
              <a:rPr lang="pl" sz="2000" b="1" dirty="0">
                <a:solidFill>
                  <a:srgbClr val="1E2328"/>
                </a:solidFill>
                <a:latin typeface="Montserrat"/>
                <a:ea typeface="Montserrat"/>
                <a:cs typeface="Montserrat"/>
                <a:sym typeface="Montserrat"/>
              </a:rPr>
              <a:t>Drukowanie natury</a:t>
            </a:r>
            <a:endParaRPr sz="2000" b="1"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r>
              <a:rPr lang="pl" sz="2000" dirty="0">
                <a:solidFill>
                  <a:srgbClr val="1E2328"/>
                </a:solidFill>
                <a:latin typeface="Montserrat"/>
                <a:ea typeface="Montserrat"/>
                <a:cs typeface="Montserrat"/>
                <a:sym typeface="Montserrat"/>
              </a:rPr>
              <a:t>Technika wykorzystująca liście, kwiaty lub inne obiekty naturalne do tworzenia nadruków. Obiekt należy wcisnąć w tusz lub użyć do stemplowania wzoru.</a:t>
            </a:r>
            <a:endParaRPr sz="2000" dirty="0">
              <a:solidFill>
                <a:srgbClr val="1E2328"/>
              </a:solidFill>
              <a:latin typeface="Montserrat"/>
              <a:ea typeface="Montserrat"/>
              <a:cs typeface="Montserrat"/>
              <a:sym typeface="Montserrat"/>
            </a:endParaRPr>
          </a:p>
        </p:txBody>
      </p:sp>
      <p:sp>
        <p:nvSpPr>
          <p:cNvPr id="443" name="Google Shape;443;g2d8fe57aed0_0_1"/>
          <p:cNvSpPr txBox="1"/>
          <p:nvPr/>
        </p:nvSpPr>
        <p:spPr>
          <a:xfrm>
            <a:off x="1031566" y="351095"/>
            <a:ext cx="4506600" cy="384600"/>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Clr>
                <a:srgbClr val="000000"/>
              </a:buClr>
              <a:buSzPts val="2499"/>
              <a:buFont typeface="Arial"/>
              <a:buNone/>
            </a:pPr>
            <a:r>
              <a:rPr lang="pl" sz="2499" b="0" i="0" u="none" strike="noStrike" cap="none">
                <a:solidFill>
                  <a:srgbClr val="1E2328"/>
                </a:solidFill>
                <a:latin typeface="DM Serif Display"/>
                <a:ea typeface="DM Serif Display"/>
                <a:cs typeface="DM Serif Display"/>
                <a:sym typeface="DM Serif Display"/>
              </a:rPr>
              <a:t>Program szkoleniowy UpTraK</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grpSp>
        <p:nvGrpSpPr>
          <p:cNvPr id="448" name="Google Shape;448;g32fd3a788c9_0_402"/>
          <p:cNvGrpSpPr/>
          <p:nvPr/>
        </p:nvGrpSpPr>
        <p:grpSpPr>
          <a:xfrm>
            <a:off x="928050" y="1210984"/>
            <a:ext cx="12265553" cy="1214054"/>
            <a:chOff x="0" y="0"/>
            <a:chExt cx="2254200" cy="3661200"/>
          </a:xfrm>
        </p:grpSpPr>
        <p:sp>
          <p:nvSpPr>
            <p:cNvPr id="449" name="Google Shape;449;g32fd3a788c9_0_402"/>
            <p:cNvSpPr/>
            <p:nvPr/>
          </p:nvSpPr>
          <p:spPr>
            <a:xfrm>
              <a:off x="0" y="0"/>
              <a:ext cx="2254172" cy="3661101"/>
            </a:xfrm>
            <a:custGeom>
              <a:avLst/>
              <a:gdLst/>
              <a:ahLst/>
              <a:cxnLst/>
              <a:rect l="l" t="t" r="r" b="b"/>
              <a:pathLst>
                <a:path w="2254172" h="3661101" extrusionOk="0">
                  <a:moveTo>
                    <a:pt x="0" y="0"/>
                  </a:moveTo>
                  <a:lnTo>
                    <a:pt x="2254172" y="0"/>
                  </a:lnTo>
                  <a:lnTo>
                    <a:pt x="2254172" y="3661101"/>
                  </a:lnTo>
                  <a:lnTo>
                    <a:pt x="0" y="3661101"/>
                  </a:lnTo>
                  <a:close/>
                </a:path>
              </a:pathLst>
            </a:custGeom>
            <a:solidFill>
              <a:srgbClr val="CFCF5A"/>
            </a:solidFill>
            <a:ln>
              <a:noFill/>
            </a:ln>
          </p:spPr>
          <p:txBody>
            <a:bodyPr/>
            <a:lstStyle/>
            <a:p>
              <a:endParaRPr lang="pl-PL"/>
            </a:p>
          </p:txBody>
        </p:sp>
        <p:sp>
          <p:nvSpPr>
            <p:cNvPr id="450" name="Google Shape;450;g32fd3a788c9_0_402"/>
            <p:cNvSpPr txBox="1"/>
            <p:nvPr/>
          </p:nvSpPr>
          <p:spPr>
            <a:xfrm>
              <a:off x="0" y="0"/>
              <a:ext cx="2254200" cy="36612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51" name="Google Shape;451;g32fd3a788c9_0_402"/>
          <p:cNvGrpSpPr/>
          <p:nvPr/>
        </p:nvGrpSpPr>
        <p:grpSpPr>
          <a:xfrm>
            <a:off x="12759477" y="5674870"/>
            <a:ext cx="2839841" cy="4612380"/>
            <a:chOff x="0" y="0"/>
            <a:chExt cx="2254200" cy="3661200"/>
          </a:xfrm>
        </p:grpSpPr>
        <p:sp>
          <p:nvSpPr>
            <p:cNvPr id="452" name="Google Shape;452;g32fd3a788c9_0_402"/>
            <p:cNvSpPr/>
            <p:nvPr/>
          </p:nvSpPr>
          <p:spPr>
            <a:xfrm>
              <a:off x="0" y="0"/>
              <a:ext cx="2254172" cy="3661101"/>
            </a:xfrm>
            <a:custGeom>
              <a:avLst/>
              <a:gdLst/>
              <a:ahLst/>
              <a:cxnLst/>
              <a:rect l="l" t="t" r="r" b="b"/>
              <a:pathLst>
                <a:path w="2254172" h="3661101" extrusionOk="0">
                  <a:moveTo>
                    <a:pt x="0" y="0"/>
                  </a:moveTo>
                  <a:lnTo>
                    <a:pt x="2254172" y="0"/>
                  </a:lnTo>
                  <a:lnTo>
                    <a:pt x="2254172" y="3661101"/>
                  </a:lnTo>
                  <a:lnTo>
                    <a:pt x="0" y="3661101"/>
                  </a:lnTo>
                  <a:close/>
                </a:path>
              </a:pathLst>
            </a:custGeom>
            <a:solidFill>
              <a:srgbClr val="CFCF5A"/>
            </a:solidFill>
            <a:ln>
              <a:noFill/>
            </a:ln>
          </p:spPr>
          <p:txBody>
            <a:bodyPr/>
            <a:lstStyle/>
            <a:p>
              <a:endParaRPr lang="pl-PL"/>
            </a:p>
          </p:txBody>
        </p:sp>
        <p:sp>
          <p:nvSpPr>
            <p:cNvPr id="453" name="Google Shape;453;g32fd3a788c9_0_402"/>
            <p:cNvSpPr txBox="1"/>
            <p:nvPr/>
          </p:nvSpPr>
          <p:spPr>
            <a:xfrm>
              <a:off x="0" y="0"/>
              <a:ext cx="2254200" cy="36612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454" name="Google Shape;454;g32fd3a788c9_0_402"/>
          <p:cNvPicPr preferRelativeResize="0"/>
          <p:nvPr/>
        </p:nvPicPr>
        <p:blipFill rotWithShape="1">
          <a:blip r:embed="rId3">
            <a:alphaModFix/>
          </a:blip>
          <a:srcRect l="21082" r="21076"/>
          <a:stretch/>
        </p:blipFill>
        <p:spPr>
          <a:xfrm>
            <a:off x="12080300" y="2265200"/>
            <a:ext cx="3187776" cy="6889276"/>
          </a:xfrm>
          <a:prstGeom prst="rect">
            <a:avLst/>
          </a:prstGeom>
          <a:noFill/>
          <a:ln>
            <a:noFill/>
          </a:ln>
        </p:spPr>
      </p:pic>
      <p:grpSp>
        <p:nvGrpSpPr>
          <p:cNvPr id="455" name="Google Shape;455;g32fd3a788c9_0_402"/>
          <p:cNvGrpSpPr/>
          <p:nvPr/>
        </p:nvGrpSpPr>
        <p:grpSpPr>
          <a:xfrm>
            <a:off x="0" y="0"/>
            <a:ext cx="18288000" cy="10287000"/>
            <a:chOff x="0" y="0"/>
            <a:chExt cx="24384000" cy="13716000"/>
          </a:xfrm>
        </p:grpSpPr>
        <p:cxnSp>
          <p:nvCxnSpPr>
            <p:cNvPr id="456" name="Google Shape;456;g32fd3a788c9_0_402"/>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457" name="Google Shape;457;g32fd3a788c9_0_402"/>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458" name="Google Shape;458;g32fd3a788c9_0_402"/>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4">
                <a:alphaModFix/>
              </a:blip>
              <a:stretch>
                <a:fillRect/>
              </a:stretch>
            </a:blipFill>
            <a:ln>
              <a:noFill/>
            </a:ln>
          </p:spPr>
          <p:txBody>
            <a:bodyPr/>
            <a:lstStyle/>
            <a:p>
              <a:endParaRPr lang="pl-PL"/>
            </a:p>
          </p:txBody>
        </p:sp>
        <p:sp>
          <p:nvSpPr>
            <p:cNvPr id="459" name="Google Shape;459;g32fd3a788c9_0_402"/>
            <p:cNvSpPr txBox="1"/>
            <p:nvPr/>
          </p:nvSpPr>
          <p:spPr>
            <a:xfrm>
              <a:off x="9588879" y="439208"/>
              <a:ext cx="3675000" cy="625641"/>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Clr>
                  <a:srgbClr val="000000"/>
                </a:buClr>
                <a:buSzPts val="2499"/>
                <a:buFont typeface="Arial"/>
                <a:buNone/>
              </a:pPr>
              <a:r>
                <a:rPr lang="pl" sz="2499" b="0" i="0" u="none" strike="noStrike" cap="none" dirty="0">
                  <a:solidFill>
                    <a:srgbClr val="1E2328"/>
                  </a:solidFill>
                  <a:latin typeface="Montserrat"/>
                  <a:ea typeface="Montserrat"/>
                  <a:cs typeface="Montserrat"/>
                  <a:sym typeface="Montserrat"/>
                </a:rPr>
                <a:t>Moduł 3, Unit </a:t>
              </a:r>
              <a:r>
                <a:rPr lang="pl" sz="2499" dirty="0">
                  <a:solidFill>
                    <a:srgbClr val="1E2328"/>
                  </a:solidFill>
                  <a:latin typeface="Montserrat"/>
                  <a:ea typeface="Montserrat"/>
                  <a:cs typeface="Montserrat"/>
                  <a:sym typeface="Montserrat"/>
                </a:rPr>
                <a:t>4</a:t>
              </a:r>
              <a:endParaRPr sz="1400" b="0" i="0" u="none" strike="noStrike" cap="none" dirty="0">
                <a:solidFill>
                  <a:srgbClr val="000000"/>
                </a:solidFill>
                <a:latin typeface="Arial"/>
                <a:ea typeface="Arial"/>
                <a:cs typeface="Arial"/>
                <a:sym typeface="Arial"/>
              </a:endParaRPr>
            </a:p>
          </p:txBody>
        </p:sp>
        <p:sp>
          <p:nvSpPr>
            <p:cNvPr id="460" name="Google Shape;460;g32fd3a788c9_0_402"/>
            <p:cNvSpPr txBox="1"/>
            <p:nvPr/>
          </p:nvSpPr>
          <p:spPr>
            <a:xfrm rot="-5400000">
              <a:off x="20850950" y="9698250"/>
              <a:ext cx="4923000" cy="3693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chemeClr val="dk1"/>
                </a:buClr>
                <a:buSzPts val="1800"/>
                <a:buFont typeface="Arial"/>
                <a:buNone/>
              </a:pPr>
              <a:r>
                <a:rPr lang="pl" sz="1800" b="0" i="0" u="sng" strike="noStrike" cap="none">
                  <a:solidFill>
                    <a:schemeClr val="hlink"/>
                  </a:solidFill>
                  <a:latin typeface="Montserrat"/>
                  <a:ea typeface="Montserrat"/>
                  <a:cs typeface="Montserrat"/>
                  <a:sym typeface="Montserrat"/>
                  <a:hlinkClick r:id="rId5"/>
                </a:rPr>
                <a:t>www.fashionupproject.com</a:t>
              </a:r>
              <a:endParaRPr sz="1400" b="0" i="0" u="none" strike="noStrike" cap="none">
                <a:solidFill>
                  <a:srgbClr val="000000"/>
                </a:solidFill>
                <a:latin typeface="Arial"/>
                <a:ea typeface="Arial"/>
                <a:cs typeface="Arial"/>
                <a:sym typeface="Arial"/>
              </a:endParaRPr>
            </a:p>
          </p:txBody>
        </p:sp>
      </p:grpSp>
      <p:cxnSp>
        <p:nvCxnSpPr>
          <p:cNvPr id="461" name="Google Shape;461;g32fd3a788c9_0_402"/>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462" name="Google Shape;462;g32fd3a788c9_0_402"/>
          <p:cNvGrpSpPr/>
          <p:nvPr/>
        </p:nvGrpSpPr>
        <p:grpSpPr>
          <a:xfrm>
            <a:off x="11862849" y="2091441"/>
            <a:ext cx="3622164" cy="7165318"/>
            <a:chOff x="0" y="0"/>
            <a:chExt cx="2620010" cy="5182870"/>
          </a:xfrm>
        </p:grpSpPr>
        <p:sp>
          <p:nvSpPr>
            <p:cNvPr id="463" name="Google Shape;463;g32fd3a788c9_0_402"/>
            <p:cNvSpPr/>
            <p:nvPr/>
          </p:nvSpPr>
          <p:spPr>
            <a:xfrm>
              <a:off x="53340" y="25400"/>
              <a:ext cx="2513330" cy="5132070"/>
            </a:xfrm>
            <a:custGeom>
              <a:avLst/>
              <a:gdLst/>
              <a:ahLst/>
              <a:cxnLst/>
              <a:rect l="l" t="t" r="r" b="b"/>
              <a:pathLst>
                <a:path w="2513330" h="5132070" extrusionOk="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g32fd3a788c9_0_402"/>
            <p:cNvSpPr/>
            <p:nvPr/>
          </p:nvSpPr>
          <p:spPr>
            <a:xfrm>
              <a:off x="1121410" y="198120"/>
              <a:ext cx="347980" cy="43180"/>
            </a:xfrm>
            <a:custGeom>
              <a:avLst/>
              <a:gdLst/>
              <a:ahLst/>
              <a:cxnLst/>
              <a:rect l="l" t="t" r="r" b="b"/>
              <a:pathLst>
                <a:path w="347980" h="43180" extrusionOk="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g32fd3a788c9_0_402"/>
            <p:cNvSpPr/>
            <p:nvPr/>
          </p:nvSpPr>
          <p:spPr>
            <a:xfrm>
              <a:off x="1578312" y="187909"/>
              <a:ext cx="66636" cy="63602"/>
            </a:xfrm>
            <a:custGeom>
              <a:avLst/>
              <a:gdLst/>
              <a:ahLst/>
              <a:cxnLst/>
              <a:rect l="l" t="t" r="r" b="b"/>
              <a:pathLst>
                <a:path w="66636" h="63602" extrusionOk="0">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g32fd3a788c9_0_402"/>
            <p:cNvSpPr/>
            <p:nvPr/>
          </p:nvSpPr>
          <p:spPr>
            <a:xfrm>
              <a:off x="0" y="685800"/>
              <a:ext cx="27940" cy="213360"/>
            </a:xfrm>
            <a:custGeom>
              <a:avLst/>
              <a:gdLst/>
              <a:ahLst/>
              <a:cxnLst/>
              <a:rect l="l" t="t" r="r" b="b"/>
              <a:pathLst>
                <a:path w="27940" h="213360" extrusionOk="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g32fd3a788c9_0_402"/>
            <p:cNvSpPr/>
            <p:nvPr/>
          </p:nvSpPr>
          <p:spPr>
            <a:xfrm>
              <a:off x="0" y="1057910"/>
              <a:ext cx="27940" cy="384810"/>
            </a:xfrm>
            <a:custGeom>
              <a:avLst/>
              <a:gdLst/>
              <a:ahLst/>
              <a:cxnLst/>
              <a:rect l="l" t="t" r="r" b="b"/>
              <a:pathLst>
                <a:path w="27940" h="384810" extrusionOk="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g32fd3a788c9_0_402"/>
            <p:cNvSpPr/>
            <p:nvPr/>
          </p:nvSpPr>
          <p:spPr>
            <a:xfrm>
              <a:off x="0" y="1526540"/>
              <a:ext cx="27940" cy="386080"/>
            </a:xfrm>
            <a:custGeom>
              <a:avLst/>
              <a:gdLst/>
              <a:ahLst/>
              <a:cxnLst/>
              <a:rect l="l" t="t" r="r" b="b"/>
              <a:pathLst>
                <a:path w="27940" h="386080" extrusionOk="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g32fd3a788c9_0_402"/>
            <p:cNvSpPr/>
            <p:nvPr/>
          </p:nvSpPr>
          <p:spPr>
            <a:xfrm>
              <a:off x="2592070" y="1184910"/>
              <a:ext cx="27940" cy="618490"/>
            </a:xfrm>
            <a:custGeom>
              <a:avLst/>
              <a:gdLst/>
              <a:ahLst/>
              <a:cxnLst/>
              <a:rect l="l" t="t" r="r" b="b"/>
              <a:pathLst>
                <a:path w="27940" h="618490" extrusionOk="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g32fd3a788c9_0_402"/>
            <p:cNvSpPr/>
            <p:nvPr/>
          </p:nvSpPr>
          <p:spPr>
            <a:xfrm>
              <a:off x="27940" y="0"/>
              <a:ext cx="2564130" cy="5182870"/>
            </a:xfrm>
            <a:custGeom>
              <a:avLst/>
              <a:gdLst/>
              <a:ahLst/>
              <a:cxnLst/>
              <a:rect l="l" t="t" r="r" b="b"/>
              <a:pathLst>
                <a:path w="2564130" h="5182870" extrusionOk="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71" name="Google Shape;471;g32fd3a788c9_0_402"/>
          <p:cNvSpPr txBox="1"/>
          <p:nvPr/>
        </p:nvSpPr>
        <p:spPr>
          <a:xfrm>
            <a:off x="1704925" y="1457450"/>
            <a:ext cx="9571500" cy="923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pl" sz="6000" dirty="0">
                <a:solidFill>
                  <a:srgbClr val="1E2328"/>
                </a:solidFill>
                <a:latin typeface="Montserrat Black"/>
                <a:ea typeface="Montserrat Black"/>
                <a:cs typeface="Montserrat Black"/>
                <a:sym typeface="Montserrat Black"/>
              </a:rPr>
              <a:t>WODOODPORNOŚĆ</a:t>
            </a:r>
            <a:endParaRPr sz="1400" b="0" i="0" u="none" strike="noStrike" cap="none" dirty="0">
              <a:solidFill>
                <a:srgbClr val="000000"/>
              </a:solidFill>
              <a:latin typeface="Montserrat Black"/>
              <a:ea typeface="Montserrat Black"/>
              <a:cs typeface="Montserrat Black"/>
              <a:sym typeface="Montserrat Black"/>
            </a:endParaRPr>
          </a:p>
        </p:txBody>
      </p:sp>
      <p:sp>
        <p:nvSpPr>
          <p:cNvPr id="472" name="Google Shape;472;g32fd3a788c9_0_402"/>
          <p:cNvSpPr txBox="1"/>
          <p:nvPr/>
        </p:nvSpPr>
        <p:spPr>
          <a:xfrm>
            <a:off x="920717" y="2426414"/>
            <a:ext cx="10789200" cy="8309967"/>
          </a:xfrm>
          <a:prstGeom prst="rect">
            <a:avLst/>
          </a:prstGeom>
          <a:noFill/>
          <a:ln>
            <a:noFill/>
          </a:ln>
        </p:spPr>
        <p:txBody>
          <a:bodyPr spcFirstLastPara="1" wrap="square" lIns="0" tIns="0" rIns="0" bIns="0" anchor="t" anchorCtr="0">
            <a:spAutoFit/>
          </a:bodyPr>
          <a:lstStyle/>
          <a:p>
            <a:pPr marL="0" marR="0" lvl="0" indent="0" algn="l" rtl="0">
              <a:lnSpc>
                <a:spcPct val="150022"/>
              </a:lnSpc>
              <a:spcBef>
                <a:spcPts val="0"/>
              </a:spcBef>
              <a:spcAft>
                <a:spcPts val="0"/>
              </a:spcAft>
              <a:buNone/>
            </a:pPr>
            <a:r>
              <a:rPr lang="pl" sz="2000" b="1" dirty="0">
                <a:solidFill>
                  <a:srgbClr val="1E2328"/>
                </a:solidFill>
                <a:latin typeface="Montserrat"/>
                <a:ea typeface="Montserrat"/>
                <a:cs typeface="Montserrat"/>
                <a:sym typeface="Montserrat"/>
              </a:rPr>
              <a:t>Wykończenie Cire (woskowanie)</a:t>
            </a:r>
            <a:endParaRPr sz="2000" b="1"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r>
              <a:rPr lang="pl" sz="2000" dirty="0">
                <a:solidFill>
                  <a:srgbClr val="1E2328"/>
                </a:solidFill>
                <a:latin typeface="Montserrat"/>
                <a:ea typeface="Montserrat"/>
                <a:cs typeface="Montserrat"/>
                <a:sym typeface="Montserrat"/>
              </a:rPr>
              <a:t>Polega ona na nałożeniu na tkaniny powłoki woskowej, nadającej im połysk i hydrofobowość bez użycia szkodliwych substancji chemicznych. Metoda ta staje się coraz bardziej zrównoważona dzięki zastosowaniu naturalnych, biodegradowalnych wosków.</a:t>
            </a:r>
            <a:endParaRPr sz="2000"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r>
              <a:rPr lang="pl" sz="2000" b="1" dirty="0">
                <a:solidFill>
                  <a:srgbClr val="1E2328"/>
                </a:solidFill>
                <a:latin typeface="Montserrat"/>
                <a:ea typeface="Montserrat"/>
                <a:cs typeface="Montserrat"/>
                <a:sym typeface="Montserrat"/>
              </a:rPr>
              <a:t>Korzyści: </a:t>
            </a:r>
            <a:r>
              <a:rPr lang="pl" sz="2000" dirty="0">
                <a:solidFill>
                  <a:srgbClr val="1E2328"/>
                </a:solidFill>
                <a:latin typeface="Montserrat"/>
                <a:ea typeface="Montserrat"/>
                <a:cs typeface="Montserrat"/>
                <a:sym typeface="Montserrat"/>
              </a:rPr>
              <a:t>Nietoksyczny, biodegradowalny i pozyskiwany ze źródeł odnawialnych. Możliwość stosowania na małą skalę: Woskowanie tkanin w domu jest możliwe przy użyciu naturalnego wosku pszczelego lub sojowego w celu uzyskania wodoodpornych wykończeń.</a:t>
            </a:r>
            <a:endParaRPr sz="2000"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r>
              <a:rPr lang="pl" sz="2000" b="1" dirty="0">
                <a:solidFill>
                  <a:srgbClr val="1E2328"/>
                </a:solidFill>
                <a:latin typeface="Montserrat"/>
                <a:ea typeface="Montserrat"/>
                <a:cs typeface="Montserrat"/>
                <a:sym typeface="Montserrat"/>
              </a:rPr>
              <a:t>Zrównoważone środki hydrofobowe (DWR)</a:t>
            </a:r>
            <a:endParaRPr sz="2000" b="1"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r>
              <a:rPr lang="pl" sz="2000" dirty="0">
                <a:solidFill>
                  <a:srgbClr val="1E2328"/>
                </a:solidFill>
                <a:latin typeface="Montserrat"/>
                <a:ea typeface="Montserrat"/>
                <a:cs typeface="Montserrat"/>
                <a:sym typeface="Montserrat"/>
              </a:rPr>
              <a:t>Tradycyjne wykończenia hydrofobowe często zawierają szkodliwe perfluorochemikalia (PFC), ale nowsze alternatywy, takie jak biopreparaty DWR i wykończenia bez fluoru, są bardziej zrównoważone.</a:t>
            </a:r>
            <a:endParaRPr sz="2000"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r>
              <a:rPr lang="pl" sz="2000" b="1" dirty="0">
                <a:solidFill>
                  <a:srgbClr val="1E2328"/>
                </a:solidFill>
                <a:latin typeface="Montserrat"/>
                <a:ea typeface="Montserrat"/>
                <a:cs typeface="Montserrat"/>
                <a:sym typeface="Montserrat"/>
              </a:rPr>
              <a:t>Zalety: </a:t>
            </a:r>
            <a:r>
              <a:rPr lang="pl" sz="2000" dirty="0">
                <a:solidFill>
                  <a:srgbClr val="1E2328"/>
                </a:solidFill>
                <a:latin typeface="Montserrat"/>
                <a:ea typeface="Montserrat"/>
                <a:cs typeface="Montserrat"/>
                <a:sym typeface="Montserrat"/>
              </a:rPr>
              <a:t>przyjazne dla środowiska, nietoksyczne i biodegradowalne.</a:t>
            </a:r>
            <a:endParaRPr sz="2000"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r>
              <a:rPr lang="pl" sz="2000" dirty="0">
                <a:solidFill>
                  <a:srgbClr val="1E2328"/>
                </a:solidFill>
                <a:latin typeface="Montserrat"/>
                <a:ea typeface="Montserrat"/>
                <a:cs typeface="Montserrat"/>
                <a:sym typeface="Montserrat"/>
              </a:rPr>
              <a:t>Przyjazny dla domu: Niektóre marki oferują domowe spraye DWR bez fluoru (np. Nikwax), które można nakładać na ubrania w domu. Spraye te zapewniają wodoodporność tkanin bez użycia szkodliwych chemikaliów.</a:t>
            </a:r>
            <a:endParaRPr sz="2000"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Clr>
                <a:srgbClr val="000000"/>
              </a:buClr>
              <a:buSzPts val="1100"/>
              <a:buFont typeface="Arial"/>
              <a:buNone/>
            </a:pPr>
            <a:endParaRPr sz="2000" dirty="0">
              <a:solidFill>
                <a:srgbClr val="1E2328"/>
              </a:solidFill>
              <a:latin typeface="Montserrat"/>
              <a:ea typeface="Montserrat"/>
              <a:cs typeface="Montserrat"/>
              <a:sym typeface="Montserrat"/>
            </a:endParaRPr>
          </a:p>
        </p:txBody>
      </p:sp>
      <p:sp>
        <p:nvSpPr>
          <p:cNvPr id="473" name="Google Shape;473;g32fd3a788c9_0_402"/>
          <p:cNvSpPr txBox="1"/>
          <p:nvPr/>
        </p:nvSpPr>
        <p:spPr>
          <a:xfrm>
            <a:off x="1031566" y="351095"/>
            <a:ext cx="4506600" cy="384600"/>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Clr>
                <a:srgbClr val="000000"/>
              </a:buClr>
              <a:buSzPts val="2499"/>
              <a:buFont typeface="Arial"/>
              <a:buNone/>
            </a:pPr>
            <a:r>
              <a:rPr lang="pl" sz="2499" b="0" i="0" u="none" strike="noStrike" cap="none">
                <a:solidFill>
                  <a:srgbClr val="1E2328"/>
                </a:solidFill>
                <a:latin typeface="DM Serif Display"/>
                <a:ea typeface="DM Serif Display"/>
                <a:cs typeface="DM Serif Display"/>
                <a:sym typeface="DM Serif Display"/>
              </a:rPr>
              <a:t>Program szkoleniowy UpTraK</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grpSp>
        <p:nvGrpSpPr>
          <p:cNvPr id="478" name="Google Shape;478;g32fd3a788c9_0_431"/>
          <p:cNvGrpSpPr/>
          <p:nvPr/>
        </p:nvGrpSpPr>
        <p:grpSpPr>
          <a:xfrm>
            <a:off x="928050" y="1312125"/>
            <a:ext cx="12265553" cy="1214054"/>
            <a:chOff x="0" y="0"/>
            <a:chExt cx="2254200" cy="3661200"/>
          </a:xfrm>
        </p:grpSpPr>
        <p:sp>
          <p:nvSpPr>
            <p:cNvPr id="479" name="Google Shape;479;g32fd3a788c9_0_431"/>
            <p:cNvSpPr/>
            <p:nvPr/>
          </p:nvSpPr>
          <p:spPr>
            <a:xfrm>
              <a:off x="0" y="0"/>
              <a:ext cx="2254172" cy="3661101"/>
            </a:xfrm>
            <a:custGeom>
              <a:avLst/>
              <a:gdLst/>
              <a:ahLst/>
              <a:cxnLst/>
              <a:rect l="l" t="t" r="r" b="b"/>
              <a:pathLst>
                <a:path w="2254172" h="3661101" extrusionOk="0">
                  <a:moveTo>
                    <a:pt x="0" y="0"/>
                  </a:moveTo>
                  <a:lnTo>
                    <a:pt x="2254172" y="0"/>
                  </a:lnTo>
                  <a:lnTo>
                    <a:pt x="2254172" y="3661101"/>
                  </a:lnTo>
                  <a:lnTo>
                    <a:pt x="0" y="3661101"/>
                  </a:lnTo>
                  <a:close/>
                </a:path>
              </a:pathLst>
            </a:custGeom>
            <a:solidFill>
              <a:srgbClr val="CFCF5A"/>
            </a:solidFill>
            <a:ln>
              <a:noFill/>
            </a:ln>
          </p:spPr>
          <p:txBody>
            <a:bodyPr/>
            <a:lstStyle/>
            <a:p>
              <a:endParaRPr lang="pl-PL"/>
            </a:p>
          </p:txBody>
        </p:sp>
        <p:sp>
          <p:nvSpPr>
            <p:cNvPr id="480" name="Google Shape;480;g32fd3a788c9_0_431"/>
            <p:cNvSpPr txBox="1"/>
            <p:nvPr/>
          </p:nvSpPr>
          <p:spPr>
            <a:xfrm>
              <a:off x="0" y="0"/>
              <a:ext cx="2254200" cy="36612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81" name="Google Shape;481;g32fd3a788c9_0_431"/>
          <p:cNvGrpSpPr/>
          <p:nvPr/>
        </p:nvGrpSpPr>
        <p:grpSpPr>
          <a:xfrm>
            <a:off x="12759477" y="5674870"/>
            <a:ext cx="2839841" cy="4612380"/>
            <a:chOff x="0" y="0"/>
            <a:chExt cx="2254200" cy="3661200"/>
          </a:xfrm>
        </p:grpSpPr>
        <p:sp>
          <p:nvSpPr>
            <p:cNvPr id="482" name="Google Shape;482;g32fd3a788c9_0_431"/>
            <p:cNvSpPr/>
            <p:nvPr/>
          </p:nvSpPr>
          <p:spPr>
            <a:xfrm>
              <a:off x="0" y="0"/>
              <a:ext cx="2254172" cy="3661101"/>
            </a:xfrm>
            <a:custGeom>
              <a:avLst/>
              <a:gdLst/>
              <a:ahLst/>
              <a:cxnLst/>
              <a:rect l="l" t="t" r="r" b="b"/>
              <a:pathLst>
                <a:path w="2254172" h="3661101" extrusionOk="0">
                  <a:moveTo>
                    <a:pt x="0" y="0"/>
                  </a:moveTo>
                  <a:lnTo>
                    <a:pt x="2254172" y="0"/>
                  </a:lnTo>
                  <a:lnTo>
                    <a:pt x="2254172" y="3661101"/>
                  </a:lnTo>
                  <a:lnTo>
                    <a:pt x="0" y="3661101"/>
                  </a:lnTo>
                  <a:close/>
                </a:path>
              </a:pathLst>
            </a:custGeom>
            <a:solidFill>
              <a:srgbClr val="CFCF5A"/>
            </a:solidFill>
            <a:ln>
              <a:noFill/>
            </a:ln>
          </p:spPr>
          <p:txBody>
            <a:bodyPr/>
            <a:lstStyle/>
            <a:p>
              <a:endParaRPr lang="pl-PL"/>
            </a:p>
          </p:txBody>
        </p:sp>
        <p:sp>
          <p:nvSpPr>
            <p:cNvPr id="483" name="Google Shape;483;g32fd3a788c9_0_431"/>
            <p:cNvSpPr txBox="1"/>
            <p:nvPr/>
          </p:nvSpPr>
          <p:spPr>
            <a:xfrm>
              <a:off x="0" y="0"/>
              <a:ext cx="2254200" cy="36612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484" name="Google Shape;484;g32fd3a788c9_0_431"/>
          <p:cNvPicPr preferRelativeResize="0"/>
          <p:nvPr/>
        </p:nvPicPr>
        <p:blipFill rotWithShape="1">
          <a:blip r:embed="rId3">
            <a:alphaModFix/>
          </a:blip>
          <a:srcRect l="26552" r="18701"/>
          <a:stretch/>
        </p:blipFill>
        <p:spPr>
          <a:xfrm>
            <a:off x="11165900" y="2265200"/>
            <a:ext cx="3187776" cy="6889277"/>
          </a:xfrm>
          <a:prstGeom prst="rect">
            <a:avLst/>
          </a:prstGeom>
          <a:noFill/>
          <a:ln>
            <a:noFill/>
          </a:ln>
        </p:spPr>
      </p:pic>
      <p:grpSp>
        <p:nvGrpSpPr>
          <p:cNvPr id="485" name="Google Shape;485;g32fd3a788c9_0_431"/>
          <p:cNvGrpSpPr/>
          <p:nvPr/>
        </p:nvGrpSpPr>
        <p:grpSpPr>
          <a:xfrm>
            <a:off x="0" y="0"/>
            <a:ext cx="18288000" cy="10287000"/>
            <a:chOff x="0" y="0"/>
            <a:chExt cx="24384000" cy="13716000"/>
          </a:xfrm>
        </p:grpSpPr>
        <p:cxnSp>
          <p:nvCxnSpPr>
            <p:cNvPr id="486" name="Google Shape;486;g32fd3a788c9_0_431"/>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487" name="Google Shape;487;g32fd3a788c9_0_431"/>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488" name="Google Shape;488;g32fd3a788c9_0_431"/>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4">
                <a:alphaModFix/>
              </a:blip>
              <a:stretch>
                <a:fillRect/>
              </a:stretch>
            </a:blipFill>
            <a:ln>
              <a:noFill/>
            </a:ln>
          </p:spPr>
          <p:txBody>
            <a:bodyPr/>
            <a:lstStyle/>
            <a:p>
              <a:endParaRPr lang="pl-PL"/>
            </a:p>
          </p:txBody>
        </p:sp>
        <p:sp>
          <p:nvSpPr>
            <p:cNvPr id="489" name="Google Shape;489;g32fd3a788c9_0_431"/>
            <p:cNvSpPr txBox="1"/>
            <p:nvPr/>
          </p:nvSpPr>
          <p:spPr>
            <a:xfrm>
              <a:off x="9588879" y="439208"/>
              <a:ext cx="3675000" cy="625641"/>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Clr>
                  <a:srgbClr val="000000"/>
                </a:buClr>
                <a:buSzPts val="2499"/>
                <a:buFont typeface="Arial"/>
                <a:buNone/>
              </a:pPr>
              <a:r>
                <a:rPr lang="pl" sz="2499" b="0" i="0" u="none" strike="noStrike" cap="none" dirty="0">
                  <a:solidFill>
                    <a:srgbClr val="1E2328"/>
                  </a:solidFill>
                  <a:latin typeface="Montserrat"/>
                  <a:ea typeface="Montserrat"/>
                  <a:cs typeface="Montserrat"/>
                  <a:sym typeface="Montserrat"/>
                </a:rPr>
                <a:t>Moduł 3, Unit </a:t>
              </a:r>
              <a:r>
                <a:rPr lang="pl" sz="2499" dirty="0">
                  <a:solidFill>
                    <a:srgbClr val="1E2328"/>
                  </a:solidFill>
                  <a:latin typeface="Montserrat"/>
                  <a:ea typeface="Montserrat"/>
                  <a:cs typeface="Montserrat"/>
                  <a:sym typeface="Montserrat"/>
                </a:rPr>
                <a:t>4</a:t>
              </a:r>
              <a:endParaRPr sz="1400" b="0" i="0" u="none" strike="noStrike" cap="none" dirty="0">
                <a:solidFill>
                  <a:srgbClr val="000000"/>
                </a:solidFill>
                <a:latin typeface="Arial"/>
                <a:ea typeface="Arial"/>
                <a:cs typeface="Arial"/>
                <a:sym typeface="Arial"/>
              </a:endParaRPr>
            </a:p>
          </p:txBody>
        </p:sp>
        <p:sp>
          <p:nvSpPr>
            <p:cNvPr id="490" name="Google Shape;490;g32fd3a788c9_0_431"/>
            <p:cNvSpPr txBox="1"/>
            <p:nvPr/>
          </p:nvSpPr>
          <p:spPr>
            <a:xfrm rot="-5400000">
              <a:off x="20850950" y="9698250"/>
              <a:ext cx="4923000" cy="3693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chemeClr val="dk1"/>
                </a:buClr>
                <a:buSzPts val="1800"/>
                <a:buFont typeface="Arial"/>
                <a:buNone/>
              </a:pPr>
              <a:r>
                <a:rPr lang="pl" sz="1800" b="0" i="0" u="sng" strike="noStrike" cap="none">
                  <a:solidFill>
                    <a:schemeClr val="hlink"/>
                  </a:solidFill>
                  <a:latin typeface="Montserrat"/>
                  <a:ea typeface="Montserrat"/>
                  <a:cs typeface="Montserrat"/>
                  <a:sym typeface="Montserrat"/>
                  <a:hlinkClick r:id="rId5"/>
                </a:rPr>
                <a:t>www.fashionupproject.com</a:t>
              </a:r>
              <a:endParaRPr sz="1400" b="0" i="0" u="none" strike="noStrike" cap="none">
                <a:solidFill>
                  <a:srgbClr val="000000"/>
                </a:solidFill>
                <a:latin typeface="Arial"/>
                <a:ea typeface="Arial"/>
                <a:cs typeface="Arial"/>
                <a:sym typeface="Arial"/>
              </a:endParaRPr>
            </a:p>
          </p:txBody>
        </p:sp>
      </p:grpSp>
      <p:cxnSp>
        <p:nvCxnSpPr>
          <p:cNvPr id="491" name="Google Shape;491;g32fd3a788c9_0_431"/>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492" name="Google Shape;492;g32fd3a788c9_0_431"/>
          <p:cNvGrpSpPr/>
          <p:nvPr/>
        </p:nvGrpSpPr>
        <p:grpSpPr>
          <a:xfrm>
            <a:off x="10948449" y="2091441"/>
            <a:ext cx="3622164" cy="7165318"/>
            <a:chOff x="0" y="0"/>
            <a:chExt cx="2620010" cy="5182870"/>
          </a:xfrm>
        </p:grpSpPr>
        <p:sp>
          <p:nvSpPr>
            <p:cNvPr id="493" name="Google Shape;493;g32fd3a788c9_0_431"/>
            <p:cNvSpPr/>
            <p:nvPr/>
          </p:nvSpPr>
          <p:spPr>
            <a:xfrm>
              <a:off x="53340" y="25400"/>
              <a:ext cx="2513330" cy="5132070"/>
            </a:xfrm>
            <a:custGeom>
              <a:avLst/>
              <a:gdLst/>
              <a:ahLst/>
              <a:cxnLst/>
              <a:rect l="l" t="t" r="r" b="b"/>
              <a:pathLst>
                <a:path w="2513330" h="5132070" extrusionOk="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g32fd3a788c9_0_431"/>
            <p:cNvSpPr/>
            <p:nvPr/>
          </p:nvSpPr>
          <p:spPr>
            <a:xfrm>
              <a:off x="1121410" y="198120"/>
              <a:ext cx="347980" cy="43180"/>
            </a:xfrm>
            <a:custGeom>
              <a:avLst/>
              <a:gdLst/>
              <a:ahLst/>
              <a:cxnLst/>
              <a:rect l="l" t="t" r="r" b="b"/>
              <a:pathLst>
                <a:path w="347980" h="43180" extrusionOk="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g32fd3a788c9_0_431"/>
            <p:cNvSpPr/>
            <p:nvPr/>
          </p:nvSpPr>
          <p:spPr>
            <a:xfrm>
              <a:off x="1578312" y="187909"/>
              <a:ext cx="66636" cy="63602"/>
            </a:xfrm>
            <a:custGeom>
              <a:avLst/>
              <a:gdLst/>
              <a:ahLst/>
              <a:cxnLst/>
              <a:rect l="l" t="t" r="r" b="b"/>
              <a:pathLst>
                <a:path w="66636" h="63602" extrusionOk="0">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g32fd3a788c9_0_431"/>
            <p:cNvSpPr/>
            <p:nvPr/>
          </p:nvSpPr>
          <p:spPr>
            <a:xfrm>
              <a:off x="0" y="685800"/>
              <a:ext cx="27940" cy="213360"/>
            </a:xfrm>
            <a:custGeom>
              <a:avLst/>
              <a:gdLst/>
              <a:ahLst/>
              <a:cxnLst/>
              <a:rect l="l" t="t" r="r" b="b"/>
              <a:pathLst>
                <a:path w="27940" h="213360" extrusionOk="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g32fd3a788c9_0_431"/>
            <p:cNvSpPr/>
            <p:nvPr/>
          </p:nvSpPr>
          <p:spPr>
            <a:xfrm>
              <a:off x="0" y="1057910"/>
              <a:ext cx="27940" cy="384810"/>
            </a:xfrm>
            <a:custGeom>
              <a:avLst/>
              <a:gdLst/>
              <a:ahLst/>
              <a:cxnLst/>
              <a:rect l="l" t="t" r="r" b="b"/>
              <a:pathLst>
                <a:path w="27940" h="384810" extrusionOk="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g32fd3a788c9_0_431"/>
            <p:cNvSpPr/>
            <p:nvPr/>
          </p:nvSpPr>
          <p:spPr>
            <a:xfrm>
              <a:off x="0" y="1526540"/>
              <a:ext cx="27940" cy="386080"/>
            </a:xfrm>
            <a:custGeom>
              <a:avLst/>
              <a:gdLst/>
              <a:ahLst/>
              <a:cxnLst/>
              <a:rect l="l" t="t" r="r" b="b"/>
              <a:pathLst>
                <a:path w="27940" h="386080" extrusionOk="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g32fd3a788c9_0_431"/>
            <p:cNvSpPr/>
            <p:nvPr/>
          </p:nvSpPr>
          <p:spPr>
            <a:xfrm>
              <a:off x="2592070" y="1184910"/>
              <a:ext cx="27940" cy="618490"/>
            </a:xfrm>
            <a:custGeom>
              <a:avLst/>
              <a:gdLst/>
              <a:ahLst/>
              <a:cxnLst/>
              <a:rect l="l" t="t" r="r" b="b"/>
              <a:pathLst>
                <a:path w="27940" h="618490" extrusionOk="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g32fd3a788c9_0_431"/>
            <p:cNvSpPr/>
            <p:nvPr/>
          </p:nvSpPr>
          <p:spPr>
            <a:xfrm>
              <a:off x="27940" y="0"/>
              <a:ext cx="2564130" cy="5182870"/>
            </a:xfrm>
            <a:custGeom>
              <a:avLst/>
              <a:gdLst/>
              <a:ahLst/>
              <a:cxnLst/>
              <a:rect l="l" t="t" r="r" b="b"/>
              <a:pathLst>
                <a:path w="2564130" h="5182870" extrusionOk="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01" name="Google Shape;501;g32fd3a788c9_0_431"/>
          <p:cNvSpPr txBox="1"/>
          <p:nvPr/>
        </p:nvSpPr>
        <p:spPr>
          <a:xfrm>
            <a:off x="1704925" y="1457450"/>
            <a:ext cx="9571500" cy="923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pl" sz="6000">
                <a:solidFill>
                  <a:srgbClr val="1E2328"/>
                </a:solidFill>
                <a:latin typeface="Montserrat Black"/>
                <a:ea typeface="Montserrat Black"/>
                <a:cs typeface="Montserrat Black"/>
                <a:sym typeface="Montserrat Black"/>
              </a:rPr>
              <a:t>INNE WYKOŃCZENIA</a:t>
            </a:r>
            <a:endParaRPr sz="1400" b="0" i="0" u="none" strike="noStrike" cap="none">
              <a:solidFill>
                <a:srgbClr val="000000"/>
              </a:solidFill>
              <a:latin typeface="Montserrat Black"/>
              <a:ea typeface="Montserrat Black"/>
              <a:cs typeface="Montserrat Black"/>
              <a:sym typeface="Montserrat Black"/>
            </a:endParaRPr>
          </a:p>
        </p:txBody>
      </p:sp>
      <p:sp>
        <p:nvSpPr>
          <p:cNvPr id="502" name="Google Shape;502;g32fd3a788c9_0_431"/>
          <p:cNvSpPr txBox="1"/>
          <p:nvPr/>
        </p:nvSpPr>
        <p:spPr>
          <a:xfrm>
            <a:off x="991851" y="2671471"/>
            <a:ext cx="9738300" cy="7386638"/>
          </a:xfrm>
          <a:prstGeom prst="rect">
            <a:avLst/>
          </a:prstGeom>
          <a:noFill/>
          <a:ln>
            <a:noFill/>
          </a:ln>
        </p:spPr>
        <p:txBody>
          <a:bodyPr spcFirstLastPara="1" wrap="square" lIns="0" tIns="0" rIns="0" bIns="0" anchor="t" anchorCtr="0">
            <a:spAutoFit/>
          </a:bodyPr>
          <a:lstStyle/>
          <a:p>
            <a:pPr marL="0" marR="0" lvl="0" indent="0" algn="l" rtl="0">
              <a:lnSpc>
                <a:spcPct val="150022"/>
              </a:lnSpc>
              <a:spcBef>
                <a:spcPts val="0"/>
              </a:spcBef>
              <a:spcAft>
                <a:spcPts val="0"/>
              </a:spcAft>
              <a:buNone/>
            </a:pPr>
            <a:r>
              <a:rPr lang="pl" sz="2000" b="1" dirty="0">
                <a:solidFill>
                  <a:srgbClr val="1E2328"/>
                </a:solidFill>
                <a:latin typeface="Montserrat"/>
                <a:ea typeface="Montserrat"/>
                <a:cs typeface="Montserrat"/>
                <a:sym typeface="Montserrat"/>
              </a:rPr>
              <a:t>Biodegradowalny i roślinny zmiękczacz</a:t>
            </a:r>
            <a:endParaRPr sz="2000" b="1"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r>
              <a:rPr lang="pl" sz="2000" dirty="0">
                <a:solidFill>
                  <a:srgbClr val="1E2328"/>
                </a:solidFill>
                <a:latin typeface="Montserrat"/>
                <a:ea typeface="Montserrat"/>
                <a:cs typeface="Montserrat"/>
                <a:sym typeface="Montserrat"/>
              </a:rPr>
              <a:t>Środki zmiękczające na bazie naturalnej, pozyskiwane z olejku rycynowego lub aloesu, są stosowane jako alternatywa dla tradycyjnych środków zmiękczających syntetycznych, które uwalniają mikroplastik i szkodliwe substancje chemiczne.</a:t>
            </a:r>
            <a:endParaRPr sz="2000"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r>
              <a:rPr lang="pl" sz="2000" b="1" dirty="0">
                <a:solidFill>
                  <a:srgbClr val="1E2328"/>
                </a:solidFill>
                <a:latin typeface="Montserrat"/>
                <a:ea typeface="Montserrat"/>
                <a:cs typeface="Montserrat"/>
                <a:sym typeface="Montserrat"/>
              </a:rPr>
              <a:t>Zalety: </a:t>
            </a:r>
            <a:r>
              <a:rPr lang="pl" sz="2000" dirty="0">
                <a:solidFill>
                  <a:srgbClr val="1E2328"/>
                </a:solidFill>
                <a:latin typeface="Montserrat"/>
                <a:ea typeface="Montserrat"/>
                <a:cs typeface="Montserrat"/>
                <a:sym typeface="Montserrat"/>
              </a:rPr>
              <a:t>Nietoksyczne, biodegradowalne i pozyskiwane z odnawialnych źródeł. Przyjazne dla domu: Możesz przygotować naturalne płyny do płukania tkanin ze składników takich jak ocet, soda oczyszczona lub olejki eteryczne i używać ich do prania, aby zmiękczyć tkaniny bez agresywnych substancji chemicznych zawartych w komercyjnych płynach do zmiękczania tkanin.</a:t>
            </a:r>
            <a:endParaRPr sz="2000"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r>
              <a:rPr lang="pl" sz="2000" b="1" dirty="0">
                <a:solidFill>
                  <a:srgbClr val="1E2328"/>
                </a:solidFill>
                <a:latin typeface="Montserrat"/>
                <a:ea typeface="Montserrat"/>
                <a:cs typeface="Montserrat"/>
                <a:sym typeface="Montserrat"/>
              </a:rPr>
              <a:t>Zabiegi enzymatyczne</a:t>
            </a:r>
            <a:endParaRPr sz="2000" b="1"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r>
              <a:rPr lang="pl" sz="2000" dirty="0">
                <a:solidFill>
                  <a:srgbClr val="1E2328"/>
                </a:solidFill>
                <a:latin typeface="Montserrat"/>
                <a:ea typeface="Montserrat"/>
                <a:cs typeface="Montserrat"/>
                <a:sym typeface="Montserrat"/>
              </a:rPr>
              <a:t>Enzymy to naturalnie występujące białka, które mogą zastąpić agresywne środki chemiczne stosowane w obróbce tekstyliów, takie jak wybielanie, odklejanie i zmiękczanie. Wykończenia na bazie enzymów często zmniejszają negatywny wpływ na środowisko.</a:t>
            </a:r>
            <a:endParaRPr sz="2000" dirty="0">
              <a:solidFill>
                <a:srgbClr val="1E2328"/>
              </a:solidFill>
              <a:latin typeface="Montserrat"/>
              <a:ea typeface="Montserrat"/>
              <a:cs typeface="Montserrat"/>
              <a:sym typeface="Montserrat"/>
            </a:endParaRPr>
          </a:p>
        </p:txBody>
      </p:sp>
      <p:sp>
        <p:nvSpPr>
          <p:cNvPr id="503" name="Google Shape;503;g32fd3a788c9_0_431"/>
          <p:cNvSpPr txBox="1"/>
          <p:nvPr/>
        </p:nvSpPr>
        <p:spPr>
          <a:xfrm>
            <a:off x="1031566" y="351095"/>
            <a:ext cx="4506600" cy="384600"/>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Clr>
                <a:srgbClr val="000000"/>
              </a:buClr>
              <a:buSzPts val="2499"/>
              <a:buFont typeface="Arial"/>
              <a:buNone/>
            </a:pPr>
            <a:r>
              <a:rPr lang="pl" sz="2499" b="0" i="0" u="none" strike="noStrike" cap="none">
                <a:solidFill>
                  <a:srgbClr val="1E2328"/>
                </a:solidFill>
                <a:latin typeface="DM Serif Display"/>
                <a:ea typeface="DM Serif Display"/>
                <a:cs typeface="DM Serif Display"/>
                <a:sym typeface="DM Serif Display"/>
              </a:rPr>
              <a:t>Program szkoleniowy UpTraK</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grpSp>
        <p:nvGrpSpPr>
          <p:cNvPr id="509" name="Google Shape;509;g2d8fe57aed0_0_62"/>
          <p:cNvGrpSpPr/>
          <p:nvPr/>
        </p:nvGrpSpPr>
        <p:grpSpPr>
          <a:xfrm>
            <a:off x="928050" y="1312125"/>
            <a:ext cx="12265553" cy="1214054"/>
            <a:chOff x="0" y="0"/>
            <a:chExt cx="2254200" cy="3661200"/>
          </a:xfrm>
        </p:grpSpPr>
        <p:sp>
          <p:nvSpPr>
            <p:cNvPr id="510" name="Google Shape;510;g2d8fe57aed0_0_62"/>
            <p:cNvSpPr/>
            <p:nvPr/>
          </p:nvSpPr>
          <p:spPr>
            <a:xfrm>
              <a:off x="0" y="0"/>
              <a:ext cx="2254172" cy="3661101"/>
            </a:xfrm>
            <a:custGeom>
              <a:avLst/>
              <a:gdLst/>
              <a:ahLst/>
              <a:cxnLst/>
              <a:rect l="l" t="t" r="r" b="b"/>
              <a:pathLst>
                <a:path w="2254172" h="3661101" extrusionOk="0">
                  <a:moveTo>
                    <a:pt x="0" y="0"/>
                  </a:moveTo>
                  <a:lnTo>
                    <a:pt x="2254172" y="0"/>
                  </a:lnTo>
                  <a:lnTo>
                    <a:pt x="2254172" y="3661101"/>
                  </a:lnTo>
                  <a:lnTo>
                    <a:pt x="0" y="3661101"/>
                  </a:lnTo>
                  <a:close/>
                </a:path>
              </a:pathLst>
            </a:custGeom>
            <a:solidFill>
              <a:srgbClr val="CFCF5A"/>
            </a:solidFill>
            <a:ln>
              <a:noFill/>
            </a:ln>
          </p:spPr>
          <p:txBody>
            <a:bodyPr/>
            <a:lstStyle/>
            <a:p>
              <a:endParaRPr lang="pl-PL"/>
            </a:p>
          </p:txBody>
        </p:sp>
        <p:sp>
          <p:nvSpPr>
            <p:cNvPr id="511" name="Google Shape;511;g2d8fe57aed0_0_62"/>
            <p:cNvSpPr txBox="1"/>
            <p:nvPr/>
          </p:nvSpPr>
          <p:spPr>
            <a:xfrm>
              <a:off x="0" y="0"/>
              <a:ext cx="2254200" cy="36612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12" name="Google Shape;512;g2d8fe57aed0_0_62"/>
          <p:cNvGrpSpPr/>
          <p:nvPr/>
        </p:nvGrpSpPr>
        <p:grpSpPr>
          <a:xfrm>
            <a:off x="12759477" y="5674870"/>
            <a:ext cx="2839841" cy="4612380"/>
            <a:chOff x="0" y="0"/>
            <a:chExt cx="2254200" cy="3661200"/>
          </a:xfrm>
        </p:grpSpPr>
        <p:sp>
          <p:nvSpPr>
            <p:cNvPr id="513" name="Google Shape;513;g2d8fe57aed0_0_62"/>
            <p:cNvSpPr/>
            <p:nvPr/>
          </p:nvSpPr>
          <p:spPr>
            <a:xfrm>
              <a:off x="0" y="0"/>
              <a:ext cx="2254172" cy="3661101"/>
            </a:xfrm>
            <a:custGeom>
              <a:avLst/>
              <a:gdLst/>
              <a:ahLst/>
              <a:cxnLst/>
              <a:rect l="l" t="t" r="r" b="b"/>
              <a:pathLst>
                <a:path w="2254172" h="3661101" extrusionOk="0">
                  <a:moveTo>
                    <a:pt x="0" y="0"/>
                  </a:moveTo>
                  <a:lnTo>
                    <a:pt x="2254172" y="0"/>
                  </a:lnTo>
                  <a:lnTo>
                    <a:pt x="2254172" y="3661101"/>
                  </a:lnTo>
                  <a:lnTo>
                    <a:pt x="0" y="3661101"/>
                  </a:lnTo>
                  <a:close/>
                </a:path>
              </a:pathLst>
            </a:custGeom>
            <a:solidFill>
              <a:srgbClr val="CFCF5A"/>
            </a:solidFill>
            <a:ln>
              <a:noFill/>
            </a:ln>
          </p:spPr>
          <p:txBody>
            <a:bodyPr/>
            <a:lstStyle/>
            <a:p>
              <a:endParaRPr lang="pl-PL"/>
            </a:p>
          </p:txBody>
        </p:sp>
        <p:sp>
          <p:nvSpPr>
            <p:cNvPr id="514" name="Google Shape;514;g2d8fe57aed0_0_62"/>
            <p:cNvSpPr txBox="1"/>
            <p:nvPr/>
          </p:nvSpPr>
          <p:spPr>
            <a:xfrm>
              <a:off x="0" y="0"/>
              <a:ext cx="2254200" cy="36612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515" name="Google Shape;515;g2d8fe57aed0_0_62"/>
          <p:cNvPicPr preferRelativeResize="0"/>
          <p:nvPr/>
        </p:nvPicPr>
        <p:blipFill rotWithShape="1">
          <a:blip r:embed="rId3">
            <a:alphaModFix/>
          </a:blip>
          <a:srcRect l="3413" r="39125"/>
          <a:stretch/>
        </p:blipFill>
        <p:spPr>
          <a:xfrm>
            <a:off x="11165900" y="2265200"/>
            <a:ext cx="3187776" cy="6889275"/>
          </a:xfrm>
          <a:prstGeom prst="rect">
            <a:avLst/>
          </a:prstGeom>
          <a:noFill/>
          <a:ln>
            <a:noFill/>
          </a:ln>
        </p:spPr>
      </p:pic>
      <p:grpSp>
        <p:nvGrpSpPr>
          <p:cNvPr id="516" name="Google Shape;516;g2d8fe57aed0_0_62"/>
          <p:cNvGrpSpPr/>
          <p:nvPr/>
        </p:nvGrpSpPr>
        <p:grpSpPr>
          <a:xfrm>
            <a:off x="0" y="0"/>
            <a:ext cx="18288000" cy="10287000"/>
            <a:chOff x="0" y="0"/>
            <a:chExt cx="24384000" cy="13716000"/>
          </a:xfrm>
        </p:grpSpPr>
        <p:cxnSp>
          <p:nvCxnSpPr>
            <p:cNvPr id="517" name="Google Shape;517;g2d8fe57aed0_0_62"/>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518" name="Google Shape;518;g2d8fe57aed0_0_62"/>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519" name="Google Shape;519;g2d8fe57aed0_0_62"/>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4">
                <a:alphaModFix/>
              </a:blip>
              <a:stretch>
                <a:fillRect/>
              </a:stretch>
            </a:blipFill>
            <a:ln>
              <a:noFill/>
            </a:ln>
          </p:spPr>
          <p:txBody>
            <a:bodyPr/>
            <a:lstStyle/>
            <a:p>
              <a:endParaRPr lang="pl-PL"/>
            </a:p>
          </p:txBody>
        </p:sp>
        <p:sp>
          <p:nvSpPr>
            <p:cNvPr id="520" name="Google Shape;520;g2d8fe57aed0_0_62"/>
            <p:cNvSpPr txBox="1"/>
            <p:nvPr/>
          </p:nvSpPr>
          <p:spPr>
            <a:xfrm>
              <a:off x="9588879" y="439208"/>
              <a:ext cx="3675000" cy="625641"/>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Clr>
                  <a:srgbClr val="000000"/>
                </a:buClr>
                <a:buSzPts val="2499"/>
                <a:buFont typeface="Arial"/>
                <a:buNone/>
              </a:pPr>
              <a:r>
                <a:rPr lang="pl" sz="2499" b="0" i="0" u="none" strike="noStrike" cap="none" dirty="0">
                  <a:solidFill>
                    <a:srgbClr val="1E2328"/>
                  </a:solidFill>
                  <a:latin typeface="Montserrat"/>
                  <a:ea typeface="Montserrat"/>
                  <a:cs typeface="Montserrat"/>
                  <a:sym typeface="Montserrat"/>
                </a:rPr>
                <a:t>Moduł 3, Unit </a:t>
              </a:r>
              <a:r>
                <a:rPr lang="pl" sz="2499" dirty="0">
                  <a:solidFill>
                    <a:srgbClr val="1E2328"/>
                  </a:solidFill>
                  <a:latin typeface="Montserrat"/>
                  <a:ea typeface="Montserrat"/>
                  <a:cs typeface="Montserrat"/>
                  <a:sym typeface="Montserrat"/>
                </a:rPr>
                <a:t>4</a:t>
              </a:r>
              <a:endParaRPr sz="1400" b="0" i="0" u="none" strike="noStrike" cap="none" dirty="0">
                <a:solidFill>
                  <a:srgbClr val="000000"/>
                </a:solidFill>
                <a:latin typeface="Arial"/>
                <a:ea typeface="Arial"/>
                <a:cs typeface="Arial"/>
                <a:sym typeface="Arial"/>
              </a:endParaRPr>
            </a:p>
          </p:txBody>
        </p:sp>
        <p:sp>
          <p:nvSpPr>
            <p:cNvPr id="521" name="Google Shape;521;g2d8fe57aed0_0_62"/>
            <p:cNvSpPr txBox="1"/>
            <p:nvPr/>
          </p:nvSpPr>
          <p:spPr>
            <a:xfrm rot="-5400000">
              <a:off x="20850950" y="9698250"/>
              <a:ext cx="4923000" cy="3693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chemeClr val="dk1"/>
                </a:buClr>
                <a:buSzPts val="1800"/>
                <a:buFont typeface="Arial"/>
                <a:buNone/>
              </a:pPr>
              <a:r>
                <a:rPr lang="pl" sz="1800" b="0" i="0" u="sng" strike="noStrike" cap="none">
                  <a:solidFill>
                    <a:schemeClr val="hlink"/>
                  </a:solidFill>
                  <a:latin typeface="Montserrat"/>
                  <a:ea typeface="Montserrat"/>
                  <a:cs typeface="Montserrat"/>
                  <a:sym typeface="Montserrat"/>
                  <a:hlinkClick r:id="rId5"/>
                </a:rPr>
                <a:t>www.fashionupproject.com</a:t>
              </a:r>
              <a:endParaRPr sz="1400" b="0" i="0" u="none" strike="noStrike" cap="none">
                <a:solidFill>
                  <a:srgbClr val="000000"/>
                </a:solidFill>
                <a:latin typeface="Arial"/>
                <a:ea typeface="Arial"/>
                <a:cs typeface="Arial"/>
                <a:sym typeface="Arial"/>
              </a:endParaRPr>
            </a:p>
          </p:txBody>
        </p:sp>
      </p:grpSp>
      <p:cxnSp>
        <p:nvCxnSpPr>
          <p:cNvPr id="522" name="Google Shape;522;g2d8fe57aed0_0_62"/>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523" name="Google Shape;523;g2d8fe57aed0_0_62"/>
          <p:cNvGrpSpPr/>
          <p:nvPr/>
        </p:nvGrpSpPr>
        <p:grpSpPr>
          <a:xfrm>
            <a:off x="10948449" y="2091441"/>
            <a:ext cx="3622164" cy="7165318"/>
            <a:chOff x="0" y="0"/>
            <a:chExt cx="2620010" cy="5182870"/>
          </a:xfrm>
        </p:grpSpPr>
        <p:sp>
          <p:nvSpPr>
            <p:cNvPr id="524" name="Google Shape;524;g2d8fe57aed0_0_62"/>
            <p:cNvSpPr/>
            <p:nvPr/>
          </p:nvSpPr>
          <p:spPr>
            <a:xfrm>
              <a:off x="53340" y="25400"/>
              <a:ext cx="2513330" cy="5132070"/>
            </a:xfrm>
            <a:custGeom>
              <a:avLst/>
              <a:gdLst/>
              <a:ahLst/>
              <a:cxnLst/>
              <a:rect l="l" t="t" r="r" b="b"/>
              <a:pathLst>
                <a:path w="2513330" h="5132070" extrusionOk="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g2d8fe57aed0_0_62"/>
            <p:cNvSpPr/>
            <p:nvPr/>
          </p:nvSpPr>
          <p:spPr>
            <a:xfrm>
              <a:off x="1121410" y="198120"/>
              <a:ext cx="347980" cy="43180"/>
            </a:xfrm>
            <a:custGeom>
              <a:avLst/>
              <a:gdLst/>
              <a:ahLst/>
              <a:cxnLst/>
              <a:rect l="l" t="t" r="r" b="b"/>
              <a:pathLst>
                <a:path w="347980" h="43180" extrusionOk="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g2d8fe57aed0_0_62"/>
            <p:cNvSpPr/>
            <p:nvPr/>
          </p:nvSpPr>
          <p:spPr>
            <a:xfrm>
              <a:off x="1578312" y="187909"/>
              <a:ext cx="66636" cy="63602"/>
            </a:xfrm>
            <a:custGeom>
              <a:avLst/>
              <a:gdLst/>
              <a:ahLst/>
              <a:cxnLst/>
              <a:rect l="l" t="t" r="r" b="b"/>
              <a:pathLst>
                <a:path w="66636" h="63602" extrusionOk="0">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g2d8fe57aed0_0_62"/>
            <p:cNvSpPr/>
            <p:nvPr/>
          </p:nvSpPr>
          <p:spPr>
            <a:xfrm>
              <a:off x="0" y="685800"/>
              <a:ext cx="27940" cy="213360"/>
            </a:xfrm>
            <a:custGeom>
              <a:avLst/>
              <a:gdLst/>
              <a:ahLst/>
              <a:cxnLst/>
              <a:rect l="l" t="t" r="r" b="b"/>
              <a:pathLst>
                <a:path w="27940" h="213360" extrusionOk="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g2d8fe57aed0_0_62"/>
            <p:cNvSpPr/>
            <p:nvPr/>
          </p:nvSpPr>
          <p:spPr>
            <a:xfrm>
              <a:off x="0" y="1057910"/>
              <a:ext cx="27940" cy="384810"/>
            </a:xfrm>
            <a:custGeom>
              <a:avLst/>
              <a:gdLst/>
              <a:ahLst/>
              <a:cxnLst/>
              <a:rect l="l" t="t" r="r" b="b"/>
              <a:pathLst>
                <a:path w="27940" h="384810" extrusionOk="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g2d8fe57aed0_0_62"/>
            <p:cNvSpPr/>
            <p:nvPr/>
          </p:nvSpPr>
          <p:spPr>
            <a:xfrm>
              <a:off x="0" y="1526540"/>
              <a:ext cx="27940" cy="386080"/>
            </a:xfrm>
            <a:custGeom>
              <a:avLst/>
              <a:gdLst/>
              <a:ahLst/>
              <a:cxnLst/>
              <a:rect l="l" t="t" r="r" b="b"/>
              <a:pathLst>
                <a:path w="27940" h="386080" extrusionOk="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g2d8fe57aed0_0_62"/>
            <p:cNvSpPr/>
            <p:nvPr/>
          </p:nvSpPr>
          <p:spPr>
            <a:xfrm>
              <a:off x="2592070" y="1184910"/>
              <a:ext cx="27940" cy="618490"/>
            </a:xfrm>
            <a:custGeom>
              <a:avLst/>
              <a:gdLst/>
              <a:ahLst/>
              <a:cxnLst/>
              <a:rect l="l" t="t" r="r" b="b"/>
              <a:pathLst>
                <a:path w="27940" h="618490" extrusionOk="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g2d8fe57aed0_0_62"/>
            <p:cNvSpPr/>
            <p:nvPr/>
          </p:nvSpPr>
          <p:spPr>
            <a:xfrm>
              <a:off x="27940" y="0"/>
              <a:ext cx="2564130" cy="5182870"/>
            </a:xfrm>
            <a:custGeom>
              <a:avLst/>
              <a:gdLst/>
              <a:ahLst/>
              <a:cxnLst/>
              <a:rect l="l" t="t" r="r" b="b"/>
              <a:pathLst>
                <a:path w="2564130" h="5182870" extrusionOk="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32" name="Google Shape;532;g2d8fe57aed0_0_62"/>
          <p:cNvSpPr txBox="1"/>
          <p:nvPr/>
        </p:nvSpPr>
        <p:spPr>
          <a:xfrm>
            <a:off x="1704925" y="1457450"/>
            <a:ext cx="9571500" cy="923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pl" sz="6000">
                <a:solidFill>
                  <a:srgbClr val="1E2328"/>
                </a:solidFill>
                <a:latin typeface="Montserrat Black"/>
                <a:ea typeface="Montserrat Black"/>
                <a:cs typeface="Montserrat Black"/>
                <a:sym typeface="Montserrat Black"/>
              </a:rPr>
              <a:t>INNE WYKOŃCZENIA</a:t>
            </a:r>
            <a:endParaRPr sz="1400" b="0" i="0" u="none" strike="noStrike" cap="none">
              <a:solidFill>
                <a:srgbClr val="000000"/>
              </a:solidFill>
              <a:latin typeface="Montserrat Black"/>
              <a:ea typeface="Montserrat Black"/>
              <a:cs typeface="Montserrat Black"/>
              <a:sym typeface="Montserrat Black"/>
            </a:endParaRPr>
          </a:p>
        </p:txBody>
      </p:sp>
      <p:sp>
        <p:nvSpPr>
          <p:cNvPr id="533" name="Google Shape;533;g2d8fe57aed0_0_62"/>
          <p:cNvSpPr txBox="1"/>
          <p:nvPr/>
        </p:nvSpPr>
        <p:spPr>
          <a:xfrm>
            <a:off x="928050" y="2800976"/>
            <a:ext cx="8790600" cy="5388000"/>
          </a:xfrm>
          <a:prstGeom prst="rect">
            <a:avLst/>
          </a:prstGeom>
          <a:noFill/>
          <a:ln>
            <a:noFill/>
          </a:ln>
        </p:spPr>
        <p:txBody>
          <a:bodyPr spcFirstLastPara="1" wrap="square" lIns="0" tIns="0" rIns="0" bIns="0" anchor="t" anchorCtr="0">
            <a:spAutoFit/>
          </a:bodyPr>
          <a:lstStyle/>
          <a:p>
            <a:pPr marL="0" lvl="0" indent="0" algn="l" rtl="0">
              <a:lnSpc>
                <a:spcPct val="150022"/>
              </a:lnSpc>
              <a:spcBef>
                <a:spcPts val="0"/>
              </a:spcBef>
              <a:spcAft>
                <a:spcPts val="0"/>
              </a:spcAft>
              <a:buClr>
                <a:schemeClr val="dk1"/>
              </a:buClr>
              <a:buSzPts val="1100"/>
              <a:buFont typeface="Arial"/>
              <a:buNone/>
            </a:pPr>
            <a:r>
              <a:rPr lang="pl" sz="2000" b="1">
                <a:solidFill>
                  <a:srgbClr val="1E2328"/>
                </a:solidFill>
                <a:latin typeface="Montserrat"/>
                <a:ea typeface="Montserrat"/>
                <a:cs typeface="Montserrat"/>
                <a:sym typeface="Montserrat"/>
              </a:rPr>
              <a:t>Korzyści: </a:t>
            </a:r>
            <a:r>
              <a:rPr lang="pl" sz="2000">
                <a:solidFill>
                  <a:srgbClr val="1E2328"/>
                </a:solidFill>
                <a:latin typeface="Montserrat"/>
                <a:ea typeface="Montserrat"/>
                <a:cs typeface="Montserrat"/>
                <a:sym typeface="Montserrat"/>
              </a:rPr>
              <a:t>Zmniejszone zużycie środków chemicznych, wody i energii – można to osiągnąć na małą skalę: kupuj domowe środki czyszczące na bazie enzymów (takie jak te stosowane w ekologicznych detergentach do prania), które pomogą uzyskać bardziej miękkie i czyste wykończenie tkanin.</a:t>
            </a:r>
            <a:endParaRPr sz="2000">
              <a:solidFill>
                <a:srgbClr val="1E2328"/>
              </a:solidFill>
              <a:latin typeface="Montserrat"/>
              <a:ea typeface="Montserrat"/>
              <a:cs typeface="Montserrat"/>
              <a:sym typeface="Montserrat"/>
            </a:endParaRPr>
          </a:p>
          <a:p>
            <a:pPr marL="457200" lvl="0" indent="0" algn="l" rtl="0">
              <a:lnSpc>
                <a:spcPct val="150022"/>
              </a:lnSpc>
              <a:spcBef>
                <a:spcPts val="0"/>
              </a:spcBef>
              <a:spcAft>
                <a:spcPts val="0"/>
              </a:spcAft>
              <a:buClr>
                <a:schemeClr val="dk1"/>
              </a:buClr>
              <a:buSzPts val="1100"/>
              <a:buFont typeface="Arial"/>
              <a:buNone/>
            </a:pPr>
            <a:endParaRPr sz="2000">
              <a:solidFill>
                <a:srgbClr val="1E2328"/>
              </a:solidFill>
              <a:latin typeface="Montserrat"/>
              <a:ea typeface="Montserrat"/>
              <a:cs typeface="Montserrat"/>
              <a:sym typeface="Montserrat"/>
            </a:endParaRPr>
          </a:p>
          <a:p>
            <a:pPr marL="0" lvl="0" indent="0" algn="l" rtl="0">
              <a:lnSpc>
                <a:spcPct val="150022"/>
              </a:lnSpc>
              <a:spcBef>
                <a:spcPts val="0"/>
              </a:spcBef>
              <a:spcAft>
                <a:spcPts val="0"/>
              </a:spcAft>
              <a:buClr>
                <a:schemeClr val="dk1"/>
              </a:buClr>
              <a:buSzPts val="1100"/>
              <a:buFont typeface="Arial"/>
              <a:buNone/>
            </a:pPr>
            <a:r>
              <a:rPr lang="pl" sz="2000" b="1">
                <a:solidFill>
                  <a:srgbClr val="1E2328"/>
                </a:solidFill>
                <a:latin typeface="Montserrat"/>
                <a:ea typeface="Montserrat"/>
                <a:cs typeface="Montserrat"/>
                <a:sym typeface="Montserrat"/>
              </a:rPr>
              <a:t>Wykończenia chemiczne o niskim wpływie na środowisko</a:t>
            </a:r>
            <a:endParaRPr sz="2000" b="1">
              <a:solidFill>
                <a:srgbClr val="1E2328"/>
              </a:solidFill>
              <a:latin typeface="Montserrat"/>
              <a:ea typeface="Montserrat"/>
              <a:cs typeface="Montserrat"/>
              <a:sym typeface="Montserrat"/>
            </a:endParaRPr>
          </a:p>
          <a:p>
            <a:pPr marL="0" lvl="0" indent="0" algn="l" rtl="0">
              <a:lnSpc>
                <a:spcPct val="150022"/>
              </a:lnSpc>
              <a:spcBef>
                <a:spcPts val="0"/>
              </a:spcBef>
              <a:spcAft>
                <a:spcPts val="0"/>
              </a:spcAft>
              <a:buClr>
                <a:schemeClr val="dk1"/>
              </a:buClr>
              <a:buSzPts val="1100"/>
              <a:buFont typeface="Arial"/>
              <a:buNone/>
            </a:pPr>
            <a:r>
              <a:rPr lang="pl" sz="2000">
                <a:solidFill>
                  <a:srgbClr val="1E2328"/>
                </a:solidFill>
                <a:latin typeface="Montserrat"/>
                <a:ea typeface="Montserrat"/>
                <a:cs typeface="Montserrat"/>
                <a:sym typeface="Montserrat"/>
              </a:rPr>
              <a:t>Są to wykończenia zaprojektowane w celu ograniczenia stosowania szkodliwych substancji chemicznych, takie jak wykończenia zapobiegające zagnieceniom, zmniejszające palność lub zapewniające wodoodporność. Przykładami są środki chemiczne na bazie silikonu lub biochemiczne środki chemiczne zamiast syntetycznych, szkodliwych alternatyw.</a:t>
            </a:r>
            <a:endParaRPr sz="2000">
              <a:solidFill>
                <a:srgbClr val="1E2328"/>
              </a:solidFill>
              <a:latin typeface="Montserrat"/>
              <a:ea typeface="Montserrat"/>
              <a:cs typeface="Montserrat"/>
              <a:sym typeface="Montserrat"/>
            </a:endParaRPr>
          </a:p>
          <a:p>
            <a:pPr marL="0" lvl="0" indent="0" algn="l" rtl="0">
              <a:lnSpc>
                <a:spcPct val="150022"/>
              </a:lnSpc>
              <a:spcBef>
                <a:spcPts val="0"/>
              </a:spcBef>
              <a:spcAft>
                <a:spcPts val="0"/>
              </a:spcAft>
              <a:buClr>
                <a:schemeClr val="dk1"/>
              </a:buClr>
              <a:buSzPts val="1100"/>
              <a:buFont typeface="Arial"/>
              <a:buNone/>
            </a:pPr>
            <a:r>
              <a:rPr lang="pl" sz="2000" b="1">
                <a:solidFill>
                  <a:srgbClr val="1E2328"/>
                </a:solidFill>
                <a:latin typeface="Montserrat"/>
                <a:ea typeface="Montserrat"/>
                <a:cs typeface="Montserrat"/>
                <a:sym typeface="Montserrat"/>
              </a:rPr>
              <a:t>Korzyści: </a:t>
            </a:r>
            <a:r>
              <a:rPr lang="pl" sz="2000">
                <a:solidFill>
                  <a:srgbClr val="1E2328"/>
                </a:solidFill>
                <a:latin typeface="Montserrat"/>
                <a:ea typeface="Montserrat"/>
                <a:cs typeface="Montserrat"/>
                <a:sym typeface="Montserrat"/>
              </a:rPr>
              <a:t>Zmniejszona toksyczność chemiczna, lepsza biodegradowalność i przyjazne dla środowiska alternatywy.</a:t>
            </a:r>
            <a:endParaRPr sz="2000" b="1">
              <a:solidFill>
                <a:srgbClr val="1E2328"/>
              </a:solidFill>
              <a:latin typeface="Montserrat"/>
              <a:ea typeface="Montserrat"/>
              <a:cs typeface="Montserrat"/>
              <a:sym typeface="Montserrat"/>
            </a:endParaRPr>
          </a:p>
        </p:txBody>
      </p:sp>
      <p:sp>
        <p:nvSpPr>
          <p:cNvPr id="534" name="Google Shape;534;g2d8fe57aed0_0_62"/>
          <p:cNvSpPr txBox="1"/>
          <p:nvPr/>
        </p:nvSpPr>
        <p:spPr>
          <a:xfrm>
            <a:off x="1031566" y="351095"/>
            <a:ext cx="4506600" cy="384600"/>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Clr>
                <a:srgbClr val="000000"/>
              </a:buClr>
              <a:buSzPts val="2499"/>
              <a:buFont typeface="Arial"/>
              <a:buNone/>
            </a:pPr>
            <a:r>
              <a:rPr lang="pl" sz="2499" b="0" i="0" u="none" strike="noStrike" cap="none">
                <a:solidFill>
                  <a:srgbClr val="1E2328"/>
                </a:solidFill>
                <a:latin typeface="DM Serif Display"/>
                <a:ea typeface="DM Serif Display"/>
                <a:cs typeface="DM Serif Display"/>
                <a:sym typeface="DM Serif Display"/>
              </a:rPr>
              <a:t>Program szkoleniowy UpTraK</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g32fd3a788c9_0_333"/>
          <p:cNvSpPr txBox="1"/>
          <p:nvPr/>
        </p:nvSpPr>
        <p:spPr>
          <a:xfrm>
            <a:off x="7007351" y="2007900"/>
            <a:ext cx="9231300" cy="6939900"/>
          </a:xfrm>
          <a:prstGeom prst="rect">
            <a:avLst/>
          </a:prstGeom>
          <a:noFill/>
          <a:ln>
            <a:noFill/>
          </a:ln>
        </p:spPr>
        <p:txBody>
          <a:bodyPr spcFirstLastPara="1" wrap="square" lIns="0" tIns="0" rIns="0" bIns="0" anchor="t" anchorCtr="0">
            <a:spAutoFit/>
          </a:bodyPr>
          <a:lstStyle/>
          <a:p>
            <a:pPr marL="0" marR="0" lvl="0" indent="0" algn="l" rtl="0">
              <a:lnSpc>
                <a:spcPct val="150022"/>
              </a:lnSpc>
              <a:spcBef>
                <a:spcPts val="0"/>
              </a:spcBef>
              <a:spcAft>
                <a:spcPts val="0"/>
              </a:spcAft>
              <a:buNone/>
            </a:pPr>
            <a:r>
              <a:rPr lang="pl" sz="2199" dirty="0">
                <a:solidFill>
                  <a:srgbClr val="1E2328"/>
                </a:solidFill>
                <a:latin typeface="Montserrat"/>
                <a:ea typeface="Montserrat"/>
                <a:cs typeface="Montserrat"/>
                <a:sym typeface="Montserrat"/>
              </a:rPr>
              <a:t>W procesie projektowania można dokonać pewnych wyborów, aby zapewnić, że efekt końcowy będzie miał mniejszy wpływ na środowisko i społeczeństwo. Należy jednak pamiętać o estetyce i funkcjonalności odzieży, ponieważ najbardziej zrównoważone ubrania to te, które są najczęściej używane.</a:t>
            </a:r>
            <a:endParaRPr sz="2199"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endParaRPr sz="2199" dirty="0">
              <a:solidFill>
                <a:srgbClr val="1E2328"/>
              </a:solidFill>
              <a:latin typeface="Montserrat"/>
              <a:ea typeface="Montserrat"/>
              <a:cs typeface="Montserrat"/>
              <a:sym typeface="Montserrat"/>
            </a:endParaRPr>
          </a:p>
          <a:p>
            <a:pPr marL="0" lvl="0" indent="0" algn="l" rtl="0">
              <a:lnSpc>
                <a:spcPct val="150022"/>
              </a:lnSpc>
              <a:spcBef>
                <a:spcPts val="0"/>
              </a:spcBef>
              <a:spcAft>
                <a:spcPts val="0"/>
              </a:spcAft>
              <a:buClr>
                <a:schemeClr val="dk1"/>
              </a:buClr>
              <a:buFont typeface="Arial"/>
              <a:buNone/>
            </a:pPr>
            <a:r>
              <a:rPr lang="pl" sz="2199" dirty="0">
                <a:solidFill>
                  <a:srgbClr val="1E2328"/>
                </a:solidFill>
                <a:latin typeface="Montserrat"/>
                <a:ea typeface="Montserrat"/>
                <a:cs typeface="Montserrat"/>
                <a:sym typeface="Montserrat"/>
              </a:rPr>
              <a:t>Świadome projektowanie polega na ponownym przemyśleniu całego cyklu życia produktu – od pozyskiwania materiałów, przez produkcję, konsumpcję, aż po utylizację. Priorytetem zrównoważonego rozwoju jest ograniczenie wpływu projektowania na środowisko i tworzenie produktów z myślą o ludziach i środowisku. Może to nastąpić poprzez dobór najodpowiedniejszych materiałów, redukcję odpadów, etyczną produkcję lub uwzględnienie obiegu zamkniętego produktu (cykl życia produktu po jego konsumpcji).</a:t>
            </a:r>
            <a:endParaRPr sz="2199" dirty="0">
              <a:solidFill>
                <a:srgbClr val="1E2328"/>
              </a:solidFill>
              <a:latin typeface="Montserrat"/>
              <a:ea typeface="Montserrat"/>
              <a:cs typeface="Montserrat"/>
              <a:sym typeface="Montserrat"/>
            </a:endParaRPr>
          </a:p>
        </p:txBody>
      </p:sp>
      <p:grpSp>
        <p:nvGrpSpPr>
          <p:cNvPr id="540" name="Google Shape;540;g32fd3a788c9_0_333"/>
          <p:cNvGrpSpPr/>
          <p:nvPr/>
        </p:nvGrpSpPr>
        <p:grpSpPr>
          <a:xfrm>
            <a:off x="0" y="0"/>
            <a:ext cx="18288000" cy="10287000"/>
            <a:chOff x="0" y="0"/>
            <a:chExt cx="24384000" cy="13716000"/>
          </a:xfrm>
        </p:grpSpPr>
        <p:cxnSp>
          <p:nvCxnSpPr>
            <p:cNvPr id="541" name="Google Shape;541;g32fd3a788c9_0_333"/>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542" name="Google Shape;542;g32fd3a788c9_0_333"/>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543" name="Google Shape;543;g32fd3a788c9_0_333"/>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a:lstStyle/>
            <a:p>
              <a:endParaRPr lang="pl-PL"/>
            </a:p>
          </p:txBody>
        </p:sp>
        <p:sp>
          <p:nvSpPr>
            <p:cNvPr id="544" name="Google Shape;544;g32fd3a788c9_0_333"/>
            <p:cNvSpPr txBox="1"/>
            <p:nvPr/>
          </p:nvSpPr>
          <p:spPr>
            <a:xfrm>
              <a:off x="9588879" y="439208"/>
              <a:ext cx="3675000" cy="625641"/>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None/>
              </a:pPr>
              <a:r>
                <a:rPr lang="pl" sz="2499" b="0" i="0" u="none" strike="noStrike" cap="none" dirty="0">
                  <a:solidFill>
                    <a:srgbClr val="1E2328"/>
                  </a:solidFill>
                  <a:latin typeface="Montserrat"/>
                  <a:ea typeface="Montserrat"/>
                  <a:cs typeface="Montserrat"/>
                  <a:sym typeface="Montserrat"/>
                </a:rPr>
                <a:t>Moduł </a:t>
              </a:r>
              <a:r>
                <a:rPr lang="pl" sz="2499" dirty="0">
                  <a:solidFill>
                    <a:srgbClr val="1E2328"/>
                  </a:solidFill>
                  <a:latin typeface="Montserrat"/>
                  <a:ea typeface="Montserrat"/>
                  <a:cs typeface="Montserrat"/>
                  <a:sym typeface="Montserrat"/>
                </a:rPr>
                <a:t>3 </a:t>
              </a:r>
              <a:r>
                <a:rPr lang="pl" sz="2499" b="0" i="0" u="none" strike="noStrike" cap="none" dirty="0">
                  <a:solidFill>
                    <a:srgbClr val="1E2328"/>
                  </a:solidFill>
                  <a:latin typeface="Montserrat"/>
                  <a:ea typeface="Montserrat"/>
                  <a:cs typeface="Montserrat"/>
                  <a:sym typeface="Montserrat"/>
                </a:rPr>
                <a:t>, Unit </a:t>
              </a:r>
              <a:r>
                <a:rPr lang="pl" sz="2499" dirty="0">
                  <a:solidFill>
                    <a:srgbClr val="1E2328"/>
                  </a:solidFill>
                  <a:latin typeface="Montserrat"/>
                  <a:ea typeface="Montserrat"/>
                  <a:cs typeface="Montserrat"/>
                  <a:sym typeface="Montserrat"/>
                </a:rPr>
                <a:t>4</a:t>
              </a:r>
              <a:endParaRPr dirty="0"/>
            </a:p>
          </p:txBody>
        </p:sp>
      </p:grpSp>
      <p:cxnSp>
        <p:nvCxnSpPr>
          <p:cNvPr id="546" name="Google Shape;546;g32fd3a788c9_0_333"/>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547" name="Google Shape;547;g32fd3a788c9_0_333"/>
          <p:cNvGrpSpPr/>
          <p:nvPr/>
        </p:nvGrpSpPr>
        <p:grpSpPr>
          <a:xfrm>
            <a:off x="1028700" y="2539750"/>
            <a:ext cx="5633430" cy="3338035"/>
            <a:chOff x="0" y="0"/>
            <a:chExt cx="1980673" cy="1084200"/>
          </a:xfrm>
        </p:grpSpPr>
        <p:sp>
          <p:nvSpPr>
            <p:cNvPr id="548" name="Google Shape;548;g32fd3a788c9_0_333"/>
            <p:cNvSpPr/>
            <p:nvPr/>
          </p:nvSpPr>
          <p:spPr>
            <a:xfrm>
              <a:off x="0" y="0"/>
              <a:ext cx="1980673" cy="1084155"/>
            </a:xfrm>
            <a:custGeom>
              <a:avLst/>
              <a:gdLst/>
              <a:ahLst/>
              <a:cxnLst/>
              <a:rect l="l" t="t" r="r" b="b"/>
              <a:pathLst>
                <a:path w="1980673" h="1084155" extrusionOk="0">
                  <a:moveTo>
                    <a:pt x="0" y="0"/>
                  </a:moveTo>
                  <a:lnTo>
                    <a:pt x="1980673" y="0"/>
                  </a:lnTo>
                  <a:lnTo>
                    <a:pt x="1980673" y="1084155"/>
                  </a:lnTo>
                  <a:lnTo>
                    <a:pt x="0" y="1084155"/>
                  </a:lnTo>
                  <a:close/>
                </a:path>
              </a:pathLst>
            </a:custGeom>
            <a:solidFill>
              <a:srgbClr val="1E2328"/>
            </a:solidFill>
            <a:ln>
              <a:noFill/>
            </a:ln>
          </p:spPr>
          <p:txBody>
            <a:bodyPr/>
            <a:lstStyle/>
            <a:p>
              <a:endParaRPr lang="pl-PL"/>
            </a:p>
          </p:txBody>
        </p:sp>
        <p:sp>
          <p:nvSpPr>
            <p:cNvPr id="549" name="Google Shape;549;g32fd3a788c9_0_333"/>
            <p:cNvSpPr txBox="1"/>
            <p:nvPr/>
          </p:nvSpPr>
          <p:spPr>
            <a:xfrm>
              <a:off x="0" y="0"/>
              <a:ext cx="1980600" cy="1084200"/>
            </a:xfrm>
            <a:prstGeom prst="rect">
              <a:avLst/>
            </a:prstGeom>
            <a:no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50" name="Google Shape;550;g32fd3a788c9_0_333"/>
          <p:cNvSpPr txBox="1"/>
          <p:nvPr/>
        </p:nvSpPr>
        <p:spPr>
          <a:xfrm>
            <a:off x="1310424" y="2943725"/>
            <a:ext cx="5332746" cy="2027671"/>
          </a:xfrm>
          <a:prstGeom prst="rect">
            <a:avLst/>
          </a:prstGeom>
          <a:noFill/>
          <a:ln>
            <a:noFill/>
          </a:ln>
        </p:spPr>
        <p:txBody>
          <a:bodyPr spcFirstLastPara="1" wrap="square" lIns="0" tIns="0" rIns="0" bIns="0" anchor="t" anchorCtr="0">
            <a:spAutoFit/>
          </a:bodyPr>
          <a:lstStyle/>
          <a:p>
            <a:pPr marL="0" marR="0" lvl="0" indent="0" algn="l" rtl="0">
              <a:lnSpc>
                <a:spcPct val="122002"/>
              </a:lnSpc>
              <a:spcBef>
                <a:spcPts val="0"/>
              </a:spcBef>
              <a:spcAft>
                <a:spcPts val="0"/>
              </a:spcAft>
              <a:buNone/>
            </a:pPr>
            <a:r>
              <a:rPr lang="pl-PL" sz="3600" b="1" dirty="0">
                <a:solidFill>
                  <a:srgbClr val="FFFFFF"/>
                </a:solidFill>
                <a:latin typeface="Montserrat"/>
                <a:ea typeface="Montserrat"/>
                <a:cs typeface="Montserrat"/>
                <a:sym typeface="Montserrat"/>
              </a:rPr>
              <a:t>CECHY ŚWIADOMEGO</a:t>
            </a:r>
          </a:p>
          <a:p>
            <a:pPr marL="0" marR="0" lvl="0" indent="0" algn="l" rtl="0">
              <a:lnSpc>
                <a:spcPct val="122002"/>
              </a:lnSpc>
              <a:spcBef>
                <a:spcPts val="0"/>
              </a:spcBef>
              <a:spcAft>
                <a:spcPts val="0"/>
              </a:spcAft>
              <a:buNone/>
            </a:pPr>
            <a:r>
              <a:rPr lang="pl-PL" sz="3600" b="1" dirty="0">
                <a:solidFill>
                  <a:srgbClr val="FFFFFF"/>
                </a:solidFill>
                <a:latin typeface="Montserrat"/>
                <a:ea typeface="Montserrat"/>
                <a:cs typeface="Montserrat"/>
                <a:sym typeface="Montserrat"/>
              </a:rPr>
              <a:t>PROJEKTOWANIA</a:t>
            </a:r>
            <a:endParaRPr sz="4963" b="1" dirty="0">
              <a:solidFill>
                <a:srgbClr val="FFFFFF"/>
              </a:solidFill>
              <a:latin typeface="Montserrat"/>
              <a:ea typeface="Montserrat"/>
              <a:cs typeface="Montserrat"/>
              <a:sym typeface="Montserrat"/>
            </a:endParaRPr>
          </a:p>
        </p:txBody>
      </p:sp>
      <p:sp>
        <p:nvSpPr>
          <p:cNvPr id="551" name="Google Shape;551;g32fd3a788c9_0_333"/>
          <p:cNvSpPr txBox="1"/>
          <p:nvPr/>
        </p:nvSpPr>
        <p:spPr>
          <a:xfrm>
            <a:off x="1031566" y="351095"/>
            <a:ext cx="4506600" cy="384600"/>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None/>
            </a:pPr>
            <a:r>
              <a:rPr lang="pl" sz="2499" b="0" i="0" u="none" strike="noStrike" cap="none">
                <a:solidFill>
                  <a:srgbClr val="1E2328"/>
                </a:solidFill>
                <a:latin typeface="DM Serif Display"/>
                <a:ea typeface="DM Serif Display"/>
                <a:cs typeface="DM Serif Display"/>
                <a:sym typeface="DM Serif Display"/>
              </a:rPr>
              <a:t>Program szkoleniowy UpTraK</a:t>
            </a:r>
            <a:endParaRPr/>
          </a:p>
        </p:txBody>
      </p:sp>
      <p:grpSp>
        <p:nvGrpSpPr>
          <p:cNvPr id="552" name="Google Shape;552;g32fd3a788c9_0_333"/>
          <p:cNvGrpSpPr/>
          <p:nvPr/>
        </p:nvGrpSpPr>
        <p:grpSpPr>
          <a:xfrm>
            <a:off x="1028700" y="6400676"/>
            <a:ext cx="5633430" cy="3724769"/>
            <a:chOff x="0" y="0"/>
            <a:chExt cx="1980673" cy="1084200"/>
          </a:xfrm>
        </p:grpSpPr>
        <p:sp>
          <p:nvSpPr>
            <p:cNvPr id="553" name="Google Shape;553;g32fd3a788c9_0_333"/>
            <p:cNvSpPr/>
            <p:nvPr/>
          </p:nvSpPr>
          <p:spPr>
            <a:xfrm>
              <a:off x="0" y="0"/>
              <a:ext cx="1980673" cy="1084155"/>
            </a:xfrm>
            <a:custGeom>
              <a:avLst/>
              <a:gdLst/>
              <a:ahLst/>
              <a:cxnLst/>
              <a:rect l="l" t="t" r="r" b="b"/>
              <a:pathLst>
                <a:path w="1980673" h="1084155" extrusionOk="0">
                  <a:moveTo>
                    <a:pt x="0" y="0"/>
                  </a:moveTo>
                  <a:lnTo>
                    <a:pt x="1980673" y="0"/>
                  </a:lnTo>
                  <a:lnTo>
                    <a:pt x="1980673" y="1084155"/>
                  </a:lnTo>
                  <a:lnTo>
                    <a:pt x="0" y="1084155"/>
                  </a:lnTo>
                  <a:close/>
                </a:path>
              </a:pathLst>
            </a:custGeom>
            <a:solidFill>
              <a:srgbClr val="1E2328"/>
            </a:solidFill>
            <a:ln>
              <a:noFill/>
            </a:ln>
          </p:spPr>
          <p:txBody>
            <a:bodyPr/>
            <a:lstStyle/>
            <a:p>
              <a:endParaRPr lang="pl-PL"/>
            </a:p>
          </p:txBody>
        </p:sp>
        <p:sp>
          <p:nvSpPr>
            <p:cNvPr id="554" name="Google Shape;554;g32fd3a788c9_0_333"/>
            <p:cNvSpPr txBox="1"/>
            <p:nvPr/>
          </p:nvSpPr>
          <p:spPr>
            <a:xfrm>
              <a:off x="0" y="0"/>
              <a:ext cx="1980600" cy="1084200"/>
            </a:xfrm>
            <a:prstGeom prst="rect">
              <a:avLst/>
            </a:prstGeom>
            <a:no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555" name="Google Shape;555;g32fd3a788c9_0_333"/>
          <p:cNvPicPr preferRelativeResize="0"/>
          <p:nvPr/>
        </p:nvPicPr>
        <p:blipFill rotWithShape="1">
          <a:blip r:embed="rId4">
            <a:alphaModFix/>
          </a:blip>
          <a:srcRect t="34211" b="21080"/>
          <a:stretch/>
        </p:blipFill>
        <p:spPr>
          <a:xfrm>
            <a:off x="1031575" y="6400675"/>
            <a:ext cx="5633426" cy="3724774"/>
          </a:xfrm>
          <a:prstGeom prst="rect">
            <a:avLst/>
          </a:prstGeom>
          <a:noFill/>
          <a:ln>
            <a:noFill/>
          </a:ln>
        </p:spPr>
      </p:pic>
      <p:sp>
        <p:nvSpPr>
          <p:cNvPr id="2" name="Google Shape;245;p8">
            <a:extLst>
              <a:ext uri="{FF2B5EF4-FFF2-40B4-BE49-F238E27FC236}">
                <a16:creationId xmlns:a16="http://schemas.microsoft.com/office/drawing/2014/main" id="{33BE203A-722F-119A-B825-D192C83D3FFF}"/>
              </a:ext>
            </a:extLst>
          </p:cNvPr>
          <p:cNvSpPr txBox="1"/>
          <p:nvPr/>
        </p:nvSpPr>
        <p:spPr>
          <a:xfrm rot="16200000">
            <a:off x="15594113" y="7199119"/>
            <a:ext cx="3780450" cy="337913"/>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chemeClr val="dk1"/>
              </a:buClr>
              <a:buSzPts val="1800"/>
              <a:buFont typeface="Arial"/>
              <a:buNone/>
            </a:pPr>
            <a:r>
              <a:rPr lang="pl" sz="1800" b="0" i="0" u="sng" strike="noStrike" cap="none" dirty="0">
                <a:solidFill>
                  <a:schemeClr val="hlink"/>
                </a:solidFill>
                <a:latin typeface="Montserrat"/>
                <a:ea typeface="Montserrat"/>
                <a:cs typeface="Montserrat"/>
                <a:sym typeface="Montserrat"/>
                <a:hlinkClick r:id="rId5"/>
              </a:rPr>
              <a:t>www.fashionupproject.com</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cxnSp>
        <p:nvCxnSpPr>
          <p:cNvPr id="103" name="Google Shape;103;p2"/>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104" name="Google Shape;104;p2"/>
          <p:cNvGrpSpPr/>
          <p:nvPr/>
        </p:nvGrpSpPr>
        <p:grpSpPr>
          <a:xfrm>
            <a:off x="0" y="9263063"/>
            <a:ext cx="12735070" cy="1023937"/>
            <a:chOff x="0" y="0"/>
            <a:chExt cx="10109079" cy="812800"/>
          </a:xfrm>
        </p:grpSpPr>
        <p:sp>
          <p:nvSpPr>
            <p:cNvPr id="105" name="Google Shape;105;p2"/>
            <p:cNvSpPr/>
            <p:nvPr/>
          </p:nvSpPr>
          <p:spPr>
            <a:xfrm>
              <a:off x="0" y="0"/>
              <a:ext cx="10109079" cy="812800"/>
            </a:xfrm>
            <a:custGeom>
              <a:avLst/>
              <a:gdLst/>
              <a:ahLst/>
              <a:cxnLst/>
              <a:rect l="l" t="t" r="r" b="b"/>
              <a:pathLst>
                <a:path w="10109079" h="812800" extrusionOk="0">
                  <a:moveTo>
                    <a:pt x="0" y="0"/>
                  </a:moveTo>
                  <a:lnTo>
                    <a:pt x="10109079" y="0"/>
                  </a:lnTo>
                  <a:lnTo>
                    <a:pt x="10109079" y="812800"/>
                  </a:lnTo>
                  <a:lnTo>
                    <a:pt x="0" y="812800"/>
                  </a:lnTo>
                  <a:close/>
                </a:path>
              </a:pathLst>
            </a:custGeom>
            <a:solidFill>
              <a:srgbClr val="000000"/>
            </a:solidFill>
            <a:ln>
              <a:noFill/>
            </a:ln>
          </p:spPr>
          <p:txBody>
            <a:bodyPr/>
            <a:lstStyle/>
            <a:p>
              <a:endParaRPr lang="pl-PL"/>
            </a:p>
          </p:txBody>
        </p:sp>
        <p:sp>
          <p:nvSpPr>
            <p:cNvPr id="106" name="Google Shape;106;p2"/>
            <p:cNvSpPr txBox="1"/>
            <p:nvPr/>
          </p:nvSpPr>
          <p:spPr>
            <a:xfrm>
              <a:off x="0" y="0"/>
              <a:ext cx="10109079"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7" name="Google Shape;107;p2"/>
          <p:cNvGrpSpPr/>
          <p:nvPr/>
        </p:nvGrpSpPr>
        <p:grpSpPr>
          <a:xfrm>
            <a:off x="7751895" y="5657850"/>
            <a:ext cx="5296402" cy="5008320"/>
            <a:chOff x="0" y="0"/>
            <a:chExt cx="4204276" cy="3975597"/>
          </a:xfrm>
        </p:grpSpPr>
        <p:sp>
          <p:nvSpPr>
            <p:cNvPr id="108" name="Google Shape;108;p2"/>
            <p:cNvSpPr/>
            <p:nvPr/>
          </p:nvSpPr>
          <p:spPr>
            <a:xfrm>
              <a:off x="0" y="0"/>
              <a:ext cx="4204276" cy="3975597"/>
            </a:xfrm>
            <a:custGeom>
              <a:avLst/>
              <a:gdLst/>
              <a:ahLst/>
              <a:cxnLst/>
              <a:rect l="l" t="t" r="r" b="b"/>
              <a:pathLst>
                <a:path w="4204276" h="3975597" extrusionOk="0">
                  <a:moveTo>
                    <a:pt x="0" y="0"/>
                  </a:moveTo>
                  <a:lnTo>
                    <a:pt x="4204276" y="0"/>
                  </a:lnTo>
                  <a:lnTo>
                    <a:pt x="4204276" y="3975597"/>
                  </a:lnTo>
                  <a:lnTo>
                    <a:pt x="0" y="3975597"/>
                  </a:lnTo>
                  <a:close/>
                </a:path>
              </a:pathLst>
            </a:custGeom>
            <a:solidFill>
              <a:srgbClr val="CFCF5A"/>
            </a:solidFill>
            <a:ln>
              <a:noFill/>
            </a:ln>
          </p:spPr>
          <p:txBody>
            <a:bodyPr/>
            <a:lstStyle/>
            <a:p>
              <a:endParaRPr lang="pl-PL"/>
            </a:p>
          </p:txBody>
        </p:sp>
        <p:sp>
          <p:nvSpPr>
            <p:cNvPr id="109" name="Google Shape;109;p2"/>
            <p:cNvSpPr txBox="1"/>
            <p:nvPr/>
          </p:nvSpPr>
          <p:spPr>
            <a:xfrm>
              <a:off x="0" y="0"/>
              <a:ext cx="4204276" cy="3975597"/>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10" name="Google Shape;110;p2"/>
          <p:cNvPicPr preferRelativeResize="0"/>
          <p:nvPr/>
        </p:nvPicPr>
        <p:blipFill rotWithShape="1">
          <a:blip r:embed="rId3">
            <a:alphaModFix/>
          </a:blip>
          <a:srcRect t="1182" b="1178"/>
          <a:stretch/>
        </p:blipFill>
        <p:spPr>
          <a:xfrm>
            <a:off x="7751895" y="1028700"/>
            <a:ext cx="9482623" cy="9258300"/>
          </a:xfrm>
          <a:prstGeom prst="rect">
            <a:avLst/>
          </a:prstGeom>
          <a:noFill/>
          <a:ln>
            <a:noFill/>
          </a:ln>
        </p:spPr>
      </p:pic>
      <p:sp>
        <p:nvSpPr>
          <p:cNvPr id="111" name="Google Shape;111;p2"/>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Clr>
                <a:srgbClr val="000000"/>
              </a:buClr>
              <a:buSzPts val="2499"/>
              <a:buFont typeface="Arial"/>
              <a:buNone/>
            </a:pPr>
            <a:r>
              <a:rPr lang="pl" sz="2499" b="0" i="0" u="none" strike="noStrike" cap="none">
                <a:solidFill>
                  <a:srgbClr val="1E2328"/>
                </a:solidFill>
                <a:latin typeface="DM Serif Display"/>
                <a:ea typeface="DM Serif Display"/>
                <a:cs typeface="DM Serif Display"/>
                <a:sym typeface="DM Serif Display"/>
              </a:rPr>
              <a:t>Program szkoleniowy UpTraK</a:t>
            </a:r>
            <a:endParaRPr sz="1400" b="0" i="0" u="none" strike="noStrike" cap="none">
              <a:solidFill>
                <a:srgbClr val="000000"/>
              </a:solidFill>
              <a:latin typeface="Arial"/>
              <a:ea typeface="Arial"/>
              <a:cs typeface="Arial"/>
              <a:sym typeface="Arial"/>
            </a:endParaRPr>
          </a:p>
        </p:txBody>
      </p:sp>
      <p:cxnSp>
        <p:nvCxnSpPr>
          <p:cNvPr id="112" name="Google Shape;112;p2"/>
          <p:cNvCxnSpPr/>
          <p:nvPr/>
        </p:nvCxnSpPr>
        <p:spPr>
          <a:xfrm rot="10800000">
            <a:off x="16675331" y="0"/>
            <a:ext cx="0" cy="10287000"/>
          </a:xfrm>
          <a:prstGeom prst="straightConnector1">
            <a:avLst/>
          </a:prstGeom>
          <a:noFill/>
          <a:ln w="9525" cap="flat" cmpd="sng">
            <a:solidFill>
              <a:srgbClr val="1E2328"/>
            </a:solidFill>
            <a:prstDash val="solid"/>
            <a:round/>
            <a:headEnd type="none" w="sm" len="sm"/>
            <a:tailEnd type="none" w="sm" len="sm"/>
          </a:ln>
        </p:spPr>
      </p:cxnSp>
      <p:sp>
        <p:nvSpPr>
          <p:cNvPr id="113" name="Google Shape;113;p2"/>
          <p:cNvSpPr txBox="1"/>
          <p:nvPr/>
        </p:nvSpPr>
        <p:spPr>
          <a:xfrm rot="-5400000">
            <a:off x="15744450" y="7379700"/>
            <a:ext cx="3480000" cy="2772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chemeClr val="dk1"/>
              </a:buClr>
              <a:buSzPts val="1800"/>
              <a:buFont typeface="Arial"/>
              <a:buNone/>
            </a:pPr>
            <a:r>
              <a:rPr lang="pl" sz="1800" b="0" i="0" u="sng" strike="noStrike" cap="none">
                <a:solidFill>
                  <a:schemeClr val="hlink"/>
                </a:solidFill>
                <a:latin typeface="Montserrat"/>
                <a:ea typeface="Montserrat"/>
                <a:cs typeface="Montserrat"/>
                <a:sym typeface="Montserrat"/>
                <a:hlinkClick r:id="rId4"/>
              </a:rPr>
              <a:t>www.fashionupproject.com</a:t>
            </a:r>
            <a:endParaRPr sz="1400" b="0" i="0" u="none" strike="noStrike" cap="none">
              <a:solidFill>
                <a:srgbClr val="000000"/>
              </a:solidFill>
              <a:latin typeface="Arial"/>
              <a:ea typeface="Arial"/>
              <a:cs typeface="Arial"/>
              <a:sym typeface="Arial"/>
            </a:endParaRPr>
          </a:p>
        </p:txBody>
      </p:sp>
      <p:sp>
        <p:nvSpPr>
          <p:cNvPr id="114" name="Google Shape;114;p2"/>
          <p:cNvSpPr txBox="1"/>
          <p:nvPr/>
        </p:nvSpPr>
        <p:spPr>
          <a:xfrm>
            <a:off x="1031566" y="3023235"/>
            <a:ext cx="4695894" cy="4173854"/>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Clr>
                <a:srgbClr val="000000"/>
              </a:buClr>
              <a:buSzPts val="2200"/>
              <a:buFont typeface="Arial"/>
              <a:buNone/>
            </a:pPr>
            <a:r>
              <a:rPr lang="pl" sz="2200" b="0" i="0" u="none" strike="noStrike" cap="none">
                <a:solidFill>
                  <a:srgbClr val="000000"/>
                </a:solidFill>
                <a:latin typeface="Montserrat"/>
                <a:ea typeface="Montserrat"/>
                <a:cs typeface="Montserrat"/>
                <a:sym typeface="Montserrat"/>
              </a:rPr>
              <a:t>Finansowane przez Unię Europejską. Wyrażone poglądy i opinie są jednak poglądami i opiniami wyłącznie autora/autorów i niekoniecznie odzwierciedlają poglądy Unii Europejskiej ani Europejskiej Agencji Wykonawczej ds. Edukacji i Kultury (EACEA). Ani Unia Europejska, ani EACEA nie ponoszą za nie odpowiedzialności.</a:t>
            </a:r>
            <a:endParaRPr sz="1400" b="0" i="0" u="none" strike="noStrike" cap="none">
              <a:solidFill>
                <a:srgbClr val="000000"/>
              </a:solidFill>
              <a:latin typeface="Arial"/>
              <a:ea typeface="Arial"/>
              <a:cs typeface="Arial"/>
              <a:sym typeface="Arial"/>
            </a:endParaRPr>
          </a:p>
        </p:txBody>
      </p:sp>
      <p:sp>
        <p:nvSpPr>
          <p:cNvPr id="115" name="Google Shape;115;p2"/>
          <p:cNvSpPr/>
          <p:nvPr/>
        </p:nvSpPr>
        <p:spPr>
          <a:xfrm>
            <a:off x="13662188" y="268369"/>
            <a:ext cx="2675477" cy="559152"/>
          </a:xfrm>
          <a:custGeom>
            <a:avLst/>
            <a:gdLst/>
            <a:ahLst/>
            <a:cxnLst/>
            <a:rect l="l" t="t" r="r" b="b"/>
            <a:pathLst>
              <a:path w="2675477" h="559152" extrusionOk="0">
                <a:moveTo>
                  <a:pt x="0" y="0"/>
                </a:moveTo>
                <a:lnTo>
                  <a:pt x="2675478" y="0"/>
                </a:lnTo>
                <a:lnTo>
                  <a:pt x="2675478" y="559152"/>
                </a:lnTo>
                <a:lnTo>
                  <a:pt x="0" y="559152"/>
                </a:lnTo>
                <a:lnTo>
                  <a:pt x="0" y="0"/>
                </a:lnTo>
                <a:close/>
              </a:path>
            </a:pathLst>
          </a:custGeom>
          <a:blipFill rotWithShape="1">
            <a:blip r:embed="rId5">
              <a:alphaModFix/>
            </a:blip>
            <a:stretch>
              <a:fillRect/>
            </a:stretch>
          </a:blipFill>
          <a:ln>
            <a:noFill/>
          </a:ln>
        </p:spPr>
        <p:txBody>
          <a:bodyPr/>
          <a:lstStyle/>
          <a:p>
            <a:endParaRPr lang="pl-PL"/>
          </a:p>
        </p:txBody>
      </p:sp>
      <p:sp>
        <p:nvSpPr>
          <p:cNvPr id="2" name="Google Shape;124;p3">
            <a:extLst>
              <a:ext uri="{FF2B5EF4-FFF2-40B4-BE49-F238E27FC236}">
                <a16:creationId xmlns:a16="http://schemas.microsoft.com/office/drawing/2014/main" id="{C58947AA-E0F6-DCF8-2883-40A1E9D8A53C}"/>
              </a:ext>
            </a:extLst>
          </p:cNvPr>
          <p:cNvSpPr txBox="1"/>
          <p:nvPr/>
        </p:nvSpPr>
        <p:spPr>
          <a:xfrm>
            <a:off x="7191659" y="329406"/>
            <a:ext cx="2756250" cy="469231"/>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Clr>
                <a:srgbClr val="000000"/>
              </a:buClr>
              <a:buSzPts val="2499"/>
              <a:buFont typeface="Arial"/>
              <a:buNone/>
            </a:pPr>
            <a:r>
              <a:rPr lang="pl" sz="2499" b="0" i="0" u="none" strike="noStrike" cap="none" dirty="0">
                <a:solidFill>
                  <a:srgbClr val="1E2328"/>
                </a:solidFill>
                <a:latin typeface="Montserrat"/>
                <a:ea typeface="Montserrat"/>
                <a:cs typeface="Montserrat"/>
                <a:sym typeface="Montserrat"/>
              </a:rPr>
              <a:t>Moduł 3, Unit </a:t>
            </a:r>
            <a:r>
              <a:rPr lang="pl" sz="2499" dirty="0">
                <a:solidFill>
                  <a:srgbClr val="1E2328"/>
                </a:solidFill>
                <a:latin typeface="Montserrat"/>
                <a:ea typeface="Montserrat"/>
                <a:cs typeface="Montserrat"/>
                <a:sym typeface="Montserrat"/>
              </a:rPr>
              <a:t>4</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grpSp>
        <p:nvGrpSpPr>
          <p:cNvPr id="560" name="Google Shape;560;g2d8fe57aed0_0_209"/>
          <p:cNvGrpSpPr/>
          <p:nvPr/>
        </p:nvGrpSpPr>
        <p:grpSpPr>
          <a:xfrm>
            <a:off x="928050" y="1312125"/>
            <a:ext cx="12265553" cy="1214054"/>
            <a:chOff x="0" y="0"/>
            <a:chExt cx="2254200" cy="3661200"/>
          </a:xfrm>
        </p:grpSpPr>
        <p:sp>
          <p:nvSpPr>
            <p:cNvPr id="561" name="Google Shape;561;g2d8fe57aed0_0_209"/>
            <p:cNvSpPr/>
            <p:nvPr/>
          </p:nvSpPr>
          <p:spPr>
            <a:xfrm>
              <a:off x="0" y="0"/>
              <a:ext cx="2254172" cy="3661101"/>
            </a:xfrm>
            <a:custGeom>
              <a:avLst/>
              <a:gdLst/>
              <a:ahLst/>
              <a:cxnLst/>
              <a:rect l="l" t="t" r="r" b="b"/>
              <a:pathLst>
                <a:path w="2254172" h="3661101" extrusionOk="0">
                  <a:moveTo>
                    <a:pt x="0" y="0"/>
                  </a:moveTo>
                  <a:lnTo>
                    <a:pt x="2254172" y="0"/>
                  </a:lnTo>
                  <a:lnTo>
                    <a:pt x="2254172" y="3661101"/>
                  </a:lnTo>
                  <a:lnTo>
                    <a:pt x="0" y="3661101"/>
                  </a:lnTo>
                  <a:close/>
                </a:path>
              </a:pathLst>
            </a:custGeom>
            <a:solidFill>
              <a:srgbClr val="CFCF5A"/>
            </a:solidFill>
            <a:ln>
              <a:noFill/>
            </a:ln>
          </p:spPr>
          <p:txBody>
            <a:bodyPr/>
            <a:lstStyle/>
            <a:p>
              <a:endParaRPr lang="pl-PL"/>
            </a:p>
          </p:txBody>
        </p:sp>
        <p:sp>
          <p:nvSpPr>
            <p:cNvPr id="562" name="Google Shape;562;g2d8fe57aed0_0_209"/>
            <p:cNvSpPr txBox="1"/>
            <p:nvPr/>
          </p:nvSpPr>
          <p:spPr>
            <a:xfrm>
              <a:off x="0" y="0"/>
              <a:ext cx="2254200" cy="36612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63" name="Google Shape;563;g2d8fe57aed0_0_209"/>
          <p:cNvGrpSpPr/>
          <p:nvPr/>
        </p:nvGrpSpPr>
        <p:grpSpPr>
          <a:xfrm>
            <a:off x="12759477" y="5674870"/>
            <a:ext cx="2839841" cy="4612380"/>
            <a:chOff x="0" y="0"/>
            <a:chExt cx="2254200" cy="3661200"/>
          </a:xfrm>
        </p:grpSpPr>
        <p:sp>
          <p:nvSpPr>
            <p:cNvPr id="564" name="Google Shape;564;g2d8fe57aed0_0_209"/>
            <p:cNvSpPr/>
            <p:nvPr/>
          </p:nvSpPr>
          <p:spPr>
            <a:xfrm>
              <a:off x="0" y="0"/>
              <a:ext cx="2254172" cy="3661101"/>
            </a:xfrm>
            <a:custGeom>
              <a:avLst/>
              <a:gdLst/>
              <a:ahLst/>
              <a:cxnLst/>
              <a:rect l="l" t="t" r="r" b="b"/>
              <a:pathLst>
                <a:path w="2254172" h="3661101" extrusionOk="0">
                  <a:moveTo>
                    <a:pt x="0" y="0"/>
                  </a:moveTo>
                  <a:lnTo>
                    <a:pt x="2254172" y="0"/>
                  </a:lnTo>
                  <a:lnTo>
                    <a:pt x="2254172" y="3661101"/>
                  </a:lnTo>
                  <a:lnTo>
                    <a:pt x="0" y="3661101"/>
                  </a:lnTo>
                  <a:close/>
                </a:path>
              </a:pathLst>
            </a:custGeom>
            <a:solidFill>
              <a:srgbClr val="CFCF5A"/>
            </a:solidFill>
            <a:ln>
              <a:noFill/>
            </a:ln>
          </p:spPr>
          <p:txBody>
            <a:bodyPr/>
            <a:lstStyle/>
            <a:p>
              <a:endParaRPr lang="pl-PL"/>
            </a:p>
          </p:txBody>
        </p:sp>
        <p:sp>
          <p:nvSpPr>
            <p:cNvPr id="565" name="Google Shape;565;g2d8fe57aed0_0_209"/>
            <p:cNvSpPr txBox="1"/>
            <p:nvPr/>
          </p:nvSpPr>
          <p:spPr>
            <a:xfrm>
              <a:off x="0" y="0"/>
              <a:ext cx="2254200" cy="36612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566" name="Google Shape;566;g2d8fe57aed0_0_209"/>
          <p:cNvPicPr preferRelativeResize="0"/>
          <p:nvPr/>
        </p:nvPicPr>
        <p:blipFill rotWithShape="1">
          <a:blip r:embed="rId3">
            <a:alphaModFix/>
          </a:blip>
          <a:srcRect l="2722" t="13816" r="45997" b="12301"/>
          <a:stretch/>
        </p:blipFill>
        <p:spPr>
          <a:xfrm>
            <a:off x="11165900" y="2189000"/>
            <a:ext cx="3187775" cy="6889277"/>
          </a:xfrm>
          <a:prstGeom prst="rect">
            <a:avLst/>
          </a:prstGeom>
          <a:noFill/>
          <a:ln>
            <a:noFill/>
          </a:ln>
        </p:spPr>
      </p:pic>
      <p:grpSp>
        <p:nvGrpSpPr>
          <p:cNvPr id="567" name="Google Shape;567;g2d8fe57aed0_0_209"/>
          <p:cNvGrpSpPr/>
          <p:nvPr/>
        </p:nvGrpSpPr>
        <p:grpSpPr>
          <a:xfrm>
            <a:off x="0" y="0"/>
            <a:ext cx="18288000" cy="10287000"/>
            <a:chOff x="0" y="0"/>
            <a:chExt cx="24384000" cy="13716000"/>
          </a:xfrm>
        </p:grpSpPr>
        <p:cxnSp>
          <p:nvCxnSpPr>
            <p:cNvPr id="568" name="Google Shape;568;g2d8fe57aed0_0_209"/>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569" name="Google Shape;569;g2d8fe57aed0_0_209"/>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570" name="Google Shape;570;g2d8fe57aed0_0_209"/>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4">
                <a:alphaModFix/>
              </a:blip>
              <a:stretch>
                <a:fillRect/>
              </a:stretch>
            </a:blipFill>
            <a:ln>
              <a:noFill/>
            </a:ln>
          </p:spPr>
          <p:txBody>
            <a:bodyPr/>
            <a:lstStyle/>
            <a:p>
              <a:endParaRPr lang="pl-PL"/>
            </a:p>
          </p:txBody>
        </p:sp>
        <p:sp>
          <p:nvSpPr>
            <p:cNvPr id="571" name="Google Shape;571;g2d8fe57aed0_0_209"/>
            <p:cNvSpPr txBox="1"/>
            <p:nvPr/>
          </p:nvSpPr>
          <p:spPr>
            <a:xfrm>
              <a:off x="9588879" y="439208"/>
              <a:ext cx="3675000" cy="625641"/>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Clr>
                  <a:srgbClr val="000000"/>
                </a:buClr>
                <a:buSzPts val="2499"/>
                <a:buFont typeface="Arial"/>
                <a:buNone/>
              </a:pPr>
              <a:r>
                <a:rPr lang="pl" sz="2499" b="0" i="0" u="none" strike="noStrike" cap="none" dirty="0">
                  <a:solidFill>
                    <a:srgbClr val="1E2328"/>
                  </a:solidFill>
                  <a:latin typeface="Montserrat"/>
                  <a:ea typeface="Montserrat"/>
                  <a:cs typeface="Montserrat"/>
                  <a:sym typeface="Montserrat"/>
                </a:rPr>
                <a:t>Moduł 3, Unit </a:t>
              </a:r>
              <a:r>
                <a:rPr lang="pl" sz="2499" dirty="0">
                  <a:solidFill>
                    <a:srgbClr val="1E2328"/>
                  </a:solidFill>
                  <a:latin typeface="Montserrat"/>
                  <a:ea typeface="Montserrat"/>
                  <a:cs typeface="Montserrat"/>
                  <a:sym typeface="Montserrat"/>
                </a:rPr>
                <a:t>4</a:t>
              </a:r>
              <a:endParaRPr sz="1400" b="0" i="0" u="none" strike="noStrike" cap="none" dirty="0">
                <a:solidFill>
                  <a:srgbClr val="000000"/>
                </a:solidFill>
                <a:latin typeface="Arial"/>
                <a:ea typeface="Arial"/>
                <a:cs typeface="Arial"/>
                <a:sym typeface="Arial"/>
              </a:endParaRPr>
            </a:p>
          </p:txBody>
        </p:sp>
        <p:sp>
          <p:nvSpPr>
            <p:cNvPr id="572" name="Google Shape;572;g2d8fe57aed0_0_209"/>
            <p:cNvSpPr txBox="1"/>
            <p:nvPr/>
          </p:nvSpPr>
          <p:spPr>
            <a:xfrm rot="-5400000">
              <a:off x="20850950" y="9698250"/>
              <a:ext cx="4923000" cy="3693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chemeClr val="dk1"/>
                </a:buClr>
                <a:buSzPts val="1800"/>
                <a:buFont typeface="Arial"/>
                <a:buNone/>
              </a:pPr>
              <a:r>
                <a:rPr lang="pl" sz="1800" b="0" i="0" u="sng" strike="noStrike" cap="none">
                  <a:solidFill>
                    <a:schemeClr val="hlink"/>
                  </a:solidFill>
                  <a:latin typeface="Montserrat"/>
                  <a:ea typeface="Montserrat"/>
                  <a:cs typeface="Montserrat"/>
                  <a:sym typeface="Montserrat"/>
                  <a:hlinkClick r:id="rId5"/>
                </a:rPr>
                <a:t>www.fashionupproject.com</a:t>
              </a:r>
              <a:endParaRPr sz="1400" b="0" i="0" u="none" strike="noStrike" cap="none">
                <a:solidFill>
                  <a:srgbClr val="000000"/>
                </a:solidFill>
                <a:latin typeface="Arial"/>
                <a:ea typeface="Arial"/>
                <a:cs typeface="Arial"/>
                <a:sym typeface="Arial"/>
              </a:endParaRPr>
            </a:p>
          </p:txBody>
        </p:sp>
      </p:grpSp>
      <p:cxnSp>
        <p:nvCxnSpPr>
          <p:cNvPr id="573" name="Google Shape;573;g2d8fe57aed0_0_209"/>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574" name="Google Shape;574;g2d8fe57aed0_0_209"/>
          <p:cNvGrpSpPr/>
          <p:nvPr/>
        </p:nvGrpSpPr>
        <p:grpSpPr>
          <a:xfrm>
            <a:off x="10948449" y="2367481"/>
            <a:ext cx="3622164" cy="6889278"/>
            <a:chOff x="0" y="0"/>
            <a:chExt cx="2620010" cy="5182870"/>
          </a:xfrm>
        </p:grpSpPr>
        <p:sp>
          <p:nvSpPr>
            <p:cNvPr id="575" name="Google Shape;575;g2d8fe57aed0_0_209"/>
            <p:cNvSpPr/>
            <p:nvPr/>
          </p:nvSpPr>
          <p:spPr>
            <a:xfrm>
              <a:off x="53340" y="25400"/>
              <a:ext cx="2513330" cy="5132070"/>
            </a:xfrm>
            <a:custGeom>
              <a:avLst/>
              <a:gdLst/>
              <a:ahLst/>
              <a:cxnLst/>
              <a:rect l="l" t="t" r="r" b="b"/>
              <a:pathLst>
                <a:path w="2513330" h="5132070" extrusionOk="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g2d8fe57aed0_0_209"/>
            <p:cNvSpPr/>
            <p:nvPr/>
          </p:nvSpPr>
          <p:spPr>
            <a:xfrm>
              <a:off x="1121410" y="198120"/>
              <a:ext cx="347980" cy="43180"/>
            </a:xfrm>
            <a:custGeom>
              <a:avLst/>
              <a:gdLst/>
              <a:ahLst/>
              <a:cxnLst/>
              <a:rect l="l" t="t" r="r" b="b"/>
              <a:pathLst>
                <a:path w="347980" h="43180" extrusionOk="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g2d8fe57aed0_0_209"/>
            <p:cNvSpPr/>
            <p:nvPr/>
          </p:nvSpPr>
          <p:spPr>
            <a:xfrm>
              <a:off x="1578312" y="187909"/>
              <a:ext cx="66636" cy="63602"/>
            </a:xfrm>
            <a:custGeom>
              <a:avLst/>
              <a:gdLst/>
              <a:ahLst/>
              <a:cxnLst/>
              <a:rect l="l" t="t" r="r" b="b"/>
              <a:pathLst>
                <a:path w="66636" h="63602" extrusionOk="0">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g2d8fe57aed0_0_209"/>
            <p:cNvSpPr/>
            <p:nvPr/>
          </p:nvSpPr>
          <p:spPr>
            <a:xfrm>
              <a:off x="0" y="685800"/>
              <a:ext cx="27940" cy="213360"/>
            </a:xfrm>
            <a:custGeom>
              <a:avLst/>
              <a:gdLst/>
              <a:ahLst/>
              <a:cxnLst/>
              <a:rect l="l" t="t" r="r" b="b"/>
              <a:pathLst>
                <a:path w="27940" h="213360" extrusionOk="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g2d8fe57aed0_0_209"/>
            <p:cNvSpPr/>
            <p:nvPr/>
          </p:nvSpPr>
          <p:spPr>
            <a:xfrm>
              <a:off x="0" y="1057910"/>
              <a:ext cx="27940" cy="384810"/>
            </a:xfrm>
            <a:custGeom>
              <a:avLst/>
              <a:gdLst/>
              <a:ahLst/>
              <a:cxnLst/>
              <a:rect l="l" t="t" r="r" b="b"/>
              <a:pathLst>
                <a:path w="27940" h="384810" extrusionOk="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g2d8fe57aed0_0_209"/>
            <p:cNvSpPr/>
            <p:nvPr/>
          </p:nvSpPr>
          <p:spPr>
            <a:xfrm>
              <a:off x="0" y="1526540"/>
              <a:ext cx="27940" cy="386080"/>
            </a:xfrm>
            <a:custGeom>
              <a:avLst/>
              <a:gdLst/>
              <a:ahLst/>
              <a:cxnLst/>
              <a:rect l="l" t="t" r="r" b="b"/>
              <a:pathLst>
                <a:path w="27940" h="386080" extrusionOk="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g2d8fe57aed0_0_209"/>
            <p:cNvSpPr/>
            <p:nvPr/>
          </p:nvSpPr>
          <p:spPr>
            <a:xfrm>
              <a:off x="2592070" y="1184910"/>
              <a:ext cx="27940" cy="618490"/>
            </a:xfrm>
            <a:custGeom>
              <a:avLst/>
              <a:gdLst/>
              <a:ahLst/>
              <a:cxnLst/>
              <a:rect l="l" t="t" r="r" b="b"/>
              <a:pathLst>
                <a:path w="27940" h="618490" extrusionOk="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g2d8fe57aed0_0_209"/>
            <p:cNvSpPr/>
            <p:nvPr/>
          </p:nvSpPr>
          <p:spPr>
            <a:xfrm>
              <a:off x="27940" y="0"/>
              <a:ext cx="2564130" cy="5182870"/>
            </a:xfrm>
            <a:custGeom>
              <a:avLst/>
              <a:gdLst/>
              <a:ahLst/>
              <a:cxnLst/>
              <a:rect l="l" t="t" r="r" b="b"/>
              <a:pathLst>
                <a:path w="2564130" h="5182870" extrusionOk="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83" name="Google Shape;583;g2d8fe57aed0_0_209"/>
          <p:cNvSpPr txBox="1"/>
          <p:nvPr/>
        </p:nvSpPr>
        <p:spPr>
          <a:xfrm>
            <a:off x="1400124" y="1457450"/>
            <a:ext cx="11793327"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pl" sz="6000" dirty="0">
                <a:solidFill>
                  <a:srgbClr val="1E2328"/>
                </a:solidFill>
                <a:latin typeface="Montserrat Black"/>
                <a:ea typeface="Montserrat Black"/>
                <a:cs typeface="Montserrat Black"/>
                <a:sym typeface="Montserrat Black"/>
              </a:rPr>
              <a:t>PRZYDATNOŚĆ MATERIAŁU</a:t>
            </a:r>
            <a:endParaRPr sz="1400" b="0" i="0" u="none" strike="noStrike" cap="none" dirty="0">
              <a:solidFill>
                <a:srgbClr val="000000"/>
              </a:solidFill>
              <a:latin typeface="Montserrat Black"/>
              <a:ea typeface="Montserrat Black"/>
              <a:cs typeface="Montserrat Black"/>
              <a:sym typeface="Montserrat Black"/>
            </a:endParaRPr>
          </a:p>
        </p:txBody>
      </p:sp>
      <p:sp>
        <p:nvSpPr>
          <p:cNvPr id="584" name="Google Shape;584;g2d8fe57aed0_0_209"/>
          <p:cNvSpPr txBox="1"/>
          <p:nvPr/>
        </p:nvSpPr>
        <p:spPr>
          <a:xfrm>
            <a:off x="868151" y="2567230"/>
            <a:ext cx="9763500" cy="2616900"/>
          </a:xfrm>
          <a:prstGeom prst="rect">
            <a:avLst/>
          </a:prstGeom>
          <a:noFill/>
          <a:ln>
            <a:noFill/>
          </a:ln>
        </p:spPr>
        <p:txBody>
          <a:bodyPr spcFirstLastPara="1" wrap="square" lIns="0" tIns="0" rIns="0" bIns="0" anchor="t" anchorCtr="0">
            <a:spAutoFit/>
          </a:bodyPr>
          <a:lstStyle/>
          <a:p>
            <a:pPr marL="0" marR="0" lvl="0" indent="0" algn="l" rtl="0">
              <a:lnSpc>
                <a:spcPct val="150022"/>
              </a:lnSpc>
              <a:spcBef>
                <a:spcPts val="0"/>
              </a:spcBef>
              <a:spcAft>
                <a:spcPts val="0"/>
              </a:spcAft>
              <a:buNone/>
            </a:pPr>
            <a:r>
              <a:rPr lang="pl" sz="2000" dirty="0">
                <a:solidFill>
                  <a:srgbClr val="1E2328"/>
                </a:solidFill>
                <a:latin typeface="Montserrat"/>
                <a:ea typeface="Montserrat"/>
                <a:cs typeface="Montserrat"/>
                <a:sym typeface="Montserrat"/>
              </a:rPr>
              <a:t>Jak już wspomniano, niektóre materiały są bardziej przyjazne dla środowiska niż inne. Jednak, aby były prawdziwie zrównoważone, muszą być stosowane w odpowiednich warunkach. Na przykład, warstwa wierzchnia wykonana z materiału wysoce biodegradowalnego może nie być tak trwała, jak zakładano. W poniższej tabeli podajemy przykłady tego, co uważa się za odpowiednie. Unikamy mieszanek, ponieważ trudniej je poddać recyklingowi.</a:t>
            </a:r>
            <a:endParaRPr sz="2000" dirty="0">
              <a:solidFill>
                <a:srgbClr val="1E2328"/>
              </a:solidFill>
              <a:latin typeface="Montserrat"/>
              <a:ea typeface="Montserrat"/>
              <a:cs typeface="Montserrat"/>
              <a:sym typeface="Montserrat"/>
            </a:endParaRPr>
          </a:p>
        </p:txBody>
      </p:sp>
      <p:sp>
        <p:nvSpPr>
          <p:cNvPr id="585" name="Google Shape;585;g2d8fe57aed0_0_209"/>
          <p:cNvSpPr txBox="1"/>
          <p:nvPr/>
        </p:nvSpPr>
        <p:spPr>
          <a:xfrm>
            <a:off x="1031566" y="351095"/>
            <a:ext cx="4506600" cy="384600"/>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Clr>
                <a:srgbClr val="000000"/>
              </a:buClr>
              <a:buSzPts val="2499"/>
              <a:buFont typeface="Arial"/>
              <a:buNone/>
            </a:pPr>
            <a:r>
              <a:rPr lang="pl" sz="2499" b="0" i="0" u="none" strike="noStrike" cap="none">
                <a:solidFill>
                  <a:srgbClr val="1E2328"/>
                </a:solidFill>
                <a:latin typeface="DM Serif Display"/>
                <a:ea typeface="DM Serif Display"/>
                <a:cs typeface="DM Serif Display"/>
                <a:sym typeface="DM Serif Display"/>
              </a:rPr>
              <a:t>Program szkoleniowy UpTraK</a:t>
            </a:r>
            <a:endParaRPr sz="1400" b="0" i="0" u="none" strike="noStrike" cap="none">
              <a:solidFill>
                <a:srgbClr val="000000"/>
              </a:solidFill>
              <a:latin typeface="Arial"/>
              <a:ea typeface="Arial"/>
              <a:cs typeface="Arial"/>
              <a:sym typeface="Arial"/>
            </a:endParaRPr>
          </a:p>
        </p:txBody>
      </p:sp>
      <p:graphicFrame>
        <p:nvGraphicFramePr>
          <p:cNvPr id="586" name="Google Shape;586;g2d8fe57aed0_0_209"/>
          <p:cNvGraphicFramePr/>
          <p:nvPr>
            <p:extLst>
              <p:ext uri="{D42A27DB-BD31-4B8C-83A1-F6EECF244321}">
                <p14:modId xmlns:p14="http://schemas.microsoft.com/office/powerpoint/2010/main" val="3183894343"/>
              </p:ext>
            </p:extLst>
          </p:nvPr>
        </p:nvGraphicFramePr>
        <p:xfrm>
          <a:off x="868151" y="5774777"/>
          <a:ext cx="9763500" cy="4186805"/>
        </p:xfrm>
        <a:graphic>
          <a:graphicData uri="http://schemas.openxmlformats.org/drawingml/2006/table">
            <a:tbl>
              <a:tblPr>
                <a:noFill/>
                <a:tableStyleId>{F5CA63C6-D6A0-4F5F-8D1A-6E84A03E3886}</a:tableStyleId>
              </a:tblPr>
              <a:tblGrid>
                <a:gridCol w="2973475">
                  <a:extLst>
                    <a:ext uri="{9D8B030D-6E8A-4147-A177-3AD203B41FA5}">
                      <a16:colId xmlns:a16="http://schemas.microsoft.com/office/drawing/2014/main" val="20000"/>
                    </a:ext>
                  </a:extLst>
                </a:gridCol>
                <a:gridCol w="6790025">
                  <a:extLst>
                    <a:ext uri="{9D8B030D-6E8A-4147-A177-3AD203B41FA5}">
                      <a16:colId xmlns:a16="http://schemas.microsoft.com/office/drawing/2014/main" val="20001"/>
                    </a:ext>
                  </a:extLst>
                </a:gridCol>
              </a:tblGrid>
              <a:tr h="0">
                <a:tc>
                  <a:txBody>
                    <a:bodyPr/>
                    <a:lstStyle/>
                    <a:p>
                      <a:pPr marL="0" lvl="0" indent="0" algn="ctr" rtl="0">
                        <a:spcBef>
                          <a:spcPts val="0"/>
                        </a:spcBef>
                        <a:spcAft>
                          <a:spcPts val="0"/>
                        </a:spcAft>
                        <a:buNone/>
                      </a:pPr>
                      <a:r>
                        <a:rPr lang="pl" sz="1700">
                          <a:latin typeface="Montserrat SemiBold"/>
                          <a:ea typeface="Montserrat SemiBold"/>
                          <a:cs typeface="Montserrat SemiBold"/>
                          <a:sym typeface="Montserrat SemiBold"/>
                        </a:rPr>
                        <a:t>Rodzaj odzieży</a:t>
                      </a:r>
                      <a:endParaRPr sz="1700">
                        <a:latin typeface="Montserrat SemiBold"/>
                        <a:ea typeface="Montserrat SemiBold"/>
                        <a:cs typeface="Montserrat SemiBold"/>
                        <a:sym typeface="Montserrat SemiBold"/>
                      </a:endParaRPr>
                    </a:p>
                  </a:txBody>
                  <a:tcPr marL="91425" marR="91425" marT="91425" marB="91425">
                    <a:solidFill>
                      <a:srgbClr val="CFCF5A"/>
                    </a:solidFill>
                  </a:tcPr>
                </a:tc>
                <a:tc>
                  <a:txBody>
                    <a:bodyPr/>
                    <a:lstStyle/>
                    <a:p>
                      <a:pPr marL="0" lvl="0" indent="0" algn="ctr" rtl="0">
                        <a:spcBef>
                          <a:spcPts val="0"/>
                        </a:spcBef>
                        <a:spcAft>
                          <a:spcPts val="0"/>
                        </a:spcAft>
                        <a:buNone/>
                      </a:pPr>
                      <a:r>
                        <a:rPr lang="pl" sz="1700">
                          <a:latin typeface="Montserrat SemiBold"/>
                          <a:ea typeface="Montserrat SemiBold"/>
                          <a:cs typeface="Montserrat SemiBold"/>
                          <a:sym typeface="Montserrat SemiBold"/>
                        </a:rPr>
                        <a:t>Zalecane materiały</a:t>
                      </a:r>
                      <a:endParaRPr sz="1700">
                        <a:latin typeface="Montserrat SemiBold"/>
                        <a:ea typeface="Montserrat SemiBold"/>
                        <a:cs typeface="Montserrat SemiBold"/>
                        <a:sym typeface="Montserrat SemiBold"/>
                      </a:endParaRPr>
                    </a:p>
                  </a:txBody>
                  <a:tcPr marL="91425" marR="91425" marT="91425" marB="91425">
                    <a:solidFill>
                      <a:srgbClr val="CFCF5A"/>
                    </a:solidFill>
                  </a:tcPr>
                </a:tc>
                <a:extLst>
                  <a:ext uri="{0D108BD9-81ED-4DB2-BD59-A6C34878D82A}">
                    <a16:rowId xmlns:a16="http://schemas.microsoft.com/office/drawing/2014/main" val="10000"/>
                  </a:ext>
                </a:extLst>
              </a:tr>
              <a:tr h="447900">
                <a:tc>
                  <a:txBody>
                    <a:bodyPr/>
                    <a:lstStyle/>
                    <a:p>
                      <a:pPr marL="0" lvl="0" indent="0" algn="l" rtl="0">
                        <a:spcBef>
                          <a:spcPts val="0"/>
                        </a:spcBef>
                        <a:spcAft>
                          <a:spcPts val="0"/>
                        </a:spcAft>
                        <a:buNone/>
                      </a:pPr>
                      <a:r>
                        <a:rPr lang="pl" sz="1600">
                          <a:latin typeface="Montserrat"/>
                          <a:ea typeface="Montserrat"/>
                          <a:cs typeface="Montserrat"/>
                          <a:sym typeface="Montserrat"/>
                        </a:rPr>
                        <a:t>Bielizna</a:t>
                      </a:r>
                      <a:endParaRPr sz="1600">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pl" sz="1600">
                          <a:latin typeface="Montserrat"/>
                          <a:ea typeface="Montserrat"/>
                          <a:cs typeface="Montserrat"/>
                          <a:sym typeface="Montserrat"/>
                        </a:rPr>
                        <a:t>bawełna organiczna, konopie, wełna, celuloza bambusowa</a:t>
                      </a:r>
                      <a:endParaRPr sz="1600">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pl" sz="1600">
                          <a:latin typeface="Montserrat"/>
                          <a:ea typeface="Montserrat"/>
                          <a:cs typeface="Montserrat"/>
                          <a:sym typeface="Montserrat"/>
                        </a:rPr>
                        <a:t>Odzież sportowa</a:t>
                      </a:r>
                      <a:endParaRPr sz="1600">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pl" sz="1600">
                          <a:latin typeface="Montserrat"/>
                          <a:ea typeface="Montserrat"/>
                          <a:cs typeface="Montserrat"/>
                          <a:sym typeface="Montserrat"/>
                        </a:rPr>
                        <a:t>bawełna organiczna, konopie, bambus, poliester z recyklingu, wełna</a:t>
                      </a:r>
                      <a:endParaRPr sz="1600">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2"/>
                  </a:ext>
                </a:extLst>
              </a:tr>
              <a:tr h="378975">
                <a:tc>
                  <a:txBody>
                    <a:bodyPr/>
                    <a:lstStyle/>
                    <a:p>
                      <a:pPr marL="0" lvl="0" indent="0" algn="l" rtl="0">
                        <a:spcBef>
                          <a:spcPts val="0"/>
                        </a:spcBef>
                        <a:spcAft>
                          <a:spcPts val="0"/>
                        </a:spcAft>
                        <a:buNone/>
                      </a:pPr>
                      <a:r>
                        <a:rPr lang="pl" sz="1600">
                          <a:latin typeface="Montserrat"/>
                          <a:ea typeface="Montserrat"/>
                          <a:cs typeface="Montserrat"/>
                          <a:sym typeface="Montserrat"/>
                        </a:rPr>
                        <a:t>Odzież wierzchnia</a:t>
                      </a:r>
                      <a:endParaRPr sz="1600">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pl" sz="1600">
                          <a:latin typeface="Montserrat"/>
                          <a:ea typeface="Montserrat"/>
                          <a:cs typeface="Montserrat"/>
                          <a:sym typeface="Montserrat"/>
                        </a:rPr>
                        <a:t>tkaniny syntetyczne z recyklingu, wełna, bawełna organiczna, konopie</a:t>
                      </a:r>
                      <a:endParaRPr sz="1600">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3"/>
                  </a:ext>
                </a:extLst>
              </a:tr>
              <a:tr h="413450">
                <a:tc>
                  <a:txBody>
                    <a:bodyPr/>
                    <a:lstStyle/>
                    <a:p>
                      <a:pPr marL="0" lvl="0" indent="0" algn="l" rtl="0">
                        <a:spcBef>
                          <a:spcPts val="0"/>
                        </a:spcBef>
                        <a:spcAft>
                          <a:spcPts val="0"/>
                        </a:spcAft>
                        <a:buNone/>
                      </a:pPr>
                      <a:r>
                        <a:rPr lang="pl" sz="1600">
                          <a:latin typeface="Montserrat"/>
                          <a:ea typeface="Montserrat"/>
                          <a:cs typeface="Montserrat"/>
                          <a:sym typeface="Montserrat"/>
                        </a:rPr>
                        <a:t>Stroje kąpielowe</a:t>
                      </a:r>
                      <a:endParaRPr sz="1600">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pl" sz="1600">
                          <a:latin typeface="Montserrat"/>
                          <a:ea typeface="Montserrat"/>
                          <a:cs typeface="Montserrat"/>
                          <a:sym typeface="Montserrat"/>
                        </a:rPr>
                        <a:t>poliester z recyklingu, bawełna organiczna</a:t>
                      </a:r>
                      <a:endParaRPr sz="1600">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4"/>
                  </a:ext>
                </a:extLst>
              </a:tr>
              <a:tr h="465125">
                <a:tc>
                  <a:txBody>
                    <a:bodyPr/>
                    <a:lstStyle/>
                    <a:p>
                      <a:pPr marL="0" lvl="0" indent="0" algn="l" rtl="0">
                        <a:spcBef>
                          <a:spcPts val="0"/>
                        </a:spcBef>
                        <a:spcAft>
                          <a:spcPts val="0"/>
                        </a:spcAft>
                        <a:buNone/>
                      </a:pPr>
                      <a:r>
                        <a:rPr lang="pl" sz="1600">
                          <a:latin typeface="Montserrat"/>
                          <a:ea typeface="Montserrat"/>
                          <a:cs typeface="Montserrat"/>
                          <a:sym typeface="Montserrat"/>
                        </a:rPr>
                        <a:t>Bielizna nocna</a:t>
                      </a:r>
                      <a:endParaRPr sz="1600">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pl" sz="1600">
                          <a:latin typeface="Montserrat"/>
                          <a:ea typeface="Montserrat"/>
                          <a:cs typeface="Montserrat"/>
                          <a:sym typeface="Montserrat"/>
                        </a:rPr>
                        <a:t>jedwab, bawełna organiczna, tencel</a:t>
                      </a:r>
                      <a:endParaRPr sz="1600">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5"/>
                  </a:ext>
                </a:extLst>
              </a:tr>
              <a:tr h="482350">
                <a:tc>
                  <a:txBody>
                    <a:bodyPr/>
                    <a:lstStyle/>
                    <a:p>
                      <a:pPr marL="0" lvl="0" indent="0" algn="l" rtl="0">
                        <a:spcBef>
                          <a:spcPts val="0"/>
                        </a:spcBef>
                        <a:spcAft>
                          <a:spcPts val="0"/>
                        </a:spcAft>
                        <a:buNone/>
                      </a:pPr>
                      <a:r>
                        <a:rPr lang="pl" sz="1600">
                          <a:latin typeface="Montserrat"/>
                          <a:ea typeface="Montserrat"/>
                          <a:cs typeface="Montserrat"/>
                          <a:sym typeface="Montserrat"/>
                        </a:rPr>
                        <a:t>Buty</a:t>
                      </a:r>
                      <a:endParaRPr sz="1600">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pl" sz="1600">
                          <a:latin typeface="Montserrat"/>
                          <a:ea typeface="Montserrat"/>
                          <a:cs typeface="Montserrat"/>
                          <a:sym typeface="Montserrat"/>
                        </a:rPr>
                        <a:t>skóra z recyklingu, pinatex®, kauczuk naturalny, konopie</a:t>
                      </a:r>
                      <a:endParaRPr sz="1600">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6"/>
                  </a:ext>
                </a:extLst>
              </a:tr>
              <a:tr h="581750">
                <a:tc>
                  <a:txBody>
                    <a:bodyPr/>
                    <a:lstStyle/>
                    <a:p>
                      <a:pPr marL="0" lvl="0" indent="0" algn="l" rtl="0">
                        <a:spcBef>
                          <a:spcPts val="0"/>
                        </a:spcBef>
                        <a:spcAft>
                          <a:spcPts val="0"/>
                        </a:spcAft>
                        <a:buNone/>
                      </a:pPr>
                      <a:r>
                        <a:rPr lang="pl" sz="1600">
                          <a:latin typeface="Montserrat"/>
                          <a:ea typeface="Montserrat"/>
                          <a:cs typeface="Montserrat"/>
                          <a:sym typeface="Montserrat"/>
                        </a:rPr>
                        <a:t>Torby i akcesoria</a:t>
                      </a:r>
                      <a:endParaRPr sz="1600">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pl" sz="1600" dirty="0">
                          <a:solidFill>
                            <a:schemeClr val="dk1"/>
                          </a:solidFill>
                          <a:latin typeface="Montserrat"/>
                          <a:ea typeface="Montserrat"/>
                          <a:cs typeface="Montserrat"/>
                          <a:sym typeface="Montserrat"/>
                        </a:rPr>
                        <a:t>skóra z recyklingu, </a:t>
                      </a:r>
                      <a:r>
                        <a:rPr lang="pl" sz="1600" dirty="0" err="1">
                          <a:solidFill>
                            <a:schemeClr val="dk1"/>
                          </a:solidFill>
                          <a:latin typeface="Montserrat"/>
                          <a:ea typeface="Montserrat"/>
                          <a:cs typeface="Montserrat"/>
                          <a:sym typeface="Montserrat"/>
                        </a:rPr>
                        <a:t>pinatex </a:t>
                      </a:r>
                      <a:r>
                        <a:rPr lang="pl" sz="1600" dirty="0">
                          <a:solidFill>
                            <a:schemeClr val="dk1"/>
                          </a:solidFill>
                          <a:latin typeface="Montserrat"/>
                          <a:ea typeface="Montserrat"/>
                          <a:cs typeface="Montserrat"/>
                          <a:sym typeface="Montserrat"/>
                        </a:rPr>
                        <a:t>®, konopie</a:t>
                      </a:r>
                      <a:endParaRPr sz="1600" dirty="0">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7"/>
                  </a:ext>
                </a:extLst>
              </a:tr>
            </a:tbl>
          </a:graphicData>
        </a:graphic>
      </p:graphicFrame>
      <p:sp>
        <p:nvSpPr>
          <p:cNvPr id="587" name="Google Shape;587;g2d8fe57aed0_0_209"/>
          <p:cNvSpPr txBox="1"/>
          <p:nvPr/>
        </p:nvSpPr>
        <p:spPr>
          <a:xfrm>
            <a:off x="152400" y="1524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a:solidFill>
                  <a:schemeClr val="dk1"/>
                </a:solidFill>
                <a:latin typeface="Montserrat"/>
                <a:ea typeface="Montserrat"/>
                <a:cs typeface="Montserrat"/>
                <a:sym typeface="Montserrat"/>
              </a:rPr>
              <a:t>skóra z recyklingu, pinatex®,</a:t>
            </a:r>
            <a:endParaRPr>
              <a:solidFill>
                <a:schemeClr val="dk1"/>
              </a:solidFill>
              <a:latin typeface="Montserrat"/>
              <a:ea typeface="Montserrat"/>
              <a:cs typeface="Montserrat"/>
              <a:sym typeface="Montserrat"/>
            </a:endParaRPr>
          </a:p>
        </p:txBody>
      </p:sp>
      <p:grpSp>
        <p:nvGrpSpPr>
          <p:cNvPr id="588" name="Google Shape;588;g2d8fe57aed0_0_209"/>
          <p:cNvGrpSpPr/>
          <p:nvPr/>
        </p:nvGrpSpPr>
        <p:grpSpPr>
          <a:xfrm>
            <a:off x="11165912" y="9504550"/>
            <a:ext cx="5100436" cy="563159"/>
            <a:chOff x="0" y="0"/>
            <a:chExt cx="742800" cy="249417"/>
          </a:xfrm>
        </p:grpSpPr>
        <p:sp>
          <p:nvSpPr>
            <p:cNvPr id="589" name="Google Shape;589;g2d8fe57aed0_0_209"/>
            <p:cNvSpPr/>
            <p:nvPr/>
          </p:nvSpPr>
          <p:spPr>
            <a:xfrm>
              <a:off x="0" y="0"/>
              <a:ext cx="742713" cy="249417"/>
            </a:xfrm>
            <a:custGeom>
              <a:avLst/>
              <a:gdLst/>
              <a:ahLst/>
              <a:cxnLst/>
              <a:rect l="l" t="t" r="r" b="b"/>
              <a:pathLst>
                <a:path w="742713" h="249417" extrusionOk="0">
                  <a:moveTo>
                    <a:pt x="0" y="0"/>
                  </a:moveTo>
                  <a:lnTo>
                    <a:pt x="742713" y="0"/>
                  </a:lnTo>
                  <a:lnTo>
                    <a:pt x="742713" y="249417"/>
                  </a:lnTo>
                  <a:lnTo>
                    <a:pt x="0" y="249417"/>
                  </a:lnTo>
                  <a:close/>
                </a:path>
              </a:pathLst>
            </a:custGeom>
            <a:solidFill>
              <a:srgbClr val="000000">
                <a:alpha val="0"/>
              </a:srgbClr>
            </a:solidFill>
            <a:ln w="19050" cap="sq" cmpd="sng">
              <a:solidFill>
                <a:srgbClr val="2E2E2E"/>
              </a:solidFill>
              <a:prstDash val="solid"/>
              <a:miter lim="8000"/>
              <a:headEnd type="none" w="sm" len="sm"/>
              <a:tailEnd type="none" w="sm" len="sm"/>
            </a:ln>
          </p:spPr>
          <p:txBody>
            <a:bodyPr/>
            <a:lstStyle/>
            <a:p>
              <a:endParaRPr lang="pl-PL"/>
            </a:p>
          </p:txBody>
        </p:sp>
        <p:sp>
          <p:nvSpPr>
            <p:cNvPr id="590" name="Google Shape;590;g2d8fe57aed0_0_209"/>
            <p:cNvSpPr txBox="1"/>
            <p:nvPr/>
          </p:nvSpPr>
          <p:spPr>
            <a:xfrm>
              <a:off x="0" y="0"/>
              <a:ext cx="742800" cy="249300"/>
            </a:xfrm>
            <a:prstGeom prst="rect">
              <a:avLst/>
            </a:prstGeom>
            <a:noFill/>
            <a:ln w="9525" cap="flat" cmpd="sng">
              <a:solidFill>
                <a:srgbClr val="2E2E2E"/>
              </a:solidFill>
              <a:prstDash val="solid"/>
              <a:round/>
              <a:headEnd type="none" w="sm" len="sm"/>
              <a:tailEnd type="none" w="sm" len="sm"/>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591" name="Google Shape;591;g2d8fe57aed0_0_209"/>
          <p:cNvSpPr txBox="1"/>
          <p:nvPr/>
        </p:nvSpPr>
        <p:spPr>
          <a:xfrm>
            <a:off x="11303787" y="9633763"/>
            <a:ext cx="4824600" cy="609600"/>
          </a:xfrm>
          <a:prstGeom prst="rect">
            <a:avLst/>
          </a:prstGeom>
          <a:noFill/>
          <a:ln>
            <a:noFill/>
          </a:ln>
        </p:spPr>
        <p:txBody>
          <a:bodyPr spcFirstLastPara="1" wrap="square" lIns="0" tIns="0" rIns="0" bIns="0" anchor="t" anchorCtr="0">
            <a:spAutoFit/>
          </a:bodyPr>
          <a:lstStyle/>
          <a:p>
            <a:pPr marL="0" lvl="0" indent="0" algn="ctr" rtl="0">
              <a:lnSpc>
                <a:spcPct val="120000"/>
              </a:lnSpc>
              <a:spcBef>
                <a:spcPts val="0"/>
              </a:spcBef>
              <a:spcAft>
                <a:spcPts val="0"/>
              </a:spcAft>
              <a:buClr>
                <a:schemeClr val="dk1"/>
              </a:buClr>
              <a:buSzPts val="1800"/>
              <a:buFont typeface="Arial"/>
              <a:buNone/>
            </a:pPr>
            <a:r>
              <a:rPr lang="pl" sz="1800">
                <a:solidFill>
                  <a:schemeClr val="dk1"/>
                </a:solidFill>
                <a:latin typeface="Calibri"/>
                <a:ea typeface="Calibri"/>
                <a:cs typeface="Calibri"/>
                <a:sym typeface="Calibri"/>
              </a:rPr>
              <a:t>Płaszcz przeciwdeszczowy wykonany z zepsutych parasoli firmy </a:t>
            </a:r>
            <a:r>
              <a:rPr lang="pl" sz="1800" u="sng">
                <a:solidFill>
                  <a:schemeClr val="hlink"/>
                </a:solidFill>
                <a:latin typeface="Calibri"/>
                <a:ea typeface="Calibri"/>
                <a:cs typeface="Calibri"/>
                <a:sym typeface="Calibri"/>
                <a:hlinkClick r:id="rId6"/>
              </a:rPr>
              <a:t>RCoat</a:t>
            </a:r>
            <a:endParaRPr sz="1800">
              <a:solidFill>
                <a:schemeClr val="dk1"/>
              </a:solidFill>
              <a:latin typeface="Calibri"/>
              <a:ea typeface="Calibri"/>
              <a:cs typeface="Calibri"/>
              <a:sym typeface="Calibri"/>
            </a:endParaRPr>
          </a:p>
          <a:p>
            <a:pPr marL="0" marR="0" lvl="0" indent="0" algn="ctr" rtl="0">
              <a:lnSpc>
                <a:spcPct val="120000"/>
              </a:lnSpc>
              <a:spcBef>
                <a:spcPts val="0"/>
              </a:spcBef>
              <a:spcAft>
                <a:spcPts val="0"/>
              </a:spcAft>
              <a:buClr>
                <a:srgbClr val="000000"/>
              </a:buClr>
              <a:buSzPts val="1800"/>
              <a:buFont typeface="Arial"/>
              <a:buNone/>
            </a:pPr>
            <a:endParaRPr sz="1800">
              <a:latin typeface="Montserrat"/>
              <a:ea typeface="Montserrat"/>
              <a:cs typeface="Montserrat"/>
              <a:sym typeface="Montserrat"/>
            </a:endParaRPr>
          </a:p>
        </p:txBody>
      </p:sp>
      <p:sp>
        <p:nvSpPr>
          <p:cNvPr id="592" name="Google Shape;592;g2d8fe57aed0_0_209"/>
          <p:cNvSpPr/>
          <p:nvPr/>
        </p:nvSpPr>
        <p:spPr>
          <a:xfrm>
            <a:off x="10329034" y="9467647"/>
            <a:ext cx="699514" cy="699514"/>
          </a:xfrm>
          <a:custGeom>
            <a:avLst/>
            <a:gdLst/>
            <a:ahLst/>
            <a:cxnLst/>
            <a:rect l="l" t="t" r="r" b="b"/>
            <a:pathLst>
              <a:path w="699514" h="699514" extrusionOk="0">
                <a:moveTo>
                  <a:pt x="0" y="0"/>
                </a:moveTo>
                <a:lnTo>
                  <a:pt x="699514" y="0"/>
                </a:lnTo>
                <a:lnTo>
                  <a:pt x="699514" y="699514"/>
                </a:lnTo>
                <a:lnTo>
                  <a:pt x="0" y="699514"/>
                </a:lnTo>
                <a:lnTo>
                  <a:pt x="0" y="0"/>
                </a:lnTo>
                <a:close/>
              </a:path>
            </a:pathLst>
          </a:custGeom>
          <a:blipFill rotWithShape="1">
            <a:blip r:embed="rId7">
              <a:alphaModFix/>
            </a:blip>
            <a:stretch>
              <a:fillRect/>
            </a:stretch>
          </a:blipFill>
          <a:ln>
            <a:noFill/>
          </a:ln>
        </p:spPr>
        <p:txBody>
          <a:bodyPr/>
          <a:lstStyle/>
          <a:p>
            <a:endParaRPr lang="pl-PL"/>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grpSp>
        <p:nvGrpSpPr>
          <p:cNvPr id="597" name="Google Shape;597;g2d8fe57aed0_0_180"/>
          <p:cNvGrpSpPr/>
          <p:nvPr/>
        </p:nvGrpSpPr>
        <p:grpSpPr>
          <a:xfrm>
            <a:off x="928050" y="1312125"/>
            <a:ext cx="14926465" cy="1214054"/>
            <a:chOff x="0" y="0"/>
            <a:chExt cx="2254200" cy="3661200"/>
          </a:xfrm>
        </p:grpSpPr>
        <p:sp>
          <p:nvSpPr>
            <p:cNvPr id="598" name="Google Shape;598;g2d8fe57aed0_0_180"/>
            <p:cNvSpPr/>
            <p:nvPr/>
          </p:nvSpPr>
          <p:spPr>
            <a:xfrm>
              <a:off x="0" y="0"/>
              <a:ext cx="2254172" cy="3661101"/>
            </a:xfrm>
            <a:custGeom>
              <a:avLst/>
              <a:gdLst/>
              <a:ahLst/>
              <a:cxnLst/>
              <a:rect l="l" t="t" r="r" b="b"/>
              <a:pathLst>
                <a:path w="2254172" h="3661101" extrusionOk="0">
                  <a:moveTo>
                    <a:pt x="0" y="0"/>
                  </a:moveTo>
                  <a:lnTo>
                    <a:pt x="2254172" y="0"/>
                  </a:lnTo>
                  <a:lnTo>
                    <a:pt x="2254172" y="3661101"/>
                  </a:lnTo>
                  <a:lnTo>
                    <a:pt x="0" y="3661101"/>
                  </a:lnTo>
                  <a:close/>
                </a:path>
              </a:pathLst>
            </a:custGeom>
            <a:solidFill>
              <a:srgbClr val="CFCF5A"/>
            </a:solidFill>
            <a:ln>
              <a:noFill/>
            </a:ln>
          </p:spPr>
          <p:txBody>
            <a:bodyPr/>
            <a:lstStyle/>
            <a:p>
              <a:endParaRPr lang="pl-PL"/>
            </a:p>
          </p:txBody>
        </p:sp>
        <p:sp>
          <p:nvSpPr>
            <p:cNvPr id="599" name="Google Shape;599;g2d8fe57aed0_0_180"/>
            <p:cNvSpPr txBox="1"/>
            <p:nvPr/>
          </p:nvSpPr>
          <p:spPr>
            <a:xfrm>
              <a:off x="0" y="0"/>
              <a:ext cx="2254200" cy="36612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00" name="Google Shape;600;g2d8fe57aed0_0_180"/>
          <p:cNvGrpSpPr/>
          <p:nvPr/>
        </p:nvGrpSpPr>
        <p:grpSpPr>
          <a:xfrm>
            <a:off x="12802787" y="5660769"/>
            <a:ext cx="2839841" cy="4612380"/>
            <a:chOff x="0" y="0"/>
            <a:chExt cx="2254200" cy="3661200"/>
          </a:xfrm>
        </p:grpSpPr>
        <p:sp>
          <p:nvSpPr>
            <p:cNvPr id="601" name="Google Shape;601;g2d8fe57aed0_0_180"/>
            <p:cNvSpPr/>
            <p:nvPr/>
          </p:nvSpPr>
          <p:spPr>
            <a:xfrm>
              <a:off x="0" y="0"/>
              <a:ext cx="2254172" cy="3661101"/>
            </a:xfrm>
            <a:custGeom>
              <a:avLst/>
              <a:gdLst/>
              <a:ahLst/>
              <a:cxnLst/>
              <a:rect l="l" t="t" r="r" b="b"/>
              <a:pathLst>
                <a:path w="2254172" h="3661101" extrusionOk="0">
                  <a:moveTo>
                    <a:pt x="0" y="0"/>
                  </a:moveTo>
                  <a:lnTo>
                    <a:pt x="2254172" y="0"/>
                  </a:lnTo>
                  <a:lnTo>
                    <a:pt x="2254172" y="3661101"/>
                  </a:lnTo>
                  <a:lnTo>
                    <a:pt x="0" y="3661101"/>
                  </a:lnTo>
                  <a:close/>
                </a:path>
              </a:pathLst>
            </a:custGeom>
            <a:solidFill>
              <a:srgbClr val="CFCF5A"/>
            </a:solidFill>
            <a:ln>
              <a:noFill/>
            </a:ln>
          </p:spPr>
          <p:txBody>
            <a:bodyPr/>
            <a:lstStyle/>
            <a:p>
              <a:endParaRPr lang="pl-PL"/>
            </a:p>
          </p:txBody>
        </p:sp>
        <p:sp>
          <p:nvSpPr>
            <p:cNvPr id="602" name="Google Shape;602;g2d8fe57aed0_0_180"/>
            <p:cNvSpPr txBox="1"/>
            <p:nvPr/>
          </p:nvSpPr>
          <p:spPr>
            <a:xfrm>
              <a:off x="0" y="0"/>
              <a:ext cx="2254200" cy="36612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03" name="Google Shape;603;g2d8fe57aed0_0_180"/>
          <p:cNvGrpSpPr/>
          <p:nvPr/>
        </p:nvGrpSpPr>
        <p:grpSpPr>
          <a:xfrm>
            <a:off x="0" y="0"/>
            <a:ext cx="18288000" cy="10287000"/>
            <a:chOff x="0" y="0"/>
            <a:chExt cx="24384000" cy="13716000"/>
          </a:xfrm>
        </p:grpSpPr>
        <p:cxnSp>
          <p:nvCxnSpPr>
            <p:cNvPr id="604" name="Google Shape;604;g2d8fe57aed0_0_180"/>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605" name="Google Shape;605;g2d8fe57aed0_0_180"/>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606" name="Google Shape;606;g2d8fe57aed0_0_180"/>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a:lstStyle/>
            <a:p>
              <a:endParaRPr lang="pl-PL"/>
            </a:p>
          </p:txBody>
        </p:sp>
        <p:sp>
          <p:nvSpPr>
            <p:cNvPr id="607" name="Google Shape;607;g2d8fe57aed0_0_180"/>
            <p:cNvSpPr txBox="1"/>
            <p:nvPr/>
          </p:nvSpPr>
          <p:spPr>
            <a:xfrm>
              <a:off x="9588879" y="439208"/>
              <a:ext cx="3675000" cy="625641"/>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Clr>
                  <a:srgbClr val="000000"/>
                </a:buClr>
                <a:buSzPts val="2499"/>
                <a:buFont typeface="Arial"/>
                <a:buNone/>
              </a:pPr>
              <a:r>
                <a:rPr lang="pl" sz="2499" b="0" i="0" u="none" strike="noStrike" cap="none" dirty="0">
                  <a:solidFill>
                    <a:srgbClr val="1E2328"/>
                  </a:solidFill>
                  <a:latin typeface="Montserrat"/>
                  <a:ea typeface="Montserrat"/>
                  <a:cs typeface="Montserrat"/>
                  <a:sym typeface="Montserrat"/>
                </a:rPr>
                <a:t>Moduł 3, Unit </a:t>
              </a:r>
              <a:r>
                <a:rPr lang="pl" sz="2499" dirty="0">
                  <a:solidFill>
                    <a:srgbClr val="1E2328"/>
                  </a:solidFill>
                  <a:latin typeface="Montserrat"/>
                  <a:ea typeface="Montserrat"/>
                  <a:cs typeface="Montserrat"/>
                  <a:sym typeface="Montserrat"/>
                </a:rPr>
                <a:t>4</a:t>
              </a:r>
              <a:endParaRPr sz="1400" b="0" i="0" u="none" strike="noStrike" cap="none" dirty="0">
                <a:solidFill>
                  <a:srgbClr val="000000"/>
                </a:solidFill>
                <a:latin typeface="Arial"/>
                <a:ea typeface="Arial"/>
                <a:cs typeface="Arial"/>
                <a:sym typeface="Arial"/>
              </a:endParaRPr>
            </a:p>
          </p:txBody>
        </p:sp>
        <p:sp>
          <p:nvSpPr>
            <p:cNvPr id="608" name="Google Shape;608;g2d8fe57aed0_0_180"/>
            <p:cNvSpPr txBox="1"/>
            <p:nvPr/>
          </p:nvSpPr>
          <p:spPr>
            <a:xfrm rot="-5400000">
              <a:off x="20850950" y="9698250"/>
              <a:ext cx="4923000" cy="3693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chemeClr val="dk1"/>
                </a:buClr>
                <a:buSzPts val="1800"/>
                <a:buFont typeface="Arial"/>
                <a:buNone/>
              </a:pPr>
              <a:r>
                <a:rPr lang="pl" sz="1800" b="0" i="0" u="sng" strike="noStrike" cap="none">
                  <a:solidFill>
                    <a:schemeClr val="hlink"/>
                  </a:solidFill>
                  <a:latin typeface="Montserrat"/>
                  <a:ea typeface="Montserrat"/>
                  <a:cs typeface="Montserrat"/>
                  <a:sym typeface="Montserrat"/>
                  <a:hlinkClick r:id="rId4"/>
                </a:rPr>
                <a:t>www.fashionupproject.com</a:t>
              </a:r>
              <a:endParaRPr sz="1400" b="0" i="0" u="none" strike="noStrike" cap="none">
                <a:solidFill>
                  <a:srgbClr val="000000"/>
                </a:solidFill>
                <a:latin typeface="Arial"/>
                <a:ea typeface="Arial"/>
                <a:cs typeface="Arial"/>
                <a:sym typeface="Arial"/>
              </a:endParaRPr>
            </a:p>
          </p:txBody>
        </p:sp>
      </p:grpSp>
      <p:cxnSp>
        <p:nvCxnSpPr>
          <p:cNvPr id="609" name="Google Shape;609;g2d8fe57aed0_0_180"/>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sp>
        <p:nvSpPr>
          <p:cNvPr id="610" name="Google Shape;610;g2d8fe57aed0_0_180"/>
          <p:cNvSpPr txBox="1"/>
          <p:nvPr/>
        </p:nvSpPr>
        <p:spPr>
          <a:xfrm>
            <a:off x="1171525" y="1457450"/>
            <a:ext cx="14255288" cy="923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pl" sz="6000" dirty="0">
                <a:solidFill>
                  <a:srgbClr val="1E2328"/>
                </a:solidFill>
                <a:latin typeface="Montserrat Black"/>
                <a:ea typeface="Montserrat Black"/>
                <a:cs typeface="Montserrat Black"/>
                <a:sym typeface="Montserrat Black"/>
              </a:rPr>
              <a:t>KONSTRUKCJA DO DEMONTAŻU</a:t>
            </a:r>
            <a:endParaRPr sz="1400" b="0" i="0" u="none" strike="noStrike" cap="none" dirty="0">
              <a:solidFill>
                <a:srgbClr val="000000"/>
              </a:solidFill>
              <a:latin typeface="Montserrat Black"/>
              <a:ea typeface="Montserrat Black"/>
              <a:cs typeface="Montserrat Black"/>
              <a:sym typeface="Montserrat Black"/>
            </a:endParaRPr>
          </a:p>
        </p:txBody>
      </p:sp>
      <p:sp>
        <p:nvSpPr>
          <p:cNvPr id="611" name="Google Shape;611;g2d8fe57aed0_0_180"/>
          <p:cNvSpPr txBox="1"/>
          <p:nvPr/>
        </p:nvSpPr>
        <p:spPr>
          <a:xfrm>
            <a:off x="1031566" y="351095"/>
            <a:ext cx="4506600" cy="384600"/>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Clr>
                <a:srgbClr val="000000"/>
              </a:buClr>
              <a:buSzPts val="2499"/>
              <a:buFont typeface="Arial"/>
              <a:buNone/>
            </a:pPr>
            <a:r>
              <a:rPr lang="pl" sz="2499" b="0" i="0" u="none" strike="noStrike" cap="none">
                <a:solidFill>
                  <a:srgbClr val="1E2328"/>
                </a:solidFill>
                <a:latin typeface="DM Serif Display"/>
                <a:ea typeface="DM Serif Display"/>
                <a:cs typeface="DM Serif Display"/>
                <a:sym typeface="DM Serif Display"/>
              </a:rPr>
              <a:t>Program szkoleniowy UpTraK</a:t>
            </a:r>
            <a:endParaRPr sz="1400" b="0" i="0" u="none" strike="noStrike" cap="none">
              <a:solidFill>
                <a:srgbClr val="000000"/>
              </a:solidFill>
              <a:latin typeface="Arial"/>
              <a:ea typeface="Arial"/>
              <a:cs typeface="Arial"/>
              <a:sym typeface="Arial"/>
            </a:endParaRPr>
          </a:p>
        </p:txBody>
      </p:sp>
      <p:sp>
        <p:nvSpPr>
          <p:cNvPr id="612" name="Google Shape;612;g2d8fe57aed0_0_180"/>
          <p:cNvSpPr txBox="1"/>
          <p:nvPr/>
        </p:nvSpPr>
        <p:spPr>
          <a:xfrm>
            <a:off x="192322" y="2384008"/>
            <a:ext cx="10605542" cy="7340471"/>
          </a:xfrm>
          <a:prstGeom prst="rect">
            <a:avLst/>
          </a:prstGeom>
          <a:noFill/>
          <a:ln>
            <a:noFill/>
          </a:ln>
        </p:spPr>
        <p:txBody>
          <a:bodyPr spcFirstLastPara="1" wrap="square" lIns="0" tIns="0" rIns="0" bIns="0" anchor="t" anchorCtr="0">
            <a:spAutoFit/>
          </a:bodyPr>
          <a:lstStyle/>
          <a:p>
            <a:pPr marL="0" marR="0" lvl="0" indent="0" algn="l" rtl="0">
              <a:lnSpc>
                <a:spcPct val="150022"/>
              </a:lnSpc>
              <a:spcBef>
                <a:spcPts val="0"/>
              </a:spcBef>
              <a:spcAft>
                <a:spcPts val="0"/>
              </a:spcAft>
              <a:buNone/>
            </a:pPr>
            <a:r>
              <a:rPr lang="pl" sz="2000" dirty="0">
                <a:solidFill>
                  <a:srgbClr val="1E2328"/>
                </a:solidFill>
                <a:latin typeface="Montserrat"/>
                <a:ea typeface="Montserrat"/>
                <a:cs typeface="Montserrat"/>
                <a:sym typeface="Montserrat"/>
              </a:rPr>
              <a:t>DfD to zasada projektowania, która kładzie nacisk na tworzenie produktów w taki sposób, aby można je było łatwo rozmontować po zakończeniu cyklu życia, dzięki czemu można je poddać recyklingowi lub recyklingowi w sposób bardziej wydajny, zwiększając w ten sposób ich szanse na bycie produktami o obiegu zamkniętym. Przy projektowaniu uwzględniającym demontaż należy wziąć pod uwagę następujące typowe koncepcje:</a:t>
            </a:r>
            <a:endParaRPr sz="2000" dirty="0">
              <a:solidFill>
                <a:srgbClr val="1E2328"/>
              </a:solidFill>
              <a:latin typeface="Montserrat"/>
              <a:ea typeface="Montserrat"/>
              <a:cs typeface="Montserrat"/>
              <a:sym typeface="Montserrat"/>
            </a:endParaRPr>
          </a:p>
          <a:p>
            <a:pPr marL="457200" marR="0" lvl="0" indent="-355600" algn="l" rtl="0">
              <a:lnSpc>
                <a:spcPct val="150022"/>
              </a:lnSpc>
              <a:spcBef>
                <a:spcPts val="0"/>
              </a:spcBef>
              <a:spcAft>
                <a:spcPts val="0"/>
              </a:spcAft>
              <a:buClr>
                <a:srgbClr val="1E2328"/>
              </a:buClr>
              <a:buSzPts val="2000"/>
              <a:buFont typeface="Montserrat"/>
              <a:buChar char="●"/>
            </a:pPr>
            <a:r>
              <a:rPr lang="pl" sz="1800" b="1" dirty="0">
                <a:solidFill>
                  <a:srgbClr val="1E2328"/>
                </a:solidFill>
                <a:latin typeface="Montserrat"/>
                <a:ea typeface="Montserrat"/>
                <a:cs typeface="Montserrat"/>
                <a:sym typeface="Montserrat"/>
              </a:rPr>
              <a:t>Łatwe oddzielanie materiałów - </a:t>
            </a:r>
            <a:r>
              <a:rPr lang="pl" sz="1800" dirty="0">
                <a:solidFill>
                  <a:srgbClr val="1E2328"/>
                </a:solidFill>
                <a:latin typeface="Montserrat"/>
                <a:ea typeface="Montserrat"/>
                <a:cs typeface="Montserrat"/>
                <a:sym typeface="Montserrat"/>
              </a:rPr>
              <a:t>Produkty są projektowane w taki sposób, aby umożliwić łatwe oddzielanie różnych materiałów bez ich uszkadzania - na przykład unikając klejów i nitów, które trudno rozdzielić.</a:t>
            </a:r>
            <a:endParaRPr sz="1800" dirty="0">
              <a:solidFill>
                <a:srgbClr val="1E2328"/>
              </a:solidFill>
              <a:latin typeface="Montserrat"/>
              <a:ea typeface="Montserrat"/>
              <a:cs typeface="Montserrat"/>
              <a:sym typeface="Montserrat"/>
            </a:endParaRPr>
          </a:p>
          <a:p>
            <a:pPr marL="457200" marR="0" lvl="0" indent="-355600" algn="l" rtl="0">
              <a:lnSpc>
                <a:spcPct val="150022"/>
              </a:lnSpc>
              <a:spcBef>
                <a:spcPts val="0"/>
              </a:spcBef>
              <a:spcAft>
                <a:spcPts val="0"/>
              </a:spcAft>
              <a:buClr>
                <a:srgbClr val="1E2328"/>
              </a:buClr>
              <a:buSzPts val="2000"/>
              <a:buFont typeface="Montserrat"/>
              <a:buChar char="●"/>
            </a:pPr>
            <a:r>
              <a:rPr lang="pl" sz="1800" b="1" dirty="0">
                <a:solidFill>
                  <a:srgbClr val="1E2328"/>
                </a:solidFill>
                <a:latin typeface="Montserrat"/>
                <a:ea typeface="Montserrat"/>
                <a:cs typeface="Montserrat"/>
                <a:sym typeface="Montserrat"/>
              </a:rPr>
              <a:t>Modułowa konstrukcja – </a:t>
            </a:r>
            <a:r>
              <a:rPr lang="pl" sz="1800" dirty="0">
                <a:solidFill>
                  <a:srgbClr val="1E2328"/>
                </a:solidFill>
                <a:latin typeface="Montserrat"/>
                <a:ea typeface="Montserrat"/>
                <a:cs typeface="Montserrat"/>
                <a:sym typeface="Montserrat"/>
              </a:rPr>
              <a:t>umożliwia wymianę lub naprawę poszczególnych części zamiast wyrzucania całego przedmiotu.</a:t>
            </a:r>
            <a:endParaRPr sz="1800" dirty="0">
              <a:solidFill>
                <a:srgbClr val="1E2328"/>
              </a:solidFill>
              <a:latin typeface="Montserrat"/>
              <a:ea typeface="Montserrat"/>
              <a:cs typeface="Montserrat"/>
              <a:sym typeface="Montserrat"/>
            </a:endParaRPr>
          </a:p>
          <a:p>
            <a:pPr marL="457200" marR="0" lvl="0" indent="-355600" algn="l" rtl="0">
              <a:lnSpc>
                <a:spcPct val="150022"/>
              </a:lnSpc>
              <a:spcBef>
                <a:spcPts val="0"/>
              </a:spcBef>
              <a:spcAft>
                <a:spcPts val="0"/>
              </a:spcAft>
              <a:buClr>
                <a:srgbClr val="1E2328"/>
              </a:buClr>
              <a:buSzPts val="2000"/>
              <a:buFont typeface="Montserrat"/>
              <a:buChar char="●"/>
            </a:pPr>
            <a:r>
              <a:rPr lang="pl" sz="1800" b="1" dirty="0">
                <a:solidFill>
                  <a:srgbClr val="1E2328"/>
                </a:solidFill>
                <a:latin typeface="Montserrat"/>
                <a:ea typeface="Montserrat"/>
                <a:cs typeface="Montserrat"/>
                <a:sym typeface="Montserrat"/>
              </a:rPr>
              <a:t>Możliwość naprawy – </a:t>
            </a:r>
            <a:r>
              <a:rPr lang="pl" sz="1800" dirty="0">
                <a:solidFill>
                  <a:srgbClr val="1E2328"/>
                </a:solidFill>
                <a:latin typeface="Montserrat"/>
                <a:ea typeface="Montserrat"/>
                <a:cs typeface="Montserrat"/>
                <a:sym typeface="Montserrat"/>
              </a:rPr>
              <a:t>używaj materiałów, które są łatwiejsze do naprawy oraz oferuj zestawy naprawcze i instrukcje, jak to zrobić.</a:t>
            </a:r>
            <a:endParaRPr sz="1800" dirty="0">
              <a:solidFill>
                <a:srgbClr val="1E2328"/>
              </a:solidFill>
              <a:latin typeface="Montserrat"/>
              <a:ea typeface="Montserrat"/>
              <a:cs typeface="Montserrat"/>
              <a:sym typeface="Montserrat"/>
            </a:endParaRPr>
          </a:p>
          <a:p>
            <a:pPr marL="457200" marR="0" lvl="0" indent="-355600" algn="l" rtl="0">
              <a:lnSpc>
                <a:spcPct val="150022"/>
              </a:lnSpc>
              <a:spcBef>
                <a:spcPts val="0"/>
              </a:spcBef>
              <a:spcAft>
                <a:spcPts val="0"/>
              </a:spcAft>
              <a:buClr>
                <a:srgbClr val="1E2328"/>
              </a:buClr>
              <a:buSzPts val="2000"/>
              <a:buFont typeface="Montserrat"/>
              <a:buChar char="●"/>
            </a:pPr>
            <a:r>
              <a:rPr lang="pl" sz="1800" b="1" dirty="0">
                <a:solidFill>
                  <a:srgbClr val="1E2328"/>
                </a:solidFill>
                <a:latin typeface="Montserrat"/>
                <a:ea typeface="Montserrat"/>
                <a:cs typeface="Montserrat"/>
                <a:sym typeface="Montserrat"/>
              </a:rPr>
              <a:t>Stosowanie tekstyliów dobrej jakości - </a:t>
            </a:r>
            <a:r>
              <a:rPr lang="pl" sz="1800" dirty="0">
                <a:solidFill>
                  <a:srgbClr val="1E2328"/>
                </a:solidFill>
                <a:latin typeface="Montserrat"/>
                <a:ea typeface="Montserrat"/>
                <a:cs typeface="Montserrat"/>
                <a:sym typeface="Montserrat"/>
              </a:rPr>
              <a:t>takich, które można ponownie wykorzystać bez utraty wartości.</a:t>
            </a:r>
            <a:endParaRPr sz="1800" dirty="0">
              <a:solidFill>
                <a:srgbClr val="1E2328"/>
              </a:solidFill>
              <a:latin typeface="Montserrat"/>
              <a:ea typeface="Montserrat"/>
              <a:cs typeface="Montserrat"/>
              <a:sym typeface="Montserrat"/>
            </a:endParaRPr>
          </a:p>
          <a:p>
            <a:pPr marL="457200" marR="0" lvl="0" indent="-355600" algn="l" rtl="0">
              <a:lnSpc>
                <a:spcPct val="150022"/>
              </a:lnSpc>
              <a:spcBef>
                <a:spcPts val="0"/>
              </a:spcBef>
              <a:spcAft>
                <a:spcPts val="0"/>
              </a:spcAft>
              <a:buClr>
                <a:srgbClr val="1E2328"/>
              </a:buClr>
              <a:buSzPts val="2000"/>
              <a:buFont typeface="Montserrat"/>
              <a:buChar char="●"/>
            </a:pPr>
            <a:r>
              <a:rPr lang="pl" sz="1800" b="1" dirty="0">
                <a:solidFill>
                  <a:srgbClr val="1E2328"/>
                </a:solidFill>
                <a:latin typeface="Montserrat"/>
                <a:ea typeface="Montserrat"/>
                <a:cs typeface="Montserrat"/>
                <a:sym typeface="Montserrat"/>
              </a:rPr>
              <a:t>Przejrzyste oznakowanie - </a:t>
            </a:r>
            <a:r>
              <a:rPr lang="pl" sz="1800" dirty="0">
                <a:solidFill>
                  <a:srgbClr val="1E2328"/>
                </a:solidFill>
                <a:latin typeface="Montserrat"/>
                <a:ea typeface="Montserrat"/>
                <a:cs typeface="Montserrat"/>
                <a:sym typeface="Montserrat"/>
              </a:rPr>
              <a:t>dodanie informacji o rodzaju materiałów, z których są wykonane, ułatwia znalezienie odpowiednich metod recyklingu.</a:t>
            </a:r>
            <a:endParaRPr sz="1800" dirty="0">
              <a:solidFill>
                <a:srgbClr val="1E2328"/>
              </a:solidFill>
              <a:latin typeface="Montserrat"/>
              <a:ea typeface="Montserrat"/>
              <a:cs typeface="Montserrat"/>
              <a:sym typeface="Montserrat"/>
            </a:endParaRPr>
          </a:p>
        </p:txBody>
      </p:sp>
      <p:sp>
        <p:nvSpPr>
          <p:cNvPr id="613" name="Google Shape;613;g2d8fe57aed0_0_180"/>
          <p:cNvSpPr txBox="1"/>
          <p:nvPr/>
        </p:nvSpPr>
        <p:spPr>
          <a:xfrm>
            <a:off x="9509565" y="9439109"/>
            <a:ext cx="7026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pl" sz="1800" u="sng" dirty="0">
                <a:solidFill>
                  <a:schemeClr val="hlink"/>
                </a:solidFill>
                <a:latin typeface="Montserrat"/>
                <a:ea typeface="Montserrat"/>
                <a:cs typeface="Montserrat"/>
                <a:sym typeface="Montserrat"/>
                <a:hlinkClick r:id="rId5"/>
              </a:rPr>
              <a:t>Projekt Worn Wear firmy Patagonia </a:t>
            </a:r>
            <a:r>
              <a:rPr lang="pl" sz="1800" dirty="0">
                <a:latin typeface="Montserrat"/>
                <a:ea typeface="Montserrat"/>
                <a:cs typeface="Montserrat"/>
                <a:sym typeface="Montserrat"/>
              </a:rPr>
              <a:t>– projektuje produkty łatwe do naprawy i oferuje na swojej stronie internetowej poradniki dotyczące samodzielnej naprawy</a:t>
            </a:r>
            <a:endParaRPr sz="1800" b="0" i="0" u="none" strike="noStrike" cap="none" dirty="0">
              <a:solidFill>
                <a:srgbClr val="000000"/>
              </a:solidFill>
              <a:latin typeface="Calibri"/>
              <a:ea typeface="Calibri"/>
              <a:cs typeface="Calibri"/>
              <a:sym typeface="Calibri"/>
            </a:endParaRPr>
          </a:p>
        </p:txBody>
      </p:sp>
      <p:sp>
        <p:nvSpPr>
          <p:cNvPr id="614" name="Google Shape;614;g2d8fe57aed0_0_180"/>
          <p:cNvSpPr/>
          <p:nvPr/>
        </p:nvSpPr>
        <p:spPr>
          <a:xfrm>
            <a:off x="8671186" y="9601240"/>
            <a:ext cx="699514" cy="699514"/>
          </a:xfrm>
          <a:custGeom>
            <a:avLst/>
            <a:gdLst/>
            <a:ahLst/>
            <a:cxnLst/>
            <a:rect l="l" t="t" r="r" b="b"/>
            <a:pathLst>
              <a:path w="699514" h="699514" extrusionOk="0">
                <a:moveTo>
                  <a:pt x="0" y="0"/>
                </a:moveTo>
                <a:lnTo>
                  <a:pt x="699514" y="0"/>
                </a:lnTo>
                <a:lnTo>
                  <a:pt x="699514" y="699514"/>
                </a:lnTo>
                <a:lnTo>
                  <a:pt x="0" y="699514"/>
                </a:lnTo>
                <a:lnTo>
                  <a:pt x="0" y="0"/>
                </a:lnTo>
                <a:close/>
              </a:path>
            </a:pathLst>
          </a:custGeom>
          <a:blipFill rotWithShape="1">
            <a:blip r:embed="rId6">
              <a:alphaModFix/>
            </a:blip>
            <a:stretch>
              <a:fillRect/>
            </a:stretch>
          </a:blipFill>
          <a:ln>
            <a:noFill/>
          </a:ln>
        </p:spPr>
        <p:txBody>
          <a:bodyPr/>
          <a:lstStyle/>
          <a:p>
            <a:endParaRPr lang="pl-PL"/>
          </a:p>
        </p:txBody>
      </p:sp>
      <p:grpSp>
        <p:nvGrpSpPr>
          <p:cNvPr id="615" name="Google Shape;615;g2d8fe57aed0_0_180"/>
          <p:cNvGrpSpPr/>
          <p:nvPr/>
        </p:nvGrpSpPr>
        <p:grpSpPr>
          <a:xfrm>
            <a:off x="6653804" y="9669422"/>
            <a:ext cx="1677150" cy="563152"/>
            <a:chOff x="0" y="0"/>
            <a:chExt cx="2236199" cy="750870"/>
          </a:xfrm>
        </p:grpSpPr>
        <p:grpSp>
          <p:nvGrpSpPr>
            <p:cNvPr id="616" name="Google Shape;616;g2d8fe57aed0_0_180"/>
            <p:cNvGrpSpPr/>
            <p:nvPr/>
          </p:nvGrpSpPr>
          <p:grpSpPr>
            <a:xfrm>
              <a:off x="0" y="0"/>
              <a:ext cx="2236199" cy="750870"/>
              <a:chOff x="0" y="0"/>
              <a:chExt cx="742800" cy="249417"/>
            </a:xfrm>
          </p:grpSpPr>
          <p:sp>
            <p:nvSpPr>
              <p:cNvPr id="617" name="Google Shape;617;g2d8fe57aed0_0_180"/>
              <p:cNvSpPr/>
              <p:nvPr/>
            </p:nvSpPr>
            <p:spPr>
              <a:xfrm>
                <a:off x="0" y="0"/>
                <a:ext cx="742713" cy="249417"/>
              </a:xfrm>
              <a:custGeom>
                <a:avLst/>
                <a:gdLst/>
                <a:ahLst/>
                <a:cxnLst/>
                <a:rect l="l" t="t" r="r" b="b"/>
                <a:pathLst>
                  <a:path w="742713" h="249417" extrusionOk="0">
                    <a:moveTo>
                      <a:pt x="0" y="0"/>
                    </a:moveTo>
                    <a:lnTo>
                      <a:pt x="742713" y="0"/>
                    </a:lnTo>
                    <a:lnTo>
                      <a:pt x="742713" y="249417"/>
                    </a:lnTo>
                    <a:lnTo>
                      <a:pt x="0" y="249417"/>
                    </a:lnTo>
                    <a:close/>
                  </a:path>
                </a:pathLst>
              </a:custGeom>
              <a:solidFill>
                <a:srgbClr val="000000">
                  <a:alpha val="0"/>
                </a:srgbClr>
              </a:solidFill>
              <a:ln w="19050" cap="sq" cmpd="sng">
                <a:solidFill>
                  <a:srgbClr val="CFCF5A"/>
                </a:solidFill>
                <a:prstDash val="solid"/>
                <a:miter lim="8000"/>
                <a:headEnd type="none" w="sm" len="sm"/>
                <a:tailEnd type="none" w="sm" len="sm"/>
              </a:ln>
            </p:spPr>
            <p:txBody>
              <a:bodyPr/>
              <a:lstStyle/>
              <a:p>
                <a:endParaRPr lang="pl-PL"/>
              </a:p>
            </p:txBody>
          </p:sp>
          <p:sp>
            <p:nvSpPr>
              <p:cNvPr id="618" name="Google Shape;618;g2d8fe57aed0_0_180"/>
              <p:cNvSpPr txBox="1"/>
              <p:nvPr/>
            </p:nvSpPr>
            <p:spPr>
              <a:xfrm>
                <a:off x="0" y="0"/>
                <a:ext cx="742800" cy="249300"/>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619" name="Google Shape;619;g2d8fe57aed0_0_180"/>
            <p:cNvSpPr txBox="1"/>
            <p:nvPr/>
          </p:nvSpPr>
          <p:spPr>
            <a:xfrm>
              <a:off x="0" y="199850"/>
              <a:ext cx="2235900" cy="443199"/>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pl" sz="1800" dirty="0">
                  <a:latin typeface="Montserrat"/>
                  <a:ea typeface="Montserrat"/>
                  <a:cs typeface="Montserrat"/>
                  <a:sym typeface="Montserrat"/>
                </a:rPr>
                <a:t>Sprawdź</a:t>
              </a:r>
              <a:endParaRPr sz="1800" b="0" i="0" u="none" strike="noStrike" cap="none" dirty="0">
                <a:solidFill>
                  <a:srgbClr val="000000"/>
                </a:solidFill>
                <a:latin typeface="Montserrat"/>
                <a:ea typeface="Montserrat"/>
                <a:cs typeface="Montserrat"/>
                <a:sym typeface="Montserrat"/>
              </a:endParaRPr>
            </a:p>
          </p:txBody>
        </p:sp>
      </p:grpSp>
      <p:pic>
        <p:nvPicPr>
          <p:cNvPr id="620" name="Google Shape;620;g2d8fe57aed0_0_180"/>
          <p:cNvPicPr preferRelativeResize="0"/>
          <p:nvPr/>
        </p:nvPicPr>
        <p:blipFill rotWithShape="1">
          <a:blip r:embed="rId7">
            <a:alphaModFix/>
          </a:blip>
          <a:srcRect l="41090" r="944" b="12778"/>
          <a:stretch/>
        </p:blipFill>
        <p:spPr>
          <a:xfrm>
            <a:off x="11119148" y="2473627"/>
            <a:ext cx="3329875" cy="6769375"/>
          </a:xfrm>
          <a:prstGeom prst="rect">
            <a:avLst/>
          </a:prstGeom>
          <a:noFill/>
          <a:ln>
            <a:noFill/>
          </a:ln>
        </p:spPr>
      </p:pic>
      <p:grpSp>
        <p:nvGrpSpPr>
          <p:cNvPr id="621" name="Google Shape;621;g2d8fe57aed0_0_180"/>
          <p:cNvGrpSpPr/>
          <p:nvPr/>
        </p:nvGrpSpPr>
        <p:grpSpPr>
          <a:xfrm>
            <a:off x="10948449" y="2320041"/>
            <a:ext cx="3622164" cy="7165318"/>
            <a:chOff x="0" y="0"/>
            <a:chExt cx="2620010" cy="5182870"/>
          </a:xfrm>
        </p:grpSpPr>
        <p:sp>
          <p:nvSpPr>
            <p:cNvPr id="622" name="Google Shape;622;g2d8fe57aed0_0_180"/>
            <p:cNvSpPr/>
            <p:nvPr/>
          </p:nvSpPr>
          <p:spPr>
            <a:xfrm>
              <a:off x="53340" y="25400"/>
              <a:ext cx="2513330" cy="5132070"/>
            </a:xfrm>
            <a:custGeom>
              <a:avLst/>
              <a:gdLst/>
              <a:ahLst/>
              <a:cxnLst/>
              <a:rect l="l" t="t" r="r" b="b"/>
              <a:pathLst>
                <a:path w="2513330" h="5132070" extrusionOk="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g2d8fe57aed0_0_180"/>
            <p:cNvSpPr/>
            <p:nvPr/>
          </p:nvSpPr>
          <p:spPr>
            <a:xfrm>
              <a:off x="1121410" y="198120"/>
              <a:ext cx="347980" cy="43180"/>
            </a:xfrm>
            <a:custGeom>
              <a:avLst/>
              <a:gdLst/>
              <a:ahLst/>
              <a:cxnLst/>
              <a:rect l="l" t="t" r="r" b="b"/>
              <a:pathLst>
                <a:path w="347980" h="43180" extrusionOk="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g2d8fe57aed0_0_180"/>
            <p:cNvSpPr/>
            <p:nvPr/>
          </p:nvSpPr>
          <p:spPr>
            <a:xfrm>
              <a:off x="1578312" y="187909"/>
              <a:ext cx="66636" cy="63602"/>
            </a:xfrm>
            <a:custGeom>
              <a:avLst/>
              <a:gdLst/>
              <a:ahLst/>
              <a:cxnLst/>
              <a:rect l="l" t="t" r="r" b="b"/>
              <a:pathLst>
                <a:path w="66636" h="63602" extrusionOk="0">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g2d8fe57aed0_0_180"/>
            <p:cNvSpPr/>
            <p:nvPr/>
          </p:nvSpPr>
          <p:spPr>
            <a:xfrm>
              <a:off x="0" y="685800"/>
              <a:ext cx="27940" cy="213360"/>
            </a:xfrm>
            <a:custGeom>
              <a:avLst/>
              <a:gdLst/>
              <a:ahLst/>
              <a:cxnLst/>
              <a:rect l="l" t="t" r="r" b="b"/>
              <a:pathLst>
                <a:path w="27940" h="213360" extrusionOk="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g2d8fe57aed0_0_180"/>
            <p:cNvSpPr/>
            <p:nvPr/>
          </p:nvSpPr>
          <p:spPr>
            <a:xfrm>
              <a:off x="0" y="1057910"/>
              <a:ext cx="27940" cy="384810"/>
            </a:xfrm>
            <a:custGeom>
              <a:avLst/>
              <a:gdLst/>
              <a:ahLst/>
              <a:cxnLst/>
              <a:rect l="l" t="t" r="r" b="b"/>
              <a:pathLst>
                <a:path w="27940" h="384810" extrusionOk="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g2d8fe57aed0_0_180"/>
            <p:cNvSpPr/>
            <p:nvPr/>
          </p:nvSpPr>
          <p:spPr>
            <a:xfrm>
              <a:off x="0" y="1526540"/>
              <a:ext cx="27940" cy="386080"/>
            </a:xfrm>
            <a:custGeom>
              <a:avLst/>
              <a:gdLst/>
              <a:ahLst/>
              <a:cxnLst/>
              <a:rect l="l" t="t" r="r" b="b"/>
              <a:pathLst>
                <a:path w="27940" h="386080" extrusionOk="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g2d8fe57aed0_0_180"/>
            <p:cNvSpPr/>
            <p:nvPr/>
          </p:nvSpPr>
          <p:spPr>
            <a:xfrm>
              <a:off x="2592070" y="1184910"/>
              <a:ext cx="27940" cy="618490"/>
            </a:xfrm>
            <a:custGeom>
              <a:avLst/>
              <a:gdLst/>
              <a:ahLst/>
              <a:cxnLst/>
              <a:rect l="l" t="t" r="r" b="b"/>
              <a:pathLst>
                <a:path w="27940" h="618490" extrusionOk="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g2d8fe57aed0_0_180"/>
            <p:cNvSpPr/>
            <p:nvPr/>
          </p:nvSpPr>
          <p:spPr>
            <a:xfrm>
              <a:off x="27940" y="0"/>
              <a:ext cx="2564130" cy="5182870"/>
            </a:xfrm>
            <a:custGeom>
              <a:avLst/>
              <a:gdLst/>
              <a:ahLst/>
              <a:cxnLst/>
              <a:rect l="l" t="t" r="r" b="b"/>
              <a:pathLst>
                <a:path w="2564130" h="5182870" extrusionOk="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grpSp>
        <p:nvGrpSpPr>
          <p:cNvPr id="634" name="Google Shape;634;g2d8fe57aed0_0_150"/>
          <p:cNvGrpSpPr/>
          <p:nvPr/>
        </p:nvGrpSpPr>
        <p:grpSpPr>
          <a:xfrm>
            <a:off x="12759477" y="5674870"/>
            <a:ext cx="2839841" cy="4612380"/>
            <a:chOff x="0" y="0"/>
            <a:chExt cx="2254200" cy="3661200"/>
          </a:xfrm>
        </p:grpSpPr>
        <p:sp>
          <p:nvSpPr>
            <p:cNvPr id="635" name="Google Shape;635;g2d8fe57aed0_0_150"/>
            <p:cNvSpPr/>
            <p:nvPr/>
          </p:nvSpPr>
          <p:spPr>
            <a:xfrm>
              <a:off x="0" y="0"/>
              <a:ext cx="2254172" cy="3661101"/>
            </a:xfrm>
            <a:custGeom>
              <a:avLst/>
              <a:gdLst/>
              <a:ahLst/>
              <a:cxnLst/>
              <a:rect l="l" t="t" r="r" b="b"/>
              <a:pathLst>
                <a:path w="2254172" h="3661101" extrusionOk="0">
                  <a:moveTo>
                    <a:pt x="0" y="0"/>
                  </a:moveTo>
                  <a:lnTo>
                    <a:pt x="2254172" y="0"/>
                  </a:lnTo>
                  <a:lnTo>
                    <a:pt x="2254172" y="3661101"/>
                  </a:lnTo>
                  <a:lnTo>
                    <a:pt x="0" y="3661101"/>
                  </a:lnTo>
                  <a:close/>
                </a:path>
              </a:pathLst>
            </a:custGeom>
            <a:solidFill>
              <a:srgbClr val="CFCF5A"/>
            </a:solidFill>
            <a:ln>
              <a:noFill/>
            </a:ln>
          </p:spPr>
          <p:txBody>
            <a:bodyPr/>
            <a:lstStyle/>
            <a:p>
              <a:endParaRPr lang="pl-PL"/>
            </a:p>
          </p:txBody>
        </p:sp>
        <p:sp>
          <p:nvSpPr>
            <p:cNvPr id="636" name="Google Shape;636;g2d8fe57aed0_0_150"/>
            <p:cNvSpPr txBox="1"/>
            <p:nvPr/>
          </p:nvSpPr>
          <p:spPr>
            <a:xfrm>
              <a:off x="0" y="0"/>
              <a:ext cx="2254200" cy="36612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37" name="Google Shape;637;g2d8fe57aed0_0_150"/>
          <p:cNvGrpSpPr/>
          <p:nvPr/>
        </p:nvGrpSpPr>
        <p:grpSpPr>
          <a:xfrm>
            <a:off x="928050" y="1312125"/>
            <a:ext cx="12265553" cy="1214054"/>
            <a:chOff x="0" y="0"/>
            <a:chExt cx="2254200" cy="3661200"/>
          </a:xfrm>
        </p:grpSpPr>
        <p:sp>
          <p:nvSpPr>
            <p:cNvPr id="638" name="Google Shape;638;g2d8fe57aed0_0_150"/>
            <p:cNvSpPr/>
            <p:nvPr/>
          </p:nvSpPr>
          <p:spPr>
            <a:xfrm>
              <a:off x="0" y="0"/>
              <a:ext cx="2254172" cy="3661101"/>
            </a:xfrm>
            <a:custGeom>
              <a:avLst/>
              <a:gdLst/>
              <a:ahLst/>
              <a:cxnLst/>
              <a:rect l="l" t="t" r="r" b="b"/>
              <a:pathLst>
                <a:path w="2254172" h="3661101" extrusionOk="0">
                  <a:moveTo>
                    <a:pt x="0" y="0"/>
                  </a:moveTo>
                  <a:lnTo>
                    <a:pt x="2254172" y="0"/>
                  </a:lnTo>
                  <a:lnTo>
                    <a:pt x="2254172" y="3661101"/>
                  </a:lnTo>
                  <a:lnTo>
                    <a:pt x="0" y="3661101"/>
                  </a:lnTo>
                  <a:close/>
                </a:path>
              </a:pathLst>
            </a:custGeom>
            <a:solidFill>
              <a:srgbClr val="CFCF5A"/>
            </a:solidFill>
            <a:ln>
              <a:noFill/>
            </a:ln>
          </p:spPr>
          <p:txBody>
            <a:bodyPr/>
            <a:lstStyle/>
            <a:p>
              <a:endParaRPr lang="pl-PL"/>
            </a:p>
          </p:txBody>
        </p:sp>
        <p:sp>
          <p:nvSpPr>
            <p:cNvPr id="639" name="Google Shape;639;g2d8fe57aed0_0_150"/>
            <p:cNvSpPr txBox="1"/>
            <p:nvPr/>
          </p:nvSpPr>
          <p:spPr>
            <a:xfrm>
              <a:off x="0" y="0"/>
              <a:ext cx="2254200" cy="36612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640" name="Google Shape;640;g2d8fe57aed0_0_150"/>
          <p:cNvPicPr preferRelativeResize="0"/>
          <p:nvPr/>
        </p:nvPicPr>
        <p:blipFill rotWithShape="1">
          <a:blip r:embed="rId3">
            <a:alphaModFix/>
          </a:blip>
          <a:srcRect l="5280" t="-1440" r="6714"/>
          <a:stretch/>
        </p:blipFill>
        <p:spPr>
          <a:xfrm>
            <a:off x="11165650" y="2229463"/>
            <a:ext cx="3187776" cy="6889275"/>
          </a:xfrm>
          <a:prstGeom prst="rect">
            <a:avLst/>
          </a:prstGeom>
          <a:noFill/>
          <a:ln>
            <a:noFill/>
          </a:ln>
        </p:spPr>
      </p:pic>
      <p:grpSp>
        <p:nvGrpSpPr>
          <p:cNvPr id="641" name="Google Shape;641;g2d8fe57aed0_0_150"/>
          <p:cNvGrpSpPr/>
          <p:nvPr/>
        </p:nvGrpSpPr>
        <p:grpSpPr>
          <a:xfrm>
            <a:off x="0" y="0"/>
            <a:ext cx="18288000" cy="10287000"/>
            <a:chOff x="0" y="0"/>
            <a:chExt cx="24384000" cy="13716000"/>
          </a:xfrm>
        </p:grpSpPr>
        <p:cxnSp>
          <p:nvCxnSpPr>
            <p:cNvPr id="642" name="Google Shape;642;g2d8fe57aed0_0_150"/>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643" name="Google Shape;643;g2d8fe57aed0_0_150"/>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644" name="Google Shape;644;g2d8fe57aed0_0_150"/>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4">
                <a:alphaModFix/>
              </a:blip>
              <a:stretch>
                <a:fillRect/>
              </a:stretch>
            </a:blipFill>
            <a:ln>
              <a:noFill/>
            </a:ln>
          </p:spPr>
          <p:txBody>
            <a:bodyPr/>
            <a:lstStyle/>
            <a:p>
              <a:endParaRPr lang="pl-PL"/>
            </a:p>
          </p:txBody>
        </p:sp>
        <p:sp>
          <p:nvSpPr>
            <p:cNvPr id="645" name="Google Shape;645;g2d8fe57aed0_0_150"/>
            <p:cNvSpPr txBox="1"/>
            <p:nvPr/>
          </p:nvSpPr>
          <p:spPr>
            <a:xfrm>
              <a:off x="9588879" y="439208"/>
              <a:ext cx="3675000" cy="625641"/>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Clr>
                  <a:srgbClr val="000000"/>
                </a:buClr>
                <a:buSzPts val="2499"/>
                <a:buFont typeface="Arial"/>
                <a:buNone/>
              </a:pPr>
              <a:r>
                <a:rPr lang="pl" sz="2499" b="0" i="0" u="none" strike="noStrike" cap="none" dirty="0">
                  <a:solidFill>
                    <a:srgbClr val="1E2328"/>
                  </a:solidFill>
                  <a:latin typeface="Montserrat"/>
                  <a:ea typeface="Montserrat"/>
                  <a:cs typeface="Montserrat"/>
                  <a:sym typeface="Montserrat"/>
                </a:rPr>
                <a:t>Moduł 3, Unit </a:t>
              </a:r>
              <a:r>
                <a:rPr lang="pl" sz="2499" dirty="0">
                  <a:solidFill>
                    <a:srgbClr val="1E2328"/>
                  </a:solidFill>
                  <a:latin typeface="Montserrat"/>
                  <a:ea typeface="Montserrat"/>
                  <a:cs typeface="Montserrat"/>
                  <a:sym typeface="Montserrat"/>
                </a:rPr>
                <a:t>4</a:t>
              </a:r>
              <a:endParaRPr sz="1400" b="0" i="0" u="none" strike="noStrike" cap="none" dirty="0">
                <a:solidFill>
                  <a:srgbClr val="000000"/>
                </a:solidFill>
                <a:latin typeface="Arial"/>
                <a:ea typeface="Arial"/>
                <a:cs typeface="Arial"/>
                <a:sym typeface="Arial"/>
              </a:endParaRPr>
            </a:p>
          </p:txBody>
        </p:sp>
        <p:sp>
          <p:nvSpPr>
            <p:cNvPr id="646" name="Google Shape;646;g2d8fe57aed0_0_150"/>
            <p:cNvSpPr txBox="1"/>
            <p:nvPr/>
          </p:nvSpPr>
          <p:spPr>
            <a:xfrm rot="-5400000">
              <a:off x="20850950" y="9698250"/>
              <a:ext cx="4923000" cy="3693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chemeClr val="dk1"/>
                </a:buClr>
                <a:buSzPts val="1800"/>
                <a:buFont typeface="Arial"/>
                <a:buNone/>
              </a:pPr>
              <a:r>
                <a:rPr lang="pl" sz="1800" b="0" i="0" u="sng" strike="noStrike" cap="none">
                  <a:solidFill>
                    <a:schemeClr val="hlink"/>
                  </a:solidFill>
                  <a:latin typeface="Montserrat"/>
                  <a:ea typeface="Montserrat"/>
                  <a:cs typeface="Montserrat"/>
                  <a:sym typeface="Montserrat"/>
                  <a:hlinkClick r:id="rId5"/>
                </a:rPr>
                <a:t>www.fashionupproject.com</a:t>
              </a:r>
              <a:endParaRPr sz="1400" b="0" i="0" u="none" strike="noStrike" cap="none">
                <a:solidFill>
                  <a:srgbClr val="000000"/>
                </a:solidFill>
                <a:latin typeface="Arial"/>
                <a:ea typeface="Arial"/>
                <a:cs typeface="Arial"/>
                <a:sym typeface="Arial"/>
              </a:endParaRPr>
            </a:p>
          </p:txBody>
        </p:sp>
      </p:grpSp>
      <p:cxnSp>
        <p:nvCxnSpPr>
          <p:cNvPr id="647" name="Google Shape;647;g2d8fe57aed0_0_150"/>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648" name="Google Shape;648;g2d8fe57aed0_0_150"/>
          <p:cNvGrpSpPr/>
          <p:nvPr/>
        </p:nvGrpSpPr>
        <p:grpSpPr>
          <a:xfrm>
            <a:off x="10948449" y="2091441"/>
            <a:ext cx="3622164" cy="7165318"/>
            <a:chOff x="0" y="0"/>
            <a:chExt cx="2620010" cy="5182870"/>
          </a:xfrm>
        </p:grpSpPr>
        <p:sp>
          <p:nvSpPr>
            <p:cNvPr id="649" name="Google Shape;649;g2d8fe57aed0_0_150"/>
            <p:cNvSpPr/>
            <p:nvPr/>
          </p:nvSpPr>
          <p:spPr>
            <a:xfrm>
              <a:off x="53340" y="25400"/>
              <a:ext cx="2513330" cy="5132070"/>
            </a:xfrm>
            <a:custGeom>
              <a:avLst/>
              <a:gdLst/>
              <a:ahLst/>
              <a:cxnLst/>
              <a:rect l="l" t="t" r="r" b="b"/>
              <a:pathLst>
                <a:path w="2513330" h="5132070" extrusionOk="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g2d8fe57aed0_0_150"/>
            <p:cNvSpPr/>
            <p:nvPr/>
          </p:nvSpPr>
          <p:spPr>
            <a:xfrm>
              <a:off x="1121410" y="198120"/>
              <a:ext cx="347980" cy="43180"/>
            </a:xfrm>
            <a:custGeom>
              <a:avLst/>
              <a:gdLst/>
              <a:ahLst/>
              <a:cxnLst/>
              <a:rect l="l" t="t" r="r" b="b"/>
              <a:pathLst>
                <a:path w="347980" h="43180" extrusionOk="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g2d8fe57aed0_0_150"/>
            <p:cNvSpPr/>
            <p:nvPr/>
          </p:nvSpPr>
          <p:spPr>
            <a:xfrm>
              <a:off x="1578312" y="187909"/>
              <a:ext cx="66636" cy="63602"/>
            </a:xfrm>
            <a:custGeom>
              <a:avLst/>
              <a:gdLst/>
              <a:ahLst/>
              <a:cxnLst/>
              <a:rect l="l" t="t" r="r" b="b"/>
              <a:pathLst>
                <a:path w="66636" h="63602" extrusionOk="0">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g2d8fe57aed0_0_150"/>
            <p:cNvSpPr/>
            <p:nvPr/>
          </p:nvSpPr>
          <p:spPr>
            <a:xfrm>
              <a:off x="0" y="685800"/>
              <a:ext cx="27940" cy="213360"/>
            </a:xfrm>
            <a:custGeom>
              <a:avLst/>
              <a:gdLst/>
              <a:ahLst/>
              <a:cxnLst/>
              <a:rect l="l" t="t" r="r" b="b"/>
              <a:pathLst>
                <a:path w="27940" h="213360" extrusionOk="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g2d8fe57aed0_0_150"/>
            <p:cNvSpPr/>
            <p:nvPr/>
          </p:nvSpPr>
          <p:spPr>
            <a:xfrm>
              <a:off x="0" y="1057910"/>
              <a:ext cx="27940" cy="384810"/>
            </a:xfrm>
            <a:custGeom>
              <a:avLst/>
              <a:gdLst/>
              <a:ahLst/>
              <a:cxnLst/>
              <a:rect l="l" t="t" r="r" b="b"/>
              <a:pathLst>
                <a:path w="27940" h="384810" extrusionOk="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g2d8fe57aed0_0_150"/>
            <p:cNvSpPr/>
            <p:nvPr/>
          </p:nvSpPr>
          <p:spPr>
            <a:xfrm>
              <a:off x="0" y="1526540"/>
              <a:ext cx="27940" cy="386080"/>
            </a:xfrm>
            <a:custGeom>
              <a:avLst/>
              <a:gdLst/>
              <a:ahLst/>
              <a:cxnLst/>
              <a:rect l="l" t="t" r="r" b="b"/>
              <a:pathLst>
                <a:path w="27940" h="386080" extrusionOk="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g2d8fe57aed0_0_150"/>
            <p:cNvSpPr/>
            <p:nvPr/>
          </p:nvSpPr>
          <p:spPr>
            <a:xfrm>
              <a:off x="2592070" y="1184910"/>
              <a:ext cx="27940" cy="618490"/>
            </a:xfrm>
            <a:custGeom>
              <a:avLst/>
              <a:gdLst/>
              <a:ahLst/>
              <a:cxnLst/>
              <a:rect l="l" t="t" r="r" b="b"/>
              <a:pathLst>
                <a:path w="27940" h="618490" extrusionOk="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g2d8fe57aed0_0_150"/>
            <p:cNvSpPr/>
            <p:nvPr/>
          </p:nvSpPr>
          <p:spPr>
            <a:xfrm>
              <a:off x="27940" y="0"/>
              <a:ext cx="2564130" cy="5182870"/>
            </a:xfrm>
            <a:custGeom>
              <a:avLst/>
              <a:gdLst/>
              <a:ahLst/>
              <a:cxnLst/>
              <a:rect l="l" t="t" r="r" b="b"/>
              <a:pathLst>
                <a:path w="2564130" h="5182870" extrusionOk="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57" name="Google Shape;657;g2d8fe57aed0_0_150"/>
          <p:cNvSpPr txBox="1"/>
          <p:nvPr/>
        </p:nvSpPr>
        <p:spPr>
          <a:xfrm>
            <a:off x="1400125" y="1457450"/>
            <a:ext cx="9571500" cy="923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pl" sz="6000">
                <a:solidFill>
                  <a:srgbClr val="1E2328"/>
                </a:solidFill>
                <a:latin typeface="Montserrat Black"/>
                <a:ea typeface="Montserrat Black"/>
                <a:cs typeface="Montserrat Black"/>
                <a:sym typeface="Montserrat Black"/>
              </a:rPr>
              <a:t>ZERO ODPADÓW</a:t>
            </a:r>
            <a:endParaRPr sz="1400" b="0" i="0" u="none" strike="noStrike" cap="none">
              <a:solidFill>
                <a:srgbClr val="000000"/>
              </a:solidFill>
              <a:latin typeface="Montserrat Black"/>
              <a:ea typeface="Montserrat Black"/>
              <a:cs typeface="Montserrat Black"/>
              <a:sym typeface="Montserrat Black"/>
            </a:endParaRPr>
          </a:p>
        </p:txBody>
      </p:sp>
      <p:sp>
        <p:nvSpPr>
          <p:cNvPr id="658" name="Google Shape;658;g2d8fe57aed0_0_150"/>
          <p:cNvSpPr txBox="1"/>
          <p:nvPr/>
        </p:nvSpPr>
        <p:spPr>
          <a:xfrm>
            <a:off x="928050" y="3102596"/>
            <a:ext cx="9231300" cy="769800"/>
          </a:xfrm>
          <a:prstGeom prst="rect">
            <a:avLst/>
          </a:prstGeom>
          <a:noFill/>
          <a:ln>
            <a:noFill/>
          </a:ln>
        </p:spPr>
        <p:txBody>
          <a:bodyPr spcFirstLastPara="1" wrap="square" lIns="0" tIns="0" rIns="0" bIns="0" anchor="t" anchorCtr="0">
            <a:spAutoFit/>
          </a:bodyPr>
          <a:lstStyle/>
          <a:p>
            <a:pPr marL="0" marR="0" lvl="0" indent="0" algn="l" rtl="0">
              <a:lnSpc>
                <a:spcPct val="150022"/>
              </a:lnSpc>
              <a:spcBef>
                <a:spcPts val="0"/>
              </a:spcBef>
              <a:spcAft>
                <a:spcPts val="0"/>
              </a:spcAft>
              <a:buNone/>
            </a:pPr>
            <a:endParaRPr sz="2000">
              <a:solidFill>
                <a:srgbClr val="1E2328"/>
              </a:solidFill>
              <a:latin typeface="Montserrat"/>
              <a:ea typeface="Montserrat"/>
              <a:cs typeface="Montserrat"/>
              <a:sym typeface="Montserrat"/>
            </a:endParaRPr>
          </a:p>
          <a:p>
            <a:pPr marL="0" lvl="0" indent="0" algn="l" rtl="0">
              <a:lnSpc>
                <a:spcPct val="150022"/>
              </a:lnSpc>
              <a:spcBef>
                <a:spcPts val="0"/>
              </a:spcBef>
              <a:spcAft>
                <a:spcPts val="0"/>
              </a:spcAft>
              <a:buNone/>
            </a:pPr>
            <a:endParaRPr sz="2000">
              <a:solidFill>
                <a:srgbClr val="1E2328"/>
              </a:solidFill>
              <a:latin typeface="Montserrat"/>
              <a:ea typeface="Montserrat"/>
              <a:cs typeface="Montserrat"/>
              <a:sym typeface="Montserrat"/>
            </a:endParaRPr>
          </a:p>
        </p:txBody>
      </p:sp>
      <p:sp>
        <p:nvSpPr>
          <p:cNvPr id="659" name="Google Shape;659;g2d8fe57aed0_0_150"/>
          <p:cNvSpPr txBox="1"/>
          <p:nvPr/>
        </p:nvSpPr>
        <p:spPr>
          <a:xfrm>
            <a:off x="1031566" y="351095"/>
            <a:ext cx="4506600" cy="384600"/>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Clr>
                <a:srgbClr val="000000"/>
              </a:buClr>
              <a:buSzPts val="2499"/>
              <a:buFont typeface="Arial"/>
              <a:buNone/>
            </a:pPr>
            <a:r>
              <a:rPr lang="pl" sz="2499" b="0" i="0" u="none" strike="noStrike" cap="none">
                <a:solidFill>
                  <a:srgbClr val="1E2328"/>
                </a:solidFill>
                <a:latin typeface="DM Serif Display"/>
                <a:ea typeface="DM Serif Display"/>
                <a:cs typeface="DM Serif Display"/>
                <a:sym typeface="DM Serif Display"/>
              </a:rPr>
              <a:t>Program szkoleniowy UpTraK</a:t>
            </a:r>
            <a:endParaRPr sz="1400" b="0" i="0" u="none" strike="noStrike" cap="none">
              <a:solidFill>
                <a:srgbClr val="000000"/>
              </a:solidFill>
              <a:latin typeface="Arial"/>
              <a:ea typeface="Arial"/>
              <a:cs typeface="Arial"/>
              <a:sym typeface="Arial"/>
            </a:endParaRPr>
          </a:p>
        </p:txBody>
      </p:sp>
      <p:sp>
        <p:nvSpPr>
          <p:cNvPr id="660" name="Google Shape;660;g2d8fe57aed0_0_150"/>
          <p:cNvSpPr txBox="1"/>
          <p:nvPr/>
        </p:nvSpPr>
        <p:spPr>
          <a:xfrm>
            <a:off x="928050" y="2794000"/>
            <a:ext cx="9893100" cy="6773700"/>
          </a:xfrm>
          <a:prstGeom prst="rect">
            <a:avLst/>
          </a:prstGeom>
          <a:noFill/>
          <a:ln>
            <a:noFill/>
          </a:ln>
        </p:spPr>
        <p:txBody>
          <a:bodyPr spcFirstLastPara="1" wrap="square" lIns="0" tIns="0" rIns="0" bIns="0" anchor="t" anchorCtr="0">
            <a:spAutoFit/>
          </a:bodyPr>
          <a:lstStyle/>
          <a:p>
            <a:pPr marL="0" marR="0" lvl="0" indent="0" algn="l" rtl="0">
              <a:lnSpc>
                <a:spcPct val="150022"/>
              </a:lnSpc>
              <a:spcBef>
                <a:spcPts val="0"/>
              </a:spcBef>
              <a:spcAft>
                <a:spcPts val="0"/>
              </a:spcAft>
              <a:buNone/>
            </a:pPr>
            <a:r>
              <a:rPr lang="pl" sz="2000">
                <a:solidFill>
                  <a:srgbClr val="1E2328"/>
                </a:solidFill>
                <a:latin typeface="Montserrat"/>
                <a:ea typeface="Montserrat"/>
                <a:cs typeface="Montserrat"/>
                <a:sym typeface="Montserrat"/>
              </a:rPr>
              <a:t>Podejście projektowe polegające na tworzeniu ubrań, które nie generują odpadów. Celem jest jak najefektywniejsze wykorzystanie każdego kawałka materiału. Metoda ta dąży do wyeliminowania odpadów tekstylnych u źródła – przedefiniowując sposób projektowania, produkcji i konsumpcji odzieży. Typowe koncepcje podejścia Zero Waste w projektowaniu mody to:</a:t>
            </a:r>
            <a:endParaRPr sz="2000">
              <a:solidFill>
                <a:srgbClr val="1E2328"/>
              </a:solidFill>
              <a:latin typeface="Montserrat"/>
              <a:ea typeface="Montserrat"/>
              <a:cs typeface="Montserrat"/>
              <a:sym typeface="Montserrat"/>
            </a:endParaRPr>
          </a:p>
          <a:p>
            <a:pPr marL="457200" marR="0" lvl="0" indent="-355600" algn="l" rtl="0">
              <a:lnSpc>
                <a:spcPct val="150022"/>
              </a:lnSpc>
              <a:spcBef>
                <a:spcPts val="0"/>
              </a:spcBef>
              <a:spcAft>
                <a:spcPts val="0"/>
              </a:spcAft>
              <a:buClr>
                <a:srgbClr val="1E2328"/>
              </a:buClr>
              <a:buSzPts val="2000"/>
              <a:buFont typeface="Montserrat"/>
              <a:buChar char="●"/>
            </a:pPr>
            <a:r>
              <a:rPr lang="pl" sz="2000" b="1">
                <a:solidFill>
                  <a:srgbClr val="1E2328"/>
                </a:solidFill>
                <a:latin typeface="Montserrat"/>
                <a:ea typeface="Montserrat"/>
                <a:cs typeface="Montserrat"/>
                <a:sym typeface="Montserrat"/>
              </a:rPr>
              <a:t>Efektywność wzoru – </a:t>
            </a:r>
            <a:r>
              <a:rPr lang="pl" sz="2000">
                <a:solidFill>
                  <a:srgbClr val="1E2328"/>
                </a:solidFill>
                <a:latin typeface="Montserrat"/>
                <a:ea typeface="Montserrat"/>
                <a:cs typeface="Montserrat"/>
                <a:sym typeface="Montserrat"/>
              </a:rPr>
              <a:t>wzory są tworzone tak, aby pasowały jak puzzle, bez resztek materiału po wycięciu. Może to oznaczać skomplikowane, kreatywne układy wzorów, bardziej złożone niż tradycyjne projekty. Wykorzystanie kształtów geometrycznych sprzyja efektywności.</a:t>
            </a:r>
            <a:endParaRPr sz="2000">
              <a:solidFill>
                <a:srgbClr val="1E2328"/>
              </a:solidFill>
              <a:latin typeface="Montserrat"/>
              <a:ea typeface="Montserrat"/>
              <a:cs typeface="Montserrat"/>
              <a:sym typeface="Montserrat"/>
            </a:endParaRPr>
          </a:p>
          <a:p>
            <a:pPr marL="457200" marR="0" lvl="0" indent="-355600" algn="l" rtl="0">
              <a:lnSpc>
                <a:spcPct val="150022"/>
              </a:lnSpc>
              <a:spcBef>
                <a:spcPts val="0"/>
              </a:spcBef>
              <a:spcAft>
                <a:spcPts val="0"/>
              </a:spcAft>
              <a:buClr>
                <a:srgbClr val="1E2328"/>
              </a:buClr>
              <a:buSzPts val="2000"/>
              <a:buFont typeface="Montserrat"/>
              <a:buChar char="●"/>
            </a:pPr>
            <a:r>
              <a:rPr lang="pl" sz="2000" b="1">
                <a:solidFill>
                  <a:srgbClr val="1E2328"/>
                </a:solidFill>
                <a:latin typeface="Montserrat"/>
                <a:ea typeface="Montserrat"/>
                <a:cs typeface="Montserrat"/>
                <a:sym typeface="Montserrat"/>
              </a:rPr>
              <a:t>Techniki kreatywne i innowacyjne: </a:t>
            </a:r>
            <a:r>
              <a:rPr lang="pl" sz="2000">
                <a:solidFill>
                  <a:srgbClr val="1E2328"/>
                </a:solidFill>
                <a:latin typeface="Montserrat"/>
                <a:ea typeface="Montserrat"/>
                <a:cs typeface="Montserrat"/>
                <a:sym typeface="Montserrat"/>
              </a:rPr>
              <a:t>techniki takie jak drapowanie lub plisowanie, pozwalające na tworzenie ubrań bez konieczności cięcia nadmiaru materiału; integracja elementów funkcjonalnych, takich jak kieszenie, rękawy i kołnierze, w celu uniknięcia marnowania materiału.</a:t>
            </a:r>
            <a:endParaRPr sz="2000">
              <a:solidFill>
                <a:srgbClr val="1E2328"/>
              </a:solidFill>
              <a:latin typeface="Montserrat"/>
              <a:ea typeface="Montserrat"/>
              <a:cs typeface="Montserrat"/>
              <a:sym typeface="Montserrat"/>
            </a:endParaRPr>
          </a:p>
          <a:p>
            <a:pPr marL="457200" marR="0" lvl="0" indent="-355600" algn="l" rtl="0">
              <a:lnSpc>
                <a:spcPct val="150022"/>
              </a:lnSpc>
              <a:spcBef>
                <a:spcPts val="0"/>
              </a:spcBef>
              <a:spcAft>
                <a:spcPts val="0"/>
              </a:spcAft>
              <a:buClr>
                <a:srgbClr val="1E2328"/>
              </a:buClr>
              <a:buSzPts val="2000"/>
              <a:buFont typeface="Montserrat"/>
              <a:buChar char="●"/>
            </a:pPr>
            <a:r>
              <a:rPr lang="pl" sz="2000" b="1">
                <a:solidFill>
                  <a:srgbClr val="1E2328"/>
                </a:solidFill>
                <a:latin typeface="Montserrat"/>
                <a:ea typeface="Montserrat"/>
                <a:cs typeface="Montserrat"/>
                <a:sym typeface="Montserrat"/>
              </a:rPr>
              <a:t>Produkcja na żądanie – </a:t>
            </a:r>
            <a:r>
              <a:rPr lang="pl" sz="2000">
                <a:solidFill>
                  <a:srgbClr val="1E2328"/>
                </a:solidFill>
                <a:latin typeface="Montserrat"/>
                <a:ea typeface="Montserrat"/>
                <a:cs typeface="Montserrat"/>
                <a:sym typeface="Montserrat"/>
              </a:rPr>
              <a:t>produkcja na żądanie pozwala uniknąć martwych zapasów i ostatecznie wytwarzania odpadów zamiast produktów</a:t>
            </a:r>
            <a:endParaRPr sz="2000">
              <a:solidFill>
                <a:srgbClr val="1E2328"/>
              </a:solidFill>
              <a:latin typeface="Montserrat"/>
              <a:ea typeface="Montserrat"/>
              <a:cs typeface="Montserrat"/>
              <a:sym typeface="Montserrat"/>
            </a:endParaRPr>
          </a:p>
        </p:txBody>
      </p:sp>
      <p:grpSp>
        <p:nvGrpSpPr>
          <p:cNvPr id="661" name="Google Shape;661;g2d8fe57aed0_0_150"/>
          <p:cNvGrpSpPr/>
          <p:nvPr/>
        </p:nvGrpSpPr>
        <p:grpSpPr>
          <a:xfrm>
            <a:off x="11165857" y="9392638"/>
            <a:ext cx="5100436" cy="699490"/>
            <a:chOff x="0" y="0"/>
            <a:chExt cx="742800" cy="249417"/>
          </a:xfrm>
        </p:grpSpPr>
        <p:sp>
          <p:nvSpPr>
            <p:cNvPr id="662" name="Google Shape;662;g2d8fe57aed0_0_150"/>
            <p:cNvSpPr/>
            <p:nvPr/>
          </p:nvSpPr>
          <p:spPr>
            <a:xfrm>
              <a:off x="0" y="0"/>
              <a:ext cx="742713" cy="249417"/>
            </a:xfrm>
            <a:custGeom>
              <a:avLst/>
              <a:gdLst/>
              <a:ahLst/>
              <a:cxnLst/>
              <a:rect l="l" t="t" r="r" b="b"/>
              <a:pathLst>
                <a:path w="742713" h="249417" extrusionOk="0">
                  <a:moveTo>
                    <a:pt x="0" y="0"/>
                  </a:moveTo>
                  <a:lnTo>
                    <a:pt x="742713" y="0"/>
                  </a:lnTo>
                  <a:lnTo>
                    <a:pt x="742713" y="249417"/>
                  </a:lnTo>
                  <a:lnTo>
                    <a:pt x="0" y="249417"/>
                  </a:lnTo>
                  <a:close/>
                </a:path>
              </a:pathLst>
            </a:custGeom>
            <a:solidFill>
              <a:srgbClr val="000000">
                <a:alpha val="0"/>
              </a:srgbClr>
            </a:solidFill>
            <a:ln w="19050" cap="sq" cmpd="sng">
              <a:solidFill>
                <a:srgbClr val="2E2E2E"/>
              </a:solidFill>
              <a:prstDash val="solid"/>
              <a:miter lim="8000"/>
              <a:headEnd type="none" w="sm" len="sm"/>
              <a:tailEnd type="none" w="sm" len="sm"/>
            </a:ln>
          </p:spPr>
          <p:txBody>
            <a:bodyPr/>
            <a:lstStyle/>
            <a:p>
              <a:endParaRPr lang="pl-PL"/>
            </a:p>
          </p:txBody>
        </p:sp>
        <p:sp>
          <p:nvSpPr>
            <p:cNvPr id="663" name="Google Shape;663;g2d8fe57aed0_0_150"/>
            <p:cNvSpPr txBox="1"/>
            <p:nvPr/>
          </p:nvSpPr>
          <p:spPr>
            <a:xfrm>
              <a:off x="0" y="0"/>
              <a:ext cx="742800" cy="249300"/>
            </a:xfrm>
            <a:prstGeom prst="rect">
              <a:avLst/>
            </a:prstGeom>
            <a:noFill/>
            <a:ln w="9525" cap="flat" cmpd="sng">
              <a:solidFill>
                <a:srgbClr val="2E2E2E"/>
              </a:solidFill>
              <a:prstDash val="solid"/>
              <a:round/>
              <a:headEnd type="none" w="sm" len="sm"/>
              <a:tailEnd type="none" w="sm" len="sm"/>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664" name="Google Shape;664;g2d8fe57aed0_0_150"/>
          <p:cNvSpPr txBox="1"/>
          <p:nvPr/>
        </p:nvSpPr>
        <p:spPr>
          <a:xfrm>
            <a:off x="11303476" y="9511590"/>
            <a:ext cx="4824600" cy="517065"/>
          </a:xfrm>
          <a:prstGeom prst="rect">
            <a:avLst/>
          </a:prstGeom>
          <a:noFill/>
          <a:ln>
            <a:noFill/>
          </a:ln>
        </p:spPr>
        <p:txBody>
          <a:bodyPr spcFirstLastPara="1" wrap="square" lIns="0" tIns="0" rIns="0" bIns="0" anchor="t" anchorCtr="0">
            <a:spAutoFit/>
          </a:bodyPr>
          <a:lstStyle/>
          <a:p>
            <a:pPr marL="0" lvl="0" indent="0" algn="ctr" rtl="0">
              <a:lnSpc>
                <a:spcPct val="120000"/>
              </a:lnSpc>
              <a:spcBef>
                <a:spcPts val="0"/>
              </a:spcBef>
              <a:spcAft>
                <a:spcPts val="0"/>
              </a:spcAft>
              <a:buClr>
                <a:schemeClr val="dk1"/>
              </a:buClr>
              <a:buSzPts val="1800"/>
              <a:buFont typeface="Arial"/>
              <a:buNone/>
            </a:pPr>
            <a:r>
              <a:rPr lang="pl" dirty="0">
                <a:solidFill>
                  <a:schemeClr val="dk1"/>
                </a:solidFill>
                <a:latin typeface="Montserrat" panose="00000500000000000000" pitchFamily="2" charset="0"/>
                <a:ea typeface="Calibri"/>
                <a:cs typeface="Calibri"/>
                <a:sym typeface="Calibri"/>
              </a:rPr>
              <a:t>Wzór Zero Waste autorstwa </a:t>
            </a:r>
            <a:r>
              <a:rPr lang="pl" u="sng" dirty="0">
                <a:solidFill>
                  <a:schemeClr val="hlink"/>
                </a:solidFill>
                <a:latin typeface="Montserrat" panose="00000500000000000000" pitchFamily="2" charset="0"/>
                <a:ea typeface="Calibri"/>
                <a:cs typeface="Calibri"/>
                <a:sym typeface="Calibri"/>
                <a:hlinkClick r:id="rId6"/>
              </a:rPr>
              <a:t>Holly McQuillan </a:t>
            </a:r>
            <a:r>
              <a:rPr lang="pl" dirty="0">
                <a:solidFill>
                  <a:schemeClr val="dk1"/>
                </a:solidFill>
                <a:latin typeface="Montserrat" panose="00000500000000000000" pitchFamily="2" charset="0"/>
                <a:ea typeface="Calibri"/>
                <a:cs typeface="Calibri"/>
                <a:sym typeface="Calibri"/>
              </a:rPr>
              <a:t>, współzałożycielki Zero Waste Design Online Collective</a:t>
            </a:r>
            <a:endParaRPr dirty="0">
              <a:latin typeface="Montserrat" panose="00000500000000000000" pitchFamily="2" charset="0"/>
              <a:ea typeface="Montserrat"/>
              <a:cs typeface="Montserrat"/>
              <a:sym typeface="Montserrat"/>
            </a:endParaRPr>
          </a:p>
        </p:txBody>
      </p:sp>
      <p:sp>
        <p:nvSpPr>
          <p:cNvPr id="665" name="Google Shape;665;g2d8fe57aed0_0_150"/>
          <p:cNvSpPr/>
          <p:nvPr/>
        </p:nvSpPr>
        <p:spPr>
          <a:xfrm>
            <a:off x="10313976" y="9436363"/>
            <a:ext cx="699514" cy="699514"/>
          </a:xfrm>
          <a:custGeom>
            <a:avLst/>
            <a:gdLst/>
            <a:ahLst/>
            <a:cxnLst/>
            <a:rect l="l" t="t" r="r" b="b"/>
            <a:pathLst>
              <a:path w="699514" h="699514" extrusionOk="0">
                <a:moveTo>
                  <a:pt x="0" y="0"/>
                </a:moveTo>
                <a:lnTo>
                  <a:pt x="699514" y="0"/>
                </a:lnTo>
                <a:lnTo>
                  <a:pt x="699514" y="699514"/>
                </a:lnTo>
                <a:lnTo>
                  <a:pt x="0" y="699514"/>
                </a:lnTo>
                <a:lnTo>
                  <a:pt x="0" y="0"/>
                </a:lnTo>
                <a:close/>
              </a:path>
            </a:pathLst>
          </a:custGeom>
          <a:blipFill rotWithShape="1">
            <a:blip r:embed="rId7">
              <a:alphaModFix/>
            </a:blip>
            <a:stretch>
              <a:fillRect/>
            </a:stretch>
          </a:blipFill>
          <a:ln>
            <a:noFill/>
          </a:ln>
        </p:spPr>
        <p:txBody>
          <a:bodyPr/>
          <a:lstStyle/>
          <a:p>
            <a:endParaRPr lang="pl-PL"/>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grpSp>
        <p:nvGrpSpPr>
          <p:cNvPr id="670" name="Google Shape;670;g2d8fe57aed0_0_240"/>
          <p:cNvGrpSpPr/>
          <p:nvPr/>
        </p:nvGrpSpPr>
        <p:grpSpPr>
          <a:xfrm>
            <a:off x="928050" y="1312125"/>
            <a:ext cx="12265553" cy="1214054"/>
            <a:chOff x="0" y="0"/>
            <a:chExt cx="2254200" cy="3661200"/>
          </a:xfrm>
        </p:grpSpPr>
        <p:sp>
          <p:nvSpPr>
            <p:cNvPr id="671" name="Google Shape;671;g2d8fe57aed0_0_240"/>
            <p:cNvSpPr/>
            <p:nvPr/>
          </p:nvSpPr>
          <p:spPr>
            <a:xfrm>
              <a:off x="0" y="0"/>
              <a:ext cx="2254172" cy="3661101"/>
            </a:xfrm>
            <a:custGeom>
              <a:avLst/>
              <a:gdLst/>
              <a:ahLst/>
              <a:cxnLst/>
              <a:rect l="l" t="t" r="r" b="b"/>
              <a:pathLst>
                <a:path w="2254172" h="3661101" extrusionOk="0">
                  <a:moveTo>
                    <a:pt x="0" y="0"/>
                  </a:moveTo>
                  <a:lnTo>
                    <a:pt x="2254172" y="0"/>
                  </a:lnTo>
                  <a:lnTo>
                    <a:pt x="2254172" y="3661101"/>
                  </a:lnTo>
                  <a:lnTo>
                    <a:pt x="0" y="3661101"/>
                  </a:lnTo>
                  <a:close/>
                </a:path>
              </a:pathLst>
            </a:custGeom>
            <a:solidFill>
              <a:srgbClr val="CFCF5A"/>
            </a:solidFill>
            <a:ln>
              <a:noFill/>
            </a:ln>
          </p:spPr>
          <p:txBody>
            <a:bodyPr/>
            <a:lstStyle/>
            <a:p>
              <a:endParaRPr lang="pl-PL"/>
            </a:p>
          </p:txBody>
        </p:sp>
        <p:sp>
          <p:nvSpPr>
            <p:cNvPr id="672" name="Google Shape;672;g2d8fe57aed0_0_240"/>
            <p:cNvSpPr txBox="1"/>
            <p:nvPr/>
          </p:nvSpPr>
          <p:spPr>
            <a:xfrm>
              <a:off x="0" y="0"/>
              <a:ext cx="2254200" cy="36612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73" name="Google Shape;673;g2d8fe57aed0_0_240"/>
          <p:cNvGrpSpPr/>
          <p:nvPr/>
        </p:nvGrpSpPr>
        <p:grpSpPr>
          <a:xfrm>
            <a:off x="12759477" y="5674870"/>
            <a:ext cx="2839841" cy="4612380"/>
            <a:chOff x="0" y="0"/>
            <a:chExt cx="2254200" cy="3661200"/>
          </a:xfrm>
        </p:grpSpPr>
        <p:sp>
          <p:nvSpPr>
            <p:cNvPr id="674" name="Google Shape;674;g2d8fe57aed0_0_240"/>
            <p:cNvSpPr/>
            <p:nvPr/>
          </p:nvSpPr>
          <p:spPr>
            <a:xfrm>
              <a:off x="0" y="0"/>
              <a:ext cx="2254172" cy="3661101"/>
            </a:xfrm>
            <a:custGeom>
              <a:avLst/>
              <a:gdLst/>
              <a:ahLst/>
              <a:cxnLst/>
              <a:rect l="l" t="t" r="r" b="b"/>
              <a:pathLst>
                <a:path w="2254172" h="3661101" extrusionOk="0">
                  <a:moveTo>
                    <a:pt x="0" y="0"/>
                  </a:moveTo>
                  <a:lnTo>
                    <a:pt x="2254172" y="0"/>
                  </a:lnTo>
                  <a:lnTo>
                    <a:pt x="2254172" y="3661101"/>
                  </a:lnTo>
                  <a:lnTo>
                    <a:pt x="0" y="3661101"/>
                  </a:lnTo>
                  <a:close/>
                </a:path>
              </a:pathLst>
            </a:custGeom>
            <a:solidFill>
              <a:srgbClr val="CFCF5A"/>
            </a:solidFill>
            <a:ln>
              <a:noFill/>
            </a:ln>
          </p:spPr>
          <p:txBody>
            <a:bodyPr/>
            <a:lstStyle/>
            <a:p>
              <a:endParaRPr lang="pl-PL"/>
            </a:p>
          </p:txBody>
        </p:sp>
        <p:sp>
          <p:nvSpPr>
            <p:cNvPr id="675" name="Google Shape;675;g2d8fe57aed0_0_240"/>
            <p:cNvSpPr txBox="1"/>
            <p:nvPr/>
          </p:nvSpPr>
          <p:spPr>
            <a:xfrm>
              <a:off x="0" y="0"/>
              <a:ext cx="2254200" cy="36612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676" name="Google Shape;676;g2d8fe57aed0_0_240"/>
          <p:cNvPicPr preferRelativeResize="0"/>
          <p:nvPr/>
        </p:nvPicPr>
        <p:blipFill rotWithShape="1">
          <a:blip r:embed="rId3">
            <a:alphaModFix/>
          </a:blip>
          <a:srcRect l="26832" r="26832"/>
          <a:stretch/>
        </p:blipFill>
        <p:spPr>
          <a:xfrm>
            <a:off x="11165900" y="2265200"/>
            <a:ext cx="3187776" cy="6889275"/>
          </a:xfrm>
          <a:prstGeom prst="rect">
            <a:avLst/>
          </a:prstGeom>
          <a:noFill/>
          <a:ln>
            <a:noFill/>
          </a:ln>
        </p:spPr>
      </p:pic>
      <p:grpSp>
        <p:nvGrpSpPr>
          <p:cNvPr id="677" name="Google Shape;677;g2d8fe57aed0_0_240"/>
          <p:cNvGrpSpPr/>
          <p:nvPr/>
        </p:nvGrpSpPr>
        <p:grpSpPr>
          <a:xfrm>
            <a:off x="0" y="0"/>
            <a:ext cx="18288000" cy="10287000"/>
            <a:chOff x="0" y="0"/>
            <a:chExt cx="24384000" cy="13716000"/>
          </a:xfrm>
        </p:grpSpPr>
        <p:cxnSp>
          <p:nvCxnSpPr>
            <p:cNvPr id="678" name="Google Shape;678;g2d8fe57aed0_0_240"/>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679" name="Google Shape;679;g2d8fe57aed0_0_240"/>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680" name="Google Shape;680;g2d8fe57aed0_0_240"/>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4">
                <a:alphaModFix/>
              </a:blip>
              <a:stretch>
                <a:fillRect/>
              </a:stretch>
            </a:blipFill>
            <a:ln>
              <a:noFill/>
            </a:ln>
          </p:spPr>
          <p:txBody>
            <a:bodyPr/>
            <a:lstStyle/>
            <a:p>
              <a:endParaRPr lang="pl-PL"/>
            </a:p>
          </p:txBody>
        </p:sp>
        <p:sp>
          <p:nvSpPr>
            <p:cNvPr id="681" name="Google Shape;681;g2d8fe57aed0_0_240"/>
            <p:cNvSpPr txBox="1"/>
            <p:nvPr/>
          </p:nvSpPr>
          <p:spPr>
            <a:xfrm>
              <a:off x="9588879" y="439208"/>
              <a:ext cx="3675000" cy="625641"/>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Clr>
                  <a:srgbClr val="000000"/>
                </a:buClr>
                <a:buSzPts val="2499"/>
                <a:buFont typeface="Arial"/>
                <a:buNone/>
              </a:pPr>
              <a:r>
                <a:rPr lang="pl" sz="2499" b="0" i="0" u="none" strike="noStrike" cap="none" dirty="0">
                  <a:solidFill>
                    <a:srgbClr val="1E2328"/>
                  </a:solidFill>
                  <a:latin typeface="Montserrat"/>
                  <a:ea typeface="Montserrat"/>
                  <a:cs typeface="Montserrat"/>
                  <a:sym typeface="Montserrat"/>
                </a:rPr>
                <a:t>Moduł 3, Unit </a:t>
              </a:r>
              <a:r>
                <a:rPr lang="pl" sz="2499" dirty="0">
                  <a:solidFill>
                    <a:srgbClr val="1E2328"/>
                  </a:solidFill>
                  <a:latin typeface="Montserrat"/>
                  <a:ea typeface="Montserrat"/>
                  <a:cs typeface="Montserrat"/>
                  <a:sym typeface="Montserrat"/>
                </a:rPr>
                <a:t>4</a:t>
              </a:r>
              <a:endParaRPr sz="1400" b="0" i="0" u="none" strike="noStrike" cap="none" dirty="0">
                <a:solidFill>
                  <a:srgbClr val="000000"/>
                </a:solidFill>
                <a:latin typeface="Arial"/>
                <a:ea typeface="Arial"/>
                <a:cs typeface="Arial"/>
                <a:sym typeface="Arial"/>
              </a:endParaRPr>
            </a:p>
          </p:txBody>
        </p:sp>
        <p:sp>
          <p:nvSpPr>
            <p:cNvPr id="682" name="Google Shape;682;g2d8fe57aed0_0_240"/>
            <p:cNvSpPr txBox="1"/>
            <p:nvPr/>
          </p:nvSpPr>
          <p:spPr>
            <a:xfrm rot="-5400000">
              <a:off x="20850950" y="9698250"/>
              <a:ext cx="4923000" cy="3693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chemeClr val="dk1"/>
                </a:buClr>
                <a:buSzPts val="1800"/>
                <a:buFont typeface="Arial"/>
                <a:buNone/>
              </a:pPr>
              <a:r>
                <a:rPr lang="pl" sz="1800" b="0" i="0" u="sng" strike="noStrike" cap="none">
                  <a:solidFill>
                    <a:schemeClr val="hlink"/>
                  </a:solidFill>
                  <a:latin typeface="Montserrat"/>
                  <a:ea typeface="Montserrat"/>
                  <a:cs typeface="Montserrat"/>
                  <a:sym typeface="Montserrat"/>
                  <a:hlinkClick r:id="rId5"/>
                </a:rPr>
                <a:t>www.fashionupproject.com</a:t>
              </a:r>
              <a:endParaRPr sz="1400" b="0" i="0" u="none" strike="noStrike" cap="none">
                <a:solidFill>
                  <a:srgbClr val="000000"/>
                </a:solidFill>
                <a:latin typeface="Arial"/>
                <a:ea typeface="Arial"/>
                <a:cs typeface="Arial"/>
                <a:sym typeface="Arial"/>
              </a:endParaRPr>
            </a:p>
          </p:txBody>
        </p:sp>
      </p:grpSp>
      <p:cxnSp>
        <p:nvCxnSpPr>
          <p:cNvPr id="683" name="Google Shape;683;g2d8fe57aed0_0_240"/>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684" name="Google Shape;684;g2d8fe57aed0_0_240"/>
          <p:cNvGrpSpPr/>
          <p:nvPr/>
        </p:nvGrpSpPr>
        <p:grpSpPr>
          <a:xfrm>
            <a:off x="10948449" y="2091441"/>
            <a:ext cx="3622164" cy="7165318"/>
            <a:chOff x="0" y="0"/>
            <a:chExt cx="2620010" cy="5182870"/>
          </a:xfrm>
        </p:grpSpPr>
        <p:sp>
          <p:nvSpPr>
            <p:cNvPr id="685" name="Google Shape;685;g2d8fe57aed0_0_240"/>
            <p:cNvSpPr/>
            <p:nvPr/>
          </p:nvSpPr>
          <p:spPr>
            <a:xfrm>
              <a:off x="53340" y="25400"/>
              <a:ext cx="2513330" cy="5132070"/>
            </a:xfrm>
            <a:custGeom>
              <a:avLst/>
              <a:gdLst/>
              <a:ahLst/>
              <a:cxnLst/>
              <a:rect l="l" t="t" r="r" b="b"/>
              <a:pathLst>
                <a:path w="2513330" h="5132070" extrusionOk="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g2d8fe57aed0_0_240"/>
            <p:cNvSpPr/>
            <p:nvPr/>
          </p:nvSpPr>
          <p:spPr>
            <a:xfrm>
              <a:off x="1121410" y="198120"/>
              <a:ext cx="347980" cy="43180"/>
            </a:xfrm>
            <a:custGeom>
              <a:avLst/>
              <a:gdLst/>
              <a:ahLst/>
              <a:cxnLst/>
              <a:rect l="l" t="t" r="r" b="b"/>
              <a:pathLst>
                <a:path w="347980" h="43180" extrusionOk="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g2d8fe57aed0_0_240"/>
            <p:cNvSpPr/>
            <p:nvPr/>
          </p:nvSpPr>
          <p:spPr>
            <a:xfrm>
              <a:off x="1578312" y="187909"/>
              <a:ext cx="66636" cy="63602"/>
            </a:xfrm>
            <a:custGeom>
              <a:avLst/>
              <a:gdLst/>
              <a:ahLst/>
              <a:cxnLst/>
              <a:rect l="l" t="t" r="r" b="b"/>
              <a:pathLst>
                <a:path w="66636" h="63602" extrusionOk="0">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g2d8fe57aed0_0_240"/>
            <p:cNvSpPr/>
            <p:nvPr/>
          </p:nvSpPr>
          <p:spPr>
            <a:xfrm>
              <a:off x="0" y="685800"/>
              <a:ext cx="27940" cy="213360"/>
            </a:xfrm>
            <a:custGeom>
              <a:avLst/>
              <a:gdLst/>
              <a:ahLst/>
              <a:cxnLst/>
              <a:rect l="l" t="t" r="r" b="b"/>
              <a:pathLst>
                <a:path w="27940" h="213360" extrusionOk="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g2d8fe57aed0_0_240"/>
            <p:cNvSpPr/>
            <p:nvPr/>
          </p:nvSpPr>
          <p:spPr>
            <a:xfrm>
              <a:off x="0" y="1057910"/>
              <a:ext cx="27940" cy="384810"/>
            </a:xfrm>
            <a:custGeom>
              <a:avLst/>
              <a:gdLst/>
              <a:ahLst/>
              <a:cxnLst/>
              <a:rect l="l" t="t" r="r" b="b"/>
              <a:pathLst>
                <a:path w="27940" h="384810" extrusionOk="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g2d8fe57aed0_0_240"/>
            <p:cNvSpPr/>
            <p:nvPr/>
          </p:nvSpPr>
          <p:spPr>
            <a:xfrm>
              <a:off x="0" y="1526540"/>
              <a:ext cx="27940" cy="386080"/>
            </a:xfrm>
            <a:custGeom>
              <a:avLst/>
              <a:gdLst/>
              <a:ahLst/>
              <a:cxnLst/>
              <a:rect l="l" t="t" r="r" b="b"/>
              <a:pathLst>
                <a:path w="27940" h="386080" extrusionOk="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g2d8fe57aed0_0_240"/>
            <p:cNvSpPr/>
            <p:nvPr/>
          </p:nvSpPr>
          <p:spPr>
            <a:xfrm>
              <a:off x="2592070" y="1184910"/>
              <a:ext cx="27940" cy="618490"/>
            </a:xfrm>
            <a:custGeom>
              <a:avLst/>
              <a:gdLst/>
              <a:ahLst/>
              <a:cxnLst/>
              <a:rect l="l" t="t" r="r" b="b"/>
              <a:pathLst>
                <a:path w="27940" h="618490" extrusionOk="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g2d8fe57aed0_0_240"/>
            <p:cNvSpPr/>
            <p:nvPr/>
          </p:nvSpPr>
          <p:spPr>
            <a:xfrm>
              <a:off x="27940" y="0"/>
              <a:ext cx="2564130" cy="5182870"/>
            </a:xfrm>
            <a:custGeom>
              <a:avLst/>
              <a:gdLst/>
              <a:ahLst/>
              <a:cxnLst/>
              <a:rect l="l" t="t" r="r" b="b"/>
              <a:pathLst>
                <a:path w="2564130" h="5182870" extrusionOk="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93" name="Google Shape;693;g2d8fe57aed0_0_240"/>
          <p:cNvSpPr txBox="1"/>
          <p:nvPr/>
        </p:nvSpPr>
        <p:spPr>
          <a:xfrm>
            <a:off x="1400125" y="1457450"/>
            <a:ext cx="10955478" cy="923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pl" sz="6000">
                <a:solidFill>
                  <a:srgbClr val="1E2328"/>
                </a:solidFill>
                <a:latin typeface="Montserrat Black"/>
                <a:ea typeface="Montserrat Black"/>
                <a:cs typeface="Montserrat Black"/>
                <a:sym typeface="Montserrat Black"/>
              </a:rPr>
              <a:t>WSPÓŁPROJEKTOWANIE</a:t>
            </a:r>
            <a:endParaRPr sz="1400" b="0" i="0" u="none" strike="noStrike" cap="none">
              <a:solidFill>
                <a:srgbClr val="000000"/>
              </a:solidFill>
              <a:latin typeface="Montserrat Black"/>
              <a:ea typeface="Montserrat Black"/>
              <a:cs typeface="Montserrat Black"/>
              <a:sym typeface="Montserrat Black"/>
            </a:endParaRPr>
          </a:p>
        </p:txBody>
      </p:sp>
      <p:sp>
        <p:nvSpPr>
          <p:cNvPr id="694" name="Google Shape;694;g2d8fe57aed0_0_240"/>
          <p:cNvSpPr txBox="1"/>
          <p:nvPr/>
        </p:nvSpPr>
        <p:spPr>
          <a:xfrm>
            <a:off x="117987" y="2794000"/>
            <a:ext cx="10703163" cy="6740307"/>
          </a:xfrm>
          <a:prstGeom prst="rect">
            <a:avLst/>
          </a:prstGeom>
          <a:noFill/>
          <a:ln>
            <a:noFill/>
          </a:ln>
        </p:spPr>
        <p:txBody>
          <a:bodyPr spcFirstLastPara="1" wrap="square" lIns="0" tIns="0" rIns="0" bIns="0" anchor="t" anchorCtr="0">
            <a:spAutoFit/>
          </a:bodyPr>
          <a:lstStyle/>
          <a:p>
            <a:pPr marL="0" marR="0" lvl="0" indent="0" algn="l" rtl="0">
              <a:lnSpc>
                <a:spcPct val="150022"/>
              </a:lnSpc>
              <a:spcBef>
                <a:spcPts val="0"/>
              </a:spcBef>
              <a:spcAft>
                <a:spcPts val="0"/>
              </a:spcAft>
              <a:buNone/>
            </a:pPr>
            <a:r>
              <a:rPr lang="pl" sz="1800" dirty="0">
                <a:solidFill>
                  <a:srgbClr val="1E2328"/>
                </a:solidFill>
                <a:latin typeface="Montserrat"/>
                <a:ea typeface="Montserrat"/>
                <a:cs typeface="Montserrat"/>
                <a:sym typeface="Montserrat"/>
              </a:rPr>
              <a:t>Proces wspólnego projektowania, w którym różne strony zainteresowane – projektanci, użytkownicy, producenci lub inne zainteresowane strony – współpracują ze sobą, aby stworzyć produkt. Główną ideą współprojektowania jest to, że zaangażowanie wszystkich, na których projekt będzie miał wpływ, prowadzi do lepszych, bardziej inkluzywnych rezultatów. Konsumenci będą mniej skłonni do odrzucenia produktu, który pomogli stworzyć i który jest skierowany do ich konkretnych potrzeb. Różni się to od personalizacji, ponieważ nie jest przeznaczone dla jednej osoby ani wykonywane na zamówienie, lecz stanowi strategię projektową skupiającą się na produkcji na dużą skalę. Proces ten zazwyczaj obejmuje:</a:t>
            </a:r>
            <a:endParaRPr sz="1800" dirty="0">
              <a:solidFill>
                <a:srgbClr val="1E2328"/>
              </a:solidFill>
              <a:latin typeface="Montserrat"/>
              <a:ea typeface="Montserrat"/>
              <a:cs typeface="Montserrat"/>
              <a:sym typeface="Montserrat"/>
            </a:endParaRPr>
          </a:p>
          <a:p>
            <a:pPr marL="457200" marR="0" lvl="0" indent="-355600" algn="l" rtl="0">
              <a:lnSpc>
                <a:spcPct val="150022"/>
              </a:lnSpc>
              <a:spcBef>
                <a:spcPts val="0"/>
              </a:spcBef>
              <a:spcAft>
                <a:spcPts val="0"/>
              </a:spcAft>
              <a:buClr>
                <a:srgbClr val="1E2328"/>
              </a:buClr>
              <a:buSzPts val="2000"/>
              <a:buFont typeface="Montserrat"/>
              <a:buChar char="●"/>
            </a:pPr>
            <a:r>
              <a:rPr lang="pl" sz="1800" b="1" dirty="0">
                <a:solidFill>
                  <a:srgbClr val="1E2328"/>
                </a:solidFill>
                <a:latin typeface="Montserrat"/>
                <a:ea typeface="Montserrat"/>
                <a:cs typeface="Montserrat"/>
                <a:sym typeface="Montserrat"/>
              </a:rPr>
              <a:t>Współpraca w tworzeniu </a:t>
            </a:r>
            <a:r>
              <a:rPr lang="pl" sz="1800" dirty="0">
                <a:solidFill>
                  <a:srgbClr val="1E2328"/>
                </a:solidFill>
                <a:latin typeface="Montserrat"/>
                <a:ea typeface="Montserrat"/>
                <a:cs typeface="Montserrat"/>
                <a:sym typeface="Montserrat"/>
              </a:rPr>
              <a:t>– projektanci, użytkownicy i producenci pracują razem</a:t>
            </a:r>
            <a:endParaRPr sz="1800" dirty="0">
              <a:solidFill>
                <a:srgbClr val="1E2328"/>
              </a:solidFill>
              <a:latin typeface="Montserrat"/>
              <a:ea typeface="Montserrat"/>
              <a:cs typeface="Montserrat"/>
              <a:sym typeface="Montserrat"/>
            </a:endParaRPr>
          </a:p>
          <a:p>
            <a:pPr marL="457200" marR="0" lvl="0" indent="-355600" algn="l" rtl="0">
              <a:lnSpc>
                <a:spcPct val="150022"/>
              </a:lnSpc>
              <a:spcBef>
                <a:spcPts val="0"/>
              </a:spcBef>
              <a:spcAft>
                <a:spcPts val="0"/>
              </a:spcAft>
              <a:buClr>
                <a:srgbClr val="1E2328"/>
              </a:buClr>
              <a:buSzPts val="2000"/>
              <a:buFont typeface="Montserrat"/>
              <a:buChar char="●"/>
            </a:pPr>
            <a:r>
              <a:rPr lang="pl" sz="1800" b="1" dirty="0">
                <a:solidFill>
                  <a:srgbClr val="1E2328"/>
                </a:solidFill>
                <a:latin typeface="Montserrat"/>
                <a:ea typeface="Montserrat"/>
                <a:cs typeface="Montserrat"/>
                <a:sym typeface="Montserrat"/>
              </a:rPr>
              <a:t>Projektowanie zorientowane na użytkownika </a:t>
            </a:r>
            <a:r>
              <a:rPr lang="pl" sz="1800" dirty="0">
                <a:solidFill>
                  <a:srgbClr val="1E2328"/>
                </a:solidFill>
                <a:latin typeface="Montserrat"/>
                <a:ea typeface="Montserrat"/>
                <a:cs typeface="Montserrat"/>
                <a:sym typeface="Montserrat"/>
              </a:rPr>
              <a:t>– użytkownicy dzielą się swoimi potrzebami i spostrzeżeniami</a:t>
            </a:r>
            <a:endParaRPr sz="1800" dirty="0">
              <a:solidFill>
                <a:srgbClr val="1E2328"/>
              </a:solidFill>
              <a:latin typeface="Montserrat"/>
              <a:ea typeface="Montserrat"/>
              <a:cs typeface="Montserrat"/>
              <a:sym typeface="Montserrat"/>
            </a:endParaRPr>
          </a:p>
          <a:p>
            <a:pPr marL="457200" marR="0" lvl="0" indent="-355600" algn="l" rtl="0">
              <a:lnSpc>
                <a:spcPct val="150022"/>
              </a:lnSpc>
              <a:spcBef>
                <a:spcPts val="0"/>
              </a:spcBef>
              <a:spcAft>
                <a:spcPts val="0"/>
              </a:spcAft>
              <a:buClr>
                <a:srgbClr val="1E2328"/>
              </a:buClr>
              <a:buSzPts val="2000"/>
              <a:buFont typeface="Montserrat"/>
              <a:buChar char="●"/>
            </a:pPr>
            <a:r>
              <a:rPr lang="pl" sz="1800" b="1" dirty="0">
                <a:solidFill>
                  <a:srgbClr val="1E2328"/>
                </a:solidFill>
                <a:latin typeface="Montserrat"/>
                <a:ea typeface="Montserrat"/>
                <a:cs typeface="Montserrat"/>
                <a:sym typeface="Montserrat"/>
              </a:rPr>
              <a:t>Zaangażowanie społeczności </a:t>
            </a:r>
            <a:r>
              <a:rPr lang="pl" sz="1800" dirty="0">
                <a:solidFill>
                  <a:srgbClr val="1E2328"/>
                </a:solidFill>
                <a:latin typeface="Montserrat"/>
                <a:ea typeface="Montserrat"/>
                <a:cs typeface="Montserrat"/>
                <a:sym typeface="Montserrat"/>
              </a:rPr>
              <a:t>– zaproszeni do udziału lokalni rzemieślnicy/dostawcy</a:t>
            </a:r>
            <a:endParaRPr sz="1800" dirty="0">
              <a:solidFill>
                <a:srgbClr val="1E2328"/>
              </a:solidFill>
              <a:latin typeface="Montserrat"/>
              <a:ea typeface="Montserrat"/>
              <a:cs typeface="Montserrat"/>
              <a:sym typeface="Montserrat"/>
            </a:endParaRPr>
          </a:p>
          <a:p>
            <a:pPr marL="457200" marR="0" lvl="0" indent="-355600" algn="l" rtl="0">
              <a:lnSpc>
                <a:spcPct val="150022"/>
              </a:lnSpc>
              <a:spcBef>
                <a:spcPts val="0"/>
              </a:spcBef>
              <a:spcAft>
                <a:spcPts val="0"/>
              </a:spcAft>
              <a:buClr>
                <a:srgbClr val="1E2328"/>
              </a:buClr>
              <a:buSzPts val="2000"/>
              <a:buFont typeface="Montserrat"/>
              <a:buChar char="●"/>
            </a:pPr>
            <a:r>
              <a:rPr lang="pl" sz="1800" b="1" dirty="0">
                <a:solidFill>
                  <a:srgbClr val="1E2328"/>
                </a:solidFill>
                <a:latin typeface="Montserrat"/>
                <a:ea typeface="Montserrat"/>
                <a:cs typeface="Montserrat"/>
                <a:sym typeface="Montserrat"/>
              </a:rPr>
              <a:t>Pętle sprzężenia zwrotnego </a:t>
            </a:r>
            <a:r>
              <a:rPr lang="pl" sz="1800" dirty="0">
                <a:solidFill>
                  <a:srgbClr val="1E2328"/>
                </a:solidFill>
                <a:latin typeface="Montserrat"/>
                <a:ea typeface="Montserrat"/>
                <a:cs typeface="Montserrat"/>
                <a:sym typeface="Montserrat"/>
              </a:rPr>
              <a:t>– projekt ewoluuje dzięki uwzględnieniu danych od wszystkich zaangażowanych stron</a:t>
            </a:r>
            <a:endParaRPr sz="1800" dirty="0">
              <a:solidFill>
                <a:srgbClr val="1E2328"/>
              </a:solidFill>
              <a:latin typeface="Montserrat"/>
              <a:ea typeface="Montserrat"/>
              <a:cs typeface="Montserrat"/>
              <a:sym typeface="Montserrat"/>
            </a:endParaRPr>
          </a:p>
          <a:p>
            <a:pPr marL="457200" marR="0" lvl="0" indent="-355600" algn="l" rtl="0">
              <a:lnSpc>
                <a:spcPct val="150022"/>
              </a:lnSpc>
              <a:spcBef>
                <a:spcPts val="0"/>
              </a:spcBef>
              <a:spcAft>
                <a:spcPts val="0"/>
              </a:spcAft>
              <a:buClr>
                <a:srgbClr val="1E2328"/>
              </a:buClr>
              <a:buSzPts val="2000"/>
              <a:buFont typeface="Montserrat"/>
              <a:buChar char="●"/>
            </a:pPr>
            <a:r>
              <a:rPr lang="pl" sz="1800" b="1" dirty="0">
                <a:solidFill>
                  <a:srgbClr val="1E2328"/>
                </a:solidFill>
                <a:latin typeface="Montserrat"/>
                <a:ea typeface="Montserrat"/>
                <a:cs typeface="Montserrat"/>
                <a:sym typeface="Montserrat"/>
              </a:rPr>
              <a:t>Udział w produkcji </a:t>
            </a:r>
            <a:r>
              <a:rPr lang="pl" sz="1800" dirty="0">
                <a:solidFill>
                  <a:srgbClr val="1E2328"/>
                </a:solidFill>
                <a:latin typeface="Montserrat"/>
                <a:ea typeface="Montserrat"/>
                <a:cs typeface="Montserrat"/>
                <a:sym typeface="Montserrat"/>
              </a:rPr>
              <a:t>– użytkownicy otrzymują niedokończone produkty, które </a:t>
            </a:r>
            <a:r>
              <a:rPr lang="pl" sz="2000" dirty="0">
                <a:solidFill>
                  <a:srgbClr val="1E2328"/>
                </a:solidFill>
                <a:latin typeface="Montserrat"/>
                <a:ea typeface="Montserrat"/>
                <a:cs typeface="Montserrat"/>
                <a:sym typeface="Montserrat"/>
              </a:rPr>
              <a:t>sami dostosowują</a:t>
            </a:r>
            <a:endParaRPr sz="2000" dirty="0">
              <a:solidFill>
                <a:srgbClr val="1E2328"/>
              </a:solidFill>
              <a:latin typeface="Montserrat"/>
              <a:ea typeface="Montserrat"/>
              <a:cs typeface="Montserrat"/>
              <a:sym typeface="Montserrat"/>
            </a:endParaRPr>
          </a:p>
        </p:txBody>
      </p:sp>
      <p:sp>
        <p:nvSpPr>
          <p:cNvPr id="695" name="Google Shape;695;g2d8fe57aed0_0_240"/>
          <p:cNvSpPr txBox="1"/>
          <p:nvPr/>
        </p:nvSpPr>
        <p:spPr>
          <a:xfrm>
            <a:off x="1031566" y="351095"/>
            <a:ext cx="4506600" cy="384600"/>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Clr>
                <a:srgbClr val="000000"/>
              </a:buClr>
              <a:buSzPts val="2499"/>
              <a:buFont typeface="Arial"/>
              <a:buNone/>
            </a:pPr>
            <a:r>
              <a:rPr lang="pl" sz="2499" b="0" i="0" u="none" strike="noStrike" cap="none">
                <a:solidFill>
                  <a:srgbClr val="1E2328"/>
                </a:solidFill>
                <a:latin typeface="DM Serif Display"/>
                <a:ea typeface="DM Serif Display"/>
                <a:cs typeface="DM Serif Display"/>
                <a:sym typeface="DM Serif Display"/>
              </a:rPr>
              <a:t>Program szkoleniowy UpTraK</a:t>
            </a:r>
            <a:endParaRPr sz="1400" b="0" i="0" u="none" strike="noStrike" cap="none">
              <a:solidFill>
                <a:srgbClr val="000000"/>
              </a:solidFill>
              <a:latin typeface="Arial"/>
              <a:ea typeface="Arial"/>
              <a:cs typeface="Arial"/>
              <a:sym typeface="Arial"/>
            </a:endParaRPr>
          </a:p>
        </p:txBody>
      </p:sp>
      <p:sp>
        <p:nvSpPr>
          <p:cNvPr id="696" name="Google Shape;696;g2d8fe57aed0_0_240"/>
          <p:cNvSpPr txBox="1"/>
          <p:nvPr/>
        </p:nvSpPr>
        <p:spPr>
          <a:xfrm>
            <a:off x="3921474" y="9373525"/>
            <a:ext cx="8167481"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pl" sz="1800" u="sng" dirty="0">
                <a:solidFill>
                  <a:schemeClr val="hlink"/>
                </a:solidFill>
                <a:latin typeface="Montserrat"/>
                <a:ea typeface="Montserrat"/>
                <a:cs typeface="Montserrat"/>
                <a:sym typeface="Montserrat"/>
                <a:hlinkClick r:id="rId6"/>
              </a:rPr>
              <a:t>Strategia współprojektowania Maggie Marilyn </a:t>
            </a:r>
            <a:r>
              <a:rPr lang="pl" sz="1800" dirty="0">
                <a:latin typeface="Calibri"/>
                <a:ea typeface="Calibri"/>
                <a:cs typeface="Calibri"/>
                <a:sym typeface="Calibri"/>
              </a:rPr>
              <a:t>: </a:t>
            </a:r>
            <a:r>
              <a:rPr lang="pl" sz="1800" dirty="0">
                <a:latin typeface="Montserrat" panose="00000500000000000000" pitchFamily="2" charset="0"/>
                <a:ea typeface="Calibri"/>
                <a:cs typeface="Calibri"/>
                <a:sym typeface="Calibri"/>
              </a:rPr>
              <a:t>będąc blisko swojej społeczności, Maggie wykorzystała jej opinie do wsparcia procesu projektowania</a:t>
            </a:r>
            <a:endParaRPr sz="1800" b="0" i="0" u="none" strike="noStrike" cap="none" dirty="0">
              <a:solidFill>
                <a:srgbClr val="000000"/>
              </a:solidFill>
              <a:latin typeface="Montserrat" panose="00000500000000000000" pitchFamily="2" charset="0"/>
              <a:ea typeface="Calibri"/>
              <a:cs typeface="Calibri"/>
              <a:sym typeface="Calibri"/>
            </a:endParaRPr>
          </a:p>
        </p:txBody>
      </p:sp>
      <p:sp>
        <p:nvSpPr>
          <p:cNvPr id="697" name="Google Shape;697;g2d8fe57aed0_0_240"/>
          <p:cNvSpPr/>
          <p:nvPr/>
        </p:nvSpPr>
        <p:spPr>
          <a:xfrm>
            <a:off x="3004426" y="9394813"/>
            <a:ext cx="699514" cy="699514"/>
          </a:xfrm>
          <a:custGeom>
            <a:avLst/>
            <a:gdLst/>
            <a:ahLst/>
            <a:cxnLst/>
            <a:rect l="l" t="t" r="r" b="b"/>
            <a:pathLst>
              <a:path w="699514" h="699514" extrusionOk="0">
                <a:moveTo>
                  <a:pt x="0" y="0"/>
                </a:moveTo>
                <a:lnTo>
                  <a:pt x="699514" y="0"/>
                </a:lnTo>
                <a:lnTo>
                  <a:pt x="699514" y="699514"/>
                </a:lnTo>
                <a:lnTo>
                  <a:pt x="0" y="699514"/>
                </a:lnTo>
                <a:lnTo>
                  <a:pt x="0" y="0"/>
                </a:lnTo>
                <a:close/>
              </a:path>
            </a:pathLst>
          </a:custGeom>
          <a:blipFill rotWithShape="1">
            <a:blip r:embed="rId7">
              <a:alphaModFix/>
            </a:blip>
            <a:stretch>
              <a:fillRect/>
            </a:stretch>
          </a:blipFill>
          <a:ln>
            <a:noFill/>
          </a:ln>
        </p:spPr>
        <p:txBody>
          <a:bodyPr/>
          <a:lstStyle/>
          <a:p>
            <a:endParaRPr lang="pl-PL"/>
          </a:p>
        </p:txBody>
      </p:sp>
      <p:grpSp>
        <p:nvGrpSpPr>
          <p:cNvPr id="698" name="Google Shape;698;g2d8fe57aed0_0_240"/>
          <p:cNvGrpSpPr/>
          <p:nvPr/>
        </p:nvGrpSpPr>
        <p:grpSpPr>
          <a:xfrm>
            <a:off x="987044" y="9462995"/>
            <a:ext cx="1677150" cy="563152"/>
            <a:chOff x="0" y="0"/>
            <a:chExt cx="2236199" cy="750870"/>
          </a:xfrm>
        </p:grpSpPr>
        <p:grpSp>
          <p:nvGrpSpPr>
            <p:cNvPr id="699" name="Google Shape;699;g2d8fe57aed0_0_240"/>
            <p:cNvGrpSpPr/>
            <p:nvPr/>
          </p:nvGrpSpPr>
          <p:grpSpPr>
            <a:xfrm>
              <a:off x="0" y="0"/>
              <a:ext cx="2236199" cy="750870"/>
              <a:chOff x="0" y="0"/>
              <a:chExt cx="742800" cy="249417"/>
            </a:xfrm>
          </p:grpSpPr>
          <p:sp>
            <p:nvSpPr>
              <p:cNvPr id="700" name="Google Shape;700;g2d8fe57aed0_0_240"/>
              <p:cNvSpPr/>
              <p:nvPr/>
            </p:nvSpPr>
            <p:spPr>
              <a:xfrm>
                <a:off x="0" y="0"/>
                <a:ext cx="742713" cy="249417"/>
              </a:xfrm>
              <a:custGeom>
                <a:avLst/>
                <a:gdLst/>
                <a:ahLst/>
                <a:cxnLst/>
                <a:rect l="l" t="t" r="r" b="b"/>
                <a:pathLst>
                  <a:path w="742713" h="249417" extrusionOk="0">
                    <a:moveTo>
                      <a:pt x="0" y="0"/>
                    </a:moveTo>
                    <a:lnTo>
                      <a:pt x="742713" y="0"/>
                    </a:lnTo>
                    <a:lnTo>
                      <a:pt x="742713" y="249417"/>
                    </a:lnTo>
                    <a:lnTo>
                      <a:pt x="0" y="249417"/>
                    </a:lnTo>
                    <a:close/>
                  </a:path>
                </a:pathLst>
              </a:custGeom>
              <a:solidFill>
                <a:srgbClr val="000000">
                  <a:alpha val="0"/>
                </a:srgbClr>
              </a:solidFill>
              <a:ln w="19050" cap="sq" cmpd="sng">
                <a:solidFill>
                  <a:srgbClr val="CFCF5A"/>
                </a:solidFill>
                <a:prstDash val="solid"/>
                <a:miter lim="8000"/>
                <a:headEnd type="none" w="sm" len="sm"/>
                <a:tailEnd type="none" w="sm" len="sm"/>
              </a:ln>
            </p:spPr>
            <p:txBody>
              <a:bodyPr/>
              <a:lstStyle/>
              <a:p>
                <a:endParaRPr lang="pl-PL"/>
              </a:p>
            </p:txBody>
          </p:sp>
          <p:sp>
            <p:nvSpPr>
              <p:cNvPr id="701" name="Google Shape;701;g2d8fe57aed0_0_240"/>
              <p:cNvSpPr txBox="1"/>
              <p:nvPr/>
            </p:nvSpPr>
            <p:spPr>
              <a:xfrm>
                <a:off x="0" y="0"/>
                <a:ext cx="742800" cy="249300"/>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02" name="Google Shape;702;g2d8fe57aed0_0_240"/>
            <p:cNvSpPr txBox="1"/>
            <p:nvPr/>
          </p:nvSpPr>
          <p:spPr>
            <a:xfrm>
              <a:off x="0" y="199850"/>
              <a:ext cx="2235900" cy="443199"/>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pl" sz="1800" dirty="0">
                  <a:latin typeface="Montserrat"/>
                  <a:ea typeface="Montserrat"/>
                  <a:cs typeface="Montserrat"/>
                  <a:sym typeface="Montserrat"/>
                </a:rPr>
                <a:t>Sprawdź</a:t>
              </a:r>
              <a:endParaRPr sz="1800" b="0" i="0" u="none" strike="noStrike" cap="none" dirty="0">
                <a:solidFill>
                  <a:srgbClr val="000000"/>
                </a:solidFill>
                <a:latin typeface="Montserrat"/>
                <a:ea typeface="Montserrat"/>
                <a:cs typeface="Montserrat"/>
                <a:sym typeface="Montserrat"/>
              </a:endParaRPr>
            </a:p>
          </p:txBody>
        </p:sp>
      </p:grpSp>
      <p:grpSp>
        <p:nvGrpSpPr>
          <p:cNvPr id="703" name="Google Shape;703;g2d8fe57aed0_0_240"/>
          <p:cNvGrpSpPr/>
          <p:nvPr/>
        </p:nvGrpSpPr>
        <p:grpSpPr>
          <a:xfrm>
            <a:off x="0" y="0"/>
            <a:ext cx="18288000" cy="10287000"/>
            <a:chOff x="0" y="0"/>
            <a:chExt cx="24384000" cy="13716000"/>
          </a:xfrm>
        </p:grpSpPr>
        <p:cxnSp>
          <p:nvCxnSpPr>
            <p:cNvPr id="704" name="Google Shape;704;g2d8fe57aed0_0_240"/>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705" name="Google Shape;705;g2d8fe57aed0_0_240"/>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706" name="Google Shape;706;g2d8fe57aed0_0_240"/>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4">
                <a:alphaModFix/>
              </a:blip>
              <a:stretch>
                <a:fillRect/>
              </a:stretch>
            </a:blipFill>
            <a:ln>
              <a:noFill/>
            </a:ln>
          </p:spPr>
          <p:txBody>
            <a:bodyPr/>
            <a:lstStyle/>
            <a:p>
              <a:endParaRPr lang="pl-PL"/>
            </a:p>
          </p:txBody>
        </p:sp>
        <p:sp>
          <p:nvSpPr>
            <p:cNvPr id="708" name="Google Shape;708;g2d8fe57aed0_0_240"/>
            <p:cNvSpPr txBox="1"/>
            <p:nvPr/>
          </p:nvSpPr>
          <p:spPr>
            <a:xfrm rot="-5400000">
              <a:off x="20850950" y="9698250"/>
              <a:ext cx="4923000" cy="3693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chemeClr val="dk1"/>
                </a:buClr>
                <a:buSzPts val="1800"/>
                <a:buFont typeface="Arial"/>
                <a:buNone/>
              </a:pPr>
              <a:r>
                <a:rPr lang="pl" sz="1800" b="0" i="0" u="sng" strike="noStrike" cap="none">
                  <a:solidFill>
                    <a:schemeClr val="hlink"/>
                  </a:solidFill>
                  <a:latin typeface="Montserrat"/>
                  <a:ea typeface="Montserrat"/>
                  <a:cs typeface="Montserrat"/>
                  <a:sym typeface="Montserrat"/>
                  <a:hlinkClick r:id="rId5"/>
                </a:rPr>
                <a:t>www.fashionupproject.com</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grpSp>
        <p:nvGrpSpPr>
          <p:cNvPr id="713" name="Google Shape;713;g2d8fe57aed0_0_301"/>
          <p:cNvGrpSpPr/>
          <p:nvPr/>
        </p:nvGrpSpPr>
        <p:grpSpPr>
          <a:xfrm>
            <a:off x="928050" y="1312125"/>
            <a:ext cx="12265553" cy="1214054"/>
            <a:chOff x="0" y="0"/>
            <a:chExt cx="2254200" cy="3661200"/>
          </a:xfrm>
        </p:grpSpPr>
        <p:sp>
          <p:nvSpPr>
            <p:cNvPr id="714" name="Google Shape;714;g2d8fe57aed0_0_301"/>
            <p:cNvSpPr/>
            <p:nvPr/>
          </p:nvSpPr>
          <p:spPr>
            <a:xfrm>
              <a:off x="0" y="0"/>
              <a:ext cx="2254172" cy="3661101"/>
            </a:xfrm>
            <a:custGeom>
              <a:avLst/>
              <a:gdLst/>
              <a:ahLst/>
              <a:cxnLst/>
              <a:rect l="l" t="t" r="r" b="b"/>
              <a:pathLst>
                <a:path w="2254172" h="3661101" extrusionOk="0">
                  <a:moveTo>
                    <a:pt x="0" y="0"/>
                  </a:moveTo>
                  <a:lnTo>
                    <a:pt x="2254172" y="0"/>
                  </a:lnTo>
                  <a:lnTo>
                    <a:pt x="2254172" y="3661101"/>
                  </a:lnTo>
                  <a:lnTo>
                    <a:pt x="0" y="3661101"/>
                  </a:lnTo>
                  <a:close/>
                </a:path>
              </a:pathLst>
            </a:custGeom>
            <a:solidFill>
              <a:srgbClr val="CFCF5A"/>
            </a:solidFill>
            <a:ln>
              <a:noFill/>
            </a:ln>
          </p:spPr>
          <p:txBody>
            <a:bodyPr/>
            <a:lstStyle/>
            <a:p>
              <a:endParaRPr lang="pl-PL"/>
            </a:p>
          </p:txBody>
        </p:sp>
        <p:sp>
          <p:nvSpPr>
            <p:cNvPr id="715" name="Google Shape;715;g2d8fe57aed0_0_301"/>
            <p:cNvSpPr txBox="1"/>
            <p:nvPr/>
          </p:nvSpPr>
          <p:spPr>
            <a:xfrm>
              <a:off x="0" y="0"/>
              <a:ext cx="2254200" cy="36612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16" name="Google Shape;716;g2d8fe57aed0_0_301"/>
          <p:cNvGrpSpPr/>
          <p:nvPr/>
        </p:nvGrpSpPr>
        <p:grpSpPr>
          <a:xfrm>
            <a:off x="12759477" y="5674870"/>
            <a:ext cx="2839841" cy="4612380"/>
            <a:chOff x="0" y="0"/>
            <a:chExt cx="2254200" cy="3661200"/>
          </a:xfrm>
        </p:grpSpPr>
        <p:sp>
          <p:nvSpPr>
            <p:cNvPr id="717" name="Google Shape;717;g2d8fe57aed0_0_301"/>
            <p:cNvSpPr/>
            <p:nvPr/>
          </p:nvSpPr>
          <p:spPr>
            <a:xfrm>
              <a:off x="0" y="0"/>
              <a:ext cx="2254172" cy="3661101"/>
            </a:xfrm>
            <a:custGeom>
              <a:avLst/>
              <a:gdLst/>
              <a:ahLst/>
              <a:cxnLst/>
              <a:rect l="l" t="t" r="r" b="b"/>
              <a:pathLst>
                <a:path w="2254172" h="3661101" extrusionOk="0">
                  <a:moveTo>
                    <a:pt x="0" y="0"/>
                  </a:moveTo>
                  <a:lnTo>
                    <a:pt x="2254172" y="0"/>
                  </a:lnTo>
                  <a:lnTo>
                    <a:pt x="2254172" y="3661101"/>
                  </a:lnTo>
                  <a:lnTo>
                    <a:pt x="0" y="3661101"/>
                  </a:lnTo>
                  <a:close/>
                </a:path>
              </a:pathLst>
            </a:custGeom>
            <a:solidFill>
              <a:srgbClr val="CFCF5A"/>
            </a:solidFill>
            <a:ln>
              <a:noFill/>
            </a:ln>
          </p:spPr>
          <p:txBody>
            <a:bodyPr/>
            <a:lstStyle/>
            <a:p>
              <a:endParaRPr lang="pl-PL"/>
            </a:p>
          </p:txBody>
        </p:sp>
        <p:sp>
          <p:nvSpPr>
            <p:cNvPr id="718" name="Google Shape;718;g2d8fe57aed0_0_301"/>
            <p:cNvSpPr txBox="1"/>
            <p:nvPr/>
          </p:nvSpPr>
          <p:spPr>
            <a:xfrm>
              <a:off x="0" y="0"/>
              <a:ext cx="2254200" cy="36612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19" name="Google Shape;719;g2d8fe57aed0_0_301"/>
          <p:cNvGrpSpPr/>
          <p:nvPr/>
        </p:nvGrpSpPr>
        <p:grpSpPr>
          <a:xfrm>
            <a:off x="11165900" y="2265200"/>
            <a:ext cx="3187664" cy="6889280"/>
            <a:chOff x="0" y="0"/>
            <a:chExt cx="2254200" cy="3661200"/>
          </a:xfrm>
        </p:grpSpPr>
        <p:sp>
          <p:nvSpPr>
            <p:cNvPr id="720" name="Google Shape;720;g2d8fe57aed0_0_301"/>
            <p:cNvSpPr/>
            <p:nvPr/>
          </p:nvSpPr>
          <p:spPr>
            <a:xfrm>
              <a:off x="0" y="0"/>
              <a:ext cx="2254172" cy="3661101"/>
            </a:xfrm>
            <a:custGeom>
              <a:avLst/>
              <a:gdLst/>
              <a:ahLst/>
              <a:cxnLst/>
              <a:rect l="l" t="t" r="r" b="b"/>
              <a:pathLst>
                <a:path w="2254172" h="3661101" extrusionOk="0">
                  <a:moveTo>
                    <a:pt x="0" y="0"/>
                  </a:moveTo>
                  <a:lnTo>
                    <a:pt x="2254172" y="0"/>
                  </a:lnTo>
                  <a:lnTo>
                    <a:pt x="2254172" y="3661101"/>
                  </a:lnTo>
                  <a:lnTo>
                    <a:pt x="0" y="3661101"/>
                  </a:lnTo>
                  <a:close/>
                </a:path>
              </a:pathLst>
            </a:custGeom>
            <a:solidFill>
              <a:schemeClr val="lt1"/>
            </a:solidFill>
            <a:ln>
              <a:noFill/>
            </a:ln>
          </p:spPr>
          <p:txBody>
            <a:bodyPr/>
            <a:lstStyle/>
            <a:p>
              <a:endParaRPr lang="pl-PL"/>
            </a:p>
          </p:txBody>
        </p:sp>
        <p:sp>
          <p:nvSpPr>
            <p:cNvPr id="721" name="Google Shape;721;g2d8fe57aed0_0_301"/>
            <p:cNvSpPr txBox="1"/>
            <p:nvPr/>
          </p:nvSpPr>
          <p:spPr>
            <a:xfrm>
              <a:off x="0" y="0"/>
              <a:ext cx="2254200" cy="3661200"/>
            </a:xfrm>
            <a:prstGeom prst="rect">
              <a:avLst/>
            </a:prstGeom>
            <a:solidFill>
              <a:schemeClr val="lt1"/>
            </a:solid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722" name="Google Shape;722;g2d8fe57aed0_0_301"/>
          <p:cNvPicPr preferRelativeResize="0"/>
          <p:nvPr/>
        </p:nvPicPr>
        <p:blipFill rotWithShape="1">
          <a:blip r:embed="rId3">
            <a:alphaModFix/>
          </a:blip>
          <a:srcRect l="329" t="-23128" r="-330" b="-20797"/>
          <a:stretch/>
        </p:blipFill>
        <p:spPr>
          <a:xfrm>
            <a:off x="11165900" y="2265200"/>
            <a:ext cx="3187775" cy="6889275"/>
          </a:xfrm>
          <a:prstGeom prst="rect">
            <a:avLst/>
          </a:prstGeom>
          <a:noFill/>
          <a:ln>
            <a:noFill/>
          </a:ln>
        </p:spPr>
      </p:pic>
      <p:grpSp>
        <p:nvGrpSpPr>
          <p:cNvPr id="723" name="Google Shape;723;g2d8fe57aed0_0_301"/>
          <p:cNvGrpSpPr/>
          <p:nvPr/>
        </p:nvGrpSpPr>
        <p:grpSpPr>
          <a:xfrm>
            <a:off x="0" y="0"/>
            <a:ext cx="18288000" cy="10287000"/>
            <a:chOff x="0" y="0"/>
            <a:chExt cx="24384000" cy="13716000"/>
          </a:xfrm>
        </p:grpSpPr>
        <p:cxnSp>
          <p:nvCxnSpPr>
            <p:cNvPr id="724" name="Google Shape;724;g2d8fe57aed0_0_301"/>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725" name="Google Shape;725;g2d8fe57aed0_0_301"/>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726" name="Google Shape;726;g2d8fe57aed0_0_301"/>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4">
                <a:alphaModFix/>
              </a:blip>
              <a:stretch>
                <a:fillRect/>
              </a:stretch>
            </a:blipFill>
            <a:ln>
              <a:noFill/>
            </a:ln>
          </p:spPr>
          <p:txBody>
            <a:bodyPr/>
            <a:lstStyle/>
            <a:p>
              <a:endParaRPr lang="pl-PL"/>
            </a:p>
          </p:txBody>
        </p:sp>
        <p:sp>
          <p:nvSpPr>
            <p:cNvPr id="727" name="Google Shape;727;g2d8fe57aed0_0_301"/>
            <p:cNvSpPr txBox="1"/>
            <p:nvPr/>
          </p:nvSpPr>
          <p:spPr>
            <a:xfrm>
              <a:off x="9588879" y="439208"/>
              <a:ext cx="3675000" cy="625641"/>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Clr>
                  <a:srgbClr val="000000"/>
                </a:buClr>
                <a:buSzPts val="2499"/>
                <a:buFont typeface="Arial"/>
                <a:buNone/>
              </a:pPr>
              <a:r>
                <a:rPr lang="pl" sz="2499" b="0" i="0" u="none" strike="noStrike" cap="none" dirty="0">
                  <a:solidFill>
                    <a:srgbClr val="1E2328"/>
                  </a:solidFill>
                  <a:latin typeface="Montserrat"/>
                  <a:ea typeface="Montserrat"/>
                  <a:cs typeface="Montserrat"/>
                  <a:sym typeface="Montserrat"/>
                </a:rPr>
                <a:t>Moduł 3, Unit </a:t>
              </a:r>
              <a:r>
                <a:rPr lang="pl" sz="2499" dirty="0">
                  <a:solidFill>
                    <a:srgbClr val="1E2328"/>
                  </a:solidFill>
                  <a:latin typeface="Montserrat"/>
                  <a:ea typeface="Montserrat"/>
                  <a:cs typeface="Montserrat"/>
                  <a:sym typeface="Montserrat"/>
                </a:rPr>
                <a:t>4</a:t>
              </a:r>
              <a:endParaRPr sz="1400" b="0" i="0" u="none" strike="noStrike" cap="none" dirty="0">
                <a:solidFill>
                  <a:srgbClr val="000000"/>
                </a:solidFill>
                <a:latin typeface="Arial"/>
                <a:ea typeface="Arial"/>
                <a:cs typeface="Arial"/>
                <a:sym typeface="Arial"/>
              </a:endParaRPr>
            </a:p>
          </p:txBody>
        </p:sp>
        <p:sp>
          <p:nvSpPr>
            <p:cNvPr id="728" name="Google Shape;728;g2d8fe57aed0_0_301"/>
            <p:cNvSpPr txBox="1"/>
            <p:nvPr/>
          </p:nvSpPr>
          <p:spPr>
            <a:xfrm rot="-5400000">
              <a:off x="20850950" y="9698250"/>
              <a:ext cx="4923000" cy="3693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chemeClr val="dk1"/>
                </a:buClr>
                <a:buSzPts val="1800"/>
                <a:buFont typeface="Arial"/>
                <a:buNone/>
              </a:pPr>
              <a:r>
                <a:rPr lang="pl" sz="1800" b="0" i="0" u="sng" strike="noStrike" cap="none">
                  <a:solidFill>
                    <a:schemeClr val="hlink"/>
                  </a:solidFill>
                  <a:latin typeface="Montserrat"/>
                  <a:ea typeface="Montserrat"/>
                  <a:cs typeface="Montserrat"/>
                  <a:sym typeface="Montserrat"/>
                  <a:hlinkClick r:id="rId5"/>
                </a:rPr>
                <a:t>www.fashionupproject.com</a:t>
              </a:r>
              <a:endParaRPr sz="1400" b="0" i="0" u="none" strike="noStrike" cap="none">
                <a:solidFill>
                  <a:srgbClr val="000000"/>
                </a:solidFill>
                <a:latin typeface="Arial"/>
                <a:ea typeface="Arial"/>
                <a:cs typeface="Arial"/>
                <a:sym typeface="Arial"/>
              </a:endParaRPr>
            </a:p>
          </p:txBody>
        </p:sp>
      </p:grpSp>
      <p:cxnSp>
        <p:nvCxnSpPr>
          <p:cNvPr id="729" name="Google Shape;729;g2d8fe57aed0_0_301"/>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730" name="Google Shape;730;g2d8fe57aed0_0_301"/>
          <p:cNvGrpSpPr/>
          <p:nvPr/>
        </p:nvGrpSpPr>
        <p:grpSpPr>
          <a:xfrm>
            <a:off x="10948449" y="2091441"/>
            <a:ext cx="3622164" cy="7165318"/>
            <a:chOff x="0" y="0"/>
            <a:chExt cx="2620010" cy="5182870"/>
          </a:xfrm>
        </p:grpSpPr>
        <p:sp>
          <p:nvSpPr>
            <p:cNvPr id="731" name="Google Shape;731;g2d8fe57aed0_0_301"/>
            <p:cNvSpPr/>
            <p:nvPr/>
          </p:nvSpPr>
          <p:spPr>
            <a:xfrm>
              <a:off x="53340" y="25400"/>
              <a:ext cx="2513330" cy="5132070"/>
            </a:xfrm>
            <a:custGeom>
              <a:avLst/>
              <a:gdLst/>
              <a:ahLst/>
              <a:cxnLst/>
              <a:rect l="l" t="t" r="r" b="b"/>
              <a:pathLst>
                <a:path w="2513330" h="5132070" extrusionOk="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g2d8fe57aed0_0_301"/>
            <p:cNvSpPr/>
            <p:nvPr/>
          </p:nvSpPr>
          <p:spPr>
            <a:xfrm>
              <a:off x="1121410" y="198120"/>
              <a:ext cx="347980" cy="43180"/>
            </a:xfrm>
            <a:custGeom>
              <a:avLst/>
              <a:gdLst/>
              <a:ahLst/>
              <a:cxnLst/>
              <a:rect l="l" t="t" r="r" b="b"/>
              <a:pathLst>
                <a:path w="347980" h="43180" extrusionOk="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g2d8fe57aed0_0_301"/>
            <p:cNvSpPr/>
            <p:nvPr/>
          </p:nvSpPr>
          <p:spPr>
            <a:xfrm>
              <a:off x="1578312" y="187909"/>
              <a:ext cx="66636" cy="63602"/>
            </a:xfrm>
            <a:custGeom>
              <a:avLst/>
              <a:gdLst/>
              <a:ahLst/>
              <a:cxnLst/>
              <a:rect l="l" t="t" r="r" b="b"/>
              <a:pathLst>
                <a:path w="66636" h="63602" extrusionOk="0">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4" name="Google Shape;734;g2d8fe57aed0_0_301"/>
            <p:cNvSpPr/>
            <p:nvPr/>
          </p:nvSpPr>
          <p:spPr>
            <a:xfrm>
              <a:off x="0" y="685800"/>
              <a:ext cx="27940" cy="213360"/>
            </a:xfrm>
            <a:custGeom>
              <a:avLst/>
              <a:gdLst/>
              <a:ahLst/>
              <a:cxnLst/>
              <a:rect l="l" t="t" r="r" b="b"/>
              <a:pathLst>
                <a:path w="27940" h="213360" extrusionOk="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5" name="Google Shape;735;g2d8fe57aed0_0_301"/>
            <p:cNvSpPr/>
            <p:nvPr/>
          </p:nvSpPr>
          <p:spPr>
            <a:xfrm>
              <a:off x="0" y="1057910"/>
              <a:ext cx="27940" cy="384810"/>
            </a:xfrm>
            <a:custGeom>
              <a:avLst/>
              <a:gdLst/>
              <a:ahLst/>
              <a:cxnLst/>
              <a:rect l="l" t="t" r="r" b="b"/>
              <a:pathLst>
                <a:path w="27940" h="384810" extrusionOk="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6" name="Google Shape;736;g2d8fe57aed0_0_301"/>
            <p:cNvSpPr/>
            <p:nvPr/>
          </p:nvSpPr>
          <p:spPr>
            <a:xfrm>
              <a:off x="0" y="1526540"/>
              <a:ext cx="27940" cy="386080"/>
            </a:xfrm>
            <a:custGeom>
              <a:avLst/>
              <a:gdLst/>
              <a:ahLst/>
              <a:cxnLst/>
              <a:rect l="l" t="t" r="r" b="b"/>
              <a:pathLst>
                <a:path w="27940" h="386080" extrusionOk="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7" name="Google Shape;737;g2d8fe57aed0_0_301"/>
            <p:cNvSpPr/>
            <p:nvPr/>
          </p:nvSpPr>
          <p:spPr>
            <a:xfrm>
              <a:off x="2592070" y="1184910"/>
              <a:ext cx="27940" cy="618490"/>
            </a:xfrm>
            <a:custGeom>
              <a:avLst/>
              <a:gdLst/>
              <a:ahLst/>
              <a:cxnLst/>
              <a:rect l="l" t="t" r="r" b="b"/>
              <a:pathLst>
                <a:path w="27940" h="618490" extrusionOk="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8" name="Google Shape;738;g2d8fe57aed0_0_301"/>
            <p:cNvSpPr/>
            <p:nvPr/>
          </p:nvSpPr>
          <p:spPr>
            <a:xfrm>
              <a:off x="27940" y="0"/>
              <a:ext cx="2564130" cy="5182870"/>
            </a:xfrm>
            <a:custGeom>
              <a:avLst/>
              <a:gdLst/>
              <a:ahLst/>
              <a:cxnLst/>
              <a:rect l="l" t="t" r="r" b="b"/>
              <a:pathLst>
                <a:path w="2564130" h="5182870" extrusionOk="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39" name="Google Shape;739;g2d8fe57aed0_0_301"/>
          <p:cNvSpPr txBox="1"/>
          <p:nvPr/>
        </p:nvSpPr>
        <p:spPr>
          <a:xfrm>
            <a:off x="1400125" y="1457450"/>
            <a:ext cx="9571500"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pl" sz="6000" dirty="0">
                <a:solidFill>
                  <a:srgbClr val="1E2328"/>
                </a:solidFill>
                <a:latin typeface="Montserrat Black"/>
                <a:ea typeface="Montserrat Black"/>
                <a:cs typeface="Montserrat Black"/>
                <a:sym typeface="Montserrat Black"/>
              </a:rPr>
              <a:t>KONIEC - POCZĄTEK</a:t>
            </a:r>
            <a:endParaRPr sz="1400" b="0" i="0" u="none" strike="noStrike" cap="none" dirty="0">
              <a:solidFill>
                <a:srgbClr val="000000"/>
              </a:solidFill>
              <a:latin typeface="Montserrat Black"/>
              <a:ea typeface="Montserrat Black"/>
              <a:cs typeface="Montserrat Black"/>
              <a:sym typeface="Montserrat Black"/>
            </a:endParaRPr>
          </a:p>
        </p:txBody>
      </p:sp>
      <p:sp>
        <p:nvSpPr>
          <p:cNvPr id="740" name="Google Shape;740;g2d8fe57aed0_0_301"/>
          <p:cNvSpPr txBox="1"/>
          <p:nvPr/>
        </p:nvSpPr>
        <p:spPr>
          <a:xfrm>
            <a:off x="837960" y="2542246"/>
            <a:ext cx="9231300" cy="5850000"/>
          </a:xfrm>
          <a:prstGeom prst="rect">
            <a:avLst/>
          </a:prstGeom>
          <a:noFill/>
          <a:ln>
            <a:noFill/>
          </a:ln>
        </p:spPr>
        <p:txBody>
          <a:bodyPr spcFirstLastPara="1" wrap="square" lIns="0" tIns="0" rIns="0" bIns="0" anchor="t" anchorCtr="0">
            <a:spAutoFit/>
          </a:bodyPr>
          <a:lstStyle/>
          <a:p>
            <a:pPr marL="0" marR="0" lvl="0" indent="0" algn="l" rtl="0">
              <a:lnSpc>
                <a:spcPct val="150022"/>
              </a:lnSpc>
              <a:spcBef>
                <a:spcPts val="0"/>
              </a:spcBef>
              <a:spcAft>
                <a:spcPts val="0"/>
              </a:spcAft>
              <a:buNone/>
            </a:pPr>
            <a:r>
              <a:rPr lang="pl" sz="2000" dirty="0">
                <a:solidFill>
                  <a:srgbClr val="1E2328"/>
                </a:solidFill>
                <a:latin typeface="Montserrat"/>
                <a:ea typeface="Montserrat"/>
                <a:cs typeface="Montserrat"/>
                <a:sym typeface="Montserrat"/>
              </a:rPr>
              <a:t>Koncepcja polegająca na stworzeniu planu zrównoważonej utylizacji lub ponownego wykorzystania produktu w trakcie procesu projektowania. Sprawia, że projektanci biorą odpowiedzialność za wpływ na środowisko produktów, które tworzą. W modzie jest to szczególnie istotne, ponieważ ubrania często szybko się starzeją. Oto kluczowe koncepcje, które projektanci powinni wziąć pod uwagę, planując koniec cyklu życia odzieży/akcesoriów:</a:t>
            </a:r>
            <a:endParaRPr sz="2000" dirty="0">
              <a:solidFill>
                <a:srgbClr val="1E2328"/>
              </a:solidFill>
              <a:latin typeface="Montserrat"/>
              <a:ea typeface="Montserrat"/>
              <a:cs typeface="Montserrat"/>
              <a:sym typeface="Montserrat"/>
            </a:endParaRPr>
          </a:p>
          <a:p>
            <a:pPr marL="457200" marR="0" lvl="0" indent="-355600" algn="l" rtl="0">
              <a:lnSpc>
                <a:spcPct val="150022"/>
              </a:lnSpc>
              <a:spcBef>
                <a:spcPts val="0"/>
              </a:spcBef>
              <a:spcAft>
                <a:spcPts val="0"/>
              </a:spcAft>
              <a:buClr>
                <a:srgbClr val="1E2328"/>
              </a:buClr>
              <a:buSzPts val="2000"/>
              <a:buFont typeface="Montserrat"/>
              <a:buChar char="●"/>
            </a:pPr>
            <a:r>
              <a:rPr lang="pl" sz="2000" b="1" dirty="0">
                <a:solidFill>
                  <a:srgbClr val="1E2328"/>
                </a:solidFill>
                <a:latin typeface="Montserrat"/>
                <a:ea typeface="Montserrat"/>
                <a:cs typeface="Montserrat"/>
                <a:sym typeface="Montserrat"/>
              </a:rPr>
              <a:t>Ponowne wykorzystanie lub wykorzystanie: </a:t>
            </a:r>
            <a:r>
              <a:rPr lang="pl" sz="2000" dirty="0">
                <a:solidFill>
                  <a:srgbClr val="1E2328"/>
                </a:solidFill>
                <a:latin typeface="Montserrat"/>
                <a:ea typeface="Montserrat"/>
                <a:cs typeface="Montserrat"/>
                <a:sym typeface="Montserrat"/>
              </a:rPr>
              <a:t>umożliwienie naprawy, zmiany lub zaproponowanie innego sposobu wykorzystania przedmiotu po jego zakończeniu.</a:t>
            </a:r>
            <a:endParaRPr sz="2000" dirty="0">
              <a:solidFill>
                <a:srgbClr val="1E2328"/>
              </a:solidFill>
              <a:latin typeface="Montserrat"/>
              <a:ea typeface="Montserrat"/>
              <a:cs typeface="Montserrat"/>
              <a:sym typeface="Montserrat"/>
            </a:endParaRPr>
          </a:p>
          <a:p>
            <a:pPr marL="457200" marR="0" lvl="0" indent="-355600" algn="l" rtl="0">
              <a:lnSpc>
                <a:spcPct val="150022"/>
              </a:lnSpc>
              <a:spcBef>
                <a:spcPts val="0"/>
              </a:spcBef>
              <a:spcAft>
                <a:spcPts val="0"/>
              </a:spcAft>
              <a:buClr>
                <a:srgbClr val="1E2328"/>
              </a:buClr>
              <a:buSzPts val="2000"/>
              <a:buFont typeface="Montserrat"/>
              <a:buChar char="●"/>
            </a:pPr>
            <a:r>
              <a:rPr lang="pl" sz="2000" b="1" dirty="0">
                <a:solidFill>
                  <a:srgbClr val="1E2328"/>
                </a:solidFill>
                <a:latin typeface="Montserrat"/>
                <a:ea typeface="Montserrat"/>
                <a:cs typeface="Montserrat"/>
                <a:sym typeface="Montserrat"/>
              </a:rPr>
              <a:t>Ekologiczna utylizacja – </a:t>
            </a:r>
            <a:r>
              <a:rPr lang="pl" sz="2000" dirty="0">
                <a:solidFill>
                  <a:srgbClr val="1E2328"/>
                </a:solidFill>
                <a:latin typeface="Montserrat"/>
                <a:ea typeface="Montserrat"/>
                <a:cs typeface="Montserrat"/>
                <a:sym typeface="Montserrat"/>
              </a:rPr>
              <a:t>wykorzystujemy wyłącznie biodegradowalne włókna i podajemy instrukcje, gdzie je wyrzucić.</a:t>
            </a:r>
            <a:endParaRPr sz="2000" dirty="0">
              <a:solidFill>
                <a:srgbClr val="1E2328"/>
              </a:solidFill>
              <a:latin typeface="Montserrat"/>
              <a:ea typeface="Montserrat"/>
              <a:cs typeface="Montserrat"/>
              <a:sym typeface="Montserrat"/>
            </a:endParaRPr>
          </a:p>
          <a:p>
            <a:pPr marL="457200" marR="0" lvl="0" indent="-355600" algn="l" rtl="0">
              <a:lnSpc>
                <a:spcPct val="150022"/>
              </a:lnSpc>
              <a:spcBef>
                <a:spcPts val="0"/>
              </a:spcBef>
              <a:spcAft>
                <a:spcPts val="0"/>
              </a:spcAft>
              <a:buClr>
                <a:srgbClr val="1E2328"/>
              </a:buClr>
              <a:buSzPts val="2000"/>
              <a:buFont typeface="Montserrat"/>
              <a:buChar char="●"/>
            </a:pPr>
            <a:r>
              <a:rPr lang="pl" sz="2000" b="1" dirty="0">
                <a:solidFill>
                  <a:srgbClr val="1E2328"/>
                </a:solidFill>
                <a:latin typeface="Montserrat"/>
                <a:ea typeface="Montserrat"/>
                <a:cs typeface="Montserrat"/>
                <a:sym typeface="Montserrat"/>
              </a:rPr>
              <a:t>Zbieraj w celu recyklingu/upcyklingu - poproś </a:t>
            </a:r>
            <a:r>
              <a:rPr lang="pl" sz="2000" dirty="0">
                <a:solidFill>
                  <a:srgbClr val="1E2328"/>
                </a:solidFill>
                <a:latin typeface="Montserrat"/>
                <a:ea typeface="Montserrat"/>
                <a:cs typeface="Montserrat"/>
                <a:sym typeface="Montserrat"/>
              </a:rPr>
              <a:t>klientów o oddawanie nieużywanych przedmiotów w celu przetworzenia ich na nowe lub odzyskania z nich materiałów.</a:t>
            </a:r>
            <a:endParaRPr sz="2000" dirty="0">
              <a:solidFill>
                <a:srgbClr val="1E2328"/>
              </a:solidFill>
              <a:latin typeface="Montserrat"/>
              <a:ea typeface="Montserrat"/>
              <a:cs typeface="Montserrat"/>
              <a:sym typeface="Montserrat"/>
            </a:endParaRPr>
          </a:p>
        </p:txBody>
      </p:sp>
      <p:sp>
        <p:nvSpPr>
          <p:cNvPr id="741" name="Google Shape;741;g2d8fe57aed0_0_301"/>
          <p:cNvSpPr txBox="1"/>
          <p:nvPr/>
        </p:nvSpPr>
        <p:spPr>
          <a:xfrm>
            <a:off x="1031566" y="351095"/>
            <a:ext cx="4506600" cy="384600"/>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Clr>
                <a:srgbClr val="000000"/>
              </a:buClr>
              <a:buSzPts val="2499"/>
              <a:buFont typeface="Arial"/>
              <a:buNone/>
            </a:pPr>
            <a:r>
              <a:rPr lang="pl" sz="2499" b="0" i="0" u="none" strike="noStrike" cap="none">
                <a:solidFill>
                  <a:srgbClr val="1E2328"/>
                </a:solidFill>
                <a:latin typeface="DM Serif Display"/>
                <a:ea typeface="DM Serif Display"/>
                <a:cs typeface="DM Serif Display"/>
                <a:sym typeface="DM Serif Display"/>
              </a:rPr>
              <a:t>Program szkoleniowy UpTraK</a:t>
            </a:r>
            <a:endParaRPr sz="1400" b="0" i="0" u="none" strike="noStrike" cap="none">
              <a:solidFill>
                <a:srgbClr val="000000"/>
              </a:solidFill>
              <a:latin typeface="Arial"/>
              <a:ea typeface="Arial"/>
              <a:cs typeface="Arial"/>
              <a:sym typeface="Arial"/>
            </a:endParaRPr>
          </a:p>
        </p:txBody>
      </p:sp>
      <p:grpSp>
        <p:nvGrpSpPr>
          <p:cNvPr id="742" name="Google Shape;742;g2d8fe57aed0_0_301"/>
          <p:cNvGrpSpPr/>
          <p:nvPr/>
        </p:nvGrpSpPr>
        <p:grpSpPr>
          <a:xfrm>
            <a:off x="4824193" y="9291331"/>
            <a:ext cx="9529331" cy="720802"/>
            <a:chOff x="1004269" y="6840550"/>
            <a:chExt cx="9529331" cy="720802"/>
          </a:xfrm>
        </p:grpSpPr>
        <p:sp>
          <p:nvSpPr>
            <p:cNvPr id="743" name="Google Shape;743;g2d8fe57aed0_0_301"/>
            <p:cNvSpPr txBox="1"/>
            <p:nvPr/>
          </p:nvSpPr>
          <p:spPr>
            <a:xfrm>
              <a:off x="3938700" y="6840550"/>
              <a:ext cx="6594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pl" sz="1800" u="sng" dirty="0">
                  <a:solidFill>
                    <a:schemeClr val="hlink"/>
                  </a:solidFill>
                  <a:latin typeface="Montserrat"/>
                  <a:ea typeface="Montserrat"/>
                  <a:cs typeface="Montserrat"/>
                  <a:sym typeface="Montserrat"/>
                  <a:hlinkClick r:id="rId6"/>
                </a:rPr>
                <a:t>Na amerykańskiej stronie internetowej Levi's </a:t>
              </a:r>
              <a:r>
                <a:rPr lang="pl" sz="1800" dirty="0">
                  <a:latin typeface="Montserrat"/>
                  <a:ea typeface="Montserrat"/>
                  <a:cs typeface="Montserrat"/>
                  <a:sym typeface="Montserrat"/>
                </a:rPr>
                <a:t>znajduje się sekcja z poradnikami na temat recyklingu i naprawy sprzętu Levi's.</a:t>
              </a:r>
              <a:endParaRPr sz="1800" b="0" i="0" u="none" strike="noStrike" cap="none" dirty="0">
                <a:solidFill>
                  <a:srgbClr val="000000"/>
                </a:solidFill>
                <a:latin typeface="Calibri"/>
                <a:ea typeface="Calibri"/>
                <a:cs typeface="Calibri"/>
                <a:sym typeface="Calibri"/>
              </a:endParaRPr>
            </a:p>
          </p:txBody>
        </p:sp>
        <p:sp>
          <p:nvSpPr>
            <p:cNvPr id="744" name="Google Shape;744;g2d8fe57aed0_0_301"/>
            <p:cNvSpPr/>
            <p:nvPr/>
          </p:nvSpPr>
          <p:spPr>
            <a:xfrm>
              <a:off x="3021651" y="6861838"/>
              <a:ext cx="699514" cy="699514"/>
            </a:xfrm>
            <a:custGeom>
              <a:avLst/>
              <a:gdLst/>
              <a:ahLst/>
              <a:cxnLst/>
              <a:rect l="l" t="t" r="r" b="b"/>
              <a:pathLst>
                <a:path w="699514" h="699514" extrusionOk="0">
                  <a:moveTo>
                    <a:pt x="0" y="0"/>
                  </a:moveTo>
                  <a:lnTo>
                    <a:pt x="699514" y="0"/>
                  </a:lnTo>
                  <a:lnTo>
                    <a:pt x="699514" y="699514"/>
                  </a:lnTo>
                  <a:lnTo>
                    <a:pt x="0" y="699514"/>
                  </a:lnTo>
                  <a:lnTo>
                    <a:pt x="0" y="0"/>
                  </a:lnTo>
                  <a:close/>
                </a:path>
              </a:pathLst>
            </a:custGeom>
            <a:blipFill rotWithShape="1">
              <a:blip r:embed="rId7">
                <a:alphaModFix/>
              </a:blip>
              <a:stretch>
                <a:fillRect/>
              </a:stretch>
            </a:blipFill>
            <a:ln>
              <a:noFill/>
            </a:ln>
          </p:spPr>
          <p:txBody>
            <a:bodyPr/>
            <a:lstStyle/>
            <a:p>
              <a:endParaRPr lang="pl-PL"/>
            </a:p>
          </p:txBody>
        </p:sp>
        <p:grpSp>
          <p:nvGrpSpPr>
            <p:cNvPr id="745" name="Google Shape;745;g2d8fe57aed0_0_301"/>
            <p:cNvGrpSpPr/>
            <p:nvPr/>
          </p:nvGrpSpPr>
          <p:grpSpPr>
            <a:xfrm>
              <a:off x="1004269" y="6930020"/>
              <a:ext cx="1677150" cy="563152"/>
              <a:chOff x="0" y="0"/>
              <a:chExt cx="2236199" cy="750870"/>
            </a:xfrm>
          </p:grpSpPr>
          <p:grpSp>
            <p:nvGrpSpPr>
              <p:cNvPr id="746" name="Google Shape;746;g2d8fe57aed0_0_301"/>
              <p:cNvGrpSpPr/>
              <p:nvPr/>
            </p:nvGrpSpPr>
            <p:grpSpPr>
              <a:xfrm>
                <a:off x="0" y="0"/>
                <a:ext cx="2236199" cy="750870"/>
                <a:chOff x="0" y="0"/>
                <a:chExt cx="742800" cy="249417"/>
              </a:xfrm>
            </p:grpSpPr>
            <p:sp>
              <p:nvSpPr>
                <p:cNvPr id="747" name="Google Shape;747;g2d8fe57aed0_0_301"/>
                <p:cNvSpPr/>
                <p:nvPr/>
              </p:nvSpPr>
              <p:spPr>
                <a:xfrm>
                  <a:off x="0" y="0"/>
                  <a:ext cx="742713" cy="249417"/>
                </a:xfrm>
                <a:custGeom>
                  <a:avLst/>
                  <a:gdLst/>
                  <a:ahLst/>
                  <a:cxnLst/>
                  <a:rect l="l" t="t" r="r" b="b"/>
                  <a:pathLst>
                    <a:path w="742713" h="249417" extrusionOk="0">
                      <a:moveTo>
                        <a:pt x="0" y="0"/>
                      </a:moveTo>
                      <a:lnTo>
                        <a:pt x="742713" y="0"/>
                      </a:lnTo>
                      <a:lnTo>
                        <a:pt x="742713" y="249417"/>
                      </a:lnTo>
                      <a:lnTo>
                        <a:pt x="0" y="249417"/>
                      </a:lnTo>
                      <a:close/>
                    </a:path>
                  </a:pathLst>
                </a:custGeom>
                <a:solidFill>
                  <a:srgbClr val="000000">
                    <a:alpha val="0"/>
                  </a:srgbClr>
                </a:solidFill>
                <a:ln w="19050" cap="sq" cmpd="sng">
                  <a:solidFill>
                    <a:srgbClr val="CFCF5A"/>
                  </a:solidFill>
                  <a:prstDash val="solid"/>
                  <a:miter lim="8000"/>
                  <a:headEnd type="none" w="sm" len="sm"/>
                  <a:tailEnd type="none" w="sm" len="sm"/>
                </a:ln>
              </p:spPr>
              <p:txBody>
                <a:bodyPr/>
                <a:lstStyle/>
                <a:p>
                  <a:endParaRPr lang="pl-PL"/>
                </a:p>
              </p:txBody>
            </p:sp>
            <p:sp>
              <p:nvSpPr>
                <p:cNvPr id="748" name="Google Shape;748;g2d8fe57aed0_0_301"/>
                <p:cNvSpPr txBox="1"/>
                <p:nvPr/>
              </p:nvSpPr>
              <p:spPr>
                <a:xfrm>
                  <a:off x="0" y="0"/>
                  <a:ext cx="742800" cy="249300"/>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49" name="Google Shape;749;g2d8fe57aed0_0_301"/>
              <p:cNvSpPr txBox="1"/>
              <p:nvPr/>
            </p:nvSpPr>
            <p:spPr>
              <a:xfrm>
                <a:off x="0" y="199850"/>
                <a:ext cx="2235900" cy="443199"/>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pl" sz="1800" dirty="0">
                    <a:latin typeface="Montserrat"/>
                    <a:ea typeface="Montserrat"/>
                    <a:cs typeface="Montserrat"/>
                    <a:sym typeface="Montserrat"/>
                  </a:rPr>
                  <a:t>Sprawdź</a:t>
                </a:r>
                <a:endParaRPr sz="1800" b="0" i="0" u="none" strike="noStrike" cap="none" dirty="0">
                  <a:solidFill>
                    <a:srgbClr val="000000"/>
                  </a:solidFill>
                  <a:latin typeface="Montserrat"/>
                  <a:ea typeface="Montserrat"/>
                  <a:cs typeface="Montserrat"/>
                  <a:sym typeface="Montserrat"/>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g32fd3a788c9_0_353"/>
          <p:cNvSpPr txBox="1"/>
          <p:nvPr/>
        </p:nvSpPr>
        <p:spPr>
          <a:xfrm>
            <a:off x="7043600" y="2482599"/>
            <a:ext cx="9231300" cy="1046700"/>
          </a:xfrm>
          <a:prstGeom prst="rect">
            <a:avLst/>
          </a:prstGeom>
          <a:noFill/>
          <a:ln>
            <a:noFill/>
          </a:ln>
        </p:spPr>
        <p:txBody>
          <a:bodyPr spcFirstLastPara="1" wrap="square" lIns="0" tIns="0" rIns="0" bIns="0" anchor="t" anchorCtr="0">
            <a:spAutoFit/>
          </a:bodyPr>
          <a:lstStyle/>
          <a:p>
            <a:pPr marL="0" marR="0" lvl="0" indent="0" algn="l" rtl="0">
              <a:lnSpc>
                <a:spcPct val="150022"/>
              </a:lnSpc>
              <a:spcBef>
                <a:spcPts val="0"/>
              </a:spcBef>
              <a:spcAft>
                <a:spcPts val="0"/>
              </a:spcAft>
              <a:buNone/>
            </a:pPr>
            <a:endParaRPr/>
          </a:p>
          <a:p>
            <a:pPr marL="0" marR="0" lvl="0" indent="0" algn="l" rtl="0">
              <a:lnSpc>
                <a:spcPct val="150022"/>
              </a:lnSpc>
              <a:spcBef>
                <a:spcPts val="0"/>
              </a:spcBef>
              <a:spcAft>
                <a:spcPts val="0"/>
              </a:spcAft>
              <a:buNone/>
            </a:pPr>
            <a:endParaRPr sz="2199" b="0" i="0" u="none" strike="noStrike" cap="none">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endParaRPr/>
          </a:p>
        </p:txBody>
      </p:sp>
      <p:grpSp>
        <p:nvGrpSpPr>
          <p:cNvPr id="755" name="Google Shape;755;g32fd3a788c9_0_353"/>
          <p:cNvGrpSpPr/>
          <p:nvPr/>
        </p:nvGrpSpPr>
        <p:grpSpPr>
          <a:xfrm>
            <a:off x="0" y="0"/>
            <a:ext cx="18288000" cy="10287000"/>
            <a:chOff x="0" y="0"/>
            <a:chExt cx="24384000" cy="13716000"/>
          </a:xfrm>
        </p:grpSpPr>
        <p:cxnSp>
          <p:nvCxnSpPr>
            <p:cNvPr id="756" name="Google Shape;756;g32fd3a788c9_0_353"/>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757" name="Google Shape;757;g32fd3a788c9_0_353"/>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758" name="Google Shape;758;g32fd3a788c9_0_353"/>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a:lstStyle/>
            <a:p>
              <a:endParaRPr lang="pl-PL"/>
            </a:p>
          </p:txBody>
        </p:sp>
        <p:sp>
          <p:nvSpPr>
            <p:cNvPr id="759" name="Google Shape;759;g32fd3a788c9_0_353"/>
            <p:cNvSpPr txBox="1"/>
            <p:nvPr/>
          </p:nvSpPr>
          <p:spPr>
            <a:xfrm>
              <a:off x="9588879" y="439208"/>
              <a:ext cx="3675000" cy="625641"/>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None/>
              </a:pPr>
              <a:r>
                <a:rPr lang="pl" sz="2499" b="0" i="0" u="none" strike="noStrike" cap="none" dirty="0">
                  <a:solidFill>
                    <a:srgbClr val="1E2328"/>
                  </a:solidFill>
                  <a:latin typeface="Montserrat"/>
                  <a:ea typeface="Montserrat"/>
                  <a:cs typeface="Montserrat"/>
                  <a:sym typeface="Montserrat"/>
                </a:rPr>
                <a:t>Moduł </a:t>
              </a:r>
              <a:r>
                <a:rPr lang="pl" sz="2499" dirty="0">
                  <a:solidFill>
                    <a:srgbClr val="1E2328"/>
                  </a:solidFill>
                  <a:latin typeface="Montserrat"/>
                  <a:ea typeface="Montserrat"/>
                  <a:cs typeface="Montserrat"/>
                  <a:sym typeface="Montserrat"/>
                </a:rPr>
                <a:t>3 </a:t>
              </a:r>
              <a:r>
                <a:rPr lang="pl" sz="2499" b="0" i="0" u="none" strike="noStrike" cap="none" dirty="0">
                  <a:solidFill>
                    <a:srgbClr val="1E2328"/>
                  </a:solidFill>
                  <a:latin typeface="Montserrat"/>
                  <a:ea typeface="Montserrat"/>
                  <a:cs typeface="Montserrat"/>
                  <a:sym typeface="Montserrat"/>
                </a:rPr>
                <a:t>, Unit </a:t>
              </a:r>
              <a:r>
                <a:rPr lang="pl" sz="2499" dirty="0">
                  <a:solidFill>
                    <a:srgbClr val="1E2328"/>
                  </a:solidFill>
                  <a:latin typeface="Montserrat"/>
                  <a:ea typeface="Montserrat"/>
                  <a:cs typeface="Montserrat"/>
                  <a:sym typeface="Montserrat"/>
                </a:rPr>
                <a:t>4</a:t>
              </a:r>
              <a:endParaRPr dirty="0"/>
            </a:p>
          </p:txBody>
        </p:sp>
      </p:grpSp>
      <p:cxnSp>
        <p:nvCxnSpPr>
          <p:cNvPr id="761" name="Google Shape;761;g32fd3a788c9_0_353"/>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762" name="Google Shape;762;g32fd3a788c9_0_353"/>
          <p:cNvGrpSpPr/>
          <p:nvPr/>
        </p:nvGrpSpPr>
        <p:grpSpPr>
          <a:xfrm>
            <a:off x="1028700" y="2539753"/>
            <a:ext cx="5633430" cy="3083682"/>
            <a:chOff x="0" y="0"/>
            <a:chExt cx="1980673" cy="1084200"/>
          </a:xfrm>
        </p:grpSpPr>
        <p:sp>
          <p:nvSpPr>
            <p:cNvPr id="763" name="Google Shape;763;g32fd3a788c9_0_353"/>
            <p:cNvSpPr/>
            <p:nvPr/>
          </p:nvSpPr>
          <p:spPr>
            <a:xfrm>
              <a:off x="0" y="0"/>
              <a:ext cx="1980673" cy="1084155"/>
            </a:xfrm>
            <a:custGeom>
              <a:avLst/>
              <a:gdLst/>
              <a:ahLst/>
              <a:cxnLst/>
              <a:rect l="l" t="t" r="r" b="b"/>
              <a:pathLst>
                <a:path w="1980673" h="1084155" extrusionOk="0">
                  <a:moveTo>
                    <a:pt x="0" y="0"/>
                  </a:moveTo>
                  <a:lnTo>
                    <a:pt x="1980673" y="0"/>
                  </a:lnTo>
                  <a:lnTo>
                    <a:pt x="1980673" y="1084155"/>
                  </a:lnTo>
                  <a:lnTo>
                    <a:pt x="0" y="1084155"/>
                  </a:lnTo>
                  <a:close/>
                </a:path>
              </a:pathLst>
            </a:custGeom>
            <a:solidFill>
              <a:srgbClr val="1E2328"/>
            </a:solidFill>
            <a:ln>
              <a:noFill/>
            </a:ln>
          </p:spPr>
          <p:txBody>
            <a:bodyPr/>
            <a:lstStyle/>
            <a:p>
              <a:endParaRPr lang="pl-PL"/>
            </a:p>
          </p:txBody>
        </p:sp>
        <p:sp>
          <p:nvSpPr>
            <p:cNvPr id="764" name="Google Shape;764;g32fd3a788c9_0_353"/>
            <p:cNvSpPr txBox="1"/>
            <p:nvPr/>
          </p:nvSpPr>
          <p:spPr>
            <a:xfrm>
              <a:off x="0" y="0"/>
              <a:ext cx="1980600" cy="1084200"/>
            </a:xfrm>
            <a:prstGeom prst="rect">
              <a:avLst/>
            </a:prstGeom>
            <a:no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765" name="Google Shape;765;g32fd3a788c9_0_353"/>
          <p:cNvSpPr txBox="1"/>
          <p:nvPr/>
        </p:nvSpPr>
        <p:spPr>
          <a:xfrm>
            <a:off x="1310411" y="3546825"/>
            <a:ext cx="5070000" cy="1572900"/>
          </a:xfrm>
          <a:prstGeom prst="rect">
            <a:avLst/>
          </a:prstGeom>
          <a:noFill/>
          <a:ln>
            <a:noFill/>
          </a:ln>
        </p:spPr>
        <p:txBody>
          <a:bodyPr spcFirstLastPara="1" wrap="square" lIns="0" tIns="0" rIns="0" bIns="0" anchor="t" anchorCtr="0">
            <a:spAutoFit/>
          </a:bodyPr>
          <a:lstStyle/>
          <a:p>
            <a:pPr marL="0" lvl="0" indent="0" algn="l" rtl="0">
              <a:lnSpc>
                <a:spcPct val="122002"/>
              </a:lnSpc>
              <a:spcBef>
                <a:spcPts val="0"/>
              </a:spcBef>
              <a:spcAft>
                <a:spcPts val="0"/>
              </a:spcAft>
              <a:buClr>
                <a:schemeClr val="dk1"/>
              </a:buClr>
              <a:buFont typeface="Arial"/>
              <a:buNone/>
            </a:pPr>
            <a:r>
              <a:rPr lang="pl" sz="4963" b="1">
                <a:solidFill>
                  <a:schemeClr val="lt1"/>
                </a:solidFill>
                <a:latin typeface="Montserrat"/>
                <a:ea typeface="Montserrat"/>
                <a:cs typeface="Montserrat"/>
                <a:sym typeface="Montserrat"/>
              </a:rPr>
              <a:t>ETYCZNA </a:t>
            </a:r>
            <a:r>
              <a:rPr lang="pl" sz="4163" b="1">
                <a:solidFill>
                  <a:schemeClr val="lt1"/>
                </a:solidFill>
                <a:latin typeface="Montserrat"/>
                <a:ea typeface="Montserrat"/>
                <a:cs typeface="Montserrat"/>
                <a:sym typeface="Montserrat"/>
              </a:rPr>
              <a:t>PRODUKCJA</a:t>
            </a:r>
            <a:endParaRPr b="1">
              <a:latin typeface="Montserrat"/>
              <a:ea typeface="Montserrat"/>
              <a:cs typeface="Montserrat"/>
              <a:sym typeface="Montserrat"/>
            </a:endParaRPr>
          </a:p>
        </p:txBody>
      </p:sp>
      <p:sp>
        <p:nvSpPr>
          <p:cNvPr id="766" name="Google Shape;766;g32fd3a788c9_0_353"/>
          <p:cNvSpPr txBox="1"/>
          <p:nvPr/>
        </p:nvSpPr>
        <p:spPr>
          <a:xfrm>
            <a:off x="1031566" y="351095"/>
            <a:ext cx="4506600" cy="384600"/>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None/>
            </a:pPr>
            <a:r>
              <a:rPr lang="pl" sz="2499" b="0" i="0" u="none" strike="noStrike" cap="none">
                <a:solidFill>
                  <a:srgbClr val="1E2328"/>
                </a:solidFill>
                <a:latin typeface="DM Serif Display"/>
                <a:ea typeface="DM Serif Display"/>
                <a:cs typeface="DM Serif Display"/>
                <a:sym typeface="DM Serif Display"/>
              </a:rPr>
              <a:t>Program szkoleniowy UpTraK</a:t>
            </a:r>
            <a:endParaRPr/>
          </a:p>
        </p:txBody>
      </p:sp>
      <p:sp>
        <p:nvSpPr>
          <p:cNvPr id="767" name="Google Shape;767;g32fd3a788c9_0_353"/>
          <p:cNvSpPr txBox="1"/>
          <p:nvPr/>
        </p:nvSpPr>
        <p:spPr>
          <a:xfrm>
            <a:off x="7043600" y="2620449"/>
            <a:ext cx="9231300" cy="5416500"/>
          </a:xfrm>
          <a:prstGeom prst="rect">
            <a:avLst/>
          </a:prstGeom>
          <a:noFill/>
          <a:ln>
            <a:noFill/>
          </a:ln>
        </p:spPr>
        <p:txBody>
          <a:bodyPr spcFirstLastPara="1" wrap="square" lIns="0" tIns="0" rIns="0" bIns="0" anchor="t" anchorCtr="0">
            <a:spAutoFit/>
          </a:bodyPr>
          <a:lstStyle/>
          <a:p>
            <a:pPr marL="0" marR="0" lvl="0" indent="0" algn="l" rtl="0">
              <a:lnSpc>
                <a:spcPct val="150022"/>
              </a:lnSpc>
              <a:spcBef>
                <a:spcPts val="0"/>
              </a:spcBef>
              <a:spcAft>
                <a:spcPts val="0"/>
              </a:spcAft>
              <a:buNone/>
            </a:pPr>
            <a:r>
              <a:rPr lang="pl" sz="2199">
                <a:solidFill>
                  <a:srgbClr val="1E2328"/>
                </a:solidFill>
                <a:latin typeface="Montserrat"/>
                <a:ea typeface="Montserrat"/>
                <a:cs typeface="Montserrat"/>
                <a:sym typeface="Montserrat"/>
              </a:rPr>
              <a:t>Etyczna produkcja odnosi się do procesu wytwarzania towarów w sposób, który priorytetowo traktuje pozytywne skutki społeczne, środowiskowe i ekonomiczne. Obejmuje ona uwzględnienie wpływu produkcji na pracowników, społeczności i planetę oraz zapewnienie, że firmy działają w sposób odpowiedzialny.</a:t>
            </a:r>
            <a:endParaRPr sz="2199">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endParaRPr sz="2199">
              <a:solidFill>
                <a:srgbClr val="1E2328"/>
              </a:solidFill>
              <a:latin typeface="Montserrat"/>
              <a:ea typeface="Montserrat"/>
              <a:cs typeface="Montserrat"/>
              <a:sym typeface="Montserrat"/>
            </a:endParaRPr>
          </a:p>
          <a:p>
            <a:pPr marL="0" lvl="0" indent="0" algn="l" rtl="0">
              <a:lnSpc>
                <a:spcPct val="150022"/>
              </a:lnSpc>
              <a:spcBef>
                <a:spcPts val="0"/>
              </a:spcBef>
              <a:spcAft>
                <a:spcPts val="0"/>
              </a:spcAft>
              <a:buNone/>
            </a:pPr>
            <a:r>
              <a:rPr lang="pl" sz="2199">
                <a:solidFill>
                  <a:srgbClr val="1E2328"/>
                </a:solidFill>
                <a:latin typeface="Montserrat"/>
                <a:ea typeface="Montserrat"/>
                <a:cs typeface="Montserrat"/>
                <a:sym typeface="Montserrat"/>
              </a:rPr>
              <a:t>Obejmuje szereg zasad i praktyk, których celem jest redukcja odpadów, oszczędzanie zasobów i wspieranie etycznych metod produkcji. Istnieją różne ścieżki prowadzące do bardziej zrównoważonej przyszłości w branży modowej. Na kolejnych slajdach przyjrzymy się bliżej tym koncepcjom.</a:t>
            </a:r>
            <a:endParaRPr sz="2199">
              <a:solidFill>
                <a:srgbClr val="1E2328"/>
              </a:solidFill>
              <a:latin typeface="Montserrat"/>
              <a:ea typeface="Montserrat"/>
              <a:cs typeface="Montserrat"/>
              <a:sym typeface="Montserrat"/>
            </a:endParaRPr>
          </a:p>
        </p:txBody>
      </p:sp>
      <p:pic>
        <p:nvPicPr>
          <p:cNvPr id="768" name="Google Shape;768;g32fd3a788c9_0_353"/>
          <p:cNvPicPr preferRelativeResize="0"/>
          <p:nvPr/>
        </p:nvPicPr>
        <p:blipFill rotWithShape="1">
          <a:blip r:embed="rId4">
            <a:alphaModFix/>
          </a:blip>
          <a:srcRect l="-250" t="24157" r="250" b="24845"/>
          <a:stretch/>
        </p:blipFill>
        <p:spPr>
          <a:xfrm>
            <a:off x="1028700" y="5909025"/>
            <a:ext cx="5633424" cy="3745426"/>
          </a:xfrm>
          <a:prstGeom prst="rect">
            <a:avLst/>
          </a:prstGeom>
          <a:noFill/>
          <a:ln>
            <a:noFill/>
          </a:ln>
        </p:spPr>
      </p:pic>
      <p:sp>
        <p:nvSpPr>
          <p:cNvPr id="2" name="Google Shape;245;p8">
            <a:extLst>
              <a:ext uri="{FF2B5EF4-FFF2-40B4-BE49-F238E27FC236}">
                <a16:creationId xmlns:a16="http://schemas.microsoft.com/office/drawing/2014/main" id="{B41111DF-F22B-6FED-B04A-78417F667510}"/>
              </a:ext>
            </a:extLst>
          </p:cNvPr>
          <p:cNvSpPr txBox="1"/>
          <p:nvPr/>
        </p:nvSpPr>
        <p:spPr>
          <a:xfrm rot="16200000">
            <a:off x="15594113" y="7199119"/>
            <a:ext cx="3780450" cy="337913"/>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chemeClr val="dk1"/>
              </a:buClr>
              <a:buSzPts val="1800"/>
              <a:buFont typeface="Arial"/>
              <a:buNone/>
            </a:pPr>
            <a:r>
              <a:rPr lang="pl" sz="1800" b="0" i="0" u="sng" strike="noStrike" cap="none" dirty="0">
                <a:solidFill>
                  <a:schemeClr val="hlink"/>
                </a:solidFill>
                <a:latin typeface="Montserrat"/>
                <a:ea typeface="Montserrat"/>
                <a:cs typeface="Montserrat"/>
                <a:sym typeface="Montserrat"/>
                <a:hlinkClick r:id="rId5"/>
              </a:rPr>
              <a:t>www.fashionupproject.com</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grpSp>
        <p:nvGrpSpPr>
          <p:cNvPr id="773" name="Google Shape;773;g2d90e5fdcfd_0_1"/>
          <p:cNvGrpSpPr/>
          <p:nvPr/>
        </p:nvGrpSpPr>
        <p:grpSpPr>
          <a:xfrm>
            <a:off x="928050" y="1312125"/>
            <a:ext cx="12265553" cy="1214054"/>
            <a:chOff x="0" y="0"/>
            <a:chExt cx="2254200" cy="3661200"/>
          </a:xfrm>
        </p:grpSpPr>
        <p:sp>
          <p:nvSpPr>
            <p:cNvPr id="774" name="Google Shape;774;g2d90e5fdcfd_0_1"/>
            <p:cNvSpPr/>
            <p:nvPr/>
          </p:nvSpPr>
          <p:spPr>
            <a:xfrm>
              <a:off x="0" y="0"/>
              <a:ext cx="2254172" cy="3661101"/>
            </a:xfrm>
            <a:custGeom>
              <a:avLst/>
              <a:gdLst/>
              <a:ahLst/>
              <a:cxnLst/>
              <a:rect l="l" t="t" r="r" b="b"/>
              <a:pathLst>
                <a:path w="2254172" h="3661101" extrusionOk="0">
                  <a:moveTo>
                    <a:pt x="0" y="0"/>
                  </a:moveTo>
                  <a:lnTo>
                    <a:pt x="2254172" y="0"/>
                  </a:lnTo>
                  <a:lnTo>
                    <a:pt x="2254172" y="3661101"/>
                  </a:lnTo>
                  <a:lnTo>
                    <a:pt x="0" y="3661101"/>
                  </a:lnTo>
                  <a:close/>
                </a:path>
              </a:pathLst>
            </a:custGeom>
            <a:solidFill>
              <a:srgbClr val="CFCF5A"/>
            </a:solidFill>
            <a:ln>
              <a:noFill/>
            </a:ln>
          </p:spPr>
          <p:txBody>
            <a:bodyPr/>
            <a:lstStyle/>
            <a:p>
              <a:endParaRPr lang="pl-PL"/>
            </a:p>
          </p:txBody>
        </p:sp>
        <p:sp>
          <p:nvSpPr>
            <p:cNvPr id="775" name="Google Shape;775;g2d90e5fdcfd_0_1"/>
            <p:cNvSpPr txBox="1"/>
            <p:nvPr/>
          </p:nvSpPr>
          <p:spPr>
            <a:xfrm>
              <a:off x="0" y="0"/>
              <a:ext cx="2254200" cy="36612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76" name="Google Shape;776;g2d90e5fdcfd_0_1"/>
          <p:cNvGrpSpPr/>
          <p:nvPr/>
        </p:nvGrpSpPr>
        <p:grpSpPr>
          <a:xfrm>
            <a:off x="12759477" y="5674870"/>
            <a:ext cx="2839841" cy="4612380"/>
            <a:chOff x="0" y="0"/>
            <a:chExt cx="2254200" cy="3661200"/>
          </a:xfrm>
        </p:grpSpPr>
        <p:sp>
          <p:nvSpPr>
            <p:cNvPr id="777" name="Google Shape;777;g2d90e5fdcfd_0_1"/>
            <p:cNvSpPr/>
            <p:nvPr/>
          </p:nvSpPr>
          <p:spPr>
            <a:xfrm>
              <a:off x="0" y="0"/>
              <a:ext cx="2254172" cy="3661101"/>
            </a:xfrm>
            <a:custGeom>
              <a:avLst/>
              <a:gdLst/>
              <a:ahLst/>
              <a:cxnLst/>
              <a:rect l="l" t="t" r="r" b="b"/>
              <a:pathLst>
                <a:path w="2254172" h="3661101" extrusionOk="0">
                  <a:moveTo>
                    <a:pt x="0" y="0"/>
                  </a:moveTo>
                  <a:lnTo>
                    <a:pt x="2254172" y="0"/>
                  </a:lnTo>
                  <a:lnTo>
                    <a:pt x="2254172" y="3661101"/>
                  </a:lnTo>
                  <a:lnTo>
                    <a:pt x="0" y="3661101"/>
                  </a:lnTo>
                  <a:close/>
                </a:path>
              </a:pathLst>
            </a:custGeom>
            <a:solidFill>
              <a:srgbClr val="CFCF5A"/>
            </a:solidFill>
            <a:ln>
              <a:noFill/>
            </a:ln>
          </p:spPr>
          <p:txBody>
            <a:bodyPr/>
            <a:lstStyle/>
            <a:p>
              <a:endParaRPr lang="pl-PL"/>
            </a:p>
          </p:txBody>
        </p:sp>
        <p:sp>
          <p:nvSpPr>
            <p:cNvPr id="778" name="Google Shape;778;g2d90e5fdcfd_0_1"/>
            <p:cNvSpPr txBox="1"/>
            <p:nvPr/>
          </p:nvSpPr>
          <p:spPr>
            <a:xfrm>
              <a:off x="0" y="0"/>
              <a:ext cx="2254200" cy="36612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79" name="Google Shape;779;g2d90e5fdcfd_0_1"/>
          <p:cNvGrpSpPr/>
          <p:nvPr/>
        </p:nvGrpSpPr>
        <p:grpSpPr>
          <a:xfrm>
            <a:off x="0" y="0"/>
            <a:ext cx="18288000" cy="10287000"/>
            <a:chOff x="0" y="0"/>
            <a:chExt cx="24384000" cy="13716000"/>
          </a:xfrm>
        </p:grpSpPr>
        <p:cxnSp>
          <p:nvCxnSpPr>
            <p:cNvPr id="780" name="Google Shape;780;g2d90e5fdcfd_0_1"/>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781" name="Google Shape;781;g2d90e5fdcfd_0_1"/>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782" name="Google Shape;782;g2d90e5fdcfd_0_1"/>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a:lstStyle/>
            <a:p>
              <a:endParaRPr lang="pl-PL"/>
            </a:p>
          </p:txBody>
        </p:sp>
        <p:sp>
          <p:nvSpPr>
            <p:cNvPr id="783" name="Google Shape;783;g2d90e5fdcfd_0_1"/>
            <p:cNvSpPr txBox="1"/>
            <p:nvPr/>
          </p:nvSpPr>
          <p:spPr>
            <a:xfrm>
              <a:off x="9588879" y="439208"/>
              <a:ext cx="3675000" cy="625641"/>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Clr>
                  <a:srgbClr val="000000"/>
                </a:buClr>
                <a:buSzPts val="2499"/>
                <a:buFont typeface="Arial"/>
                <a:buNone/>
              </a:pPr>
              <a:r>
                <a:rPr lang="pl" sz="2499" b="0" i="0" u="none" strike="noStrike" cap="none" dirty="0">
                  <a:solidFill>
                    <a:srgbClr val="1E2328"/>
                  </a:solidFill>
                  <a:latin typeface="Montserrat"/>
                  <a:ea typeface="Montserrat"/>
                  <a:cs typeface="Montserrat"/>
                  <a:sym typeface="Montserrat"/>
                </a:rPr>
                <a:t>Moduł 3, Unit </a:t>
              </a:r>
              <a:r>
                <a:rPr lang="pl" sz="2499" dirty="0">
                  <a:solidFill>
                    <a:srgbClr val="1E2328"/>
                  </a:solidFill>
                  <a:latin typeface="Montserrat"/>
                  <a:ea typeface="Montserrat"/>
                  <a:cs typeface="Montserrat"/>
                  <a:sym typeface="Montserrat"/>
                </a:rPr>
                <a:t>4</a:t>
              </a:r>
              <a:endParaRPr sz="1400" b="0" i="0" u="none" strike="noStrike" cap="none" dirty="0">
                <a:solidFill>
                  <a:srgbClr val="000000"/>
                </a:solidFill>
                <a:latin typeface="Arial"/>
                <a:ea typeface="Arial"/>
                <a:cs typeface="Arial"/>
                <a:sym typeface="Arial"/>
              </a:endParaRPr>
            </a:p>
          </p:txBody>
        </p:sp>
        <p:sp>
          <p:nvSpPr>
            <p:cNvPr id="784" name="Google Shape;784;g2d90e5fdcfd_0_1"/>
            <p:cNvSpPr txBox="1"/>
            <p:nvPr/>
          </p:nvSpPr>
          <p:spPr>
            <a:xfrm rot="-5400000">
              <a:off x="20850950" y="9698250"/>
              <a:ext cx="4923000" cy="3693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chemeClr val="dk1"/>
                </a:buClr>
                <a:buSzPts val="1800"/>
                <a:buFont typeface="Arial"/>
                <a:buNone/>
              </a:pPr>
              <a:r>
                <a:rPr lang="pl" sz="1800" b="0" i="0" u="sng" strike="noStrike" cap="none">
                  <a:solidFill>
                    <a:schemeClr val="hlink"/>
                  </a:solidFill>
                  <a:latin typeface="Montserrat"/>
                  <a:ea typeface="Montserrat"/>
                  <a:cs typeface="Montserrat"/>
                  <a:sym typeface="Montserrat"/>
                  <a:hlinkClick r:id="rId4"/>
                </a:rPr>
                <a:t>www.fashionupproject.com</a:t>
              </a:r>
              <a:endParaRPr sz="1400" b="0" i="0" u="none" strike="noStrike" cap="none">
                <a:solidFill>
                  <a:srgbClr val="000000"/>
                </a:solidFill>
                <a:latin typeface="Arial"/>
                <a:ea typeface="Arial"/>
                <a:cs typeface="Arial"/>
                <a:sym typeface="Arial"/>
              </a:endParaRPr>
            </a:p>
          </p:txBody>
        </p:sp>
      </p:grpSp>
      <p:cxnSp>
        <p:nvCxnSpPr>
          <p:cNvPr id="785" name="Google Shape;785;g2d90e5fdcfd_0_1"/>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sp>
        <p:nvSpPr>
          <p:cNvPr id="786" name="Google Shape;786;g2d90e5fdcfd_0_1"/>
          <p:cNvSpPr txBox="1"/>
          <p:nvPr/>
        </p:nvSpPr>
        <p:spPr>
          <a:xfrm>
            <a:off x="1400125" y="1457450"/>
            <a:ext cx="9571500"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pl" sz="6000" b="0" i="0" u="none" strike="noStrike" cap="none" dirty="0">
                <a:solidFill>
                  <a:srgbClr val="1E2328"/>
                </a:solidFill>
                <a:latin typeface="Montserrat Black"/>
                <a:ea typeface="Montserrat Black"/>
                <a:cs typeface="Montserrat Black"/>
                <a:sym typeface="Montserrat Black"/>
              </a:rPr>
              <a:t>NA MAŁĄ SKALĘ</a:t>
            </a:r>
            <a:endParaRPr sz="1400" b="0" i="0" u="none" strike="noStrike" cap="none" dirty="0">
              <a:solidFill>
                <a:srgbClr val="000000"/>
              </a:solidFill>
              <a:latin typeface="Montserrat Black"/>
              <a:ea typeface="Montserrat Black"/>
              <a:cs typeface="Montserrat Black"/>
              <a:sym typeface="Montserrat Black"/>
            </a:endParaRPr>
          </a:p>
        </p:txBody>
      </p:sp>
      <p:sp>
        <p:nvSpPr>
          <p:cNvPr id="787" name="Google Shape;787;g2d90e5fdcfd_0_1"/>
          <p:cNvSpPr txBox="1"/>
          <p:nvPr/>
        </p:nvSpPr>
        <p:spPr>
          <a:xfrm>
            <a:off x="422085" y="2641370"/>
            <a:ext cx="10950465" cy="7386638"/>
          </a:xfrm>
          <a:prstGeom prst="rect">
            <a:avLst/>
          </a:prstGeom>
          <a:noFill/>
          <a:ln>
            <a:noFill/>
          </a:ln>
        </p:spPr>
        <p:txBody>
          <a:bodyPr spcFirstLastPara="1" wrap="square" lIns="0" tIns="0" rIns="0" bIns="0" anchor="t" anchorCtr="0">
            <a:spAutoFit/>
          </a:bodyPr>
          <a:lstStyle/>
          <a:p>
            <a:pPr marL="0" marR="0" lvl="0" indent="0" algn="l" rtl="0">
              <a:lnSpc>
                <a:spcPct val="150022"/>
              </a:lnSpc>
              <a:spcBef>
                <a:spcPts val="0"/>
              </a:spcBef>
              <a:spcAft>
                <a:spcPts val="0"/>
              </a:spcAft>
              <a:buNone/>
            </a:pPr>
            <a:r>
              <a:rPr lang="pl" sz="2000" dirty="0">
                <a:solidFill>
                  <a:srgbClr val="1E2328"/>
                </a:solidFill>
                <a:latin typeface="Montserrat"/>
                <a:ea typeface="Montserrat"/>
                <a:cs typeface="Montserrat"/>
                <a:sym typeface="Montserrat"/>
              </a:rPr>
              <a:t>Praca na małą skalę oznacza skupienie się na jakości, kreatywności, zrównoważonym rozwoju i społeczności. Model ten pozwala na bardziej osobisty kontakt z klientami, szybsze innowacje i ułatwia wdrażanie zrównoważonych metod produkcji. Wielu konsumentów ceni dziś autentyczność, kunszt i etyczne praktyki charakterystyczne dla małych firm, co czyni ten model atrakcyjną opcją dla tych, którzy stawiają jakość ponad masową produkcję. Oto kilka przykładów małych modeli biznesowych w branży modowej:</a:t>
            </a:r>
            <a:endParaRPr sz="2000"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r>
              <a:rPr lang="pl" sz="2000" b="1" dirty="0">
                <a:solidFill>
                  <a:srgbClr val="1E2328"/>
                </a:solidFill>
                <a:latin typeface="Montserrat"/>
                <a:ea typeface="Montserrat"/>
                <a:cs typeface="Montserrat"/>
                <a:sym typeface="Montserrat"/>
              </a:rPr>
              <a:t>Lokalne butiki: </a:t>
            </a:r>
            <a:r>
              <a:rPr lang="pl" sz="2000" dirty="0">
                <a:solidFill>
                  <a:srgbClr val="1E2328"/>
                </a:solidFill>
                <a:latin typeface="Montserrat"/>
                <a:ea typeface="Montserrat"/>
                <a:cs typeface="Montserrat"/>
                <a:sym typeface="Montserrat"/>
              </a:rPr>
              <a:t>Niewielkie sklepy, które mogą kupować produkty od lokalnych projektantów i sprzedawać produkty w limitowanych edycjach.</a:t>
            </a:r>
            <a:endParaRPr sz="2000"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r>
              <a:rPr lang="pl" sz="2000" b="1" dirty="0">
                <a:solidFill>
                  <a:srgbClr val="1E2328"/>
                </a:solidFill>
                <a:latin typeface="Montserrat"/>
                <a:ea typeface="Montserrat"/>
                <a:cs typeface="Montserrat"/>
                <a:sym typeface="Montserrat"/>
              </a:rPr>
              <a:t>Niezależni projektanci: </a:t>
            </a:r>
            <a:r>
              <a:rPr lang="pl" sz="2000" dirty="0">
                <a:solidFill>
                  <a:srgbClr val="1E2328"/>
                </a:solidFill>
                <a:latin typeface="Montserrat"/>
                <a:ea typeface="Montserrat"/>
                <a:cs typeface="Montserrat"/>
                <a:sym typeface="Montserrat"/>
              </a:rPr>
              <a:t>tworzą kolekcje niestandardowe lub limitowane, kładąc nacisk na jakość i niepowtarzalne wzornictwo.</a:t>
            </a:r>
            <a:endParaRPr sz="2000"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r>
              <a:rPr lang="pl" sz="2000" b="1" dirty="0">
                <a:solidFill>
                  <a:srgbClr val="1E2328"/>
                </a:solidFill>
                <a:latin typeface="Montserrat"/>
                <a:ea typeface="Montserrat"/>
                <a:cs typeface="Montserrat"/>
                <a:sym typeface="Montserrat"/>
              </a:rPr>
              <a:t>Marki odzieży rzemieślniczej: </a:t>
            </a:r>
            <a:r>
              <a:rPr lang="pl" sz="2000" dirty="0">
                <a:solidFill>
                  <a:srgbClr val="1E2328"/>
                </a:solidFill>
                <a:latin typeface="Montserrat"/>
                <a:ea typeface="Montserrat"/>
                <a:cs typeface="Montserrat"/>
                <a:sym typeface="Montserrat"/>
              </a:rPr>
              <a:t>Firmy współpracujące z lokalnymi rzemieślnikami w celu tworzenia odzieży ręcznie robionej, przy zastosowaniu zrównoważonych lub tradycyjnych technik.</a:t>
            </a:r>
            <a:endParaRPr sz="2000"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r>
              <a:rPr lang="pl" sz="2000" b="1" dirty="0">
                <a:solidFill>
                  <a:srgbClr val="1E2328"/>
                </a:solidFill>
                <a:latin typeface="Montserrat"/>
                <a:ea typeface="Montserrat"/>
                <a:cs typeface="Montserrat"/>
                <a:sym typeface="Montserrat"/>
              </a:rPr>
              <a:t>Moda szyta na zamówienie: </a:t>
            </a:r>
            <a:r>
              <a:rPr lang="pl" sz="2000" dirty="0">
                <a:solidFill>
                  <a:srgbClr val="1E2328"/>
                </a:solidFill>
                <a:latin typeface="Montserrat"/>
                <a:ea typeface="Montserrat"/>
                <a:cs typeface="Montserrat"/>
                <a:sym typeface="Montserrat"/>
              </a:rPr>
              <a:t>marki, które produkują odzież wyłącznie na zamówienie, co pozwala na personalizację i dopasowanie do indywidualnych potrzeb.</a:t>
            </a:r>
            <a:endParaRPr sz="2000" dirty="0">
              <a:solidFill>
                <a:srgbClr val="1E2328"/>
              </a:solidFill>
              <a:latin typeface="Montserrat"/>
              <a:ea typeface="Montserrat"/>
              <a:cs typeface="Montserrat"/>
              <a:sym typeface="Montserrat"/>
            </a:endParaRPr>
          </a:p>
        </p:txBody>
      </p:sp>
      <p:pic>
        <p:nvPicPr>
          <p:cNvPr id="788" name="Google Shape;788;g2d90e5fdcfd_0_1"/>
          <p:cNvPicPr preferRelativeResize="0"/>
          <p:nvPr/>
        </p:nvPicPr>
        <p:blipFill rotWithShape="1">
          <a:blip r:embed="rId5">
            <a:alphaModFix/>
          </a:blip>
          <a:srcRect l="25426" t="12507" r="11402" b="13087"/>
          <a:stretch/>
        </p:blipFill>
        <p:spPr>
          <a:xfrm>
            <a:off x="11775500" y="2265200"/>
            <a:ext cx="3256701" cy="6835026"/>
          </a:xfrm>
          <a:prstGeom prst="rect">
            <a:avLst/>
          </a:prstGeom>
          <a:noFill/>
          <a:ln>
            <a:noFill/>
          </a:ln>
        </p:spPr>
      </p:pic>
      <p:sp>
        <p:nvSpPr>
          <p:cNvPr id="789" name="Google Shape;789;g2d90e5fdcfd_0_1"/>
          <p:cNvSpPr txBox="1"/>
          <p:nvPr/>
        </p:nvSpPr>
        <p:spPr>
          <a:xfrm>
            <a:off x="1031566" y="351095"/>
            <a:ext cx="4506600" cy="384600"/>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Clr>
                <a:srgbClr val="000000"/>
              </a:buClr>
              <a:buSzPts val="2499"/>
              <a:buFont typeface="Arial"/>
              <a:buNone/>
            </a:pPr>
            <a:r>
              <a:rPr lang="pl" sz="2499" b="0" i="0" u="none" strike="noStrike" cap="none">
                <a:solidFill>
                  <a:srgbClr val="1E2328"/>
                </a:solidFill>
                <a:latin typeface="DM Serif Display"/>
                <a:ea typeface="DM Serif Display"/>
                <a:cs typeface="DM Serif Display"/>
                <a:sym typeface="DM Serif Display"/>
              </a:rPr>
              <a:t>Program szkoleniowy UpTraK</a:t>
            </a:r>
            <a:endParaRPr sz="1400" b="0" i="0" u="none" strike="noStrike" cap="none">
              <a:solidFill>
                <a:srgbClr val="000000"/>
              </a:solidFill>
              <a:latin typeface="Arial"/>
              <a:ea typeface="Arial"/>
              <a:cs typeface="Arial"/>
              <a:sym typeface="Arial"/>
            </a:endParaRPr>
          </a:p>
        </p:txBody>
      </p:sp>
      <p:grpSp>
        <p:nvGrpSpPr>
          <p:cNvPr id="790" name="Google Shape;790;g2d90e5fdcfd_0_1"/>
          <p:cNvGrpSpPr/>
          <p:nvPr/>
        </p:nvGrpSpPr>
        <p:grpSpPr>
          <a:xfrm>
            <a:off x="11558049" y="2091441"/>
            <a:ext cx="3622164" cy="7165318"/>
            <a:chOff x="0" y="0"/>
            <a:chExt cx="2620010" cy="5182870"/>
          </a:xfrm>
        </p:grpSpPr>
        <p:sp>
          <p:nvSpPr>
            <p:cNvPr id="791" name="Google Shape;791;g2d90e5fdcfd_0_1"/>
            <p:cNvSpPr/>
            <p:nvPr/>
          </p:nvSpPr>
          <p:spPr>
            <a:xfrm>
              <a:off x="53340" y="25400"/>
              <a:ext cx="2513330" cy="5132070"/>
            </a:xfrm>
            <a:custGeom>
              <a:avLst/>
              <a:gdLst/>
              <a:ahLst/>
              <a:cxnLst/>
              <a:rect l="l" t="t" r="r" b="b"/>
              <a:pathLst>
                <a:path w="2513330" h="5132070" extrusionOk="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g2d90e5fdcfd_0_1"/>
            <p:cNvSpPr/>
            <p:nvPr/>
          </p:nvSpPr>
          <p:spPr>
            <a:xfrm>
              <a:off x="1121410" y="198120"/>
              <a:ext cx="347980" cy="43180"/>
            </a:xfrm>
            <a:custGeom>
              <a:avLst/>
              <a:gdLst/>
              <a:ahLst/>
              <a:cxnLst/>
              <a:rect l="l" t="t" r="r" b="b"/>
              <a:pathLst>
                <a:path w="347980" h="43180" extrusionOk="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g2d90e5fdcfd_0_1"/>
            <p:cNvSpPr/>
            <p:nvPr/>
          </p:nvSpPr>
          <p:spPr>
            <a:xfrm>
              <a:off x="1578312" y="187909"/>
              <a:ext cx="66636" cy="63602"/>
            </a:xfrm>
            <a:custGeom>
              <a:avLst/>
              <a:gdLst/>
              <a:ahLst/>
              <a:cxnLst/>
              <a:rect l="l" t="t" r="r" b="b"/>
              <a:pathLst>
                <a:path w="66636" h="63602" extrusionOk="0">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g2d90e5fdcfd_0_1"/>
            <p:cNvSpPr/>
            <p:nvPr/>
          </p:nvSpPr>
          <p:spPr>
            <a:xfrm>
              <a:off x="0" y="685800"/>
              <a:ext cx="27940" cy="213360"/>
            </a:xfrm>
            <a:custGeom>
              <a:avLst/>
              <a:gdLst/>
              <a:ahLst/>
              <a:cxnLst/>
              <a:rect l="l" t="t" r="r" b="b"/>
              <a:pathLst>
                <a:path w="27940" h="213360" extrusionOk="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g2d90e5fdcfd_0_1"/>
            <p:cNvSpPr/>
            <p:nvPr/>
          </p:nvSpPr>
          <p:spPr>
            <a:xfrm>
              <a:off x="0" y="1057910"/>
              <a:ext cx="27940" cy="384810"/>
            </a:xfrm>
            <a:custGeom>
              <a:avLst/>
              <a:gdLst/>
              <a:ahLst/>
              <a:cxnLst/>
              <a:rect l="l" t="t" r="r" b="b"/>
              <a:pathLst>
                <a:path w="27940" h="384810" extrusionOk="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g2d90e5fdcfd_0_1"/>
            <p:cNvSpPr/>
            <p:nvPr/>
          </p:nvSpPr>
          <p:spPr>
            <a:xfrm>
              <a:off x="0" y="1526540"/>
              <a:ext cx="27940" cy="386080"/>
            </a:xfrm>
            <a:custGeom>
              <a:avLst/>
              <a:gdLst/>
              <a:ahLst/>
              <a:cxnLst/>
              <a:rect l="l" t="t" r="r" b="b"/>
              <a:pathLst>
                <a:path w="27940" h="386080" extrusionOk="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g2d90e5fdcfd_0_1"/>
            <p:cNvSpPr/>
            <p:nvPr/>
          </p:nvSpPr>
          <p:spPr>
            <a:xfrm>
              <a:off x="2592070" y="1184910"/>
              <a:ext cx="27940" cy="618490"/>
            </a:xfrm>
            <a:custGeom>
              <a:avLst/>
              <a:gdLst/>
              <a:ahLst/>
              <a:cxnLst/>
              <a:rect l="l" t="t" r="r" b="b"/>
              <a:pathLst>
                <a:path w="27940" h="618490" extrusionOk="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g2d90e5fdcfd_0_1"/>
            <p:cNvSpPr/>
            <p:nvPr/>
          </p:nvSpPr>
          <p:spPr>
            <a:xfrm>
              <a:off x="27940" y="0"/>
              <a:ext cx="2564130" cy="5182870"/>
            </a:xfrm>
            <a:custGeom>
              <a:avLst/>
              <a:gdLst/>
              <a:ahLst/>
              <a:cxnLst/>
              <a:rect l="l" t="t" r="r" b="b"/>
              <a:pathLst>
                <a:path w="2564130" h="5182870" extrusionOk="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grpSp>
        <p:nvGrpSpPr>
          <p:cNvPr id="803" name="Google Shape;803;g2d90e5fdcfd_0_30"/>
          <p:cNvGrpSpPr/>
          <p:nvPr/>
        </p:nvGrpSpPr>
        <p:grpSpPr>
          <a:xfrm>
            <a:off x="928050" y="1312125"/>
            <a:ext cx="12265553" cy="1214054"/>
            <a:chOff x="0" y="0"/>
            <a:chExt cx="2254200" cy="3661200"/>
          </a:xfrm>
        </p:grpSpPr>
        <p:sp>
          <p:nvSpPr>
            <p:cNvPr id="804" name="Google Shape;804;g2d90e5fdcfd_0_30"/>
            <p:cNvSpPr/>
            <p:nvPr/>
          </p:nvSpPr>
          <p:spPr>
            <a:xfrm>
              <a:off x="0" y="0"/>
              <a:ext cx="2254172" cy="3661101"/>
            </a:xfrm>
            <a:custGeom>
              <a:avLst/>
              <a:gdLst/>
              <a:ahLst/>
              <a:cxnLst/>
              <a:rect l="l" t="t" r="r" b="b"/>
              <a:pathLst>
                <a:path w="2254172" h="3661101" extrusionOk="0">
                  <a:moveTo>
                    <a:pt x="0" y="0"/>
                  </a:moveTo>
                  <a:lnTo>
                    <a:pt x="2254172" y="0"/>
                  </a:lnTo>
                  <a:lnTo>
                    <a:pt x="2254172" y="3661101"/>
                  </a:lnTo>
                  <a:lnTo>
                    <a:pt x="0" y="3661101"/>
                  </a:lnTo>
                  <a:close/>
                </a:path>
              </a:pathLst>
            </a:custGeom>
            <a:solidFill>
              <a:srgbClr val="CFCF5A"/>
            </a:solidFill>
            <a:ln>
              <a:noFill/>
            </a:ln>
          </p:spPr>
          <p:txBody>
            <a:bodyPr/>
            <a:lstStyle/>
            <a:p>
              <a:endParaRPr lang="pl-PL"/>
            </a:p>
          </p:txBody>
        </p:sp>
        <p:sp>
          <p:nvSpPr>
            <p:cNvPr id="805" name="Google Shape;805;g2d90e5fdcfd_0_30"/>
            <p:cNvSpPr txBox="1"/>
            <p:nvPr/>
          </p:nvSpPr>
          <p:spPr>
            <a:xfrm>
              <a:off x="0" y="0"/>
              <a:ext cx="2254200" cy="36612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06" name="Google Shape;806;g2d90e5fdcfd_0_30"/>
          <p:cNvGrpSpPr/>
          <p:nvPr/>
        </p:nvGrpSpPr>
        <p:grpSpPr>
          <a:xfrm>
            <a:off x="12759477" y="5674870"/>
            <a:ext cx="2839841" cy="4612380"/>
            <a:chOff x="0" y="0"/>
            <a:chExt cx="2254200" cy="3661200"/>
          </a:xfrm>
        </p:grpSpPr>
        <p:sp>
          <p:nvSpPr>
            <p:cNvPr id="807" name="Google Shape;807;g2d90e5fdcfd_0_30"/>
            <p:cNvSpPr/>
            <p:nvPr/>
          </p:nvSpPr>
          <p:spPr>
            <a:xfrm>
              <a:off x="0" y="0"/>
              <a:ext cx="2254172" cy="3661101"/>
            </a:xfrm>
            <a:custGeom>
              <a:avLst/>
              <a:gdLst/>
              <a:ahLst/>
              <a:cxnLst/>
              <a:rect l="l" t="t" r="r" b="b"/>
              <a:pathLst>
                <a:path w="2254172" h="3661101" extrusionOk="0">
                  <a:moveTo>
                    <a:pt x="0" y="0"/>
                  </a:moveTo>
                  <a:lnTo>
                    <a:pt x="2254172" y="0"/>
                  </a:lnTo>
                  <a:lnTo>
                    <a:pt x="2254172" y="3661101"/>
                  </a:lnTo>
                  <a:lnTo>
                    <a:pt x="0" y="3661101"/>
                  </a:lnTo>
                  <a:close/>
                </a:path>
              </a:pathLst>
            </a:custGeom>
            <a:solidFill>
              <a:srgbClr val="CFCF5A"/>
            </a:solidFill>
            <a:ln>
              <a:noFill/>
            </a:ln>
          </p:spPr>
          <p:txBody>
            <a:bodyPr/>
            <a:lstStyle/>
            <a:p>
              <a:endParaRPr lang="pl-PL"/>
            </a:p>
          </p:txBody>
        </p:sp>
        <p:sp>
          <p:nvSpPr>
            <p:cNvPr id="808" name="Google Shape;808;g2d90e5fdcfd_0_30"/>
            <p:cNvSpPr txBox="1"/>
            <p:nvPr/>
          </p:nvSpPr>
          <p:spPr>
            <a:xfrm>
              <a:off x="0" y="0"/>
              <a:ext cx="2254200" cy="36612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809" name="Google Shape;809;g2d90e5fdcfd_0_30"/>
          <p:cNvPicPr preferRelativeResize="0"/>
          <p:nvPr/>
        </p:nvPicPr>
        <p:blipFill rotWithShape="1">
          <a:blip r:embed="rId3">
            <a:alphaModFix/>
          </a:blip>
          <a:srcRect l="36984" r="36987"/>
          <a:stretch/>
        </p:blipFill>
        <p:spPr>
          <a:xfrm>
            <a:off x="11165900" y="2265200"/>
            <a:ext cx="3187776" cy="6889275"/>
          </a:xfrm>
          <a:prstGeom prst="rect">
            <a:avLst/>
          </a:prstGeom>
          <a:noFill/>
          <a:ln>
            <a:noFill/>
          </a:ln>
        </p:spPr>
      </p:pic>
      <p:grpSp>
        <p:nvGrpSpPr>
          <p:cNvPr id="810" name="Google Shape;810;g2d90e5fdcfd_0_30"/>
          <p:cNvGrpSpPr/>
          <p:nvPr/>
        </p:nvGrpSpPr>
        <p:grpSpPr>
          <a:xfrm>
            <a:off x="0" y="0"/>
            <a:ext cx="18288000" cy="10287000"/>
            <a:chOff x="0" y="0"/>
            <a:chExt cx="24384000" cy="13716000"/>
          </a:xfrm>
        </p:grpSpPr>
        <p:cxnSp>
          <p:nvCxnSpPr>
            <p:cNvPr id="811" name="Google Shape;811;g2d90e5fdcfd_0_30"/>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812" name="Google Shape;812;g2d90e5fdcfd_0_30"/>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813" name="Google Shape;813;g2d90e5fdcfd_0_30"/>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4">
                <a:alphaModFix/>
              </a:blip>
              <a:stretch>
                <a:fillRect/>
              </a:stretch>
            </a:blipFill>
            <a:ln>
              <a:noFill/>
            </a:ln>
          </p:spPr>
          <p:txBody>
            <a:bodyPr/>
            <a:lstStyle/>
            <a:p>
              <a:endParaRPr lang="pl-PL"/>
            </a:p>
          </p:txBody>
        </p:sp>
        <p:sp>
          <p:nvSpPr>
            <p:cNvPr id="814" name="Google Shape;814;g2d90e5fdcfd_0_30"/>
            <p:cNvSpPr txBox="1"/>
            <p:nvPr/>
          </p:nvSpPr>
          <p:spPr>
            <a:xfrm>
              <a:off x="9588879" y="439208"/>
              <a:ext cx="3675000" cy="625641"/>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Clr>
                  <a:srgbClr val="000000"/>
                </a:buClr>
                <a:buSzPts val="2499"/>
                <a:buFont typeface="Arial"/>
                <a:buNone/>
              </a:pPr>
              <a:r>
                <a:rPr lang="pl" sz="2499" b="0" i="0" u="none" strike="noStrike" cap="none" dirty="0">
                  <a:solidFill>
                    <a:srgbClr val="1E2328"/>
                  </a:solidFill>
                  <a:latin typeface="Montserrat"/>
                  <a:ea typeface="Montserrat"/>
                  <a:cs typeface="Montserrat"/>
                  <a:sym typeface="Montserrat"/>
                </a:rPr>
                <a:t>Moduł 3, Unit </a:t>
              </a:r>
              <a:r>
                <a:rPr lang="pl" sz="2499" dirty="0">
                  <a:solidFill>
                    <a:srgbClr val="1E2328"/>
                  </a:solidFill>
                  <a:latin typeface="Montserrat"/>
                  <a:ea typeface="Montserrat"/>
                  <a:cs typeface="Montserrat"/>
                  <a:sym typeface="Montserrat"/>
                </a:rPr>
                <a:t>4</a:t>
              </a:r>
              <a:endParaRPr sz="1400" b="0" i="0" u="none" strike="noStrike" cap="none" dirty="0">
                <a:solidFill>
                  <a:srgbClr val="000000"/>
                </a:solidFill>
                <a:latin typeface="Arial"/>
                <a:ea typeface="Arial"/>
                <a:cs typeface="Arial"/>
                <a:sym typeface="Arial"/>
              </a:endParaRPr>
            </a:p>
          </p:txBody>
        </p:sp>
        <p:sp>
          <p:nvSpPr>
            <p:cNvPr id="815" name="Google Shape;815;g2d90e5fdcfd_0_30"/>
            <p:cNvSpPr txBox="1"/>
            <p:nvPr/>
          </p:nvSpPr>
          <p:spPr>
            <a:xfrm rot="-5400000">
              <a:off x="20850950" y="9698250"/>
              <a:ext cx="4923000" cy="3693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chemeClr val="dk1"/>
                </a:buClr>
                <a:buSzPts val="1800"/>
                <a:buFont typeface="Arial"/>
                <a:buNone/>
              </a:pPr>
              <a:r>
                <a:rPr lang="pl" sz="1800" b="0" i="0" u="sng" strike="noStrike" cap="none">
                  <a:solidFill>
                    <a:schemeClr val="hlink"/>
                  </a:solidFill>
                  <a:latin typeface="Montserrat"/>
                  <a:ea typeface="Montserrat"/>
                  <a:cs typeface="Montserrat"/>
                  <a:sym typeface="Montserrat"/>
                  <a:hlinkClick r:id="rId5"/>
                </a:rPr>
                <a:t>www.fashionupproject.com</a:t>
              </a:r>
              <a:endParaRPr sz="1400" b="0" i="0" u="none" strike="noStrike" cap="none">
                <a:solidFill>
                  <a:srgbClr val="000000"/>
                </a:solidFill>
                <a:latin typeface="Arial"/>
                <a:ea typeface="Arial"/>
                <a:cs typeface="Arial"/>
                <a:sym typeface="Arial"/>
              </a:endParaRPr>
            </a:p>
          </p:txBody>
        </p:sp>
      </p:grpSp>
      <p:cxnSp>
        <p:nvCxnSpPr>
          <p:cNvPr id="816" name="Google Shape;816;g2d90e5fdcfd_0_30"/>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817" name="Google Shape;817;g2d90e5fdcfd_0_30"/>
          <p:cNvGrpSpPr/>
          <p:nvPr/>
        </p:nvGrpSpPr>
        <p:grpSpPr>
          <a:xfrm>
            <a:off x="10948449" y="2091441"/>
            <a:ext cx="3622164" cy="7165318"/>
            <a:chOff x="0" y="0"/>
            <a:chExt cx="2620010" cy="5182870"/>
          </a:xfrm>
        </p:grpSpPr>
        <p:sp>
          <p:nvSpPr>
            <p:cNvPr id="818" name="Google Shape;818;g2d90e5fdcfd_0_30"/>
            <p:cNvSpPr/>
            <p:nvPr/>
          </p:nvSpPr>
          <p:spPr>
            <a:xfrm>
              <a:off x="53340" y="25400"/>
              <a:ext cx="2513330" cy="5132070"/>
            </a:xfrm>
            <a:custGeom>
              <a:avLst/>
              <a:gdLst/>
              <a:ahLst/>
              <a:cxnLst/>
              <a:rect l="l" t="t" r="r" b="b"/>
              <a:pathLst>
                <a:path w="2513330" h="5132070" extrusionOk="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g2d90e5fdcfd_0_30"/>
            <p:cNvSpPr/>
            <p:nvPr/>
          </p:nvSpPr>
          <p:spPr>
            <a:xfrm>
              <a:off x="1121410" y="198120"/>
              <a:ext cx="347980" cy="43180"/>
            </a:xfrm>
            <a:custGeom>
              <a:avLst/>
              <a:gdLst/>
              <a:ahLst/>
              <a:cxnLst/>
              <a:rect l="l" t="t" r="r" b="b"/>
              <a:pathLst>
                <a:path w="347980" h="43180" extrusionOk="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g2d90e5fdcfd_0_30"/>
            <p:cNvSpPr/>
            <p:nvPr/>
          </p:nvSpPr>
          <p:spPr>
            <a:xfrm>
              <a:off x="1578312" y="187909"/>
              <a:ext cx="66636" cy="63602"/>
            </a:xfrm>
            <a:custGeom>
              <a:avLst/>
              <a:gdLst/>
              <a:ahLst/>
              <a:cxnLst/>
              <a:rect l="l" t="t" r="r" b="b"/>
              <a:pathLst>
                <a:path w="66636" h="63602" extrusionOk="0">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g2d90e5fdcfd_0_30"/>
            <p:cNvSpPr/>
            <p:nvPr/>
          </p:nvSpPr>
          <p:spPr>
            <a:xfrm>
              <a:off x="0" y="685800"/>
              <a:ext cx="27940" cy="213360"/>
            </a:xfrm>
            <a:custGeom>
              <a:avLst/>
              <a:gdLst/>
              <a:ahLst/>
              <a:cxnLst/>
              <a:rect l="l" t="t" r="r" b="b"/>
              <a:pathLst>
                <a:path w="27940" h="213360" extrusionOk="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g2d90e5fdcfd_0_30"/>
            <p:cNvSpPr/>
            <p:nvPr/>
          </p:nvSpPr>
          <p:spPr>
            <a:xfrm>
              <a:off x="0" y="1057910"/>
              <a:ext cx="27940" cy="384810"/>
            </a:xfrm>
            <a:custGeom>
              <a:avLst/>
              <a:gdLst/>
              <a:ahLst/>
              <a:cxnLst/>
              <a:rect l="l" t="t" r="r" b="b"/>
              <a:pathLst>
                <a:path w="27940" h="384810" extrusionOk="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3" name="Google Shape;823;g2d90e5fdcfd_0_30"/>
            <p:cNvSpPr/>
            <p:nvPr/>
          </p:nvSpPr>
          <p:spPr>
            <a:xfrm>
              <a:off x="0" y="1526540"/>
              <a:ext cx="27940" cy="386080"/>
            </a:xfrm>
            <a:custGeom>
              <a:avLst/>
              <a:gdLst/>
              <a:ahLst/>
              <a:cxnLst/>
              <a:rect l="l" t="t" r="r" b="b"/>
              <a:pathLst>
                <a:path w="27940" h="386080" extrusionOk="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4" name="Google Shape;824;g2d90e5fdcfd_0_30"/>
            <p:cNvSpPr/>
            <p:nvPr/>
          </p:nvSpPr>
          <p:spPr>
            <a:xfrm>
              <a:off x="2592070" y="1184910"/>
              <a:ext cx="27940" cy="618490"/>
            </a:xfrm>
            <a:custGeom>
              <a:avLst/>
              <a:gdLst/>
              <a:ahLst/>
              <a:cxnLst/>
              <a:rect l="l" t="t" r="r" b="b"/>
              <a:pathLst>
                <a:path w="27940" h="618490" extrusionOk="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g2d90e5fdcfd_0_30"/>
            <p:cNvSpPr/>
            <p:nvPr/>
          </p:nvSpPr>
          <p:spPr>
            <a:xfrm>
              <a:off x="27940" y="0"/>
              <a:ext cx="2564130" cy="5182870"/>
            </a:xfrm>
            <a:custGeom>
              <a:avLst/>
              <a:gdLst/>
              <a:ahLst/>
              <a:cxnLst/>
              <a:rect l="l" t="t" r="r" b="b"/>
              <a:pathLst>
                <a:path w="2564130" h="5182870" extrusionOk="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26" name="Google Shape;826;g2d90e5fdcfd_0_30"/>
          <p:cNvSpPr txBox="1"/>
          <p:nvPr/>
        </p:nvSpPr>
        <p:spPr>
          <a:xfrm>
            <a:off x="1400125" y="1457450"/>
            <a:ext cx="9571500" cy="923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pl" sz="6000" dirty="0">
                <a:solidFill>
                  <a:srgbClr val="1E2328"/>
                </a:solidFill>
                <a:latin typeface="Montserrat Black"/>
                <a:ea typeface="Montserrat Black"/>
                <a:cs typeface="Montserrat Black"/>
                <a:sym typeface="Montserrat Black"/>
              </a:rPr>
              <a:t>LOKALNIE</a:t>
            </a:r>
            <a:endParaRPr sz="1400" b="0" i="0" u="none" strike="noStrike" cap="none" dirty="0">
              <a:solidFill>
                <a:srgbClr val="000000"/>
              </a:solidFill>
              <a:latin typeface="Montserrat Black"/>
              <a:ea typeface="Montserrat Black"/>
              <a:cs typeface="Montserrat Black"/>
              <a:sym typeface="Montserrat Black"/>
            </a:endParaRPr>
          </a:p>
        </p:txBody>
      </p:sp>
      <p:sp>
        <p:nvSpPr>
          <p:cNvPr id="827" name="Google Shape;827;g2d90e5fdcfd_0_30"/>
          <p:cNvSpPr txBox="1"/>
          <p:nvPr/>
        </p:nvSpPr>
        <p:spPr>
          <a:xfrm>
            <a:off x="637954" y="2615928"/>
            <a:ext cx="10167300" cy="6924973"/>
          </a:xfrm>
          <a:prstGeom prst="rect">
            <a:avLst/>
          </a:prstGeom>
          <a:noFill/>
          <a:ln>
            <a:noFill/>
          </a:ln>
        </p:spPr>
        <p:txBody>
          <a:bodyPr spcFirstLastPara="1" wrap="square" lIns="0" tIns="0" rIns="0" bIns="0" anchor="t" anchorCtr="0">
            <a:spAutoFit/>
          </a:bodyPr>
          <a:lstStyle/>
          <a:p>
            <a:pPr marL="0" marR="0" lvl="0" indent="0" algn="l" rtl="0">
              <a:lnSpc>
                <a:spcPct val="150022"/>
              </a:lnSpc>
              <a:spcBef>
                <a:spcPts val="0"/>
              </a:spcBef>
              <a:spcAft>
                <a:spcPts val="0"/>
              </a:spcAft>
              <a:buNone/>
            </a:pPr>
            <a:r>
              <a:rPr lang="pl" sz="2000" dirty="0">
                <a:solidFill>
                  <a:srgbClr val="1E2328"/>
                </a:solidFill>
                <a:latin typeface="Montserrat"/>
                <a:ea typeface="Montserrat"/>
                <a:cs typeface="Montserrat"/>
                <a:sym typeface="Montserrat"/>
              </a:rPr>
              <a:t>W zglobalizowanym świecie powszechne jest, że produkty są wytwarzane na innym kontynencie niż ten, na którym są sprzedawane.</a:t>
            </a:r>
            <a:endParaRPr sz="2000"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r>
              <a:rPr lang="pl" sz="2000" dirty="0">
                <a:solidFill>
                  <a:srgbClr val="1E2328"/>
                </a:solidFill>
                <a:latin typeface="Montserrat"/>
                <a:ea typeface="Montserrat"/>
                <a:cs typeface="Montserrat"/>
                <a:sym typeface="Montserrat"/>
              </a:rPr>
              <a:t>Duża różnica między krajami w zakresie płac i praw pracowniczych sprawia, że praca w niektórych obszarach jest znacznie tańsza, a transport stanowi koszt resztkowy w tym równaniu. Jest to najbardziej ekonomiczny, ale nie najbardziej zrównoważony wybór i taki, który będzie wiązał się z dużymi kosztami w przyszłości, zarówno dla środowiska, jak i dla społeczeństwa.</a:t>
            </a:r>
            <a:endParaRPr sz="2000"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r>
              <a:rPr lang="pl" sz="2000" dirty="0">
                <a:solidFill>
                  <a:srgbClr val="1E2328"/>
                </a:solidFill>
                <a:latin typeface="Montserrat"/>
                <a:ea typeface="Montserrat"/>
                <a:cs typeface="Montserrat"/>
                <a:sym typeface="Montserrat"/>
              </a:rPr>
              <a:t>Aby projektować z myślą o zrównoważonym rozwoju, trzeba wziąć pod uwagę nie tylko </a:t>
            </a:r>
            <a:r>
              <a:rPr lang="pl" sz="2000" b="1" dirty="0">
                <a:solidFill>
                  <a:srgbClr val="1E2328"/>
                </a:solidFill>
                <a:latin typeface="Montserrat"/>
                <a:ea typeface="Montserrat"/>
                <a:cs typeface="Montserrat"/>
                <a:sym typeface="Montserrat"/>
              </a:rPr>
              <a:t>oddziaływanie na środowisko </a:t>
            </a:r>
            <a:r>
              <a:rPr lang="pl" sz="2000" dirty="0">
                <a:solidFill>
                  <a:srgbClr val="1E2328"/>
                </a:solidFill>
                <a:latin typeface="Montserrat"/>
                <a:ea typeface="Montserrat"/>
                <a:cs typeface="Montserrat"/>
                <a:sym typeface="Montserrat"/>
              </a:rPr>
              <a:t>materiałów i produktów transportowanych po całym świecie, ale także </a:t>
            </a:r>
            <a:r>
              <a:rPr lang="pl" sz="2000" b="1" dirty="0">
                <a:solidFill>
                  <a:srgbClr val="1E2328"/>
                </a:solidFill>
                <a:latin typeface="Montserrat"/>
                <a:ea typeface="Montserrat"/>
                <a:cs typeface="Montserrat"/>
                <a:sym typeface="Montserrat"/>
              </a:rPr>
              <a:t>społeczne skutki </a:t>
            </a:r>
            <a:r>
              <a:rPr lang="pl" sz="2000" dirty="0">
                <a:solidFill>
                  <a:srgbClr val="1E2328"/>
                </a:solidFill>
                <a:latin typeface="Montserrat"/>
                <a:ea typeface="Montserrat"/>
                <a:cs typeface="Montserrat"/>
                <a:sym typeface="Montserrat"/>
              </a:rPr>
              <a:t>eksploatacji innych ludzi: taniej i nieetycznej siły roboczej, np. pracy dzieci lub nadmiernej liczby godzin pracy. Pozyskiwanie materiałów lokalnie, gdy tylko jest to możliwe, zmniejszy ślad węglowy produktów, jednocześnie wspierając lokalne społeczności. Wykorzystanie lokalnej siły roboczej to najłatwiejszy sposób na kontrolę jakości, a także warunków pracy.</a:t>
            </a:r>
            <a:endParaRPr sz="2000" dirty="0">
              <a:solidFill>
                <a:srgbClr val="1E2328"/>
              </a:solidFill>
              <a:latin typeface="Montserrat"/>
              <a:ea typeface="Montserrat"/>
              <a:cs typeface="Montserrat"/>
              <a:sym typeface="Montserrat"/>
            </a:endParaRPr>
          </a:p>
        </p:txBody>
      </p:sp>
      <p:sp>
        <p:nvSpPr>
          <p:cNvPr id="828" name="Google Shape;828;g2d90e5fdcfd_0_30"/>
          <p:cNvSpPr txBox="1"/>
          <p:nvPr/>
        </p:nvSpPr>
        <p:spPr>
          <a:xfrm>
            <a:off x="1031566" y="351095"/>
            <a:ext cx="4506600" cy="384600"/>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Clr>
                <a:srgbClr val="000000"/>
              </a:buClr>
              <a:buSzPts val="2499"/>
              <a:buFont typeface="Arial"/>
              <a:buNone/>
            </a:pPr>
            <a:r>
              <a:rPr lang="pl" sz="2499" b="0" i="0" u="none" strike="noStrike" cap="none">
                <a:solidFill>
                  <a:srgbClr val="1E2328"/>
                </a:solidFill>
                <a:latin typeface="DM Serif Display"/>
                <a:ea typeface="DM Serif Display"/>
                <a:cs typeface="DM Serif Display"/>
                <a:sym typeface="DM Serif Display"/>
              </a:rPr>
              <a:t>Program szkoleniowy UpTraK</a:t>
            </a:r>
            <a:endParaRPr sz="1400" b="0" i="0" u="none" strike="noStrike" cap="none">
              <a:solidFill>
                <a:srgbClr val="000000"/>
              </a:solidFill>
              <a:latin typeface="Arial"/>
              <a:ea typeface="Arial"/>
              <a:cs typeface="Arial"/>
              <a:sym typeface="Arial"/>
            </a:endParaRPr>
          </a:p>
        </p:txBody>
      </p:sp>
      <p:sp>
        <p:nvSpPr>
          <p:cNvPr id="829" name="Google Shape;829;g2d90e5fdcfd_0_30"/>
          <p:cNvSpPr txBox="1"/>
          <p:nvPr/>
        </p:nvSpPr>
        <p:spPr>
          <a:xfrm>
            <a:off x="9462027" y="9606414"/>
            <a:ext cx="6594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pl" sz="1800" u="sng" dirty="0">
                <a:solidFill>
                  <a:schemeClr val="hlink"/>
                </a:solidFill>
                <a:latin typeface="Montserrat"/>
                <a:ea typeface="Montserrat"/>
                <a:cs typeface="Montserrat"/>
                <a:sym typeface="Montserrat"/>
                <a:hlinkClick r:id="rId6"/>
              </a:rPr>
              <a:t>kiedyś twoje dżinsy będą mogły być uprawiane w szklarni</a:t>
            </a:r>
            <a:endParaRPr sz="1800" b="0" i="0" u="none" strike="noStrike" cap="none" dirty="0">
              <a:solidFill>
                <a:srgbClr val="000000"/>
              </a:solidFill>
              <a:latin typeface="Calibri"/>
              <a:ea typeface="Calibri"/>
              <a:cs typeface="Calibri"/>
              <a:sym typeface="Calibri"/>
            </a:endParaRPr>
          </a:p>
        </p:txBody>
      </p:sp>
      <p:sp>
        <p:nvSpPr>
          <p:cNvPr id="830" name="Google Shape;830;g2d90e5fdcfd_0_30"/>
          <p:cNvSpPr/>
          <p:nvPr/>
        </p:nvSpPr>
        <p:spPr>
          <a:xfrm>
            <a:off x="8654661" y="9496746"/>
            <a:ext cx="699514" cy="699514"/>
          </a:xfrm>
          <a:custGeom>
            <a:avLst/>
            <a:gdLst/>
            <a:ahLst/>
            <a:cxnLst/>
            <a:rect l="l" t="t" r="r" b="b"/>
            <a:pathLst>
              <a:path w="699514" h="699514" extrusionOk="0">
                <a:moveTo>
                  <a:pt x="0" y="0"/>
                </a:moveTo>
                <a:lnTo>
                  <a:pt x="699514" y="0"/>
                </a:lnTo>
                <a:lnTo>
                  <a:pt x="699514" y="699514"/>
                </a:lnTo>
                <a:lnTo>
                  <a:pt x="0" y="699514"/>
                </a:lnTo>
                <a:lnTo>
                  <a:pt x="0" y="0"/>
                </a:lnTo>
                <a:close/>
              </a:path>
            </a:pathLst>
          </a:custGeom>
          <a:blipFill rotWithShape="1">
            <a:blip r:embed="rId7">
              <a:alphaModFix/>
            </a:blip>
            <a:stretch>
              <a:fillRect/>
            </a:stretch>
          </a:blipFill>
          <a:ln>
            <a:noFill/>
          </a:ln>
        </p:spPr>
        <p:txBody>
          <a:bodyPr/>
          <a:lstStyle/>
          <a:p>
            <a:endParaRPr lang="pl-PL"/>
          </a:p>
        </p:txBody>
      </p:sp>
      <p:grpSp>
        <p:nvGrpSpPr>
          <p:cNvPr id="831" name="Google Shape;831;g2d90e5fdcfd_0_30"/>
          <p:cNvGrpSpPr/>
          <p:nvPr/>
        </p:nvGrpSpPr>
        <p:grpSpPr>
          <a:xfrm>
            <a:off x="6783160" y="9539596"/>
            <a:ext cx="7042427" cy="759542"/>
            <a:chOff x="0" y="0"/>
            <a:chExt cx="9389898" cy="1012723"/>
          </a:xfrm>
        </p:grpSpPr>
        <p:grpSp>
          <p:nvGrpSpPr>
            <p:cNvPr id="832" name="Google Shape;832;g2d90e5fdcfd_0_30"/>
            <p:cNvGrpSpPr/>
            <p:nvPr/>
          </p:nvGrpSpPr>
          <p:grpSpPr>
            <a:xfrm>
              <a:off x="0" y="0"/>
              <a:ext cx="9389898" cy="1012723"/>
              <a:chOff x="0" y="0"/>
              <a:chExt cx="3119050" cy="336397"/>
            </a:xfrm>
          </p:grpSpPr>
          <p:sp>
            <p:nvSpPr>
              <p:cNvPr id="833" name="Google Shape;833;g2d90e5fdcfd_0_30"/>
              <p:cNvSpPr/>
              <p:nvPr/>
            </p:nvSpPr>
            <p:spPr>
              <a:xfrm>
                <a:off x="0" y="0"/>
                <a:ext cx="742713" cy="249417"/>
              </a:xfrm>
              <a:custGeom>
                <a:avLst/>
                <a:gdLst/>
                <a:ahLst/>
                <a:cxnLst/>
                <a:rect l="l" t="t" r="r" b="b"/>
                <a:pathLst>
                  <a:path w="742713" h="249417" extrusionOk="0">
                    <a:moveTo>
                      <a:pt x="0" y="0"/>
                    </a:moveTo>
                    <a:lnTo>
                      <a:pt x="742713" y="0"/>
                    </a:lnTo>
                    <a:lnTo>
                      <a:pt x="742713" y="249417"/>
                    </a:lnTo>
                    <a:lnTo>
                      <a:pt x="0" y="249417"/>
                    </a:lnTo>
                    <a:close/>
                  </a:path>
                </a:pathLst>
              </a:custGeom>
              <a:solidFill>
                <a:srgbClr val="000000">
                  <a:alpha val="0"/>
                </a:srgbClr>
              </a:solidFill>
              <a:ln w="19050" cap="sq" cmpd="sng">
                <a:solidFill>
                  <a:srgbClr val="CFCF5A"/>
                </a:solidFill>
                <a:prstDash val="solid"/>
                <a:miter lim="8000"/>
                <a:headEnd type="none" w="sm" len="sm"/>
                <a:tailEnd type="none" w="sm" len="sm"/>
              </a:ln>
            </p:spPr>
            <p:txBody>
              <a:bodyPr/>
              <a:lstStyle/>
              <a:p>
                <a:endParaRPr lang="pl-PL"/>
              </a:p>
            </p:txBody>
          </p:sp>
          <p:sp>
            <p:nvSpPr>
              <p:cNvPr id="834" name="Google Shape;834;g2d90e5fdcfd_0_30"/>
              <p:cNvSpPr txBox="1"/>
              <p:nvPr/>
            </p:nvSpPr>
            <p:spPr>
              <a:xfrm>
                <a:off x="2376250" y="87097"/>
                <a:ext cx="742800" cy="249300"/>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35" name="Google Shape;835;g2d90e5fdcfd_0_30"/>
            <p:cNvSpPr txBox="1"/>
            <p:nvPr/>
          </p:nvSpPr>
          <p:spPr>
            <a:xfrm>
              <a:off x="0" y="199850"/>
              <a:ext cx="2235900" cy="443199"/>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pl" sz="1800" dirty="0">
                  <a:latin typeface="Montserrat"/>
                  <a:ea typeface="Montserrat"/>
                  <a:cs typeface="Montserrat"/>
                  <a:sym typeface="Montserrat"/>
                </a:rPr>
                <a:t>Czytaj</a:t>
              </a:r>
              <a:endParaRPr sz="1800" b="0" i="0" u="none" strike="noStrike" cap="none" dirty="0">
                <a:solidFill>
                  <a:srgbClr val="000000"/>
                </a:solidFill>
                <a:latin typeface="Montserrat"/>
                <a:ea typeface="Montserrat"/>
                <a:cs typeface="Montserrat"/>
                <a:sym typeface="Montserrat"/>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840" name="Google Shape;840;g2d8fe57aed0_0_269"/>
          <p:cNvGrpSpPr/>
          <p:nvPr/>
        </p:nvGrpSpPr>
        <p:grpSpPr>
          <a:xfrm>
            <a:off x="928050" y="1312125"/>
            <a:ext cx="12265553" cy="1214054"/>
            <a:chOff x="0" y="0"/>
            <a:chExt cx="2254200" cy="3661200"/>
          </a:xfrm>
        </p:grpSpPr>
        <p:sp>
          <p:nvSpPr>
            <p:cNvPr id="841" name="Google Shape;841;g2d8fe57aed0_0_269"/>
            <p:cNvSpPr/>
            <p:nvPr/>
          </p:nvSpPr>
          <p:spPr>
            <a:xfrm>
              <a:off x="0" y="0"/>
              <a:ext cx="2254172" cy="3661101"/>
            </a:xfrm>
            <a:custGeom>
              <a:avLst/>
              <a:gdLst/>
              <a:ahLst/>
              <a:cxnLst/>
              <a:rect l="l" t="t" r="r" b="b"/>
              <a:pathLst>
                <a:path w="2254172" h="3661101" extrusionOk="0">
                  <a:moveTo>
                    <a:pt x="0" y="0"/>
                  </a:moveTo>
                  <a:lnTo>
                    <a:pt x="2254172" y="0"/>
                  </a:lnTo>
                  <a:lnTo>
                    <a:pt x="2254172" y="3661101"/>
                  </a:lnTo>
                  <a:lnTo>
                    <a:pt x="0" y="3661101"/>
                  </a:lnTo>
                  <a:close/>
                </a:path>
              </a:pathLst>
            </a:custGeom>
            <a:solidFill>
              <a:srgbClr val="CFCF5A"/>
            </a:solidFill>
            <a:ln>
              <a:noFill/>
            </a:ln>
          </p:spPr>
          <p:txBody>
            <a:bodyPr/>
            <a:lstStyle/>
            <a:p>
              <a:endParaRPr lang="pl-PL"/>
            </a:p>
          </p:txBody>
        </p:sp>
        <p:sp>
          <p:nvSpPr>
            <p:cNvPr id="842" name="Google Shape;842;g2d8fe57aed0_0_269"/>
            <p:cNvSpPr txBox="1"/>
            <p:nvPr/>
          </p:nvSpPr>
          <p:spPr>
            <a:xfrm>
              <a:off x="0" y="0"/>
              <a:ext cx="2254200" cy="36612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43" name="Google Shape;843;g2d8fe57aed0_0_269"/>
          <p:cNvGrpSpPr/>
          <p:nvPr/>
        </p:nvGrpSpPr>
        <p:grpSpPr>
          <a:xfrm>
            <a:off x="12759477" y="5674870"/>
            <a:ext cx="2839841" cy="4612380"/>
            <a:chOff x="0" y="0"/>
            <a:chExt cx="2254200" cy="3661200"/>
          </a:xfrm>
        </p:grpSpPr>
        <p:sp>
          <p:nvSpPr>
            <p:cNvPr id="844" name="Google Shape;844;g2d8fe57aed0_0_269"/>
            <p:cNvSpPr/>
            <p:nvPr/>
          </p:nvSpPr>
          <p:spPr>
            <a:xfrm>
              <a:off x="0" y="0"/>
              <a:ext cx="2254172" cy="3661101"/>
            </a:xfrm>
            <a:custGeom>
              <a:avLst/>
              <a:gdLst/>
              <a:ahLst/>
              <a:cxnLst/>
              <a:rect l="l" t="t" r="r" b="b"/>
              <a:pathLst>
                <a:path w="2254172" h="3661101" extrusionOk="0">
                  <a:moveTo>
                    <a:pt x="0" y="0"/>
                  </a:moveTo>
                  <a:lnTo>
                    <a:pt x="2254172" y="0"/>
                  </a:lnTo>
                  <a:lnTo>
                    <a:pt x="2254172" y="3661101"/>
                  </a:lnTo>
                  <a:lnTo>
                    <a:pt x="0" y="3661101"/>
                  </a:lnTo>
                  <a:close/>
                </a:path>
              </a:pathLst>
            </a:custGeom>
            <a:solidFill>
              <a:srgbClr val="CFCF5A"/>
            </a:solidFill>
            <a:ln>
              <a:noFill/>
            </a:ln>
          </p:spPr>
          <p:txBody>
            <a:bodyPr/>
            <a:lstStyle/>
            <a:p>
              <a:endParaRPr lang="pl-PL"/>
            </a:p>
          </p:txBody>
        </p:sp>
        <p:sp>
          <p:nvSpPr>
            <p:cNvPr id="845" name="Google Shape;845;g2d8fe57aed0_0_269"/>
            <p:cNvSpPr txBox="1"/>
            <p:nvPr/>
          </p:nvSpPr>
          <p:spPr>
            <a:xfrm>
              <a:off x="0" y="0"/>
              <a:ext cx="2254200" cy="36612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846" name="Google Shape;846;g2d8fe57aed0_0_269"/>
          <p:cNvPicPr preferRelativeResize="0"/>
          <p:nvPr/>
        </p:nvPicPr>
        <p:blipFill rotWithShape="1">
          <a:blip r:embed="rId3">
            <a:alphaModFix/>
          </a:blip>
          <a:srcRect l="6192" r="30424"/>
          <a:stretch/>
        </p:blipFill>
        <p:spPr>
          <a:xfrm>
            <a:off x="11165900" y="2265200"/>
            <a:ext cx="3187776" cy="6889276"/>
          </a:xfrm>
          <a:prstGeom prst="rect">
            <a:avLst/>
          </a:prstGeom>
          <a:noFill/>
          <a:ln>
            <a:noFill/>
          </a:ln>
        </p:spPr>
      </p:pic>
      <p:grpSp>
        <p:nvGrpSpPr>
          <p:cNvPr id="847" name="Google Shape;847;g2d8fe57aed0_0_269"/>
          <p:cNvGrpSpPr/>
          <p:nvPr/>
        </p:nvGrpSpPr>
        <p:grpSpPr>
          <a:xfrm>
            <a:off x="0" y="0"/>
            <a:ext cx="18288000" cy="10287000"/>
            <a:chOff x="0" y="0"/>
            <a:chExt cx="24384000" cy="13716000"/>
          </a:xfrm>
        </p:grpSpPr>
        <p:cxnSp>
          <p:nvCxnSpPr>
            <p:cNvPr id="848" name="Google Shape;848;g2d8fe57aed0_0_269"/>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849" name="Google Shape;849;g2d8fe57aed0_0_269"/>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850" name="Google Shape;850;g2d8fe57aed0_0_269"/>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4">
                <a:alphaModFix/>
              </a:blip>
              <a:stretch>
                <a:fillRect/>
              </a:stretch>
            </a:blipFill>
            <a:ln>
              <a:noFill/>
            </a:ln>
          </p:spPr>
          <p:txBody>
            <a:bodyPr/>
            <a:lstStyle/>
            <a:p>
              <a:endParaRPr lang="pl-PL"/>
            </a:p>
          </p:txBody>
        </p:sp>
        <p:sp>
          <p:nvSpPr>
            <p:cNvPr id="851" name="Google Shape;851;g2d8fe57aed0_0_269"/>
            <p:cNvSpPr txBox="1"/>
            <p:nvPr/>
          </p:nvSpPr>
          <p:spPr>
            <a:xfrm>
              <a:off x="9588879" y="439208"/>
              <a:ext cx="3675000" cy="625641"/>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Clr>
                  <a:srgbClr val="000000"/>
                </a:buClr>
                <a:buSzPts val="2499"/>
                <a:buFont typeface="Arial"/>
                <a:buNone/>
              </a:pPr>
              <a:r>
                <a:rPr lang="pl" sz="2499" b="0" i="0" u="none" strike="noStrike" cap="none" dirty="0">
                  <a:solidFill>
                    <a:srgbClr val="1E2328"/>
                  </a:solidFill>
                  <a:latin typeface="Montserrat"/>
                  <a:ea typeface="Montserrat"/>
                  <a:cs typeface="Montserrat"/>
                  <a:sym typeface="Montserrat"/>
                </a:rPr>
                <a:t>Moduł 3, Unit </a:t>
              </a:r>
              <a:r>
                <a:rPr lang="pl" sz="2499" dirty="0">
                  <a:solidFill>
                    <a:srgbClr val="1E2328"/>
                  </a:solidFill>
                  <a:latin typeface="Montserrat"/>
                  <a:ea typeface="Montserrat"/>
                  <a:cs typeface="Montserrat"/>
                  <a:sym typeface="Montserrat"/>
                </a:rPr>
                <a:t>4</a:t>
              </a:r>
              <a:endParaRPr sz="1400" b="0" i="0" u="none" strike="noStrike" cap="none" dirty="0">
                <a:solidFill>
                  <a:srgbClr val="000000"/>
                </a:solidFill>
                <a:latin typeface="Arial"/>
                <a:ea typeface="Arial"/>
                <a:cs typeface="Arial"/>
                <a:sym typeface="Arial"/>
              </a:endParaRPr>
            </a:p>
          </p:txBody>
        </p:sp>
        <p:sp>
          <p:nvSpPr>
            <p:cNvPr id="852" name="Google Shape;852;g2d8fe57aed0_0_269"/>
            <p:cNvSpPr txBox="1"/>
            <p:nvPr/>
          </p:nvSpPr>
          <p:spPr>
            <a:xfrm rot="-5400000">
              <a:off x="20850950" y="9698250"/>
              <a:ext cx="4923000" cy="3693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chemeClr val="dk1"/>
                </a:buClr>
                <a:buSzPts val="1800"/>
                <a:buFont typeface="Arial"/>
                <a:buNone/>
              </a:pPr>
              <a:r>
                <a:rPr lang="pl" sz="1800" b="0" i="0" u="sng" strike="noStrike" cap="none">
                  <a:solidFill>
                    <a:schemeClr val="hlink"/>
                  </a:solidFill>
                  <a:latin typeface="Montserrat"/>
                  <a:ea typeface="Montserrat"/>
                  <a:cs typeface="Montserrat"/>
                  <a:sym typeface="Montserrat"/>
                  <a:hlinkClick r:id="rId5"/>
                </a:rPr>
                <a:t>www.fashionupproject.com</a:t>
              </a:r>
              <a:endParaRPr sz="1400" b="0" i="0" u="none" strike="noStrike" cap="none">
                <a:solidFill>
                  <a:srgbClr val="000000"/>
                </a:solidFill>
                <a:latin typeface="Arial"/>
                <a:ea typeface="Arial"/>
                <a:cs typeface="Arial"/>
                <a:sym typeface="Arial"/>
              </a:endParaRPr>
            </a:p>
          </p:txBody>
        </p:sp>
      </p:grpSp>
      <p:cxnSp>
        <p:nvCxnSpPr>
          <p:cNvPr id="853" name="Google Shape;853;g2d8fe57aed0_0_269"/>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854" name="Google Shape;854;g2d8fe57aed0_0_269"/>
          <p:cNvGrpSpPr/>
          <p:nvPr/>
        </p:nvGrpSpPr>
        <p:grpSpPr>
          <a:xfrm>
            <a:off x="10948449" y="2091441"/>
            <a:ext cx="3622164" cy="7165318"/>
            <a:chOff x="0" y="0"/>
            <a:chExt cx="2620010" cy="5182870"/>
          </a:xfrm>
        </p:grpSpPr>
        <p:sp>
          <p:nvSpPr>
            <p:cNvPr id="855" name="Google Shape;855;g2d8fe57aed0_0_269"/>
            <p:cNvSpPr/>
            <p:nvPr/>
          </p:nvSpPr>
          <p:spPr>
            <a:xfrm>
              <a:off x="53340" y="25400"/>
              <a:ext cx="2513330" cy="5132070"/>
            </a:xfrm>
            <a:custGeom>
              <a:avLst/>
              <a:gdLst/>
              <a:ahLst/>
              <a:cxnLst/>
              <a:rect l="l" t="t" r="r" b="b"/>
              <a:pathLst>
                <a:path w="2513330" h="5132070" extrusionOk="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6" name="Google Shape;856;g2d8fe57aed0_0_269"/>
            <p:cNvSpPr/>
            <p:nvPr/>
          </p:nvSpPr>
          <p:spPr>
            <a:xfrm>
              <a:off x="1121410" y="198120"/>
              <a:ext cx="347980" cy="43180"/>
            </a:xfrm>
            <a:custGeom>
              <a:avLst/>
              <a:gdLst/>
              <a:ahLst/>
              <a:cxnLst/>
              <a:rect l="l" t="t" r="r" b="b"/>
              <a:pathLst>
                <a:path w="347980" h="43180" extrusionOk="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g2d8fe57aed0_0_269"/>
            <p:cNvSpPr/>
            <p:nvPr/>
          </p:nvSpPr>
          <p:spPr>
            <a:xfrm>
              <a:off x="1578312" y="187909"/>
              <a:ext cx="66636" cy="63602"/>
            </a:xfrm>
            <a:custGeom>
              <a:avLst/>
              <a:gdLst/>
              <a:ahLst/>
              <a:cxnLst/>
              <a:rect l="l" t="t" r="r" b="b"/>
              <a:pathLst>
                <a:path w="66636" h="63602" extrusionOk="0">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8" name="Google Shape;858;g2d8fe57aed0_0_269"/>
            <p:cNvSpPr/>
            <p:nvPr/>
          </p:nvSpPr>
          <p:spPr>
            <a:xfrm>
              <a:off x="0" y="685800"/>
              <a:ext cx="27940" cy="213360"/>
            </a:xfrm>
            <a:custGeom>
              <a:avLst/>
              <a:gdLst/>
              <a:ahLst/>
              <a:cxnLst/>
              <a:rect l="l" t="t" r="r" b="b"/>
              <a:pathLst>
                <a:path w="27940" h="213360" extrusionOk="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9" name="Google Shape;859;g2d8fe57aed0_0_269"/>
            <p:cNvSpPr/>
            <p:nvPr/>
          </p:nvSpPr>
          <p:spPr>
            <a:xfrm>
              <a:off x="0" y="1057910"/>
              <a:ext cx="27940" cy="384810"/>
            </a:xfrm>
            <a:custGeom>
              <a:avLst/>
              <a:gdLst/>
              <a:ahLst/>
              <a:cxnLst/>
              <a:rect l="l" t="t" r="r" b="b"/>
              <a:pathLst>
                <a:path w="27940" h="384810" extrusionOk="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g2d8fe57aed0_0_269"/>
            <p:cNvSpPr/>
            <p:nvPr/>
          </p:nvSpPr>
          <p:spPr>
            <a:xfrm>
              <a:off x="0" y="1526540"/>
              <a:ext cx="27940" cy="386080"/>
            </a:xfrm>
            <a:custGeom>
              <a:avLst/>
              <a:gdLst/>
              <a:ahLst/>
              <a:cxnLst/>
              <a:rect l="l" t="t" r="r" b="b"/>
              <a:pathLst>
                <a:path w="27940" h="386080" extrusionOk="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1" name="Google Shape;861;g2d8fe57aed0_0_269"/>
            <p:cNvSpPr/>
            <p:nvPr/>
          </p:nvSpPr>
          <p:spPr>
            <a:xfrm>
              <a:off x="2592070" y="1184910"/>
              <a:ext cx="27940" cy="618490"/>
            </a:xfrm>
            <a:custGeom>
              <a:avLst/>
              <a:gdLst/>
              <a:ahLst/>
              <a:cxnLst/>
              <a:rect l="l" t="t" r="r" b="b"/>
              <a:pathLst>
                <a:path w="27940" h="618490" extrusionOk="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2" name="Google Shape;862;g2d8fe57aed0_0_269"/>
            <p:cNvSpPr/>
            <p:nvPr/>
          </p:nvSpPr>
          <p:spPr>
            <a:xfrm>
              <a:off x="27940" y="0"/>
              <a:ext cx="2564130" cy="5182870"/>
            </a:xfrm>
            <a:custGeom>
              <a:avLst/>
              <a:gdLst/>
              <a:ahLst/>
              <a:cxnLst/>
              <a:rect l="l" t="t" r="r" b="b"/>
              <a:pathLst>
                <a:path w="2564130" h="5182870" extrusionOk="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63" name="Google Shape;863;g2d8fe57aed0_0_269"/>
          <p:cNvSpPr txBox="1"/>
          <p:nvPr/>
        </p:nvSpPr>
        <p:spPr>
          <a:xfrm>
            <a:off x="1400124" y="1457450"/>
            <a:ext cx="11614871" cy="923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pl" sz="6000" dirty="0">
                <a:solidFill>
                  <a:srgbClr val="1E2328"/>
                </a:solidFill>
                <a:latin typeface="Montserrat Black"/>
                <a:ea typeface="Montserrat Black"/>
                <a:cs typeface="Montserrat Black"/>
                <a:sym typeface="Montserrat Black"/>
              </a:rPr>
              <a:t>WYKONANE NA ŻĄDANIE</a:t>
            </a:r>
            <a:endParaRPr sz="1400" b="0" i="0" u="none" strike="noStrike" cap="none" dirty="0">
              <a:solidFill>
                <a:srgbClr val="000000"/>
              </a:solidFill>
              <a:latin typeface="Montserrat Black"/>
              <a:ea typeface="Montserrat Black"/>
              <a:cs typeface="Montserrat Black"/>
              <a:sym typeface="Montserrat Black"/>
            </a:endParaRPr>
          </a:p>
        </p:txBody>
      </p:sp>
      <p:sp>
        <p:nvSpPr>
          <p:cNvPr id="864" name="Google Shape;864;g2d8fe57aed0_0_269"/>
          <p:cNvSpPr txBox="1"/>
          <p:nvPr/>
        </p:nvSpPr>
        <p:spPr>
          <a:xfrm>
            <a:off x="257531" y="2526146"/>
            <a:ext cx="10394286" cy="8309967"/>
          </a:xfrm>
          <a:prstGeom prst="rect">
            <a:avLst/>
          </a:prstGeom>
          <a:noFill/>
          <a:ln>
            <a:noFill/>
          </a:ln>
        </p:spPr>
        <p:txBody>
          <a:bodyPr spcFirstLastPara="1" wrap="square" lIns="0" tIns="0" rIns="0" bIns="0" anchor="t" anchorCtr="0">
            <a:spAutoFit/>
          </a:bodyPr>
          <a:lstStyle/>
          <a:p>
            <a:pPr marL="0" marR="0" lvl="0" indent="0" algn="l" rtl="0">
              <a:lnSpc>
                <a:spcPct val="150022"/>
              </a:lnSpc>
              <a:spcBef>
                <a:spcPts val="0"/>
              </a:spcBef>
              <a:spcAft>
                <a:spcPts val="0"/>
              </a:spcAft>
              <a:buNone/>
            </a:pPr>
            <a:r>
              <a:rPr lang="pl" sz="2000" dirty="0">
                <a:solidFill>
                  <a:srgbClr val="1E2328"/>
                </a:solidFill>
                <a:latin typeface="Montserrat"/>
                <a:ea typeface="Montserrat"/>
                <a:cs typeface="Montserrat"/>
                <a:sym typeface="Montserrat"/>
              </a:rPr>
              <a:t>Zrównoważony i wydajny model, który koncentruje się na produkcji tylko na podstawie złożonego zamówienia, a nie na masowej produkcji z wyprzedzeniem. Takie podejście ma na celu redukcję odpadów oraz minimalizację nadprodukcji i związanych z nią inwestycji. Oto kilka korzyści płynących z tej praktyki:</a:t>
            </a:r>
            <a:endParaRPr sz="2000" dirty="0">
              <a:solidFill>
                <a:srgbClr val="1E2328"/>
              </a:solidFill>
              <a:latin typeface="Montserrat"/>
              <a:ea typeface="Montserrat"/>
              <a:cs typeface="Montserrat"/>
              <a:sym typeface="Montserrat"/>
            </a:endParaRPr>
          </a:p>
          <a:p>
            <a:pPr marL="457200" marR="0" lvl="0" indent="-355600" algn="l" rtl="0">
              <a:lnSpc>
                <a:spcPct val="150022"/>
              </a:lnSpc>
              <a:spcBef>
                <a:spcPts val="0"/>
              </a:spcBef>
              <a:spcAft>
                <a:spcPts val="0"/>
              </a:spcAft>
              <a:buClr>
                <a:srgbClr val="1E2328"/>
              </a:buClr>
              <a:buSzPts val="2000"/>
              <a:buFont typeface="Montserrat"/>
              <a:buChar char="●"/>
            </a:pPr>
            <a:r>
              <a:rPr lang="pl" sz="2000" b="1" dirty="0">
                <a:solidFill>
                  <a:srgbClr val="1E2328"/>
                </a:solidFill>
                <a:latin typeface="Montserrat"/>
                <a:ea typeface="Montserrat"/>
                <a:cs typeface="Montserrat"/>
                <a:sym typeface="Montserrat"/>
              </a:rPr>
              <a:t>Przyjazne dla środowiska: </a:t>
            </a:r>
            <a:r>
              <a:rPr lang="pl" sz="2000" dirty="0">
                <a:solidFill>
                  <a:srgbClr val="1E2328"/>
                </a:solidFill>
                <a:latin typeface="Montserrat"/>
                <a:ea typeface="Montserrat"/>
                <a:cs typeface="Montserrat"/>
                <a:sym typeface="Montserrat"/>
              </a:rPr>
              <a:t>Zmniejsza ilość wytwarzanych odpadów, ponieważ nie ma nadwyżek magazynowych, i minimalizuje wpływ na środowisko niesprzedanych towarów.</a:t>
            </a:r>
            <a:endParaRPr sz="2000" dirty="0">
              <a:solidFill>
                <a:srgbClr val="1E2328"/>
              </a:solidFill>
              <a:latin typeface="Montserrat"/>
              <a:ea typeface="Montserrat"/>
              <a:cs typeface="Montserrat"/>
              <a:sym typeface="Montserrat"/>
            </a:endParaRPr>
          </a:p>
          <a:p>
            <a:pPr marL="457200" marR="0" lvl="0" indent="-355600" algn="l" rtl="0">
              <a:lnSpc>
                <a:spcPct val="150022"/>
              </a:lnSpc>
              <a:spcBef>
                <a:spcPts val="0"/>
              </a:spcBef>
              <a:spcAft>
                <a:spcPts val="0"/>
              </a:spcAft>
              <a:buClr>
                <a:srgbClr val="1E2328"/>
              </a:buClr>
              <a:buSzPts val="2000"/>
              <a:buFont typeface="Montserrat"/>
              <a:buChar char="●"/>
            </a:pPr>
            <a:r>
              <a:rPr lang="pl" sz="2000" b="1" dirty="0">
                <a:solidFill>
                  <a:srgbClr val="1E2328"/>
                </a:solidFill>
                <a:latin typeface="Montserrat"/>
                <a:ea typeface="Montserrat"/>
                <a:cs typeface="Montserrat"/>
                <a:sym typeface="Montserrat"/>
              </a:rPr>
              <a:t>Oszczędność: </a:t>
            </a:r>
            <a:r>
              <a:rPr lang="pl" sz="2000" dirty="0">
                <a:solidFill>
                  <a:srgbClr val="1E2328"/>
                </a:solidFill>
                <a:latin typeface="Montserrat"/>
                <a:ea typeface="Montserrat"/>
                <a:cs typeface="Montserrat"/>
                <a:sym typeface="Montserrat"/>
              </a:rPr>
              <a:t>zmniejsza potrzebę początkowego inwestowania w duże ilości zapasów, co obniża koszty przechowywania i magazynowania.</a:t>
            </a:r>
            <a:endParaRPr sz="2000" dirty="0">
              <a:solidFill>
                <a:srgbClr val="1E2328"/>
              </a:solidFill>
              <a:latin typeface="Montserrat"/>
              <a:ea typeface="Montserrat"/>
              <a:cs typeface="Montserrat"/>
              <a:sym typeface="Montserrat"/>
            </a:endParaRPr>
          </a:p>
          <a:p>
            <a:pPr marL="457200" marR="0" lvl="0" indent="-355600" algn="l" rtl="0">
              <a:lnSpc>
                <a:spcPct val="150022"/>
              </a:lnSpc>
              <a:spcBef>
                <a:spcPts val="0"/>
              </a:spcBef>
              <a:spcAft>
                <a:spcPts val="0"/>
              </a:spcAft>
              <a:buClr>
                <a:srgbClr val="1E2328"/>
              </a:buClr>
              <a:buSzPts val="2000"/>
              <a:buFont typeface="Montserrat"/>
              <a:buChar char="●"/>
            </a:pPr>
            <a:r>
              <a:rPr lang="pl" sz="2000" b="1" dirty="0">
                <a:solidFill>
                  <a:srgbClr val="1E2328"/>
                </a:solidFill>
                <a:latin typeface="Montserrat"/>
                <a:ea typeface="Montserrat"/>
                <a:cs typeface="Montserrat"/>
                <a:sym typeface="Montserrat"/>
              </a:rPr>
              <a:t>Wzmocnienie pozycji konsumenta: </a:t>
            </a:r>
            <a:r>
              <a:rPr lang="pl" sz="2000" dirty="0">
                <a:solidFill>
                  <a:srgbClr val="1E2328"/>
                </a:solidFill>
                <a:latin typeface="Montserrat"/>
                <a:ea typeface="Montserrat"/>
                <a:cs typeface="Montserrat"/>
                <a:sym typeface="Montserrat"/>
              </a:rPr>
              <a:t>W niektórych modelach klienci mogą wpływać na zamawiane przez siebie produkty, na przykład poprzez dostosowywanie projektów lub wybieranie określonych funkcji.</a:t>
            </a:r>
            <a:endParaRPr sz="2000" dirty="0">
              <a:solidFill>
                <a:srgbClr val="1E2328"/>
              </a:solidFill>
              <a:latin typeface="Montserrat"/>
              <a:ea typeface="Montserrat"/>
              <a:cs typeface="Montserrat"/>
              <a:sym typeface="Montserrat"/>
            </a:endParaRPr>
          </a:p>
          <a:p>
            <a:pPr marL="457200" marR="0" lvl="0" indent="-355600" algn="l" rtl="0">
              <a:lnSpc>
                <a:spcPct val="150022"/>
              </a:lnSpc>
              <a:spcBef>
                <a:spcPts val="0"/>
              </a:spcBef>
              <a:spcAft>
                <a:spcPts val="0"/>
              </a:spcAft>
              <a:buClr>
                <a:srgbClr val="1E2328"/>
              </a:buClr>
              <a:buSzPts val="2000"/>
              <a:buFont typeface="Montserrat"/>
              <a:buChar char="●"/>
            </a:pPr>
            <a:r>
              <a:rPr lang="pl" sz="2000" b="1" dirty="0">
                <a:solidFill>
                  <a:srgbClr val="1E2328"/>
                </a:solidFill>
                <a:latin typeface="Montserrat"/>
                <a:ea typeface="Montserrat"/>
                <a:cs typeface="Montserrat"/>
                <a:sym typeface="Montserrat"/>
              </a:rPr>
              <a:t>Elastyczność dla projektantów: </a:t>
            </a:r>
            <a:r>
              <a:rPr lang="pl" sz="2000" dirty="0">
                <a:solidFill>
                  <a:srgbClr val="1E2328"/>
                </a:solidFill>
                <a:latin typeface="Montserrat"/>
                <a:ea typeface="Montserrat"/>
                <a:cs typeface="Montserrat"/>
                <a:sym typeface="Montserrat"/>
              </a:rPr>
              <a:t>Mniejsi, niezależni projektanci mogą tworzyć wyjątkowe kolekcje bez obciążeń finansowych związanych z produkcją dużych ilości produktów. Nie ma ryzyka przechowywania niesprzedanych zapasów, w branży, w której obowiązują silne trendy, ani konieczności inwestowania w przestrzeń do przechowywania zapasów.</a:t>
            </a:r>
            <a:endParaRPr sz="2000"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endParaRPr sz="2000" dirty="0">
              <a:solidFill>
                <a:srgbClr val="1E2328"/>
              </a:solidFill>
              <a:latin typeface="Montserrat"/>
              <a:ea typeface="Montserrat"/>
              <a:cs typeface="Montserrat"/>
              <a:sym typeface="Montserrat"/>
            </a:endParaRPr>
          </a:p>
        </p:txBody>
      </p:sp>
      <p:sp>
        <p:nvSpPr>
          <p:cNvPr id="865" name="Google Shape;865;g2d8fe57aed0_0_269"/>
          <p:cNvSpPr txBox="1"/>
          <p:nvPr/>
        </p:nvSpPr>
        <p:spPr>
          <a:xfrm>
            <a:off x="1031566" y="351095"/>
            <a:ext cx="4506600" cy="384600"/>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Clr>
                <a:srgbClr val="000000"/>
              </a:buClr>
              <a:buSzPts val="2499"/>
              <a:buFont typeface="Arial"/>
              <a:buNone/>
            </a:pPr>
            <a:r>
              <a:rPr lang="pl" sz="2499" b="0" i="0" u="none" strike="noStrike" cap="none">
                <a:solidFill>
                  <a:srgbClr val="1E2328"/>
                </a:solidFill>
                <a:latin typeface="DM Serif Display"/>
                <a:ea typeface="DM Serif Display"/>
                <a:cs typeface="DM Serif Display"/>
                <a:sym typeface="DM Serif Display"/>
              </a:rPr>
              <a:t>Program szkoleniowy UpTraK</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grpSp>
        <p:nvGrpSpPr>
          <p:cNvPr id="870" name="Google Shape;870;g2d90e5fdcfd_0_59"/>
          <p:cNvGrpSpPr/>
          <p:nvPr/>
        </p:nvGrpSpPr>
        <p:grpSpPr>
          <a:xfrm>
            <a:off x="928050" y="1312125"/>
            <a:ext cx="12265553" cy="1214054"/>
            <a:chOff x="0" y="0"/>
            <a:chExt cx="2254200" cy="3661200"/>
          </a:xfrm>
        </p:grpSpPr>
        <p:sp>
          <p:nvSpPr>
            <p:cNvPr id="871" name="Google Shape;871;g2d90e5fdcfd_0_59"/>
            <p:cNvSpPr/>
            <p:nvPr/>
          </p:nvSpPr>
          <p:spPr>
            <a:xfrm>
              <a:off x="0" y="0"/>
              <a:ext cx="2254172" cy="3661101"/>
            </a:xfrm>
            <a:custGeom>
              <a:avLst/>
              <a:gdLst/>
              <a:ahLst/>
              <a:cxnLst/>
              <a:rect l="l" t="t" r="r" b="b"/>
              <a:pathLst>
                <a:path w="2254172" h="3661101" extrusionOk="0">
                  <a:moveTo>
                    <a:pt x="0" y="0"/>
                  </a:moveTo>
                  <a:lnTo>
                    <a:pt x="2254172" y="0"/>
                  </a:lnTo>
                  <a:lnTo>
                    <a:pt x="2254172" y="3661101"/>
                  </a:lnTo>
                  <a:lnTo>
                    <a:pt x="0" y="3661101"/>
                  </a:lnTo>
                  <a:close/>
                </a:path>
              </a:pathLst>
            </a:custGeom>
            <a:solidFill>
              <a:srgbClr val="CFCF5A"/>
            </a:solidFill>
            <a:ln>
              <a:noFill/>
            </a:ln>
          </p:spPr>
          <p:txBody>
            <a:bodyPr/>
            <a:lstStyle/>
            <a:p>
              <a:endParaRPr lang="pl-PL"/>
            </a:p>
          </p:txBody>
        </p:sp>
        <p:sp>
          <p:nvSpPr>
            <p:cNvPr id="872" name="Google Shape;872;g2d90e5fdcfd_0_59"/>
            <p:cNvSpPr txBox="1"/>
            <p:nvPr/>
          </p:nvSpPr>
          <p:spPr>
            <a:xfrm>
              <a:off x="0" y="0"/>
              <a:ext cx="2254200" cy="36612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73" name="Google Shape;873;g2d90e5fdcfd_0_59"/>
          <p:cNvGrpSpPr/>
          <p:nvPr/>
        </p:nvGrpSpPr>
        <p:grpSpPr>
          <a:xfrm>
            <a:off x="12759477" y="5674870"/>
            <a:ext cx="2839841" cy="4612380"/>
            <a:chOff x="0" y="0"/>
            <a:chExt cx="2254200" cy="3661200"/>
          </a:xfrm>
        </p:grpSpPr>
        <p:sp>
          <p:nvSpPr>
            <p:cNvPr id="874" name="Google Shape;874;g2d90e5fdcfd_0_59"/>
            <p:cNvSpPr/>
            <p:nvPr/>
          </p:nvSpPr>
          <p:spPr>
            <a:xfrm>
              <a:off x="0" y="0"/>
              <a:ext cx="2254172" cy="3661101"/>
            </a:xfrm>
            <a:custGeom>
              <a:avLst/>
              <a:gdLst/>
              <a:ahLst/>
              <a:cxnLst/>
              <a:rect l="l" t="t" r="r" b="b"/>
              <a:pathLst>
                <a:path w="2254172" h="3661101" extrusionOk="0">
                  <a:moveTo>
                    <a:pt x="0" y="0"/>
                  </a:moveTo>
                  <a:lnTo>
                    <a:pt x="2254172" y="0"/>
                  </a:lnTo>
                  <a:lnTo>
                    <a:pt x="2254172" y="3661101"/>
                  </a:lnTo>
                  <a:lnTo>
                    <a:pt x="0" y="3661101"/>
                  </a:lnTo>
                  <a:close/>
                </a:path>
              </a:pathLst>
            </a:custGeom>
            <a:solidFill>
              <a:srgbClr val="CFCF5A"/>
            </a:solidFill>
            <a:ln>
              <a:noFill/>
            </a:ln>
          </p:spPr>
          <p:txBody>
            <a:bodyPr/>
            <a:lstStyle/>
            <a:p>
              <a:endParaRPr lang="pl-PL"/>
            </a:p>
          </p:txBody>
        </p:sp>
        <p:sp>
          <p:nvSpPr>
            <p:cNvPr id="875" name="Google Shape;875;g2d90e5fdcfd_0_59"/>
            <p:cNvSpPr txBox="1"/>
            <p:nvPr/>
          </p:nvSpPr>
          <p:spPr>
            <a:xfrm>
              <a:off x="0" y="0"/>
              <a:ext cx="2254200" cy="36612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876" name="Google Shape;876;g2d90e5fdcfd_0_59">
            <a:hlinkClick r:id="rId3"/>
          </p:cNvPr>
          <p:cNvPicPr preferRelativeResize="0"/>
          <p:nvPr/>
        </p:nvPicPr>
        <p:blipFill rotWithShape="1">
          <a:blip r:embed="rId4">
            <a:alphaModFix/>
          </a:blip>
          <a:srcRect l="27095" t="3381" r="29834" b="3474"/>
          <a:stretch/>
        </p:blipFill>
        <p:spPr>
          <a:xfrm>
            <a:off x="11165900" y="2265200"/>
            <a:ext cx="3187778" cy="6889277"/>
          </a:xfrm>
          <a:prstGeom prst="rect">
            <a:avLst/>
          </a:prstGeom>
          <a:noFill/>
          <a:ln>
            <a:noFill/>
          </a:ln>
        </p:spPr>
      </p:pic>
      <p:grpSp>
        <p:nvGrpSpPr>
          <p:cNvPr id="877" name="Google Shape;877;g2d90e5fdcfd_0_59"/>
          <p:cNvGrpSpPr/>
          <p:nvPr/>
        </p:nvGrpSpPr>
        <p:grpSpPr>
          <a:xfrm>
            <a:off x="0" y="0"/>
            <a:ext cx="18288000" cy="10287000"/>
            <a:chOff x="0" y="0"/>
            <a:chExt cx="24384000" cy="13716000"/>
          </a:xfrm>
        </p:grpSpPr>
        <p:cxnSp>
          <p:nvCxnSpPr>
            <p:cNvPr id="878" name="Google Shape;878;g2d90e5fdcfd_0_59"/>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879" name="Google Shape;879;g2d90e5fdcfd_0_59"/>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880" name="Google Shape;880;g2d90e5fdcfd_0_59"/>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5">
                <a:alphaModFix/>
              </a:blip>
              <a:stretch>
                <a:fillRect/>
              </a:stretch>
            </a:blipFill>
            <a:ln>
              <a:noFill/>
            </a:ln>
          </p:spPr>
          <p:txBody>
            <a:bodyPr/>
            <a:lstStyle/>
            <a:p>
              <a:endParaRPr lang="pl-PL"/>
            </a:p>
          </p:txBody>
        </p:sp>
        <p:sp>
          <p:nvSpPr>
            <p:cNvPr id="881" name="Google Shape;881;g2d90e5fdcfd_0_59"/>
            <p:cNvSpPr txBox="1"/>
            <p:nvPr/>
          </p:nvSpPr>
          <p:spPr>
            <a:xfrm>
              <a:off x="9588879" y="439208"/>
              <a:ext cx="3675000" cy="625641"/>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Clr>
                  <a:srgbClr val="000000"/>
                </a:buClr>
                <a:buSzPts val="2499"/>
                <a:buFont typeface="Arial"/>
                <a:buNone/>
              </a:pPr>
              <a:r>
                <a:rPr lang="pl" sz="2499" b="0" i="0" u="none" strike="noStrike" cap="none" dirty="0">
                  <a:solidFill>
                    <a:srgbClr val="1E2328"/>
                  </a:solidFill>
                  <a:latin typeface="Montserrat"/>
                  <a:ea typeface="Montserrat"/>
                  <a:cs typeface="Montserrat"/>
                  <a:sym typeface="Montserrat"/>
                </a:rPr>
                <a:t>Moduł 3, Unit </a:t>
              </a:r>
              <a:r>
                <a:rPr lang="pl" sz="2499" dirty="0">
                  <a:solidFill>
                    <a:srgbClr val="1E2328"/>
                  </a:solidFill>
                  <a:latin typeface="Montserrat"/>
                  <a:ea typeface="Montserrat"/>
                  <a:cs typeface="Montserrat"/>
                  <a:sym typeface="Montserrat"/>
                </a:rPr>
                <a:t>4</a:t>
              </a:r>
              <a:endParaRPr sz="1400" b="0" i="0" u="none" strike="noStrike" cap="none" dirty="0">
                <a:solidFill>
                  <a:srgbClr val="000000"/>
                </a:solidFill>
                <a:latin typeface="Arial"/>
                <a:ea typeface="Arial"/>
                <a:cs typeface="Arial"/>
                <a:sym typeface="Arial"/>
              </a:endParaRPr>
            </a:p>
          </p:txBody>
        </p:sp>
        <p:sp>
          <p:nvSpPr>
            <p:cNvPr id="882" name="Google Shape;882;g2d90e5fdcfd_0_59"/>
            <p:cNvSpPr txBox="1"/>
            <p:nvPr/>
          </p:nvSpPr>
          <p:spPr>
            <a:xfrm rot="-5400000">
              <a:off x="20850950" y="9698250"/>
              <a:ext cx="4923000" cy="3693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chemeClr val="dk1"/>
                </a:buClr>
                <a:buSzPts val="1800"/>
                <a:buFont typeface="Arial"/>
                <a:buNone/>
              </a:pPr>
              <a:r>
                <a:rPr lang="pl" sz="1800" b="0" i="0" u="sng" strike="noStrike" cap="none">
                  <a:solidFill>
                    <a:schemeClr val="hlink"/>
                  </a:solidFill>
                  <a:latin typeface="Montserrat"/>
                  <a:ea typeface="Montserrat"/>
                  <a:cs typeface="Montserrat"/>
                  <a:sym typeface="Montserrat"/>
                  <a:hlinkClick r:id="rId6"/>
                </a:rPr>
                <a:t>www.fashionupproject.com</a:t>
              </a:r>
              <a:endParaRPr sz="1400" b="0" i="0" u="none" strike="noStrike" cap="none">
                <a:solidFill>
                  <a:srgbClr val="000000"/>
                </a:solidFill>
                <a:latin typeface="Arial"/>
                <a:ea typeface="Arial"/>
                <a:cs typeface="Arial"/>
                <a:sym typeface="Arial"/>
              </a:endParaRPr>
            </a:p>
          </p:txBody>
        </p:sp>
      </p:grpSp>
      <p:cxnSp>
        <p:nvCxnSpPr>
          <p:cNvPr id="883" name="Google Shape;883;g2d90e5fdcfd_0_59"/>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884" name="Google Shape;884;g2d90e5fdcfd_0_59"/>
          <p:cNvGrpSpPr/>
          <p:nvPr/>
        </p:nvGrpSpPr>
        <p:grpSpPr>
          <a:xfrm>
            <a:off x="10948449" y="2091441"/>
            <a:ext cx="3622164" cy="7165318"/>
            <a:chOff x="0" y="0"/>
            <a:chExt cx="2620010" cy="5182870"/>
          </a:xfrm>
        </p:grpSpPr>
        <p:sp>
          <p:nvSpPr>
            <p:cNvPr id="885" name="Google Shape;885;g2d90e5fdcfd_0_59"/>
            <p:cNvSpPr/>
            <p:nvPr/>
          </p:nvSpPr>
          <p:spPr>
            <a:xfrm>
              <a:off x="53340" y="25400"/>
              <a:ext cx="2513330" cy="5132070"/>
            </a:xfrm>
            <a:custGeom>
              <a:avLst/>
              <a:gdLst/>
              <a:ahLst/>
              <a:cxnLst/>
              <a:rect l="l" t="t" r="r" b="b"/>
              <a:pathLst>
                <a:path w="2513330" h="5132070" extrusionOk="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g2d90e5fdcfd_0_59"/>
            <p:cNvSpPr/>
            <p:nvPr/>
          </p:nvSpPr>
          <p:spPr>
            <a:xfrm>
              <a:off x="1121410" y="198120"/>
              <a:ext cx="347980" cy="43180"/>
            </a:xfrm>
            <a:custGeom>
              <a:avLst/>
              <a:gdLst/>
              <a:ahLst/>
              <a:cxnLst/>
              <a:rect l="l" t="t" r="r" b="b"/>
              <a:pathLst>
                <a:path w="347980" h="43180" extrusionOk="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g2d90e5fdcfd_0_59"/>
            <p:cNvSpPr/>
            <p:nvPr/>
          </p:nvSpPr>
          <p:spPr>
            <a:xfrm>
              <a:off x="1578312" y="187909"/>
              <a:ext cx="66636" cy="63602"/>
            </a:xfrm>
            <a:custGeom>
              <a:avLst/>
              <a:gdLst/>
              <a:ahLst/>
              <a:cxnLst/>
              <a:rect l="l" t="t" r="r" b="b"/>
              <a:pathLst>
                <a:path w="66636" h="63602" extrusionOk="0">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g2d90e5fdcfd_0_59"/>
            <p:cNvSpPr/>
            <p:nvPr/>
          </p:nvSpPr>
          <p:spPr>
            <a:xfrm>
              <a:off x="0" y="685800"/>
              <a:ext cx="27940" cy="213360"/>
            </a:xfrm>
            <a:custGeom>
              <a:avLst/>
              <a:gdLst/>
              <a:ahLst/>
              <a:cxnLst/>
              <a:rect l="l" t="t" r="r" b="b"/>
              <a:pathLst>
                <a:path w="27940" h="213360" extrusionOk="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g2d90e5fdcfd_0_59"/>
            <p:cNvSpPr/>
            <p:nvPr/>
          </p:nvSpPr>
          <p:spPr>
            <a:xfrm>
              <a:off x="0" y="1057910"/>
              <a:ext cx="27940" cy="384810"/>
            </a:xfrm>
            <a:custGeom>
              <a:avLst/>
              <a:gdLst/>
              <a:ahLst/>
              <a:cxnLst/>
              <a:rect l="l" t="t" r="r" b="b"/>
              <a:pathLst>
                <a:path w="27940" h="384810" extrusionOk="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0" name="Google Shape;890;g2d90e5fdcfd_0_59"/>
            <p:cNvSpPr/>
            <p:nvPr/>
          </p:nvSpPr>
          <p:spPr>
            <a:xfrm>
              <a:off x="0" y="1526540"/>
              <a:ext cx="27940" cy="386080"/>
            </a:xfrm>
            <a:custGeom>
              <a:avLst/>
              <a:gdLst/>
              <a:ahLst/>
              <a:cxnLst/>
              <a:rect l="l" t="t" r="r" b="b"/>
              <a:pathLst>
                <a:path w="27940" h="386080" extrusionOk="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1" name="Google Shape;891;g2d90e5fdcfd_0_59"/>
            <p:cNvSpPr/>
            <p:nvPr/>
          </p:nvSpPr>
          <p:spPr>
            <a:xfrm>
              <a:off x="2592070" y="1184910"/>
              <a:ext cx="27940" cy="618490"/>
            </a:xfrm>
            <a:custGeom>
              <a:avLst/>
              <a:gdLst/>
              <a:ahLst/>
              <a:cxnLst/>
              <a:rect l="l" t="t" r="r" b="b"/>
              <a:pathLst>
                <a:path w="27940" h="618490" extrusionOk="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g2d90e5fdcfd_0_59"/>
            <p:cNvSpPr/>
            <p:nvPr/>
          </p:nvSpPr>
          <p:spPr>
            <a:xfrm>
              <a:off x="27940" y="0"/>
              <a:ext cx="2564130" cy="5182870"/>
            </a:xfrm>
            <a:custGeom>
              <a:avLst/>
              <a:gdLst/>
              <a:ahLst/>
              <a:cxnLst/>
              <a:rect l="l" t="t" r="r" b="b"/>
              <a:pathLst>
                <a:path w="2564130" h="5182870" extrusionOk="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93" name="Google Shape;893;g2d90e5fdcfd_0_59"/>
          <p:cNvSpPr txBox="1"/>
          <p:nvPr/>
        </p:nvSpPr>
        <p:spPr>
          <a:xfrm>
            <a:off x="1400125" y="1457450"/>
            <a:ext cx="9571500" cy="923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pl" sz="6000">
                <a:solidFill>
                  <a:srgbClr val="1E2328"/>
                </a:solidFill>
                <a:latin typeface="Montserrat Black"/>
                <a:ea typeface="Montserrat Black"/>
                <a:cs typeface="Montserrat Black"/>
                <a:sym typeface="Montserrat Black"/>
              </a:rPr>
              <a:t>PRZEZROCZYSTOŚĆ</a:t>
            </a:r>
            <a:endParaRPr sz="1400" b="0" i="0" u="none" strike="noStrike" cap="none">
              <a:solidFill>
                <a:srgbClr val="000000"/>
              </a:solidFill>
              <a:latin typeface="Montserrat Black"/>
              <a:ea typeface="Montserrat Black"/>
              <a:cs typeface="Montserrat Black"/>
              <a:sym typeface="Montserrat Black"/>
            </a:endParaRPr>
          </a:p>
        </p:txBody>
      </p:sp>
      <p:sp>
        <p:nvSpPr>
          <p:cNvPr id="894" name="Google Shape;894;g2d90e5fdcfd_0_59"/>
          <p:cNvSpPr txBox="1"/>
          <p:nvPr/>
        </p:nvSpPr>
        <p:spPr>
          <a:xfrm>
            <a:off x="858588" y="2526146"/>
            <a:ext cx="9231300" cy="7386638"/>
          </a:xfrm>
          <a:prstGeom prst="rect">
            <a:avLst/>
          </a:prstGeom>
          <a:noFill/>
          <a:ln>
            <a:noFill/>
          </a:ln>
        </p:spPr>
        <p:txBody>
          <a:bodyPr spcFirstLastPara="1" wrap="square" lIns="0" tIns="0" rIns="0" bIns="0" anchor="t" anchorCtr="0">
            <a:spAutoFit/>
          </a:bodyPr>
          <a:lstStyle/>
          <a:p>
            <a:pPr marL="0" marR="0" lvl="0" indent="0" algn="l" rtl="0">
              <a:lnSpc>
                <a:spcPct val="150022"/>
              </a:lnSpc>
              <a:spcBef>
                <a:spcPts val="0"/>
              </a:spcBef>
              <a:spcAft>
                <a:spcPts val="0"/>
              </a:spcAft>
              <a:buNone/>
            </a:pPr>
            <a:r>
              <a:rPr lang="pl" sz="2000" dirty="0">
                <a:solidFill>
                  <a:srgbClr val="1E2328"/>
                </a:solidFill>
                <a:latin typeface="Montserrat"/>
                <a:ea typeface="Montserrat"/>
                <a:cs typeface="Montserrat"/>
                <a:sym typeface="Montserrat"/>
              </a:rPr>
              <a:t>Przejrzystość w kontekście mody oznacza, że marka udostępnia dane dotyczące </a:t>
            </a:r>
            <a:r>
              <a:rPr lang="pl" sz="2000" b="1" dirty="0">
                <a:solidFill>
                  <a:srgbClr val="1E2328"/>
                </a:solidFill>
                <a:latin typeface="Montserrat"/>
                <a:ea typeface="Montserrat"/>
                <a:cs typeface="Montserrat"/>
                <a:sym typeface="Montserrat"/>
              </a:rPr>
              <a:t>całej drogi produktu </a:t>
            </a:r>
            <a:r>
              <a:rPr lang="pl" sz="2000" dirty="0">
                <a:solidFill>
                  <a:srgbClr val="1E2328"/>
                </a:solidFill>
                <a:latin typeface="Montserrat"/>
                <a:ea typeface="Montserrat"/>
                <a:cs typeface="Montserrat"/>
                <a:sym typeface="Montserrat"/>
              </a:rPr>
              <a:t>. Może to obejmować informacje na temat:</a:t>
            </a:r>
            <a:endParaRPr sz="2000" dirty="0">
              <a:solidFill>
                <a:srgbClr val="1E2328"/>
              </a:solidFill>
              <a:latin typeface="Montserrat"/>
              <a:ea typeface="Montserrat"/>
              <a:cs typeface="Montserrat"/>
              <a:sym typeface="Montserrat"/>
            </a:endParaRPr>
          </a:p>
          <a:p>
            <a:pPr marL="457200" marR="0" lvl="0" indent="-355600" algn="l" rtl="0">
              <a:lnSpc>
                <a:spcPct val="150022"/>
              </a:lnSpc>
              <a:spcBef>
                <a:spcPts val="0"/>
              </a:spcBef>
              <a:spcAft>
                <a:spcPts val="0"/>
              </a:spcAft>
              <a:buClr>
                <a:srgbClr val="1E2328"/>
              </a:buClr>
              <a:buSzPts val="2000"/>
              <a:buFont typeface="Montserrat"/>
              <a:buChar char="●"/>
            </a:pPr>
            <a:r>
              <a:rPr lang="pl" sz="2000" b="1" dirty="0">
                <a:solidFill>
                  <a:srgbClr val="1E2328"/>
                </a:solidFill>
                <a:latin typeface="Montserrat"/>
                <a:ea typeface="Montserrat"/>
                <a:cs typeface="Montserrat"/>
                <a:sym typeface="Montserrat"/>
              </a:rPr>
              <a:t>Łańcuch dostaw </a:t>
            </a:r>
            <a:r>
              <a:rPr lang="pl" sz="2000" dirty="0">
                <a:solidFill>
                  <a:srgbClr val="1E2328"/>
                </a:solidFill>
                <a:latin typeface="Montserrat"/>
                <a:ea typeface="Montserrat"/>
                <a:cs typeface="Montserrat"/>
                <a:sym typeface="Montserrat"/>
              </a:rPr>
              <a:t>, począwszy od źródeł surowców i różnych etapów produkcji, poprzez dostawców, produkcję i dystrybucję. Udostępniają oni informacje na temat praw pracowniczych, wynagrodzeń i</a:t>
            </a:r>
            <a:endParaRPr sz="2000" b="1" dirty="0">
              <a:solidFill>
                <a:srgbClr val="1E2328"/>
              </a:solidFill>
              <a:latin typeface="Montserrat"/>
              <a:ea typeface="Montserrat"/>
              <a:cs typeface="Montserrat"/>
              <a:sym typeface="Montserrat"/>
            </a:endParaRPr>
          </a:p>
          <a:p>
            <a:pPr marL="457200" marR="0" lvl="0" indent="-355600" algn="l" rtl="0">
              <a:lnSpc>
                <a:spcPct val="150022"/>
              </a:lnSpc>
              <a:spcBef>
                <a:spcPts val="0"/>
              </a:spcBef>
              <a:spcAft>
                <a:spcPts val="0"/>
              </a:spcAft>
              <a:buClr>
                <a:srgbClr val="1E2328"/>
              </a:buClr>
              <a:buSzPts val="2000"/>
              <a:buFont typeface="Montserrat"/>
              <a:buChar char="●"/>
            </a:pPr>
            <a:r>
              <a:rPr lang="pl" sz="2000" b="1" dirty="0">
                <a:solidFill>
                  <a:srgbClr val="1E2328"/>
                </a:solidFill>
                <a:latin typeface="Montserrat"/>
                <a:ea typeface="Montserrat"/>
                <a:cs typeface="Montserrat"/>
                <a:sym typeface="Montserrat"/>
              </a:rPr>
              <a:t>Warunki pracy – </a:t>
            </a:r>
            <a:r>
              <a:rPr lang="pl" sz="2000" dirty="0">
                <a:solidFill>
                  <a:srgbClr val="1E2328"/>
                </a:solidFill>
                <a:latin typeface="Montserrat"/>
                <a:ea typeface="Montserrat"/>
                <a:cs typeface="Montserrat"/>
                <a:sym typeface="Montserrat"/>
              </a:rPr>
              <a:t>jasne dane dotyczące wynagrodzeń, praw pracowniczych i warunków panujących w fabryce</a:t>
            </a:r>
            <a:endParaRPr sz="2000" dirty="0">
              <a:solidFill>
                <a:srgbClr val="1E2328"/>
              </a:solidFill>
              <a:latin typeface="Montserrat"/>
              <a:ea typeface="Montserrat"/>
              <a:cs typeface="Montserrat"/>
              <a:sym typeface="Montserrat"/>
            </a:endParaRPr>
          </a:p>
          <a:p>
            <a:pPr marL="457200" marR="0" lvl="0" indent="-355600" algn="l" rtl="0">
              <a:lnSpc>
                <a:spcPct val="150022"/>
              </a:lnSpc>
              <a:spcBef>
                <a:spcPts val="0"/>
              </a:spcBef>
              <a:spcAft>
                <a:spcPts val="0"/>
              </a:spcAft>
              <a:buClr>
                <a:srgbClr val="1E2328"/>
              </a:buClr>
              <a:buSzPts val="2000"/>
              <a:buFont typeface="Montserrat"/>
              <a:buChar char="●"/>
            </a:pPr>
            <a:r>
              <a:rPr lang="pl" sz="2000" b="1" dirty="0">
                <a:solidFill>
                  <a:srgbClr val="1E2328"/>
                </a:solidFill>
                <a:latin typeface="Montserrat"/>
                <a:ea typeface="Montserrat"/>
                <a:cs typeface="Montserrat"/>
                <a:sym typeface="Montserrat"/>
              </a:rPr>
              <a:t>Działania zrównoważone – </a:t>
            </a:r>
            <a:r>
              <a:rPr lang="pl" sz="2000" dirty="0">
                <a:solidFill>
                  <a:srgbClr val="1E2328"/>
                </a:solidFill>
                <a:latin typeface="Montserrat"/>
                <a:ea typeface="Montserrat"/>
                <a:cs typeface="Montserrat"/>
                <a:sym typeface="Montserrat"/>
              </a:rPr>
              <a:t>informacje o śladzie węglowym, praktyki zrównoważone, takie jak zero waste, recykling itp.</a:t>
            </a:r>
            <a:endParaRPr sz="2000"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r>
              <a:rPr lang="pl" sz="2000" dirty="0">
                <a:solidFill>
                  <a:srgbClr val="1E2328"/>
                </a:solidFill>
                <a:latin typeface="Montserrat"/>
                <a:ea typeface="Montserrat"/>
                <a:cs typeface="Montserrat"/>
                <a:sym typeface="Montserrat"/>
              </a:rPr>
              <a:t>Marki takie jak portugalska </a:t>
            </a:r>
            <a:r>
              <a:rPr lang="pl" sz="2000" u="sng" dirty="0">
                <a:solidFill>
                  <a:schemeClr val="hlink"/>
                </a:solidFill>
                <a:latin typeface="Montserrat"/>
                <a:ea typeface="Montserrat"/>
                <a:cs typeface="Montserrat"/>
                <a:sym typeface="Montserrat"/>
                <a:hlinkClick r:id="rId3"/>
              </a:rPr>
              <a:t>ISTO </a:t>
            </a:r>
            <a:r>
              <a:rPr lang="pl" sz="2000" dirty="0">
                <a:solidFill>
                  <a:srgbClr val="1E2328"/>
                </a:solidFill>
                <a:latin typeface="Montserrat"/>
                <a:ea typeface="Montserrat"/>
                <a:cs typeface="Montserrat"/>
                <a:sym typeface="Montserrat"/>
              </a:rPr>
              <a:t>zamieszczają na swoich stronach internetowych informacje o pozyskiwaniu materiałów, produkcji i rozbiciu cen. Stworzyły również koncepcję „faktorturystyki”, zapraszając klientów do odwiedzania swoich fabryk.</a:t>
            </a:r>
            <a:endParaRPr sz="2000" dirty="0">
              <a:solidFill>
                <a:srgbClr val="1E2328"/>
              </a:solidFill>
              <a:latin typeface="Montserrat"/>
              <a:ea typeface="Montserrat"/>
              <a:cs typeface="Montserrat"/>
              <a:sym typeface="Montserrat"/>
            </a:endParaRPr>
          </a:p>
          <a:p>
            <a:pPr marL="0" lvl="0" indent="0" algn="l" rtl="0">
              <a:lnSpc>
                <a:spcPct val="150022"/>
              </a:lnSpc>
              <a:spcBef>
                <a:spcPts val="0"/>
              </a:spcBef>
              <a:spcAft>
                <a:spcPts val="0"/>
              </a:spcAft>
              <a:buNone/>
            </a:pPr>
            <a:endParaRPr sz="2000" dirty="0">
              <a:solidFill>
                <a:srgbClr val="1E2328"/>
              </a:solidFill>
              <a:latin typeface="Montserrat"/>
              <a:ea typeface="Montserrat"/>
              <a:cs typeface="Montserrat"/>
              <a:sym typeface="Montserrat"/>
            </a:endParaRPr>
          </a:p>
        </p:txBody>
      </p:sp>
      <p:sp>
        <p:nvSpPr>
          <p:cNvPr id="895" name="Google Shape;895;g2d90e5fdcfd_0_59"/>
          <p:cNvSpPr txBox="1"/>
          <p:nvPr/>
        </p:nvSpPr>
        <p:spPr>
          <a:xfrm>
            <a:off x="1031566" y="351095"/>
            <a:ext cx="4506600" cy="384600"/>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Clr>
                <a:srgbClr val="000000"/>
              </a:buClr>
              <a:buSzPts val="2499"/>
              <a:buFont typeface="Arial"/>
              <a:buNone/>
            </a:pPr>
            <a:r>
              <a:rPr lang="pl" sz="2499" b="0" i="0" u="none" strike="noStrike" cap="none">
                <a:solidFill>
                  <a:srgbClr val="1E2328"/>
                </a:solidFill>
                <a:latin typeface="DM Serif Display"/>
                <a:ea typeface="DM Serif Display"/>
                <a:cs typeface="DM Serif Display"/>
                <a:sym typeface="DM Serif Display"/>
              </a:rPr>
              <a:t>Program szkoleniowy UpTraK</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FCF5A"/>
        </a:solidFill>
        <a:effectLst/>
      </p:bgPr>
    </p:bg>
    <p:spTree>
      <p:nvGrpSpPr>
        <p:cNvPr id="1" name="Shape 119"/>
        <p:cNvGrpSpPr/>
        <p:nvPr/>
      </p:nvGrpSpPr>
      <p:grpSpPr>
        <a:xfrm>
          <a:off x="0" y="0"/>
          <a:ext cx="0" cy="0"/>
          <a:chOff x="0" y="0"/>
          <a:chExt cx="0" cy="0"/>
        </a:xfrm>
      </p:grpSpPr>
      <p:grpSp>
        <p:nvGrpSpPr>
          <p:cNvPr id="120" name="Google Shape;120;p3"/>
          <p:cNvGrpSpPr/>
          <p:nvPr/>
        </p:nvGrpSpPr>
        <p:grpSpPr>
          <a:xfrm>
            <a:off x="0" y="0"/>
            <a:ext cx="18288000" cy="10287000"/>
            <a:chOff x="0" y="0"/>
            <a:chExt cx="24384000" cy="13716000"/>
          </a:xfrm>
        </p:grpSpPr>
        <p:cxnSp>
          <p:nvCxnSpPr>
            <p:cNvPr id="121" name="Google Shape;121;p3"/>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122" name="Google Shape;122;p3"/>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123" name="Google Shape;123;p3"/>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a:lstStyle/>
            <a:p>
              <a:endParaRPr lang="pl-PL"/>
            </a:p>
          </p:txBody>
        </p:sp>
        <p:sp>
          <p:nvSpPr>
            <p:cNvPr id="124" name="Google Shape;124;p3"/>
            <p:cNvSpPr txBox="1"/>
            <p:nvPr/>
          </p:nvSpPr>
          <p:spPr>
            <a:xfrm>
              <a:off x="9588879" y="439208"/>
              <a:ext cx="3675000" cy="625641"/>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Clr>
                  <a:srgbClr val="000000"/>
                </a:buClr>
                <a:buSzPts val="2499"/>
                <a:buFont typeface="Arial"/>
                <a:buNone/>
              </a:pPr>
              <a:r>
                <a:rPr lang="pl" sz="2499" b="0" i="0" u="none" strike="noStrike" cap="none" dirty="0">
                  <a:solidFill>
                    <a:srgbClr val="1E2328"/>
                  </a:solidFill>
                  <a:latin typeface="Montserrat"/>
                  <a:ea typeface="Montserrat"/>
                  <a:cs typeface="Montserrat"/>
                  <a:sym typeface="Montserrat"/>
                </a:rPr>
                <a:t>Moduł 3, Unit </a:t>
              </a:r>
              <a:r>
                <a:rPr lang="pl" sz="2499" dirty="0">
                  <a:solidFill>
                    <a:srgbClr val="1E2328"/>
                  </a:solidFill>
                  <a:latin typeface="Montserrat"/>
                  <a:ea typeface="Montserrat"/>
                  <a:cs typeface="Montserrat"/>
                  <a:sym typeface="Montserrat"/>
                </a:rPr>
                <a:t>4</a:t>
              </a:r>
              <a:endParaRPr sz="1400" b="0" i="0" u="none" strike="noStrike" cap="none" dirty="0">
                <a:solidFill>
                  <a:srgbClr val="000000"/>
                </a:solidFill>
                <a:latin typeface="Arial"/>
                <a:ea typeface="Arial"/>
                <a:cs typeface="Arial"/>
                <a:sym typeface="Arial"/>
              </a:endParaRPr>
            </a:p>
          </p:txBody>
        </p:sp>
        <p:sp>
          <p:nvSpPr>
            <p:cNvPr id="125" name="Google Shape;125;p3"/>
            <p:cNvSpPr txBox="1"/>
            <p:nvPr/>
          </p:nvSpPr>
          <p:spPr>
            <a:xfrm rot="-5400000">
              <a:off x="21051350" y="9898650"/>
              <a:ext cx="4522200" cy="3693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chemeClr val="dk1"/>
                </a:buClr>
                <a:buSzPts val="1800"/>
                <a:buFont typeface="Arial"/>
                <a:buNone/>
              </a:pPr>
              <a:r>
                <a:rPr lang="pl" sz="1800" b="0" i="0" u="sng" strike="noStrike" cap="none">
                  <a:solidFill>
                    <a:schemeClr val="hlink"/>
                  </a:solidFill>
                  <a:latin typeface="Montserrat"/>
                  <a:ea typeface="Montserrat"/>
                  <a:cs typeface="Montserrat"/>
                  <a:sym typeface="Montserrat"/>
                  <a:hlinkClick r:id="rId4"/>
                </a:rPr>
                <a:t>www.fashionupproject.com</a:t>
              </a:r>
              <a:endParaRPr sz="1400" b="0" i="0" u="none" strike="noStrike" cap="none">
                <a:solidFill>
                  <a:srgbClr val="000000"/>
                </a:solidFill>
                <a:latin typeface="Arial"/>
                <a:ea typeface="Arial"/>
                <a:cs typeface="Arial"/>
                <a:sym typeface="Arial"/>
              </a:endParaRPr>
            </a:p>
          </p:txBody>
        </p:sp>
      </p:grpSp>
      <p:pic>
        <p:nvPicPr>
          <p:cNvPr id="126" name="Google Shape;126;p3"/>
          <p:cNvPicPr preferRelativeResize="0"/>
          <p:nvPr/>
        </p:nvPicPr>
        <p:blipFill rotWithShape="1">
          <a:blip r:embed="rId5">
            <a:alphaModFix/>
          </a:blip>
          <a:srcRect t="16733" b="20992"/>
          <a:stretch/>
        </p:blipFill>
        <p:spPr>
          <a:xfrm flipH="1">
            <a:off x="0" y="1707643"/>
            <a:ext cx="10729563" cy="4454430"/>
          </a:xfrm>
          <a:prstGeom prst="rect">
            <a:avLst/>
          </a:prstGeom>
          <a:noFill/>
          <a:ln>
            <a:noFill/>
          </a:ln>
        </p:spPr>
      </p:pic>
      <p:grpSp>
        <p:nvGrpSpPr>
          <p:cNvPr id="127" name="Google Shape;127;p3"/>
          <p:cNvGrpSpPr/>
          <p:nvPr/>
        </p:nvGrpSpPr>
        <p:grpSpPr>
          <a:xfrm>
            <a:off x="9717692" y="2708859"/>
            <a:ext cx="6348470" cy="4290075"/>
            <a:chOff x="0" y="0"/>
            <a:chExt cx="8464627" cy="5720100"/>
          </a:xfrm>
        </p:grpSpPr>
        <p:grpSp>
          <p:nvGrpSpPr>
            <p:cNvPr id="128" name="Google Shape;128;p3"/>
            <p:cNvGrpSpPr/>
            <p:nvPr/>
          </p:nvGrpSpPr>
          <p:grpSpPr>
            <a:xfrm>
              <a:off x="0" y="0"/>
              <a:ext cx="8464627" cy="5720100"/>
              <a:chOff x="0" y="0"/>
              <a:chExt cx="5039406" cy="3405455"/>
            </a:xfrm>
          </p:grpSpPr>
          <p:sp>
            <p:nvSpPr>
              <p:cNvPr id="129" name="Google Shape;129;p3"/>
              <p:cNvSpPr/>
              <p:nvPr/>
            </p:nvSpPr>
            <p:spPr>
              <a:xfrm>
                <a:off x="0" y="0"/>
                <a:ext cx="5039406" cy="3405455"/>
              </a:xfrm>
              <a:custGeom>
                <a:avLst/>
                <a:gdLst/>
                <a:ahLst/>
                <a:cxnLst/>
                <a:rect l="l" t="t" r="r" b="b"/>
                <a:pathLst>
                  <a:path w="5039406" h="3405455" extrusionOk="0">
                    <a:moveTo>
                      <a:pt x="0" y="0"/>
                    </a:moveTo>
                    <a:lnTo>
                      <a:pt x="5039406" y="0"/>
                    </a:lnTo>
                    <a:lnTo>
                      <a:pt x="5039406" y="3405455"/>
                    </a:lnTo>
                    <a:lnTo>
                      <a:pt x="0" y="3405455"/>
                    </a:lnTo>
                    <a:close/>
                  </a:path>
                </a:pathLst>
              </a:custGeom>
              <a:solidFill>
                <a:srgbClr val="1E2328"/>
              </a:solidFill>
              <a:ln>
                <a:noFill/>
              </a:ln>
            </p:spPr>
            <p:txBody>
              <a:bodyPr/>
              <a:lstStyle/>
              <a:p>
                <a:endParaRPr lang="pl-PL"/>
              </a:p>
            </p:txBody>
          </p:sp>
          <p:sp>
            <p:nvSpPr>
              <p:cNvPr id="130" name="Google Shape;130;p3"/>
              <p:cNvSpPr txBox="1"/>
              <p:nvPr/>
            </p:nvSpPr>
            <p:spPr>
              <a:xfrm>
                <a:off x="0" y="0"/>
                <a:ext cx="5039406" cy="3405455"/>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31" name="Google Shape;131;p3"/>
            <p:cNvSpPr txBox="1"/>
            <p:nvPr/>
          </p:nvSpPr>
          <p:spPr>
            <a:xfrm>
              <a:off x="1295761" y="1081203"/>
              <a:ext cx="4654654" cy="246221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pl" sz="6000" b="0" i="0" u="none" strike="noStrike" cap="none" dirty="0">
                  <a:solidFill>
                    <a:srgbClr val="FFFFFF"/>
                  </a:solidFill>
                  <a:latin typeface="DM Serif Display"/>
                  <a:ea typeface="DM Serif Display"/>
                  <a:cs typeface="DM Serif Display"/>
                  <a:sym typeface="DM Serif Display"/>
                </a:rPr>
                <a:t>Przegląd Unitu</a:t>
              </a:r>
              <a:endParaRPr sz="1400" b="0" i="0" u="none" strike="noStrike" cap="none" dirty="0">
                <a:solidFill>
                  <a:srgbClr val="000000"/>
                </a:solidFill>
                <a:latin typeface="Arial"/>
                <a:ea typeface="Arial"/>
                <a:cs typeface="Arial"/>
                <a:sym typeface="Arial"/>
              </a:endParaRPr>
            </a:p>
          </p:txBody>
        </p:sp>
        <p:cxnSp>
          <p:nvCxnSpPr>
            <p:cNvPr id="132" name="Google Shape;132;p3"/>
            <p:cNvCxnSpPr/>
            <p:nvPr/>
          </p:nvCxnSpPr>
          <p:spPr>
            <a:xfrm>
              <a:off x="1295804" y="4931989"/>
              <a:ext cx="958800" cy="6300"/>
            </a:xfrm>
            <a:prstGeom prst="straightConnector1">
              <a:avLst/>
            </a:prstGeom>
            <a:noFill/>
            <a:ln w="12700" cap="flat" cmpd="sng">
              <a:solidFill>
                <a:srgbClr val="FFFFFF"/>
              </a:solidFill>
              <a:prstDash val="solid"/>
              <a:round/>
              <a:headEnd type="none" w="sm" len="sm"/>
              <a:tailEnd type="none" w="sm" len="sm"/>
            </a:ln>
          </p:spPr>
        </p:cxnSp>
      </p:grpSp>
      <p:sp>
        <p:nvSpPr>
          <p:cNvPr id="133" name="Google Shape;133;p3"/>
          <p:cNvSpPr txBox="1"/>
          <p:nvPr/>
        </p:nvSpPr>
        <p:spPr>
          <a:xfrm>
            <a:off x="1031574" y="7637150"/>
            <a:ext cx="14913600" cy="18624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200"/>
              <a:buFont typeface="Arial"/>
              <a:buNone/>
            </a:pPr>
            <a:r>
              <a:rPr lang="pl" sz="2200" b="0" i="0" u="none" strike="noStrike" cap="none">
                <a:solidFill>
                  <a:srgbClr val="000000"/>
                </a:solidFill>
                <a:latin typeface="Montserrat"/>
                <a:ea typeface="Montserrat"/>
                <a:cs typeface="Montserrat"/>
                <a:sym typeface="Montserrat"/>
              </a:rPr>
              <a:t>Ta jednostka </a:t>
            </a:r>
            <a:r>
              <a:rPr lang="pl" sz="2200">
                <a:latin typeface="Montserrat"/>
                <a:ea typeface="Montserrat"/>
                <a:cs typeface="Montserrat"/>
                <a:sym typeface="Montserrat"/>
              </a:rPr>
              <a:t>omawia etyczną produkcję i znaczenie etycznych praktyk w przetwórstwie tekstyliów. </a:t>
            </a:r>
            <a:r>
              <a:rPr lang="pl" sz="2200" b="0" i="0" u="none" strike="noStrike" cap="none">
                <a:solidFill>
                  <a:srgbClr val="000000"/>
                </a:solidFill>
                <a:latin typeface="Montserrat"/>
                <a:ea typeface="Montserrat"/>
                <a:cs typeface="Montserrat"/>
                <a:sym typeface="Montserrat"/>
              </a:rPr>
              <a:t>W tej jednostce </a:t>
            </a:r>
            <a:r>
              <a:rPr lang="pl" sz="2200">
                <a:latin typeface="Montserrat"/>
                <a:ea typeface="Montserrat"/>
                <a:cs typeface="Montserrat"/>
                <a:sym typeface="Montserrat"/>
              </a:rPr>
              <a:t>poznasz zrównoważone techniki przetwórstwa, w tym naturalne barwienie i drukowanie oraz procesy produkcyjne o niskim wpływie na środowisko. Celem jednostki jest nauczenie studentów, jak wybierać i przetwarzać tekstylia w sposób minimalizujący wpływ na środowisko i społeczeństwo.</a:t>
            </a:r>
            <a:endParaRPr sz="2150" b="0" i="0" u="none" strike="noStrike" cap="none">
              <a:solidFill>
                <a:srgbClr val="000000"/>
              </a:solidFill>
              <a:latin typeface="Montserrat"/>
              <a:ea typeface="Montserrat"/>
              <a:cs typeface="Montserrat"/>
              <a:sym typeface="Montserrat"/>
            </a:endParaRPr>
          </a:p>
        </p:txBody>
      </p:sp>
      <p:sp>
        <p:nvSpPr>
          <p:cNvPr id="134" name="Google Shape;134;p3"/>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Clr>
                <a:srgbClr val="000000"/>
              </a:buClr>
              <a:buSzPts val="2499"/>
              <a:buFont typeface="Arial"/>
              <a:buNone/>
            </a:pPr>
            <a:r>
              <a:rPr lang="pl" sz="2499" b="0" i="0" u="none" strike="noStrike" cap="none">
                <a:solidFill>
                  <a:srgbClr val="1E2328"/>
                </a:solidFill>
                <a:latin typeface="DM Serif Display"/>
                <a:ea typeface="DM Serif Display"/>
                <a:cs typeface="DM Serif Display"/>
                <a:sym typeface="DM Serif Display"/>
              </a:rPr>
              <a:t>Program szkoleniowy UpTraK</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FCF5A"/>
        </a:solidFill>
        <a:effectLst/>
      </p:bgPr>
    </p:bg>
    <p:spTree>
      <p:nvGrpSpPr>
        <p:cNvPr id="1" name="Shape 899"/>
        <p:cNvGrpSpPr/>
        <p:nvPr/>
      </p:nvGrpSpPr>
      <p:grpSpPr>
        <a:xfrm>
          <a:off x="0" y="0"/>
          <a:ext cx="0" cy="0"/>
          <a:chOff x="0" y="0"/>
          <a:chExt cx="0" cy="0"/>
        </a:xfrm>
      </p:grpSpPr>
      <p:grpSp>
        <p:nvGrpSpPr>
          <p:cNvPr id="900" name="Google Shape;900;p12"/>
          <p:cNvGrpSpPr/>
          <p:nvPr/>
        </p:nvGrpSpPr>
        <p:grpSpPr>
          <a:xfrm>
            <a:off x="6048375" y="7479555"/>
            <a:ext cx="1028753" cy="2807522"/>
            <a:chOff x="0" y="0"/>
            <a:chExt cx="816600" cy="2228546"/>
          </a:xfrm>
        </p:grpSpPr>
        <p:sp>
          <p:nvSpPr>
            <p:cNvPr id="901" name="Google Shape;901;p12"/>
            <p:cNvSpPr/>
            <p:nvPr/>
          </p:nvSpPr>
          <p:spPr>
            <a:xfrm>
              <a:off x="0" y="0"/>
              <a:ext cx="816580" cy="2228546"/>
            </a:xfrm>
            <a:custGeom>
              <a:avLst/>
              <a:gdLst/>
              <a:ahLst/>
              <a:cxnLst/>
              <a:rect l="l" t="t" r="r" b="b"/>
              <a:pathLst>
                <a:path w="816580" h="2228546" extrusionOk="0">
                  <a:moveTo>
                    <a:pt x="0" y="0"/>
                  </a:moveTo>
                  <a:lnTo>
                    <a:pt x="816580" y="0"/>
                  </a:lnTo>
                  <a:lnTo>
                    <a:pt x="816580" y="2228546"/>
                  </a:lnTo>
                  <a:lnTo>
                    <a:pt x="0" y="2228546"/>
                  </a:lnTo>
                  <a:close/>
                </a:path>
              </a:pathLst>
            </a:custGeom>
            <a:solidFill>
              <a:srgbClr val="1E2328"/>
            </a:solidFill>
            <a:ln>
              <a:noFill/>
            </a:ln>
          </p:spPr>
          <p:txBody>
            <a:bodyPr/>
            <a:lstStyle/>
            <a:p>
              <a:endParaRPr lang="pl-PL"/>
            </a:p>
          </p:txBody>
        </p:sp>
        <p:sp>
          <p:nvSpPr>
            <p:cNvPr id="902" name="Google Shape;902;p12"/>
            <p:cNvSpPr txBox="1"/>
            <p:nvPr/>
          </p:nvSpPr>
          <p:spPr>
            <a:xfrm>
              <a:off x="0" y="0"/>
              <a:ext cx="816600" cy="22284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903" name="Google Shape;903;p12"/>
          <p:cNvPicPr preferRelativeResize="0"/>
          <p:nvPr/>
        </p:nvPicPr>
        <p:blipFill rotWithShape="1">
          <a:blip r:embed="rId3">
            <a:alphaModFix/>
          </a:blip>
          <a:srcRect l="4300" t="30332" r="1181" b="22728"/>
          <a:stretch/>
        </p:blipFill>
        <p:spPr>
          <a:xfrm>
            <a:off x="0" y="4874575"/>
            <a:ext cx="6084900" cy="5382550"/>
          </a:xfrm>
          <a:prstGeom prst="rect">
            <a:avLst/>
          </a:prstGeom>
          <a:noFill/>
          <a:ln>
            <a:noFill/>
          </a:ln>
        </p:spPr>
      </p:pic>
      <p:grpSp>
        <p:nvGrpSpPr>
          <p:cNvPr id="904" name="Google Shape;904;p12"/>
          <p:cNvGrpSpPr/>
          <p:nvPr/>
        </p:nvGrpSpPr>
        <p:grpSpPr>
          <a:xfrm>
            <a:off x="0" y="0"/>
            <a:ext cx="18288000" cy="10287000"/>
            <a:chOff x="0" y="0"/>
            <a:chExt cx="24384000" cy="13716000"/>
          </a:xfrm>
        </p:grpSpPr>
        <p:cxnSp>
          <p:nvCxnSpPr>
            <p:cNvPr id="905" name="Google Shape;905;p12"/>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906" name="Google Shape;906;p12"/>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907" name="Google Shape;907;p12"/>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4">
                <a:alphaModFix/>
              </a:blip>
              <a:stretch>
                <a:fillRect/>
              </a:stretch>
            </a:blipFill>
            <a:ln>
              <a:noFill/>
            </a:ln>
          </p:spPr>
          <p:txBody>
            <a:bodyPr/>
            <a:lstStyle/>
            <a:p>
              <a:endParaRPr lang="pl-PL"/>
            </a:p>
          </p:txBody>
        </p:sp>
        <p:sp>
          <p:nvSpPr>
            <p:cNvPr id="908" name="Google Shape;908;p12"/>
            <p:cNvSpPr txBox="1"/>
            <p:nvPr/>
          </p:nvSpPr>
          <p:spPr>
            <a:xfrm>
              <a:off x="9588879" y="439208"/>
              <a:ext cx="3675000" cy="625641"/>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Clr>
                  <a:srgbClr val="000000"/>
                </a:buClr>
                <a:buSzPts val="2499"/>
                <a:buFont typeface="Arial"/>
                <a:buNone/>
              </a:pPr>
              <a:r>
                <a:rPr lang="pl" sz="2499" b="0" i="0" u="none" strike="noStrike" cap="none" dirty="0">
                  <a:solidFill>
                    <a:srgbClr val="1E2328"/>
                  </a:solidFill>
                  <a:latin typeface="Montserrat"/>
                  <a:ea typeface="Montserrat"/>
                  <a:cs typeface="Montserrat"/>
                  <a:sym typeface="Montserrat"/>
                </a:rPr>
                <a:t>Moduł 3, Unit </a:t>
              </a:r>
              <a:r>
                <a:rPr lang="pl" sz="2499" dirty="0">
                  <a:solidFill>
                    <a:srgbClr val="1E2328"/>
                  </a:solidFill>
                  <a:latin typeface="Montserrat"/>
                  <a:ea typeface="Montserrat"/>
                  <a:cs typeface="Montserrat"/>
                  <a:sym typeface="Montserrat"/>
                </a:rPr>
                <a:t>4</a:t>
              </a:r>
              <a:endParaRPr sz="1400" b="0" i="0" u="none" strike="noStrike" cap="none" dirty="0">
                <a:solidFill>
                  <a:srgbClr val="000000"/>
                </a:solidFill>
                <a:latin typeface="Arial"/>
                <a:ea typeface="Arial"/>
                <a:cs typeface="Arial"/>
                <a:sym typeface="Arial"/>
              </a:endParaRPr>
            </a:p>
          </p:txBody>
        </p:sp>
        <p:sp>
          <p:nvSpPr>
            <p:cNvPr id="909" name="Google Shape;909;p12"/>
            <p:cNvSpPr txBox="1"/>
            <p:nvPr/>
          </p:nvSpPr>
          <p:spPr>
            <a:xfrm rot="-5400000">
              <a:off x="20982200" y="9378600"/>
              <a:ext cx="5111400" cy="8202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chemeClr val="dk1"/>
                </a:buClr>
                <a:buSzPts val="1800"/>
                <a:buFont typeface="Arial"/>
                <a:buNone/>
              </a:pPr>
              <a:r>
                <a:rPr lang="pl" sz="1800" b="0" i="0" u="sng" strike="noStrike" cap="none">
                  <a:solidFill>
                    <a:schemeClr val="hlink"/>
                  </a:solidFill>
                  <a:latin typeface="Montserrat"/>
                  <a:ea typeface="Montserrat"/>
                  <a:cs typeface="Montserrat"/>
                  <a:sym typeface="Montserrat"/>
                  <a:hlinkClick r:id="rId5"/>
                </a:rPr>
                <a:t>www.fashionupproject.com</a:t>
              </a:r>
              <a:endParaRPr sz="1400" b="0" i="0" u="none" strike="noStrike" cap="none">
                <a:solidFill>
                  <a:schemeClr val="dk1"/>
                </a:solidFill>
                <a:latin typeface="Arial"/>
                <a:ea typeface="Arial"/>
                <a:cs typeface="Arial"/>
                <a:sym typeface="Arial"/>
              </a:endParaRPr>
            </a:p>
            <a:p>
              <a:pPr marL="0" marR="0" lvl="0" indent="0" algn="l" rtl="0">
                <a:lnSpc>
                  <a:spcPct val="122000"/>
                </a:lnSpc>
                <a:spcBef>
                  <a:spcPts val="0"/>
                </a:spcBef>
                <a:spcAft>
                  <a:spcPts val="0"/>
                </a:spcAft>
                <a:buClr>
                  <a:srgbClr val="000000"/>
                </a:buClr>
                <a:buSzPts val="1800"/>
                <a:buFont typeface="Arial"/>
                <a:buNone/>
              </a:pPr>
              <a:endParaRPr sz="1800" b="0" i="0" u="none" strike="noStrike" cap="none">
                <a:solidFill>
                  <a:srgbClr val="1E2328"/>
                </a:solidFill>
                <a:latin typeface="Montserrat"/>
                <a:ea typeface="Montserrat"/>
                <a:cs typeface="Montserrat"/>
                <a:sym typeface="Montserrat"/>
              </a:endParaRPr>
            </a:p>
          </p:txBody>
        </p:sp>
      </p:grpSp>
      <p:cxnSp>
        <p:nvCxnSpPr>
          <p:cNvPr id="910" name="Google Shape;910;p12"/>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sp>
        <p:nvSpPr>
          <p:cNvPr id="911" name="Google Shape;911;p12"/>
          <p:cNvSpPr txBox="1"/>
          <p:nvPr/>
        </p:nvSpPr>
        <p:spPr>
          <a:xfrm>
            <a:off x="1028700" y="1286850"/>
            <a:ext cx="10978500" cy="923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pl" sz="6000" b="0" i="0" u="none" strike="noStrike" cap="none" dirty="0">
                <a:solidFill>
                  <a:srgbClr val="1E2328"/>
                </a:solidFill>
                <a:latin typeface="Montserrat Black"/>
                <a:ea typeface="Montserrat Black"/>
                <a:cs typeface="Montserrat Black"/>
                <a:sym typeface="Montserrat Black"/>
              </a:rPr>
              <a:t>Zajęcia praktyczne</a:t>
            </a:r>
            <a:endParaRPr sz="1400" b="0" i="0" u="none" strike="noStrike" cap="none" dirty="0">
              <a:solidFill>
                <a:srgbClr val="FF0000"/>
              </a:solidFill>
              <a:latin typeface="Montserrat Black"/>
              <a:ea typeface="Montserrat Black"/>
              <a:cs typeface="Montserrat Black"/>
              <a:sym typeface="Montserrat Black"/>
            </a:endParaRPr>
          </a:p>
        </p:txBody>
      </p:sp>
      <p:sp>
        <p:nvSpPr>
          <p:cNvPr id="912" name="Google Shape;912;p12"/>
          <p:cNvSpPr txBox="1"/>
          <p:nvPr/>
        </p:nvSpPr>
        <p:spPr>
          <a:xfrm>
            <a:off x="1028700" y="2321268"/>
            <a:ext cx="15258600" cy="846300"/>
          </a:xfrm>
          <a:prstGeom prst="rect">
            <a:avLst/>
          </a:prstGeom>
          <a:noFill/>
          <a:ln>
            <a:noFill/>
          </a:ln>
        </p:spPr>
        <p:txBody>
          <a:bodyPr spcFirstLastPara="1" wrap="square" lIns="0" tIns="0" rIns="0" bIns="0" anchor="t" anchorCtr="0">
            <a:spAutoFit/>
          </a:bodyPr>
          <a:lstStyle/>
          <a:p>
            <a:pPr marL="0" marR="0" lvl="0" indent="0" algn="l" rtl="0">
              <a:lnSpc>
                <a:spcPct val="150022"/>
              </a:lnSpc>
              <a:spcBef>
                <a:spcPts val="0"/>
              </a:spcBef>
              <a:spcAft>
                <a:spcPts val="0"/>
              </a:spcAft>
              <a:buClr>
                <a:srgbClr val="000000"/>
              </a:buClr>
              <a:buSzPts val="2199"/>
              <a:buFont typeface="Arial"/>
              <a:buNone/>
            </a:pPr>
            <a:r>
              <a:rPr lang="pl" sz="2199">
                <a:solidFill>
                  <a:srgbClr val="1E2328"/>
                </a:solidFill>
                <a:latin typeface="Montserrat"/>
                <a:ea typeface="Montserrat"/>
                <a:cs typeface="Montserrat"/>
                <a:sym typeface="Montserrat"/>
              </a:rPr>
              <a:t>Wykorzystując poznane koncepcje, zaprojektuj najbardziej zrównoważony element garderoby, jaki możesz sobie wyobrazić, biorąc pod uwagę jego przeznaczenie, dobór materiałów, wykończeń itp.</a:t>
            </a:r>
            <a:endParaRPr sz="2199">
              <a:solidFill>
                <a:srgbClr val="1E2328"/>
              </a:solidFill>
              <a:latin typeface="Montserrat"/>
              <a:ea typeface="Montserrat"/>
              <a:cs typeface="Montserrat"/>
              <a:sym typeface="Montserrat"/>
            </a:endParaRPr>
          </a:p>
        </p:txBody>
      </p:sp>
      <p:sp>
        <p:nvSpPr>
          <p:cNvPr id="913" name="Google Shape;913;p12"/>
          <p:cNvSpPr txBox="1"/>
          <p:nvPr/>
        </p:nvSpPr>
        <p:spPr>
          <a:xfrm>
            <a:off x="1031566" y="351095"/>
            <a:ext cx="4506600" cy="384300"/>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Clr>
                <a:srgbClr val="000000"/>
              </a:buClr>
              <a:buSzPts val="2499"/>
              <a:buFont typeface="Arial"/>
              <a:buNone/>
            </a:pPr>
            <a:r>
              <a:rPr lang="pl" sz="2499" b="0" i="0" u="none" strike="noStrike" cap="none">
                <a:solidFill>
                  <a:srgbClr val="1E2328"/>
                </a:solidFill>
                <a:latin typeface="DM Serif Display"/>
                <a:ea typeface="DM Serif Display"/>
                <a:cs typeface="DM Serif Display"/>
                <a:sym typeface="DM Serif Display"/>
              </a:rPr>
              <a:t>Program szkoleniowy UpTraK</a:t>
            </a:r>
            <a:endParaRPr sz="1400" b="0" i="0" u="none" strike="noStrike" cap="none">
              <a:solidFill>
                <a:srgbClr val="000000"/>
              </a:solidFill>
              <a:latin typeface="Arial"/>
              <a:ea typeface="Arial"/>
              <a:cs typeface="Arial"/>
              <a:sym typeface="Arial"/>
            </a:endParaRPr>
          </a:p>
        </p:txBody>
      </p:sp>
      <p:sp>
        <p:nvSpPr>
          <p:cNvPr id="914" name="Google Shape;914;p12"/>
          <p:cNvSpPr txBox="1"/>
          <p:nvPr/>
        </p:nvSpPr>
        <p:spPr>
          <a:xfrm>
            <a:off x="7840300" y="3626475"/>
            <a:ext cx="8447100" cy="5961900"/>
          </a:xfrm>
          <a:prstGeom prst="rect">
            <a:avLst/>
          </a:prstGeom>
          <a:noFill/>
          <a:ln>
            <a:noFill/>
          </a:ln>
        </p:spPr>
        <p:txBody>
          <a:bodyPr spcFirstLastPara="1" wrap="square" lIns="91425" tIns="91425" rIns="91425" bIns="91425" anchor="t" anchorCtr="0">
            <a:noAutofit/>
          </a:bodyPr>
          <a:lstStyle/>
          <a:p>
            <a:pPr marL="0" lvl="0" indent="0" algn="l" rtl="0">
              <a:lnSpc>
                <a:spcPct val="150022"/>
              </a:lnSpc>
              <a:spcBef>
                <a:spcPts val="0"/>
              </a:spcBef>
              <a:spcAft>
                <a:spcPts val="0"/>
              </a:spcAft>
              <a:buNone/>
            </a:pPr>
            <a:r>
              <a:rPr lang="pl" sz="2199" b="1" dirty="0">
                <a:solidFill>
                  <a:srgbClr val="1E2328"/>
                </a:solidFill>
                <a:latin typeface="Montserrat"/>
                <a:ea typeface="Montserrat"/>
                <a:cs typeface="Montserrat"/>
                <a:sym typeface="Montserrat"/>
              </a:rPr>
              <a:t>Co zaprezentować:</a:t>
            </a:r>
            <a:endParaRPr sz="2199" b="1" dirty="0">
              <a:solidFill>
                <a:srgbClr val="1E2328"/>
              </a:solidFill>
              <a:latin typeface="Montserrat"/>
              <a:ea typeface="Montserrat"/>
              <a:cs typeface="Montserrat"/>
              <a:sym typeface="Montserrat"/>
            </a:endParaRPr>
          </a:p>
          <a:p>
            <a:pPr marL="457200" lvl="0" indent="-368236" algn="l" rtl="0">
              <a:lnSpc>
                <a:spcPct val="150022"/>
              </a:lnSpc>
              <a:spcBef>
                <a:spcPts val="0"/>
              </a:spcBef>
              <a:spcAft>
                <a:spcPts val="0"/>
              </a:spcAft>
              <a:buClr>
                <a:srgbClr val="1E2328"/>
              </a:buClr>
              <a:buSzPts val="2199"/>
              <a:buFont typeface="Montserrat"/>
              <a:buAutoNum type="arabicPeriod"/>
            </a:pPr>
            <a:r>
              <a:rPr lang="pl" sz="2199" b="1" dirty="0">
                <a:solidFill>
                  <a:srgbClr val="1E2328"/>
                </a:solidFill>
                <a:latin typeface="Montserrat"/>
                <a:ea typeface="Montserrat"/>
                <a:cs typeface="Montserrat"/>
                <a:sym typeface="Montserrat"/>
              </a:rPr>
              <a:t>karta techniczna zawierająca:</a:t>
            </a:r>
            <a:endParaRPr sz="2199" b="1" dirty="0">
              <a:solidFill>
                <a:srgbClr val="1E2328"/>
              </a:solidFill>
              <a:latin typeface="Montserrat"/>
              <a:ea typeface="Montserrat"/>
              <a:cs typeface="Montserrat"/>
              <a:sym typeface="Montserrat"/>
            </a:endParaRPr>
          </a:p>
          <a:p>
            <a:pPr marL="0" lvl="0" indent="0" algn="l" rtl="0">
              <a:lnSpc>
                <a:spcPct val="150022"/>
              </a:lnSpc>
              <a:spcBef>
                <a:spcPts val="0"/>
              </a:spcBef>
              <a:spcAft>
                <a:spcPts val="0"/>
              </a:spcAft>
              <a:buNone/>
            </a:pPr>
            <a:r>
              <a:rPr lang="pl" sz="2199" dirty="0">
                <a:solidFill>
                  <a:srgbClr val="1E2328"/>
                </a:solidFill>
                <a:latin typeface="Montserrat"/>
                <a:ea typeface="Montserrat"/>
                <a:cs typeface="Montserrat"/>
                <a:sym typeface="Montserrat"/>
              </a:rPr>
              <a:t>- grupa docelowa</a:t>
            </a:r>
            <a:endParaRPr sz="2199" dirty="0">
              <a:solidFill>
                <a:srgbClr val="1E2328"/>
              </a:solidFill>
              <a:latin typeface="Montserrat"/>
              <a:ea typeface="Montserrat"/>
              <a:cs typeface="Montserrat"/>
              <a:sym typeface="Montserrat"/>
            </a:endParaRPr>
          </a:p>
          <a:p>
            <a:pPr marL="0" lvl="0" indent="0" algn="l" rtl="0">
              <a:lnSpc>
                <a:spcPct val="150022"/>
              </a:lnSpc>
              <a:spcBef>
                <a:spcPts val="0"/>
              </a:spcBef>
              <a:spcAft>
                <a:spcPts val="0"/>
              </a:spcAft>
              <a:buNone/>
            </a:pPr>
            <a:r>
              <a:rPr lang="pl" sz="2199" dirty="0">
                <a:solidFill>
                  <a:srgbClr val="1E2328"/>
                </a:solidFill>
                <a:latin typeface="Montserrat"/>
                <a:ea typeface="Montserrat"/>
                <a:cs typeface="Montserrat"/>
                <a:sym typeface="Montserrat"/>
              </a:rPr>
              <a:t>- proponowane materiały + wykończenia</a:t>
            </a:r>
            <a:endParaRPr sz="2199" dirty="0">
              <a:solidFill>
                <a:srgbClr val="1E2328"/>
              </a:solidFill>
              <a:latin typeface="Montserrat"/>
              <a:ea typeface="Montserrat"/>
              <a:cs typeface="Montserrat"/>
              <a:sym typeface="Montserrat"/>
            </a:endParaRPr>
          </a:p>
          <a:p>
            <a:pPr marL="0" lvl="0" indent="0" algn="l" rtl="0">
              <a:lnSpc>
                <a:spcPct val="150022"/>
              </a:lnSpc>
              <a:spcBef>
                <a:spcPts val="0"/>
              </a:spcBef>
              <a:spcAft>
                <a:spcPts val="0"/>
              </a:spcAft>
              <a:buNone/>
            </a:pPr>
            <a:r>
              <a:rPr lang="pl" sz="2199" dirty="0">
                <a:solidFill>
                  <a:srgbClr val="1E2328"/>
                </a:solidFill>
                <a:latin typeface="Montserrat"/>
                <a:ea typeface="Montserrat"/>
                <a:cs typeface="Montserrat"/>
                <a:sym typeface="Montserrat"/>
              </a:rPr>
              <a:t>- świadome zastosowanie koncepcji projektowych</a:t>
            </a:r>
            <a:endParaRPr sz="2199" dirty="0">
              <a:solidFill>
                <a:srgbClr val="1E2328"/>
              </a:solidFill>
              <a:latin typeface="Montserrat"/>
              <a:ea typeface="Montserrat"/>
              <a:cs typeface="Montserrat"/>
              <a:sym typeface="Montserrat"/>
            </a:endParaRPr>
          </a:p>
          <a:p>
            <a:pPr marL="0" lvl="0" indent="0" algn="l" rtl="0">
              <a:lnSpc>
                <a:spcPct val="150022"/>
              </a:lnSpc>
              <a:spcBef>
                <a:spcPts val="0"/>
              </a:spcBef>
              <a:spcAft>
                <a:spcPts val="0"/>
              </a:spcAft>
              <a:buClr>
                <a:schemeClr val="dk1"/>
              </a:buClr>
              <a:buSzPts val="1100"/>
              <a:buFont typeface="Arial"/>
              <a:buNone/>
            </a:pPr>
            <a:r>
              <a:rPr lang="pl" sz="2199" dirty="0">
                <a:solidFill>
                  <a:srgbClr val="1E2328"/>
                </a:solidFill>
                <a:latin typeface="Montserrat"/>
                <a:ea typeface="Montserrat"/>
                <a:cs typeface="Montserrat"/>
                <a:sym typeface="Montserrat"/>
              </a:rPr>
              <a:t>- rodzaj i skala produkcji</a:t>
            </a:r>
            <a:endParaRPr sz="2199" dirty="0">
              <a:solidFill>
                <a:srgbClr val="1E2328"/>
              </a:solidFill>
              <a:latin typeface="Montserrat"/>
              <a:ea typeface="Montserrat"/>
              <a:cs typeface="Montserrat"/>
              <a:sym typeface="Montserrat"/>
            </a:endParaRPr>
          </a:p>
          <a:p>
            <a:pPr marL="0" lvl="0" indent="0" algn="l" rtl="0">
              <a:lnSpc>
                <a:spcPct val="150022"/>
              </a:lnSpc>
              <a:spcBef>
                <a:spcPts val="0"/>
              </a:spcBef>
              <a:spcAft>
                <a:spcPts val="0"/>
              </a:spcAft>
              <a:buNone/>
            </a:pPr>
            <a:r>
              <a:rPr lang="pl" sz="2199" dirty="0">
                <a:solidFill>
                  <a:srgbClr val="1E2328"/>
                </a:solidFill>
                <a:latin typeface="Montserrat"/>
                <a:ea typeface="Montserrat"/>
                <a:cs typeface="Montserrat"/>
                <a:sym typeface="Montserrat"/>
              </a:rPr>
              <a:t>- 100-wyrazowy tekst wyjaśniający Twoją inspirację</a:t>
            </a:r>
            <a:endParaRPr sz="2199" dirty="0">
              <a:solidFill>
                <a:srgbClr val="1E2328"/>
              </a:solidFill>
              <a:latin typeface="Montserrat"/>
              <a:ea typeface="Montserrat"/>
              <a:cs typeface="Montserrat"/>
              <a:sym typeface="Montserrat"/>
            </a:endParaRPr>
          </a:p>
          <a:p>
            <a:pPr marL="457200" lvl="0" indent="0" algn="l" rtl="0">
              <a:lnSpc>
                <a:spcPct val="150022"/>
              </a:lnSpc>
              <a:spcBef>
                <a:spcPts val="0"/>
              </a:spcBef>
              <a:spcAft>
                <a:spcPts val="0"/>
              </a:spcAft>
              <a:buNone/>
            </a:pPr>
            <a:endParaRPr sz="2199" dirty="0">
              <a:solidFill>
                <a:srgbClr val="1E2328"/>
              </a:solidFill>
              <a:latin typeface="Montserrat"/>
              <a:ea typeface="Montserrat"/>
              <a:cs typeface="Montserrat"/>
              <a:sym typeface="Montserrat"/>
            </a:endParaRPr>
          </a:p>
          <a:p>
            <a:pPr marL="546164" lvl="0" indent="-457200" algn="l" rtl="0">
              <a:lnSpc>
                <a:spcPct val="150022"/>
              </a:lnSpc>
              <a:spcBef>
                <a:spcPts val="0"/>
              </a:spcBef>
              <a:spcAft>
                <a:spcPts val="0"/>
              </a:spcAft>
              <a:buClr>
                <a:srgbClr val="1E2328"/>
              </a:buClr>
              <a:buSzPts val="2199"/>
              <a:buFont typeface="+mj-lt"/>
              <a:buAutoNum type="arabicPeriod" startAt="2"/>
            </a:pPr>
            <a:r>
              <a:rPr lang="pl" sz="2199" b="1" dirty="0">
                <a:solidFill>
                  <a:srgbClr val="1E2328"/>
                </a:solidFill>
                <a:latin typeface="Montserrat"/>
                <a:ea typeface="Montserrat"/>
                <a:cs typeface="Montserrat"/>
                <a:sym typeface="Montserrat"/>
              </a:rPr>
              <a:t>rysunek techniczny* lub ilustracja</a:t>
            </a:r>
            <a:endParaRPr sz="2199" b="1" dirty="0">
              <a:solidFill>
                <a:srgbClr val="1E2328"/>
              </a:solidFill>
              <a:latin typeface="Montserrat"/>
              <a:ea typeface="Montserrat"/>
              <a:cs typeface="Montserrat"/>
              <a:sym typeface="Montserrat"/>
            </a:endParaRPr>
          </a:p>
          <a:p>
            <a:pPr marL="457200" lvl="0" indent="-368236" algn="l" rtl="0">
              <a:lnSpc>
                <a:spcPct val="150022"/>
              </a:lnSpc>
              <a:spcBef>
                <a:spcPts val="0"/>
              </a:spcBef>
              <a:spcAft>
                <a:spcPts val="0"/>
              </a:spcAft>
              <a:buClr>
                <a:srgbClr val="1E2328"/>
              </a:buClr>
              <a:buSzPts val="2199"/>
              <a:buFont typeface="Montserrat"/>
              <a:buChar char="-"/>
            </a:pPr>
            <a:r>
              <a:rPr lang="pl" sz="2199" dirty="0">
                <a:solidFill>
                  <a:srgbClr val="1E2328"/>
                </a:solidFill>
                <a:latin typeface="Montserrat"/>
                <a:ea typeface="Montserrat"/>
                <a:cs typeface="Montserrat"/>
                <a:sym typeface="Montserrat"/>
              </a:rPr>
              <a:t>czytelne graficzne wyjaśnienie, czym jest Twój ubiór i jakie są jego szczegóły</a:t>
            </a:r>
            <a:endParaRPr sz="2199" dirty="0">
              <a:solidFill>
                <a:srgbClr val="1E2328"/>
              </a:solidFill>
              <a:latin typeface="Montserrat"/>
              <a:ea typeface="Montserrat"/>
              <a:cs typeface="Montserrat"/>
              <a:sym typeface="Montserrat"/>
            </a:endParaRPr>
          </a:p>
          <a:p>
            <a:pPr marL="457200" lvl="0" indent="0" algn="l" rtl="0">
              <a:lnSpc>
                <a:spcPct val="150022"/>
              </a:lnSpc>
              <a:spcBef>
                <a:spcPts val="0"/>
              </a:spcBef>
              <a:spcAft>
                <a:spcPts val="0"/>
              </a:spcAft>
              <a:buNone/>
            </a:pPr>
            <a:r>
              <a:rPr lang="pl" sz="1800" dirty="0">
                <a:solidFill>
                  <a:srgbClr val="1E2328"/>
                </a:solidFill>
                <a:latin typeface="Montserrat"/>
                <a:ea typeface="Montserrat"/>
                <a:cs typeface="Montserrat"/>
                <a:sym typeface="Montserrat"/>
              </a:rPr>
              <a:t>* </a:t>
            </a:r>
            <a:r>
              <a:rPr lang="pl" sz="1800" dirty="0">
                <a:solidFill>
                  <a:schemeClr val="dk1"/>
                </a:solidFill>
                <a:latin typeface="Montserrat"/>
                <a:ea typeface="Montserrat"/>
                <a:cs typeface="Montserrat"/>
                <a:sym typeface="Montserrat"/>
              </a:rPr>
              <a:t>sprawdź moduł 2, aby uzyskać instrukcje</a:t>
            </a:r>
            <a:endParaRPr sz="1800" dirty="0">
              <a:solidFill>
                <a:srgbClr val="1E2328"/>
              </a:solidFill>
              <a:latin typeface="Montserrat"/>
              <a:ea typeface="Montserrat"/>
              <a:cs typeface="Montserrat"/>
              <a:sym typeface="Montserra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grpSp>
        <p:nvGrpSpPr>
          <p:cNvPr id="919" name="Google Shape;919;p14"/>
          <p:cNvGrpSpPr/>
          <p:nvPr/>
        </p:nvGrpSpPr>
        <p:grpSpPr>
          <a:xfrm>
            <a:off x="0" y="0"/>
            <a:ext cx="18288000" cy="10287000"/>
            <a:chOff x="0" y="0"/>
            <a:chExt cx="24384000" cy="13716000"/>
          </a:xfrm>
        </p:grpSpPr>
        <p:cxnSp>
          <p:nvCxnSpPr>
            <p:cNvPr id="920" name="Google Shape;920;p14"/>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921" name="Google Shape;921;p14"/>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922" name="Google Shape;922;p14"/>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a:lstStyle/>
            <a:p>
              <a:endParaRPr lang="pl-PL"/>
            </a:p>
          </p:txBody>
        </p:sp>
        <p:sp>
          <p:nvSpPr>
            <p:cNvPr id="923" name="Google Shape;923;p14"/>
            <p:cNvSpPr txBox="1"/>
            <p:nvPr/>
          </p:nvSpPr>
          <p:spPr>
            <a:xfrm>
              <a:off x="9588879" y="267607"/>
              <a:ext cx="3675000" cy="625641"/>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Clr>
                  <a:srgbClr val="000000"/>
                </a:buClr>
                <a:buSzPts val="2499"/>
                <a:buFont typeface="Arial"/>
                <a:buNone/>
              </a:pPr>
              <a:r>
                <a:rPr lang="pl" sz="2499" b="0" i="0" u="none" strike="noStrike" cap="none" dirty="0">
                  <a:solidFill>
                    <a:srgbClr val="1E2328"/>
                  </a:solidFill>
                  <a:latin typeface="Montserrat"/>
                  <a:ea typeface="Montserrat"/>
                  <a:cs typeface="Montserrat"/>
                  <a:sym typeface="Montserrat"/>
                </a:rPr>
                <a:t>Moduł 3 Unit </a:t>
              </a:r>
              <a:r>
                <a:rPr lang="pl" sz="2499" dirty="0">
                  <a:solidFill>
                    <a:srgbClr val="1E2328"/>
                  </a:solidFill>
                  <a:latin typeface="Montserrat"/>
                  <a:ea typeface="Montserrat"/>
                  <a:cs typeface="Montserrat"/>
                  <a:sym typeface="Montserrat"/>
                </a:rPr>
                <a:t>4</a:t>
              </a:r>
              <a:endParaRPr sz="1400" b="0" i="0" u="none" strike="noStrike" cap="none" dirty="0">
                <a:solidFill>
                  <a:srgbClr val="000000"/>
                </a:solidFill>
                <a:latin typeface="Arial"/>
                <a:ea typeface="Arial"/>
                <a:cs typeface="Arial"/>
                <a:sym typeface="Arial"/>
              </a:endParaRPr>
            </a:p>
          </p:txBody>
        </p:sp>
        <p:sp>
          <p:nvSpPr>
            <p:cNvPr id="924" name="Google Shape;924;p14"/>
            <p:cNvSpPr txBox="1"/>
            <p:nvPr/>
          </p:nvSpPr>
          <p:spPr>
            <a:xfrm rot="-5400000">
              <a:off x="20805500" y="9201900"/>
              <a:ext cx="5464800" cy="8202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chemeClr val="dk1"/>
                </a:buClr>
                <a:buSzPts val="1800"/>
                <a:buFont typeface="Arial"/>
                <a:buNone/>
              </a:pPr>
              <a:r>
                <a:rPr lang="pl" sz="1800" b="0" i="0" u="sng" strike="noStrike" cap="none">
                  <a:solidFill>
                    <a:schemeClr val="hlink"/>
                  </a:solidFill>
                  <a:latin typeface="Montserrat"/>
                  <a:ea typeface="Montserrat"/>
                  <a:cs typeface="Montserrat"/>
                  <a:sym typeface="Montserrat"/>
                  <a:hlinkClick r:id="rId4"/>
                </a:rPr>
                <a:t>www.fashionupproject.com</a:t>
              </a:r>
              <a:endParaRPr sz="1400" b="0" i="0" u="none" strike="noStrike" cap="none">
                <a:solidFill>
                  <a:schemeClr val="dk1"/>
                </a:solidFill>
                <a:latin typeface="Arial"/>
                <a:ea typeface="Arial"/>
                <a:cs typeface="Arial"/>
                <a:sym typeface="Arial"/>
              </a:endParaRPr>
            </a:p>
            <a:p>
              <a:pPr marL="0" marR="0" lvl="0" indent="0" algn="l" rtl="0">
                <a:lnSpc>
                  <a:spcPct val="122000"/>
                </a:lnSpc>
                <a:spcBef>
                  <a:spcPts val="0"/>
                </a:spcBef>
                <a:spcAft>
                  <a:spcPts val="0"/>
                </a:spcAft>
                <a:buClr>
                  <a:srgbClr val="000000"/>
                </a:buClr>
                <a:buSzPts val="1800"/>
                <a:buFont typeface="Arial"/>
                <a:buNone/>
              </a:pPr>
              <a:endParaRPr sz="1800" b="0" i="0" u="none" strike="noStrike" cap="none">
                <a:solidFill>
                  <a:srgbClr val="1E2328"/>
                </a:solidFill>
                <a:latin typeface="Montserrat"/>
                <a:ea typeface="Montserrat"/>
                <a:cs typeface="Montserrat"/>
                <a:sym typeface="Montserrat"/>
              </a:endParaRPr>
            </a:p>
          </p:txBody>
        </p:sp>
      </p:grpSp>
      <p:grpSp>
        <p:nvGrpSpPr>
          <p:cNvPr id="925" name="Google Shape;925;p14"/>
          <p:cNvGrpSpPr/>
          <p:nvPr/>
        </p:nvGrpSpPr>
        <p:grpSpPr>
          <a:xfrm>
            <a:off x="0" y="5674870"/>
            <a:ext cx="2839729" cy="4612130"/>
            <a:chOff x="0" y="0"/>
            <a:chExt cx="2254172" cy="3661101"/>
          </a:xfrm>
        </p:grpSpPr>
        <p:sp>
          <p:nvSpPr>
            <p:cNvPr id="926" name="Google Shape;926;p14"/>
            <p:cNvSpPr/>
            <p:nvPr/>
          </p:nvSpPr>
          <p:spPr>
            <a:xfrm>
              <a:off x="0" y="0"/>
              <a:ext cx="2254172" cy="3661101"/>
            </a:xfrm>
            <a:custGeom>
              <a:avLst/>
              <a:gdLst/>
              <a:ahLst/>
              <a:cxnLst/>
              <a:rect l="l" t="t" r="r" b="b"/>
              <a:pathLst>
                <a:path w="2254172" h="3661101" extrusionOk="0">
                  <a:moveTo>
                    <a:pt x="0" y="0"/>
                  </a:moveTo>
                  <a:lnTo>
                    <a:pt x="2254172" y="0"/>
                  </a:lnTo>
                  <a:lnTo>
                    <a:pt x="2254172" y="3661101"/>
                  </a:lnTo>
                  <a:lnTo>
                    <a:pt x="0" y="3661101"/>
                  </a:lnTo>
                  <a:close/>
                </a:path>
              </a:pathLst>
            </a:custGeom>
            <a:solidFill>
              <a:srgbClr val="000000"/>
            </a:solidFill>
            <a:ln>
              <a:noFill/>
            </a:ln>
          </p:spPr>
          <p:txBody>
            <a:bodyPr/>
            <a:lstStyle/>
            <a:p>
              <a:endParaRPr lang="pl-PL"/>
            </a:p>
          </p:txBody>
        </p:sp>
        <p:sp>
          <p:nvSpPr>
            <p:cNvPr id="927" name="Google Shape;927;p14"/>
            <p:cNvSpPr txBox="1"/>
            <p:nvPr/>
          </p:nvSpPr>
          <p:spPr>
            <a:xfrm>
              <a:off x="0" y="0"/>
              <a:ext cx="2254171" cy="3661101"/>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28" name="Google Shape;928;p14"/>
          <p:cNvGrpSpPr/>
          <p:nvPr/>
        </p:nvGrpSpPr>
        <p:grpSpPr>
          <a:xfrm>
            <a:off x="0" y="1033462"/>
            <a:ext cx="16672328" cy="4745461"/>
            <a:chOff x="0" y="0"/>
            <a:chExt cx="3605891" cy="1026348"/>
          </a:xfrm>
        </p:grpSpPr>
        <p:sp>
          <p:nvSpPr>
            <p:cNvPr id="929" name="Google Shape;929;p14"/>
            <p:cNvSpPr/>
            <p:nvPr/>
          </p:nvSpPr>
          <p:spPr>
            <a:xfrm>
              <a:off x="0" y="0"/>
              <a:ext cx="3605891" cy="1026348"/>
            </a:xfrm>
            <a:custGeom>
              <a:avLst/>
              <a:gdLst/>
              <a:ahLst/>
              <a:cxnLst/>
              <a:rect l="l" t="t" r="r" b="b"/>
              <a:pathLst>
                <a:path w="3605891" h="1026348" extrusionOk="0">
                  <a:moveTo>
                    <a:pt x="0" y="0"/>
                  </a:moveTo>
                  <a:lnTo>
                    <a:pt x="3605891" y="0"/>
                  </a:lnTo>
                  <a:lnTo>
                    <a:pt x="3605891" y="1026348"/>
                  </a:lnTo>
                  <a:lnTo>
                    <a:pt x="0" y="1026348"/>
                  </a:lnTo>
                  <a:close/>
                </a:path>
              </a:pathLst>
            </a:custGeom>
            <a:solidFill>
              <a:srgbClr val="CFCF5A"/>
            </a:solidFill>
            <a:ln>
              <a:noFill/>
            </a:ln>
          </p:spPr>
          <p:txBody>
            <a:bodyPr/>
            <a:lstStyle/>
            <a:p>
              <a:endParaRPr lang="pl-PL"/>
            </a:p>
          </p:txBody>
        </p:sp>
        <p:sp>
          <p:nvSpPr>
            <p:cNvPr id="930" name="Google Shape;930;p14"/>
            <p:cNvSpPr txBox="1"/>
            <p:nvPr/>
          </p:nvSpPr>
          <p:spPr>
            <a:xfrm>
              <a:off x="0" y="0"/>
              <a:ext cx="3605891" cy="1026348"/>
            </a:xfrm>
            <a:prstGeom prst="rect">
              <a:avLst/>
            </a:prstGeom>
            <a:no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cxnSp>
        <p:nvCxnSpPr>
          <p:cNvPr id="931" name="Google Shape;931;p14"/>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sp>
        <p:nvSpPr>
          <p:cNvPr id="932" name="Google Shape;932;p14"/>
          <p:cNvSpPr txBox="1"/>
          <p:nvPr/>
        </p:nvSpPr>
        <p:spPr>
          <a:xfrm>
            <a:off x="6228287" y="2683797"/>
            <a:ext cx="5831426" cy="206210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0"/>
              <a:buFont typeface="Arial"/>
              <a:buNone/>
            </a:pPr>
            <a:r>
              <a:rPr lang="pl" sz="6000" b="0" i="0" u="none" strike="noStrike" cap="none" dirty="0">
                <a:solidFill>
                  <a:srgbClr val="000000"/>
                </a:solidFill>
                <a:latin typeface="DM Serif Display"/>
                <a:ea typeface="DM Serif Display"/>
                <a:cs typeface="DM Serif Display"/>
                <a:sym typeface="DM Serif Display"/>
              </a:rPr>
              <a:t>Podsumowanie Unitu</a:t>
            </a:r>
            <a:endParaRPr sz="1400" b="0" i="0" u="none" strike="noStrike" cap="none" dirty="0">
              <a:solidFill>
                <a:srgbClr val="000000"/>
              </a:solidFill>
              <a:latin typeface="Arial"/>
              <a:ea typeface="Arial"/>
              <a:cs typeface="Arial"/>
              <a:sym typeface="Arial"/>
            </a:endParaRPr>
          </a:p>
        </p:txBody>
      </p:sp>
      <p:cxnSp>
        <p:nvCxnSpPr>
          <p:cNvPr id="933" name="Google Shape;933;p14"/>
          <p:cNvCxnSpPr/>
          <p:nvPr/>
        </p:nvCxnSpPr>
        <p:spPr>
          <a:xfrm>
            <a:off x="6286779" y="4691633"/>
            <a:ext cx="719041" cy="4762"/>
          </a:xfrm>
          <a:prstGeom prst="straightConnector1">
            <a:avLst/>
          </a:prstGeom>
          <a:noFill/>
          <a:ln w="9525" cap="flat" cmpd="sng">
            <a:solidFill>
              <a:srgbClr val="000000"/>
            </a:solidFill>
            <a:prstDash val="solid"/>
            <a:round/>
            <a:headEnd type="none" w="sm" len="sm"/>
            <a:tailEnd type="none" w="sm" len="sm"/>
          </a:ln>
        </p:spPr>
      </p:cxnSp>
      <p:sp>
        <p:nvSpPr>
          <p:cNvPr id="934" name="Google Shape;934;p14"/>
          <p:cNvSpPr txBox="1"/>
          <p:nvPr/>
        </p:nvSpPr>
        <p:spPr>
          <a:xfrm>
            <a:off x="5808093" y="5681812"/>
            <a:ext cx="10597200" cy="4061112"/>
          </a:xfrm>
          <a:prstGeom prst="rect">
            <a:avLst/>
          </a:prstGeom>
          <a:noFill/>
          <a:ln>
            <a:noFill/>
          </a:ln>
        </p:spPr>
        <p:txBody>
          <a:bodyPr spcFirstLastPara="1" wrap="square" lIns="0" tIns="0" rIns="0" bIns="0" anchor="t" anchorCtr="0">
            <a:spAutoFit/>
          </a:bodyPr>
          <a:lstStyle/>
          <a:p>
            <a:pPr marL="0" marR="0" lvl="0" indent="0" algn="l" rtl="0">
              <a:lnSpc>
                <a:spcPct val="150022"/>
              </a:lnSpc>
              <a:spcBef>
                <a:spcPts val="0"/>
              </a:spcBef>
              <a:spcAft>
                <a:spcPts val="0"/>
              </a:spcAft>
              <a:buClr>
                <a:srgbClr val="000000"/>
              </a:buClr>
              <a:buSzPts val="2199"/>
              <a:buFont typeface="Arial"/>
              <a:buNone/>
            </a:pPr>
            <a:r>
              <a:rPr lang="pl" sz="2199" dirty="0">
                <a:solidFill>
                  <a:srgbClr val="1E2328"/>
                </a:solidFill>
                <a:latin typeface="Montserrat"/>
                <a:ea typeface="Montserrat"/>
                <a:cs typeface="Montserrat"/>
                <a:sym typeface="Montserrat"/>
              </a:rPr>
              <a:t>W </a:t>
            </a:r>
            <a:r>
              <a:rPr lang="pl" sz="2199" b="0" i="0" u="none" strike="noStrike" cap="none" dirty="0">
                <a:solidFill>
                  <a:srgbClr val="1E2328"/>
                </a:solidFill>
                <a:latin typeface="Montserrat"/>
                <a:ea typeface="Montserrat"/>
                <a:cs typeface="Montserrat"/>
                <a:sym typeface="Montserrat"/>
              </a:rPr>
              <a:t>tym module </a:t>
            </a:r>
            <a:r>
              <a:rPr lang="pl" sz="2199" dirty="0">
                <a:solidFill>
                  <a:srgbClr val="1E2328"/>
                </a:solidFill>
                <a:latin typeface="Montserrat"/>
                <a:ea typeface="Montserrat"/>
                <a:cs typeface="Montserrat"/>
                <a:sym typeface="Montserrat"/>
              </a:rPr>
              <a:t>zapoznałeś </a:t>
            </a:r>
            <a:r>
              <a:rPr lang="pl" sz="2199" b="0" i="0" u="none" strike="noStrike" cap="none" dirty="0">
                <a:solidFill>
                  <a:srgbClr val="1E2328"/>
                </a:solidFill>
                <a:latin typeface="Montserrat"/>
                <a:ea typeface="Montserrat"/>
                <a:cs typeface="Montserrat"/>
                <a:sym typeface="Montserrat"/>
              </a:rPr>
              <a:t>się z </a:t>
            </a:r>
            <a:r>
              <a:rPr lang="pl" sz="2199" dirty="0">
                <a:solidFill>
                  <a:srgbClr val="1E2328"/>
                </a:solidFill>
                <a:latin typeface="Montserrat"/>
                <a:ea typeface="Montserrat"/>
                <a:cs typeface="Montserrat"/>
                <a:sym typeface="Montserrat"/>
              </a:rPr>
              <a:t>ogólnymi praktykami zrównoważonego rozwoju </a:t>
            </a:r>
            <a:r>
              <a:rPr lang="pl" sz="2199" b="0" i="0" u="none" strike="noStrike" cap="none" dirty="0">
                <a:solidFill>
                  <a:srgbClr val="1E2328"/>
                </a:solidFill>
                <a:latin typeface="Montserrat"/>
                <a:ea typeface="Montserrat"/>
                <a:cs typeface="Montserrat"/>
                <a:sym typeface="Montserrat"/>
              </a:rPr>
              <a:t>. </a:t>
            </a:r>
            <a:r>
              <a:rPr lang="pl" sz="2199" dirty="0">
                <a:solidFill>
                  <a:srgbClr val="1E2328"/>
                </a:solidFill>
                <a:latin typeface="Montserrat"/>
                <a:ea typeface="Montserrat"/>
                <a:cs typeface="Montserrat"/>
                <a:sym typeface="Montserrat"/>
              </a:rPr>
              <a:t>Zapoznałeś </a:t>
            </a:r>
            <a:r>
              <a:rPr lang="pl" sz="2199" b="0" i="0" u="none" strike="noStrike" cap="none" dirty="0">
                <a:solidFill>
                  <a:srgbClr val="1E2328"/>
                </a:solidFill>
                <a:latin typeface="Montserrat"/>
                <a:ea typeface="Montserrat"/>
                <a:cs typeface="Montserrat"/>
                <a:sym typeface="Montserrat"/>
              </a:rPr>
              <a:t>się z różnymi rodzajami ekologicznych </a:t>
            </a:r>
            <a:r>
              <a:rPr lang="pl" sz="2199" dirty="0">
                <a:solidFill>
                  <a:srgbClr val="1E2328"/>
                </a:solidFill>
                <a:latin typeface="Montserrat"/>
                <a:ea typeface="Montserrat"/>
                <a:cs typeface="Montserrat"/>
                <a:sym typeface="Montserrat"/>
              </a:rPr>
              <a:t>materiałów </a:t>
            </a:r>
            <a:r>
              <a:rPr lang="pl" sz="2199" b="0" i="0" u="none" strike="noStrike" cap="none" dirty="0">
                <a:solidFill>
                  <a:srgbClr val="1E2328"/>
                </a:solidFill>
                <a:latin typeface="Montserrat"/>
                <a:ea typeface="Montserrat"/>
                <a:cs typeface="Montserrat"/>
                <a:sym typeface="Montserrat"/>
              </a:rPr>
              <a:t>i wykończeń tekstyliów </a:t>
            </a:r>
            <a:r>
              <a:rPr lang="pl" sz="2199" b="0" i="0" u="none" strike="noStrike" cap="none" dirty="0" err="1">
                <a:solidFill>
                  <a:srgbClr val="1E2328"/>
                </a:solidFill>
                <a:latin typeface="Montserrat"/>
                <a:ea typeface="Montserrat"/>
                <a:cs typeface="Montserrat"/>
                <a:sym typeface="Montserrat"/>
              </a:rPr>
              <a:t>, </a:t>
            </a:r>
            <a:r>
              <a:rPr lang="pl" sz="2199" dirty="0">
                <a:solidFill>
                  <a:srgbClr val="1E2328"/>
                </a:solidFill>
                <a:latin typeface="Montserrat"/>
                <a:ea typeface="Montserrat"/>
                <a:cs typeface="Montserrat"/>
                <a:sym typeface="Montserrat"/>
              </a:rPr>
              <a:t>ze szczególnym uwzględnieniem technik nieprzemysłowych, które w razie potrzeby można zastosować w małym atelier. Zrozumiałeś koncepcje proekologiczne, takie jak przydatność materiałów, projektowanie z myślą o demontażu czy projektowanie bezodpadowe, a także etyczne procedury, takie jak lokalna produkcja i transparentność. </a:t>
            </a:r>
            <a:r>
              <a:rPr lang="pl" sz="2199" b="0" i="0" u="none" strike="noStrike" cap="none" dirty="0">
                <a:solidFill>
                  <a:srgbClr val="1E2328"/>
                </a:solidFill>
                <a:latin typeface="Montserrat"/>
                <a:ea typeface="Montserrat"/>
                <a:cs typeface="Montserrat"/>
                <a:sym typeface="Montserrat"/>
              </a:rPr>
              <a:t>Teraz będziesz w stanie </a:t>
            </a:r>
            <a:r>
              <a:rPr lang="pl" sz="2199" dirty="0">
                <a:solidFill>
                  <a:srgbClr val="1E2328"/>
                </a:solidFill>
                <a:latin typeface="Montserrat"/>
                <a:ea typeface="Montserrat"/>
                <a:cs typeface="Montserrat"/>
                <a:sym typeface="Montserrat"/>
              </a:rPr>
              <a:t>podejmować świadome decyzje przy wyborze materiałów i procesów w projekcie mody.</a:t>
            </a:r>
            <a:endParaRPr sz="1400" b="0" i="0" u="none" strike="noStrike" cap="none" dirty="0">
              <a:solidFill>
                <a:srgbClr val="000000"/>
              </a:solidFill>
              <a:latin typeface="Arial"/>
              <a:ea typeface="Arial"/>
              <a:cs typeface="Arial"/>
              <a:sym typeface="Arial"/>
            </a:endParaRPr>
          </a:p>
        </p:txBody>
      </p:sp>
      <p:sp>
        <p:nvSpPr>
          <p:cNvPr id="935" name="Google Shape;935;p14"/>
          <p:cNvSpPr/>
          <p:nvPr/>
        </p:nvSpPr>
        <p:spPr>
          <a:xfrm>
            <a:off x="2423051" y="2365334"/>
            <a:ext cx="481068" cy="59695"/>
          </a:xfrm>
          <a:custGeom>
            <a:avLst/>
            <a:gdLst/>
            <a:ahLst/>
            <a:cxnLst/>
            <a:rect l="l" t="t" r="r" b="b"/>
            <a:pathLst>
              <a:path w="347980" h="43180" extrusionOk="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p14"/>
          <p:cNvSpPr/>
          <p:nvPr/>
        </p:nvSpPr>
        <p:spPr>
          <a:xfrm>
            <a:off x="3054699" y="2351217"/>
            <a:ext cx="92122" cy="87927"/>
          </a:xfrm>
          <a:custGeom>
            <a:avLst/>
            <a:gdLst/>
            <a:ahLst/>
            <a:cxnLst/>
            <a:rect l="l" t="t" r="r" b="b"/>
            <a:pathLst>
              <a:path w="66636" h="63602" extrusionOk="0">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p14"/>
          <p:cNvSpPr/>
          <p:nvPr/>
        </p:nvSpPr>
        <p:spPr>
          <a:xfrm>
            <a:off x="872748" y="3039531"/>
            <a:ext cx="38626" cy="294961"/>
          </a:xfrm>
          <a:custGeom>
            <a:avLst/>
            <a:gdLst/>
            <a:ahLst/>
            <a:cxnLst/>
            <a:rect l="l" t="t" r="r" b="b"/>
            <a:pathLst>
              <a:path w="27940" h="213360" extrusionOk="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14"/>
          <p:cNvSpPr/>
          <p:nvPr/>
        </p:nvSpPr>
        <p:spPr>
          <a:xfrm>
            <a:off x="872748" y="3553958"/>
            <a:ext cx="38626" cy="531984"/>
          </a:xfrm>
          <a:custGeom>
            <a:avLst/>
            <a:gdLst/>
            <a:ahLst/>
            <a:cxnLst/>
            <a:rect l="l" t="t" r="r" b="b"/>
            <a:pathLst>
              <a:path w="27940" h="384810" extrusionOk="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9" name="Google Shape;939;p14"/>
          <p:cNvSpPr/>
          <p:nvPr/>
        </p:nvSpPr>
        <p:spPr>
          <a:xfrm>
            <a:off x="872748" y="4201819"/>
            <a:ext cx="38626" cy="533740"/>
          </a:xfrm>
          <a:custGeom>
            <a:avLst/>
            <a:gdLst/>
            <a:ahLst/>
            <a:cxnLst/>
            <a:rect l="l" t="t" r="r" b="b"/>
            <a:pathLst>
              <a:path w="27940" h="386080" extrusionOk="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p14"/>
          <p:cNvSpPr/>
          <p:nvPr/>
        </p:nvSpPr>
        <p:spPr>
          <a:xfrm>
            <a:off x="4456177" y="3729530"/>
            <a:ext cx="38626" cy="855037"/>
          </a:xfrm>
          <a:custGeom>
            <a:avLst/>
            <a:gdLst/>
            <a:ahLst/>
            <a:cxnLst/>
            <a:rect l="l" t="t" r="r" b="b"/>
            <a:pathLst>
              <a:path w="27940" h="618490" extrusionOk="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p14"/>
          <p:cNvSpPr/>
          <p:nvPr/>
        </p:nvSpPr>
        <p:spPr>
          <a:xfrm>
            <a:off x="911374" y="2091441"/>
            <a:ext cx="3544803" cy="7165103"/>
          </a:xfrm>
          <a:custGeom>
            <a:avLst/>
            <a:gdLst/>
            <a:ahLst/>
            <a:cxnLst/>
            <a:rect l="l" t="t" r="r" b="b"/>
            <a:pathLst>
              <a:path w="2564130" h="5182870" extrusionOk="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14"/>
          <p:cNvSpPr/>
          <p:nvPr/>
        </p:nvSpPr>
        <p:spPr>
          <a:xfrm>
            <a:off x="4809935" y="5896232"/>
            <a:ext cx="699514" cy="699514"/>
          </a:xfrm>
          <a:custGeom>
            <a:avLst/>
            <a:gdLst/>
            <a:ahLst/>
            <a:cxnLst/>
            <a:rect l="l" t="t" r="r" b="b"/>
            <a:pathLst>
              <a:path w="699514" h="699514" extrusionOk="0">
                <a:moveTo>
                  <a:pt x="0" y="0"/>
                </a:moveTo>
                <a:lnTo>
                  <a:pt x="699515" y="0"/>
                </a:lnTo>
                <a:lnTo>
                  <a:pt x="699515" y="699515"/>
                </a:lnTo>
                <a:lnTo>
                  <a:pt x="0" y="699515"/>
                </a:lnTo>
                <a:lnTo>
                  <a:pt x="0" y="0"/>
                </a:lnTo>
                <a:close/>
              </a:path>
            </a:pathLst>
          </a:custGeom>
          <a:blipFill rotWithShape="1">
            <a:blip r:embed="rId5">
              <a:alphaModFix/>
            </a:blip>
            <a:stretch>
              <a:fillRect/>
            </a:stretch>
          </a:blipFill>
          <a:ln>
            <a:noFill/>
          </a:ln>
        </p:spPr>
        <p:txBody>
          <a:bodyPr/>
          <a:lstStyle/>
          <a:p>
            <a:endParaRPr lang="pl-PL"/>
          </a:p>
        </p:txBody>
      </p:sp>
      <p:pic>
        <p:nvPicPr>
          <p:cNvPr id="943" name="Google Shape;943;p14"/>
          <p:cNvPicPr preferRelativeResize="0"/>
          <p:nvPr/>
        </p:nvPicPr>
        <p:blipFill rotWithShape="1">
          <a:blip r:embed="rId6">
            <a:alphaModFix/>
          </a:blip>
          <a:srcRect l="16469" r="16469"/>
          <a:stretch/>
        </p:blipFill>
        <p:spPr>
          <a:xfrm>
            <a:off x="1031575" y="2257325"/>
            <a:ext cx="3300974" cy="6848975"/>
          </a:xfrm>
          <a:prstGeom prst="rect">
            <a:avLst/>
          </a:prstGeom>
          <a:noFill/>
          <a:ln>
            <a:noFill/>
          </a:ln>
        </p:spPr>
      </p:pic>
      <p:sp>
        <p:nvSpPr>
          <p:cNvPr id="944" name="Google Shape;944;p14"/>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Clr>
                <a:srgbClr val="000000"/>
              </a:buClr>
              <a:buSzPts val="2499"/>
              <a:buFont typeface="Arial"/>
              <a:buNone/>
            </a:pPr>
            <a:r>
              <a:rPr lang="pl" sz="2499" b="0" i="0" u="none" strike="noStrike" cap="none">
                <a:solidFill>
                  <a:srgbClr val="1E2328"/>
                </a:solidFill>
                <a:latin typeface="DM Serif Display"/>
                <a:ea typeface="DM Serif Display"/>
                <a:cs typeface="DM Serif Display"/>
                <a:sym typeface="DM Serif Display"/>
              </a:rPr>
              <a:t>Program szkoleniowy UpTraK</a:t>
            </a:r>
            <a:endParaRPr sz="1400" b="0" i="0" u="none" strike="noStrike" cap="none">
              <a:solidFill>
                <a:srgbClr val="000000"/>
              </a:solidFill>
              <a:latin typeface="Arial"/>
              <a:ea typeface="Arial"/>
              <a:cs typeface="Arial"/>
              <a:sym typeface="Arial"/>
            </a:endParaRPr>
          </a:p>
        </p:txBody>
      </p:sp>
      <p:sp>
        <p:nvSpPr>
          <p:cNvPr id="945" name="Google Shape;945;p14"/>
          <p:cNvSpPr/>
          <p:nvPr/>
        </p:nvSpPr>
        <p:spPr>
          <a:xfrm>
            <a:off x="946488" y="2126555"/>
            <a:ext cx="3474574" cy="7094874"/>
          </a:xfrm>
          <a:custGeom>
            <a:avLst/>
            <a:gdLst/>
            <a:ahLst/>
            <a:cxnLst/>
            <a:rect l="l" t="t" r="r" b="b"/>
            <a:pathLst>
              <a:path w="2513330" h="5132070" extrusionOk="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grpSp>
        <p:nvGrpSpPr>
          <p:cNvPr id="950" name="Google Shape;950;p15"/>
          <p:cNvGrpSpPr/>
          <p:nvPr/>
        </p:nvGrpSpPr>
        <p:grpSpPr>
          <a:xfrm>
            <a:off x="0" y="1033462"/>
            <a:ext cx="1028700" cy="9253538"/>
            <a:chOff x="0" y="0"/>
            <a:chExt cx="222487" cy="2001355"/>
          </a:xfrm>
        </p:grpSpPr>
        <p:sp>
          <p:nvSpPr>
            <p:cNvPr id="951" name="Google Shape;951;p15"/>
            <p:cNvSpPr/>
            <p:nvPr/>
          </p:nvSpPr>
          <p:spPr>
            <a:xfrm>
              <a:off x="0" y="0"/>
              <a:ext cx="222487" cy="2001355"/>
            </a:xfrm>
            <a:custGeom>
              <a:avLst/>
              <a:gdLst/>
              <a:ahLst/>
              <a:cxnLst/>
              <a:rect l="l" t="t" r="r" b="b"/>
              <a:pathLst>
                <a:path w="222487" h="2001355" extrusionOk="0">
                  <a:moveTo>
                    <a:pt x="0" y="0"/>
                  </a:moveTo>
                  <a:lnTo>
                    <a:pt x="222487" y="0"/>
                  </a:lnTo>
                  <a:lnTo>
                    <a:pt x="222487" y="2001355"/>
                  </a:lnTo>
                  <a:lnTo>
                    <a:pt x="0" y="2001355"/>
                  </a:lnTo>
                  <a:close/>
                </a:path>
              </a:pathLst>
            </a:custGeom>
            <a:solidFill>
              <a:srgbClr val="CFCF5A"/>
            </a:solidFill>
            <a:ln>
              <a:noFill/>
            </a:ln>
          </p:spPr>
          <p:txBody>
            <a:bodyPr/>
            <a:lstStyle/>
            <a:p>
              <a:endParaRPr lang="pl-PL"/>
            </a:p>
          </p:txBody>
        </p:sp>
        <p:sp>
          <p:nvSpPr>
            <p:cNvPr id="952" name="Google Shape;952;p15"/>
            <p:cNvSpPr txBox="1"/>
            <p:nvPr/>
          </p:nvSpPr>
          <p:spPr>
            <a:xfrm>
              <a:off x="0" y="0"/>
              <a:ext cx="222487" cy="2001355"/>
            </a:xfrm>
            <a:prstGeom prst="rect">
              <a:avLst/>
            </a:prstGeom>
            <a:no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53" name="Google Shape;953;p15"/>
          <p:cNvGrpSpPr/>
          <p:nvPr/>
        </p:nvGrpSpPr>
        <p:grpSpPr>
          <a:xfrm>
            <a:off x="0" y="0"/>
            <a:ext cx="18288000" cy="10287000"/>
            <a:chOff x="0" y="0"/>
            <a:chExt cx="24384000" cy="13716000"/>
          </a:xfrm>
        </p:grpSpPr>
        <p:cxnSp>
          <p:nvCxnSpPr>
            <p:cNvPr id="954" name="Google Shape;954;p15"/>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955" name="Google Shape;955;p15"/>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956" name="Google Shape;956;p15"/>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a:lstStyle/>
            <a:p>
              <a:endParaRPr lang="pl-PL"/>
            </a:p>
          </p:txBody>
        </p:sp>
        <p:sp>
          <p:nvSpPr>
            <p:cNvPr id="957" name="Google Shape;957;p15"/>
            <p:cNvSpPr txBox="1"/>
            <p:nvPr/>
          </p:nvSpPr>
          <p:spPr>
            <a:xfrm>
              <a:off x="9588879" y="439208"/>
              <a:ext cx="3675000" cy="625641"/>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Clr>
                  <a:srgbClr val="000000"/>
                </a:buClr>
                <a:buSzPts val="2499"/>
                <a:buFont typeface="Arial"/>
                <a:buNone/>
              </a:pPr>
              <a:r>
                <a:rPr lang="pl" sz="2499" b="0" i="0" u="none" strike="noStrike" cap="none" dirty="0">
                  <a:solidFill>
                    <a:srgbClr val="1E2328"/>
                  </a:solidFill>
                  <a:latin typeface="Montserrat"/>
                  <a:ea typeface="Montserrat"/>
                  <a:cs typeface="Montserrat"/>
                  <a:sym typeface="Montserrat"/>
                </a:rPr>
                <a:t>Moduł 3</a:t>
              </a:r>
              <a:r>
                <a:rPr lang="pl" sz="2499" b="0" i="0" u="none" strike="noStrike" cap="none">
                  <a:solidFill>
                    <a:srgbClr val="1E2328"/>
                  </a:solidFill>
                  <a:latin typeface="Montserrat"/>
                  <a:ea typeface="Montserrat"/>
                  <a:cs typeface="Montserrat"/>
                  <a:sym typeface="Montserrat"/>
                </a:rPr>
                <a:t>, Unit </a:t>
              </a:r>
              <a:r>
                <a:rPr lang="pl" sz="2499" dirty="0">
                  <a:solidFill>
                    <a:srgbClr val="1E2328"/>
                  </a:solidFill>
                  <a:latin typeface="Montserrat"/>
                  <a:ea typeface="Montserrat"/>
                  <a:cs typeface="Montserrat"/>
                  <a:sym typeface="Montserrat"/>
                </a:rPr>
                <a:t>4</a:t>
              </a:r>
              <a:endParaRPr sz="1400" b="0" i="0" u="none" strike="noStrike" cap="none" dirty="0">
                <a:solidFill>
                  <a:srgbClr val="000000"/>
                </a:solidFill>
                <a:latin typeface="Arial"/>
                <a:ea typeface="Arial"/>
                <a:cs typeface="Arial"/>
                <a:sym typeface="Arial"/>
              </a:endParaRPr>
            </a:p>
          </p:txBody>
        </p:sp>
        <p:sp>
          <p:nvSpPr>
            <p:cNvPr id="958" name="Google Shape;958;p15"/>
            <p:cNvSpPr txBox="1"/>
            <p:nvPr/>
          </p:nvSpPr>
          <p:spPr>
            <a:xfrm rot="-5400000">
              <a:off x="21206150" y="9602550"/>
              <a:ext cx="4663500" cy="8202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chemeClr val="dk1"/>
                </a:buClr>
                <a:buSzPts val="1800"/>
                <a:buFont typeface="Arial"/>
                <a:buNone/>
              </a:pPr>
              <a:r>
                <a:rPr lang="pl" sz="1800" b="0" i="0" u="sng" strike="noStrike" cap="none">
                  <a:solidFill>
                    <a:schemeClr val="hlink"/>
                  </a:solidFill>
                  <a:latin typeface="Montserrat"/>
                  <a:ea typeface="Montserrat"/>
                  <a:cs typeface="Montserrat"/>
                  <a:sym typeface="Montserrat"/>
                  <a:hlinkClick r:id="rId4"/>
                </a:rPr>
                <a:t>www.fashionupproject.com</a:t>
              </a:r>
              <a:endParaRPr sz="1400" b="0" i="0" u="none" strike="noStrike" cap="none">
                <a:solidFill>
                  <a:schemeClr val="dk1"/>
                </a:solidFill>
                <a:latin typeface="Arial"/>
                <a:ea typeface="Arial"/>
                <a:cs typeface="Arial"/>
                <a:sym typeface="Arial"/>
              </a:endParaRPr>
            </a:p>
            <a:p>
              <a:pPr marL="0" marR="0" lvl="0" indent="0" algn="l" rtl="0">
                <a:lnSpc>
                  <a:spcPct val="122000"/>
                </a:lnSpc>
                <a:spcBef>
                  <a:spcPts val="0"/>
                </a:spcBef>
                <a:spcAft>
                  <a:spcPts val="0"/>
                </a:spcAft>
                <a:buClr>
                  <a:srgbClr val="000000"/>
                </a:buClr>
                <a:buSzPts val="1800"/>
                <a:buFont typeface="Arial"/>
                <a:buNone/>
              </a:pPr>
              <a:endParaRPr sz="1800" b="0" i="0" u="none" strike="noStrike" cap="none">
                <a:solidFill>
                  <a:srgbClr val="1E2328"/>
                </a:solidFill>
                <a:latin typeface="Montserrat"/>
                <a:ea typeface="Montserrat"/>
                <a:cs typeface="Montserrat"/>
                <a:sym typeface="Montserrat"/>
              </a:endParaRPr>
            </a:p>
          </p:txBody>
        </p:sp>
      </p:grpSp>
      <p:cxnSp>
        <p:nvCxnSpPr>
          <p:cNvPr id="959" name="Google Shape;959;p15"/>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960" name="Google Shape;960;p15"/>
          <p:cNvGrpSpPr/>
          <p:nvPr/>
        </p:nvGrpSpPr>
        <p:grpSpPr>
          <a:xfrm>
            <a:off x="0" y="4067054"/>
            <a:ext cx="3933182" cy="2152892"/>
            <a:chOff x="0" y="0"/>
            <a:chExt cx="5244242" cy="2870523"/>
          </a:xfrm>
        </p:grpSpPr>
        <p:grpSp>
          <p:nvGrpSpPr>
            <p:cNvPr id="961" name="Google Shape;961;p15"/>
            <p:cNvGrpSpPr/>
            <p:nvPr/>
          </p:nvGrpSpPr>
          <p:grpSpPr>
            <a:xfrm>
              <a:off x="0" y="0"/>
              <a:ext cx="5244242" cy="2870523"/>
              <a:chOff x="0" y="0"/>
              <a:chExt cx="1980673" cy="1084155"/>
            </a:xfrm>
          </p:grpSpPr>
          <p:sp>
            <p:nvSpPr>
              <p:cNvPr id="962" name="Google Shape;962;p15"/>
              <p:cNvSpPr/>
              <p:nvPr/>
            </p:nvSpPr>
            <p:spPr>
              <a:xfrm>
                <a:off x="0" y="0"/>
                <a:ext cx="1980673" cy="1084155"/>
              </a:xfrm>
              <a:custGeom>
                <a:avLst/>
                <a:gdLst/>
                <a:ahLst/>
                <a:cxnLst/>
                <a:rect l="l" t="t" r="r" b="b"/>
                <a:pathLst>
                  <a:path w="1980673" h="1084155" extrusionOk="0">
                    <a:moveTo>
                      <a:pt x="0" y="0"/>
                    </a:moveTo>
                    <a:lnTo>
                      <a:pt x="1980673" y="0"/>
                    </a:lnTo>
                    <a:lnTo>
                      <a:pt x="1980673" y="1084155"/>
                    </a:lnTo>
                    <a:lnTo>
                      <a:pt x="0" y="1084155"/>
                    </a:lnTo>
                    <a:close/>
                  </a:path>
                </a:pathLst>
              </a:custGeom>
              <a:solidFill>
                <a:srgbClr val="1E2328"/>
              </a:solidFill>
              <a:ln>
                <a:noFill/>
              </a:ln>
            </p:spPr>
            <p:txBody>
              <a:bodyPr/>
              <a:lstStyle/>
              <a:p>
                <a:endParaRPr lang="pl-PL"/>
              </a:p>
            </p:txBody>
          </p:sp>
          <p:sp>
            <p:nvSpPr>
              <p:cNvPr id="963" name="Google Shape;963;p15"/>
              <p:cNvSpPr txBox="1"/>
              <p:nvPr/>
            </p:nvSpPr>
            <p:spPr>
              <a:xfrm>
                <a:off x="0" y="0"/>
                <a:ext cx="1980673" cy="1084155"/>
              </a:xfrm>
              <a:prstGeom prst="rect">
                <a:avLst/>
              </a:prstGeom>
              <a:no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64" name="Google Shape;964;p15"/>
            <p:cNvSpPr txBox="1"/>
            <p:nvPr/>
          </p:nvSpPr>
          <p:spPr>
            <a:xfrm>
              <a:off x="594936" y="1078965"/>
              <a:ext cx="3453894" cy="867417"/>
            </a:xfrm>
            <a:prstGeom prst="rect">
              <a:avLst/>
            </a:prstGeom>
            <a:noFill/>
            <a:ln>
              <a:noFill/>
            </a:ln>
          </p:spPr>
          <p:txBody>
            <a:bodyPr spcFirstLastPara="1" wrap="square" lIns="0" tIns="0" rIns="0" bIns="0" anchor="t" anchorCtr="0">
              <a:spAutoFit/>
            </a:bodyPr>
            <a:lstStyle/>
            <a:p>
              <a:pPr marL="0" marR="0" lvl="0" indent="0" algn="l" rtl="0">
                <a:lnSpc>
                  <a:spcPct val="121991"/>
                </a:lnSpc>
                <a:spcBef>
                  <a:spcPts val="0"/>
                </a:spcBef>
                <a:spcAft>
                  <a:spcPts val="0"/>
                </a:spcAft>
                <a:buClr>
                  <a:srgbClr val="000000"/>
                </a:buClr>
                <a:buSzPts val="3465"/>
                <a:buFont typeface="Arial"/>
                <a:buNone/>
              </a:pPr>
              <a:r>
                <a:rPr lang="pl" sz="3465" b="0" i="0" u="none" strike="noStrike" cap="none" dirty="0">
                  <a:solidFill>
                    <a:srgbClr val="FFFFFF"/>
                  </a:solidFill>
                  <a:latin typeface="DM Serif Display"/>
                  <a:ea typeface="DM Serif Display"/>
                  <a:cs typeface="DM Serif Display"/>
                  <a:sym typeface="DM Serif Display"/>
                </a:rPr>
                <a:t>Źródła</a:t>
              </a:r>
              <a:endParaRPr sz="1400" b="0" i="0" u="none" strike="noStrike" cap="none" dirty="0">
                <a:solidFill>
                  <a:srgbClr val="000000"/>
                </a:solidFill>
                <a:latin typeface="Arial"/>
                <a:ea typeface="Arial"/>
                <a:cs typeface="Arial"/>
                <a:sym typeface="Arial"/>
              </a:endParaRPr>
            </a:p>
          </p:txBody>
        </p:sp>
      </p:grpSp>
      <p:sp>
        <p:nvSpPr>
          <p:cNvPr id="966" name="Google Shape;966;p15"/>
          <p:cNvSpPr txBox="1"/>
          <p:nvPr/>
        </p:nvSpPr>
        <p:spPr>
          <a:xfrm>
            <a:off x="4178040" y="3468028"/>
            <a:ext cx="11951400" cy="3485378"/>
          </a:xfrm>
          <a:prstGeom prst="rect">
            <a:avLst/>
          </a:prstGeom>
          <a:noFill/>
          <a:ln>
            <a:noFill/>
          </a:ln>
        </p:spPr>
        <p:txBody>
          <a:bodyPr spcFirstLastPara="1" wrap="square" lIns="0" tIns="0" rIns="0" bIns="0" anchor="t" anchorCtr="0">
            <a:spAutoFit/>
          </a:bodyPr>
          <a:lstStyle/>
          <a:p>
            <a:pPr marL="0" marR="0" lvl="0" indent="0" algn="l" rtl="0">
              <a:lnSpc>
                <a:spcPct val="150022"/>
              </a:lnSpc>
              <a:spcBef>
                <a:spcPts val="0"/>
              </a:spcBef>
              <a:spcAft>
                <a:spcPts val="0"/>
              </a:spcAft>
              <a:buClr>
                <a:srgbClr val="000000"/>
              </a:buClr>
              <a:buSzPts val="2150"/>
              <a:buFont typeface="Arial"/>
              <a:buNone/>
            </a:pPr>
            <a:endParaRPr sz="2150" b="0" i="0" u="none" strike="noStrike" cap="none" dirty="0">
              <a:solidFill>
                <a:schemeClr val="dk1"/>
              </a:solidFill>
              <a:latin typeface="Montserrat"/>
              <a:ea typeface="Montserrat"/>
              <a:cs typeface="Montserrat"/>
              <a:sym typeface="Montserrat"/>
            </a:endParaRPr>
          </a:p>
          <a:p>
            <a:pPr marL="914400" marR="0" lvl="1" indent="-368236" algn="l" rtl="0">
              <a:lnSpc>
                <a:spcPct val="150022"/>
              </a:lnSpc>
              <a:spcBef>
                <a:spcPts val="0"/>
              </a:spcBef>
              <a:spcAft>
                <a:spcPts val="0"/>
              </a:spcAft>
              <a:buClr>
                <a:schemeClr val="dk1"/>
              </a:buClr>
              <a:buSzPts val="2199"/>
              <a:buFont typeface="Arial"/>
              <a:buChar char="•"/>
            </a:pPr>
            <a:r>
              <a:rPr lang="pl" sz="2199" u="sng" dirty="0">
                <a:solidFill>
                  <a:schemeClr val="hlink"/>
                </a:solidFill>
                <a:latin typeface="Montserrat"/>
                <a:ea typeface="Montserrat"/>
                <a:cs typeface="Montserrat"/>
                <a:sym typeface="Montserrat"/>
                <a:hlinkClick r:id="rId5"/>
              </a:rPr>
              <a:t>https://goodonyou.eco/</a:t>
            </a:r>
            <a:endParaRPr sz="2150" dirty="0">
              <a:solidFill>
                <a:schemeClr val="dk1"/>
              </a:solidFill>
              <a:latin typeface="Montserrat"/>
              <a:ea typeface="Montserrat"/>
              <a:cs typeface="Montserrat"/>
              <a:sym typeface="Montserrat"/>
            </a:endParaRPr>
          </a:p>
          <a:p>
            <a:pPr marL="914400" marR="0" lvl="1" indent="-368236" algn="l" rtl="0">
              <a:lnSpc>
                <a:spcPct val="150022"/>
              </a:lnSpc>
              <a:spcBef>
                <a:spcPts val="0"/>
              </a:spcBef>
              <a:spcAft>
                <a:spcPts val="0"/>
              </a:spcAft>
              <a:buClr>
                <a:srgbClr val="1E2328"/>
              </a:buClr>
              <a:buSzPts val="2199"/>
              <a:buFont typeface="Arial"/>
              <a:buChar char="•"/>
            </a:pPr>
            <a:r>
              <a:rPr lang="pl" sz="2150" dirty="0">
                <a:solidFill>
                  <a:schemeClr val="dk1"/>
                </a:solidFill>
                <a:highlight>
                  <a:schemeClr val="lt1"/>
                </a:highlight>
                <a:latin typeface="Montserrat"/>
                <a:ea typeface="Montserrat"/>
                <a:cs typeface="Montserrat"/>
                <a:sym typeface="Montserrat"/>
              </a:rPr>
              <a:t>Black, Sandy (2008), Eco-Chic: Paradoks mody, Black Dog Publishing</a:t>
            </a:r>
            <a:endParaRPr sz="2150" b="0" i="0" u="none" strike="noStrike" cap="none" dirty="0">
              <a:solidFill>
                <a:schemeClr val="dk1"/>
              </a:solidFill>
              <a:highlight>
                <a:schemeClr val="lt1"/>
              </a:highlight>
              <a:latin typeface="Montserrat"/>
              <a:ea typeface="Montserrat"/>
              <a:cs typeface="Montserrat"/>
              <a:sym typeface="Montserrat"/>
            </a:endParaRPr>
          </a:p>
          <a:p>
            <a:pPr marL="914400" marR="0" lvl="1" indent="-368236" algn="l" rtl="0">
              <a:lnSpc>
                <a:spcPct val="150022"/>
              </a:lnSpc>
              <a:spcBef>
                <a:spcPts val="0"/>
              </a:spcBef>
              <a:spcAft>
                <a:spcPts val="0"/>
              </a:spcAft>
              <a:buClr>
                <a:schemeClr val="dk1"/>
              </a:buClr>
              <a:buSzPts val="2199"/>
              <a:buFont typeface="Arial"/>
              <a:buChar char="•"/>
            </a:pPr>
            <a:r>
              <a:rPr lang="pl" sz="2150" b="0" i="0" u="none" strike="noStrike" cap="none" dirty="0">
                <a:solidFill>
                  <a:schemeClr val="dk1"/>
                </a:solidFill>
                <a:highlight>
                  <a:schemeClr val="lt1"/>
                </a:highlight>
                <a:latin typeface="Montserrat"/>
                <a:ea typeface="Montserrat"/>
                <a:cs typeface="Montserrat"/>
                <a:sym typeface="Montserrat"/>
              </a:rPr>
              <a:t>Fletcher, Kate (2008), Zrównoważona moda i tekstylia: Podróże projektowe, Earthscan</a:t>
            </a:r>
            <a:endParaRPr sz="2150" b="0" i="0" u="none" strike="noStrike" cap="none" dirty="0">
              <a:solidFill>
                <a:schemeClr val="dk1"/>
              </a:solidFill>
              <a:highlight>
                <a:schemeClr val="lt1"/>
              </a:highlight>
              <a:latin typeface="Montserrat"/>
              <a:ea typeface="Montserrat"/>
              <a:cs typeface="Montserrat"/>
              <a:sym typeface="Montserrat"/>
            </a:endParaRPr>
          </a:p>
          <a:p>
            <a:pPr marL="892175" marR="0" lvl="1" indent="-342900" algn="l" rtl="0">
              <a:lnSpc>
                <a:spcPct val="150022"/>
              </a:lnSpc>
              <a:spcBef>
                <a:spcPts val="0"/>
              </a:spcBef>
              <a:spcAft>
                <a:spcPts val="0"/>
              </a:spcAft>
              <a:buClr>
                <a:schemeClr val="dk1"/>
              </a:buClr>
              <a:buSzPts val="2150"/>
              <a:buFont typeface="Arial" panose="020B0604020202020204" pitchFamily="34" charset="0"/>
              <a:buChar char="•"/>
            </a:pPr>
            <a:r>
              <a:rPr lang="pl" sz="2150" dirty="0">
                <a:solidFill>
                  <a:schemeClr val="dk1"/>
                </a:solidFill>
                <a:highlight>
                  <a:schemeClr val="lt1"/>
                </a:highlight>
                <a:latin typeface="Montserrat"/>
                <a:ea typeface="Montserrat"/>
                <a:cs typeface="Montserrat"/>
                <a:sym typeface="Montserrat"/>
              </a:rPr>
              <a:t>Thompson, Henrietta (2012), Remake It: Ubrania, Tamiza i Hudson</a:t>
            </a:r>
            <a:endParaRPr sz="2150" dirty="0">
              <a:solidFill>
                <a:schemeClr val="dk1"/>
              </a:solidFill>
              <a:highlight>
                <a:schemeClr val="lt1"/>
              </a:highlight>
              <a:latin typeface="Montserrat"/>
              <a:ea typeface="Montserrat"/>
              <a:cs typeface="Montserrat"/>
              <a:sym typeface="Montserrat"/>
            </a:endParaRPr>
          </a:p>
          <a:p>
            <a:pPr marL="892175" marR="0" lvl="1" indent="-342900" algn="l" rtl="0">
              <a:lnSpc>
                <a:spcPct val="150022"/>
              </a:lnSpc>
              <a:spcBef>
                <a:spcPts val="0"/>
              </a:spcBef>
              <a:spcAft>
                <a:spcPts val="0"/>
              </a:spcAft>
              <a:buClr>
                <a:schemeClr val="dk1"/>
              </a:buClr>
              <a:buSzPts val="2150"/>
              <a:buFont typeface="Arial" panose="020B0604020202020204" pitchFamily="34" charset="0"/>
              <a:buChar char="•"/>
            </a:pPr>
            <a:r>
              <a:rPr lang="pl" sz="2150" dirty="0">
                <a:solidFill>
                  <a:schemeClr val="dk1"/>
                </a:solidFill>
                <a:highlight>
                  <a:schemeClr val="lt1"/>
                </a:highlight>
                <a:latin typeface="Montserrat"/>
                <a:ea typeface="Montserrat"/>
                <a:cs typeface="Montserrat"/>
                <a:sym typeface="Montserrat"/>
              </a:rPr>
              <a:t>Brown, Sass (2013), </a:t>
            </a:r>
            <a:r>
              <a:rPr lang="pl" sz="2150" dirty="0" err="1">
                <a:solidFill>
                  <a:schemeClr val="dk1"/>
                </a:solidFill>
                <a:highlight>
                  <a:schemeClr val="lt1"/>
                </a:highlight>
                <a:latin typeface="Montserrat"/>
                <a:ea typeface="Montserrat"/>
                <a:cs typeface="Montserrat"/>
                <a:sym typeface="Montserrat"/>
              </a:rPr>
              <a:t>ReFashioned </a:t>
            </a:r>
            <a:r>
              <a:rPr lang="pl" sz="2150" dirty="0">
                <a:solidFill>
                  <a:schemeClr val="dk1"/>
                </a:solidFill>
                <a:highlight>
                  <a:schemeClr val="lt1"/>
                </a:highlight>
                <a:latin typeface="Montserrat"/>
                <a:ea typeface="Montserrat"/>
                <a:cs typeface="Montserrat"/>
                <a:sym typeface="Montserrat"/>
              </a:rPr>
              <a:t>: Nowoczesna odzież z materiałów poddanych recyklingowi, Laurence King Publishing</a:t>
            </a:r>
            <a:endParaRPr sz="2150" dirty="0">
              <a:solidFill>
                <a:schemeClr val="dk1"/>
              </a:solidFill>
              <a:highlight>
                <a:schemeClr val="lt1"/>
              </a:highlight>
              <a:latin typeface="Montserrat"/>
              <a:ea typeface="Montserrat"/>
              <a:cs typeface="Montserrat"/>
              <a:sym typeface="Montserrat"/>
            </a:endParaRPr>
          </a:p>
        </p:txBody>
      </p:sp>
      <p:sp>
        <p:nvSpPr>
          <p:cNvPr id="967" name="Google Shape;967;p15"/>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Clr>
                <a:srgbClr val="000000"/>
              </a:buClr>
              <a:buSzPts val="2499"/>
              <a:buFont typeface="Arial"/>
              <a:buNone/>
            </a:pPr>
            <a:r>
              <a:rPr lang="pl" sz="2499" b="0" i="0" u="none" strike="noStrike" cap="none">
                <a:solidFill>
                  <a:srgbClr val="1E2328"/>
                </a:solidFill>
                <a:latin typeface="DM Serif Display"/>
                <a:ea typeface="DM Serif Display"/>
                <a:cs typeface="DM Serif Display"/>
                <a:sym typeface="DM Serif Display"/>
              </a:rPr>
              <a:t>Program szkoleniowy UpTraK</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grpSp>
        <p:nvGrpSpPr>
          <p:cNvPr id="139" name="Google Shape;139;p4"/>
          <p:cNvGrpSpPr/>
          <p:nvPr/>
        </p:nvGrpSpPr>
        <p:grpSpPr>
          <a:xfrm>
            <a:off x="0" y="7432875"/>
            <a:ext cx="9310979" cy="2854496"/>
            <a:chOff x="0" y="0"/>
            <a:chExt cx="12414639" cy="4794250"/>
          </a:xfrm>
        </p:grpSpPr>
        <p:grpSp>
          <p:nvGrpSpPr>
            <p:cNvPr id="140" name="Google Shape;140;p4"/>
            <p:cNvGrpSpPr/>
            <p:nvPr/>
          </p:nvGrpSpPr>
          <p:grpSpPr>
            <a:xfrm>
              <a:off x="0" y="1365250"/>
              <a:ext cx="12414639" cy="3429000"/>
              <a:chOff x="0" y="0"/>
              <a:chExt cx="7391041" cy="2041451"/>
            </a:xfrm>
          </p:grpSpPr>
          <p:sp>
            <p:nvSpPr>
              <p:cNvPr id="141" name="Google Shape;141;p4"/>
              <p:cNvSpPr/>
              <p:nvPr/>
            </p:nvSpPr>
            <p:spPr>
              <a:xfrm>
                <a:off x="0" y="0"/>
                <a:ext cx="7391041" cy="2041451"/>
              </a:xfrm>
              <a:custGeom>
                <a:avLst/>
                <a:gdLst/>
                <a:ahLst/>
                <a:cxnLst/>
                <a:rect l="l" t="t" r="r" b="b"/>
                <a:pathLst>
                  <a:path w="7391041" h="2041451" extrusionOk="0">
                    <a:moveTo>
                      <a:pt x="0" y="0"/>
                    </a:moveTo>
                    <a:lnTo>
                      <a:pt x="7391041" y="0"/>
                    </a:lnTo>
                    <a:lnTo>
                      <a:pt x="7391041" y="2041451"/>
                    </a:lnTo>
                    <a:lnTo>
                      <a:pt x="0" y="2041451"/>
                    </a:lnTo>
                    <a:close/>
                  </a:path>
                </a:pathLst>
              </a:custGeom>
              <a:solidFill>
                <a:srgbClr val="CFCF5A"/>
              </a:solidFill>
              <a:ln>
                <a:noFill/>
              </a:ln>
            </p:spPr>
            <p:txBody>
              <a:bodyPr/>
              <a:lstStyle/>
              <a:p>
                <a:endParaRPr lang="pl-PL"/>
              </a:p>
            </p:txBody>
          </p:sp>
          <p:sp>
            <p:nvSpPr>
              <p:cNvPr id="142" name="Google Shape;142;p4"/>
              <p:cNvSpPr txBox="1"/>
              <p:nvPr/>
            </p:nvSpPr>
            <p:spPr>
              <a:xfrm>
                <a:off x="0" y="0"/>
                <a:ext cx="7391041" cy="2041451"/>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43" name="Google Shape;143;p4"/>
            <p:cNvGrpSpPr/>
            <p:nvPr/>
          </p:nvGrpSpPr>
          <p:grpSpPr>
            <a:xfrm>
              <a:off x="0" y="0"/>
              <a:ext cx="1371600" cy="1365250"/>
              <a:chOff x="0" y="0"/>
              <a:chExt cx="816580" cy="812800"/>
            </a:xfrm>
          </p:grpSpPr>
          <p:sp>
            <p:nvSpPr>
              <p:cNvPr id="144" name="Google Shape;144;p4"/>
              <p:cNvSpPr/>
              <p:nvPr/>
            </p:nvSpPr>
            <p:spPr>
              <a:xfrm>
                <a:off x="0" y="0"/>
                <a:ext cx="816580" cy="812800"/>
              </a:xfrm>
              <a:custGeom>
                <a:avLst/>
                <a:gdLst/>
                <a:ahLst/>
                <a:cxnLst/>
                <a:rect l="l" t="t" r="r" b="b"/>
                <a:pathLst>
                  <a:path w="816580" h="812800" extrusionOk="0">
                    <a:moveTo>
                      <a:pt x="0" y="0"/>
                    </a:moveTo>
                    <a:lnTo>
                      <a:pt x="816580" y="0"/>
                    </a:lnTo>
                    <a:lnTo>
                      <a:pt x="816580" y="812800"/>
                    </a:lnTo>
                    <a:lnTo>
                      <a:pt x="0" y="812800"/>
                    </a:lnTo>
                    <a:close/>
                  </a:path>
                </a:pathLst>
              </a:custGeom>
              <a:solidFill>
                <a:srgbClr val="1E2328"/>
              </a:solidFill>
              <a:ln>
                <a:noFill/>
              </a:ln>
            </p:spPr>
            <p:txBody>
              <a:bodyPr/>
              <a:lstStyle/>
              <a:p>
                <a:endParaRPr lang="pl-PL"/>
              </a:p>
            </p:txBody>
          </p:sp>
          <p:sp>
            <p:nvSpPr>
              <p:cNvPr id="145" name="Google Shape;145;p4"/>
              <p:cNvSpPr txBox="1"/>
              <p:nvPr/>
            </p:nvSpPr>
            <p:spPr>
              <a:xfrm>
                <a:off x="0" y="0"/>
                <a:ext cx="81658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146" name="Google Shape;146;p4"/>
          <p:cNvGrpSpPr/>
          <p:nvPr/>
        </p:nvGrpSpPr>
        <p:grpSpPr>
          <a:xfrm>
            <a:off x="0" y="0"/>
            <a:ext cx="18288000" cy="10287000"/>
            <a:chOff x="0" y="0"/>
            <a:chExt cx="24384000" cy="13716000"/>
          </a:xfrm>
        </p:grpSpPr>
        <p:cxnSp>
          <p:nvCxnSpPr>
            <p:cNvPr id="147" name="Google Shape;147;p4"/>
            <p:cNvCxnSpPr/>
            <p:nvPr/>
          </p:nvCxnSpPr>
          <p:spPr>
            <a:xfrm rot="10800000">
              <a:off x="22233774" y="0"/>
              <a:ext cx="0" cy="13716000"/>
            </a:xfrm>
            <a:prstGeom prst="straightConnector1">
              <a:avLst/>
            </a:prstGeom>
            <a:noFill/>
            <a:ln w="12700" cap="flat" cmpd="sng">
              <a:solidFill>
                <a:srgbClr val="000000"/>
              </a:solidFill>
              <a:prstDash val="solid"/>
              <a:round/>
              <a:headEnd type="none" w="sm" len="sm"/>
              <a:tailEnd type="none" w="sm" len="sm"/>
            </a:ln>
          </p:spPr>
        </p:cxnSp>
        <p:cxnSp>
          <p:nvCxnSpPr>
            <p:cNvPr id="148" name="Google Shape;148;p4"/>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149" name="Google Shape;149;p4"/>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a:lstStyle/>
            <a:p>
              <a:endParaRPr lang="pl-PL"/>
            </a:p>
          </p:txBody>
        </p:sp>
        <p:sp>
          <p:nvSpPr>
            <p:cNvPr id="150" name="Google Shape;150;p4"/>
            <p:cNvSpPr txBox="1"/>
            <p:nvPr/>
          </p:nvSpPr>
          <p:spPr>
            <a:xfrm>
              <a:off x="9588879" y="439208"/>
              <a:ext cx="3675000" cy="625641"/>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Clr>
                  <a:srgbClr val="000000"/>
                </a:buClr>
                <a:buSzPts val="2499"/>
                <a:buFont typeface="Arial"/>
                <a:buNone/>
              </a:pPr>
              <a:r>
                <a:rPr lang="pl" sz="2499" b="0" i="0" u="none" strike="noStrike" cap="none" dirty="0">
                  <a:solidFill>
                    <a:srgbClr val="1E2328"/>
                  </a:solidFill>
                  <a:latin typeface="Montserrat"/>
                  <a:ea typeface="Montserrat"/>
                  <a:cs typeface="Montserrat"/>
                  <a:sym typeface="Montserrat"/>
                </a:rPr>
                <a:t>Moduł 3, Unit </a:t>
              </a:r>
              <a:r>
                <a:rPr lang="pl" sz="2499" dirty="0">
                  <a:solidFill>
                    <a:srgbClr val="1E2328"/>
                  </a:solidFill>
                  <a:latin typeface="Montserrat"/>
                  <a:ea typeface="Montserrat"/>
                  <a:cs typeface="Montserrat"/>
                  <a:sym typeface="Montserrat"/>
                </a:rPr>
                <a:t>4</a:t>
              </a:r>
              <a:endParaRPr sz="1400" b="0" i="0" u="none" strike="noStrike" cap="none" dirty="0">
                <a:solidFill>
                  <a:srgbClr val="000000"/>
                </a:solidFill>
                <a:latin typeface="Arial"/>
                <a:ea typeface="Arial"/>
                <a:cs typeface="Arial"/>
                <a:sym typeface="Arial"/>
              </a:endParaRPr>
            </a:p>
          </p:txBody>
        </p:sp>
        <p:sp>
          <p:nvSpPr>
            <p:cNvPr id="151" name="Google Shape;151;p4"/>
            <p:cNvSpPr txBox="1"/>
            <p:nvPr/>
          </p:nvSpPr>
          <p:spPr>
            <a:xfrm rot="-5400000">
              <a:off x="20803850" y="9651150"/>
              <a:ext cx="5017200" cy="3693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chemeClr val="dk1"/>
                </a:buClr>
                <a:buSzPts val="1800"/>
                <a:buFont typeface="Arial"/>
                <a:buNone/>
              </a:pPr>
              <a:r>
                <a:rPr lang="pl" sz="1800" b="0" i="0" u="sng" strike="noStrike" cap="none">
                  <a:solidFill>
                    <a:schemeClr val="hlink"/>
                  </a:solidFill>
                  <a:latin typeface="Montserrat"/>
                  <a:ea typeface="Montserrat"/>
                  <a:cs typeface="Montserrat"/>
                  <a:sym typeface="Montserrat"/>
                  <a:hlinkClick r:id="rId4"/>
                </a:rPr>
                <a:t>www.fashionupproject.com</a:t>
              </a:r>
              <a:endParaRPr sz="1400" b="0" i="0" u="none" strike="noStrike" cap="none">
                <a:solidFill>
                  <a:srgbClr val="000000"/>
                </a:solidFill>
                <a:latin typeface="Arial"/>
                <a:ea typeface="Arial"/>
                <a:cs typeface="Arial"/>
                <a:sym typeface="Arial"/>
              </a:endParaRPr>
            </a:p>
          </p:txBody>
        </p:sp>
      </p:grpSp>
      <p:grpSp>
        <p:nvGrpSpPr>
          <p:cNvPr id="152" name="Google Shape;152;p4"/>
          <p:cNvGrpSpPr/>
          <p:nvPr/>
        </p:nvGrpSpPr>
        <p:grpSpPr>
          <a:xfrm>
            <a:off x="9811225" y="8358187"/>
            <a:ext cx="6089175" cy="1407248"/>
            <a:chOff x="0" y="-57150"/>
            <a:chExt cx="8118900" cy="1876330"/>
          </a:xfrm>
        </p:grpSpPr>
        <p:sp>
          <p:nvSpPr>
            <p:cNvPr id="153" name="Google Shape;153;p4"/>
            <p:cNvSpPr txBox="1"/>
            <p:nvPr/>
          </p:nvSpPr>
          <p:spPr>
            <a:xfrm>
              <a:off x="0" y="-57150"/>
              <a:ext cx="7208400" cy="5130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500"/>
                <a:buFont typeface="Arial"/>
                <a:buNone/>
              </a:pPr>
              <a:r>
                <a:rPr lang="pl" sz="2500" b="0" i="0" u="none" strike="noStrike" cap="none">
                  <a:solidFill>
                    <a:srgbClr val="1E2328"/>
                  </a:solidFill>
                  <a:latin typeface="DM Serif Display"/>
                  <a:ea typeface="DM Serif Display"/>
                  <a:cs typeface="DM Serif Display"/>
                  <a:sym typeface="DM Serif Display"/>
                </a:rPr>
                <a:t>Wymagana wiedza wstępna</a:t>
              </a:r>
              <a:endParaRPr sz="1400" b="0" i="0" u="none" strike="noStrike" cap="none">
                <a:solidFill>
                  <a:srgbClr val="000000"/>
                </a:solidFill>
                <a:latin typeface="Arial"/>
                <a:ea typeface="Arial"/>
                <a:cs typeface="Arial"/>
                <a:sym typeface="Arial"/>
              </a:endParaRPr>
            </a:p>
          </p:txBody>
        </p:sp>
        <p:sp>
          <p:nvSpPr>
            <p:cNvPr id="154" name="Google Shape;154;p4"/>
            <p:cNvSpPr txBox="1"/>
            <p:nvPr/>
          </p:nvSpPr>
          <p:spPr>
            <a:xfrm>
              <a:off x="0" y="690880"/>
              <a:ext cx="8118900" cy="1128300"/>
            </a:xfrm>
            <a:prstGeom prst="rect">
              <a:avLst/>
            </a:prstGeom>
            <a:noFill/>
            <a:ln>
              <a:noFill/>
            </a:ln>
          </p:spPr>
          <p:txBody>
            <a:bodyPr spcFirstLastPara="1" wrap="square" lIns="0" tIns="0" rIns="0" bIns="0" anchor="t" anchorCtr="0">
              <a:spAutoFit/>
            </a:bodyPr>
            <a:lstStyle/>
            <a:p>
              <a:pPr marL="0" marR="0" lvl="0" indent="0" algn="l" rtl="0">
                <a:lnSpc>
                  <a:spcPct val="150022"/>
                </a:lnSpc>
                <a:spcBef>
                  <a:spcPts val="0"/>
                </a:spcBef>
                <a:spcAft>
                  <a:spcPts val="0"/>
                </a:spcAft>
                <a:buClr>
                  <a:srgbClr val="000000"/>
                </a:buClr>
                <a:buSzPts val="2199"/>
                <a:buFont typeface="Arial"/>
                <a:buNone/>
              </a:pPr>
              <a:r>
                <a:rPr lang="pl" sz="2199" b="0" i="0" u="none" strike="noStrike" cap="none">
                  <a:solidFill>
                    <a:srgbClr val="1E2328"/>
                  </a:solidFill>
                  <a:latin typeface="Montserrat"/>
                  <a:ea typeface="Montserrat"/>
                  <a:cs typeface="Montserrat"/>
                  <a:sym typeface="Montserrat"/>
                </a:rPr>
                <a:t>Do udziału w tej jednostce nie jest wymagana żadna wcześniejsza wiedza.</a:t>
              </a:r>
              <a:endParaRPr sz="1400" b="0" i="0" u="none" strike="noStrike" cap="none">
                <a:solidFill>
                  <a:srgbClr val="000000"/>
                </a:solidFill>
                <a:latin typeface="Arial"/>
                <a:ea typeface="Arial"/>
                <a:cs typeface="Arial"/>
                <a:sym typeface="Arial"/>
              </a:endParaRPr>
            </a:p>
          </p:txBody>
        </p:sp>
      </p:grpSp>
      <p:cxnSp>
        <p:nvCxnSpPr>
          <p:cNvPr id="155" name="Google Shape;155;p4"/>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sp>
        <p:nvSpPr>
          <p:cNvPr id="157" name="Google Shape;157;p4"/>
          <p:cNvSpPr txBox="1"/>
          <p:nvPr/>
        </p:nvSpPr>
        <p:spPr>
          <a:xfrm>
            <a:off x="6736672" y="4000914"/>
            <a:ext cx="9452700" cy="4061112"/>
          </a:xfrm>
          <a:prstGeom prst="rect">
            <a:avLst/>
          </a:prstGeom>
          <a:noFill/>
          <a:ln>
            <a:noFill/>
          </a:ln>
        </p:spPr>
        <p:txBody>
          <a:bodyPr spcFirstLastPara="1" wrap="square" lIns="0" tIns="0" rIns="0" bIns="0" anchor="t" anchorCtr="0">
            <a:spAutoFit/>
          </a:bodyPr>
          <a:lstStyle/>
          <a:p>
            <a:pPr marL="0" marR="0" lvl="0" indent="0" algn="l" rtl="0">
              <a:lnSpc>
                <a:spcPct val="150022"/>
              </a:lnSpc>
              <a:spcBef>
                <a:spcPts val="0"/>
              </a:spcBef>
              <a:spcAft>
                <a:spcPts val="0"/>
              </a:spcAft>
              <a:buClr>
                <a:srgbClr val="000000"/>
              </a:buClr>
              <a:buSzPts val="2199"/>
              <a:buFont typeface="Arial"/>
              <a:buNone/>
            </a:pPr>
            <a:r>
              <a:rPr lang="pl" sz="2199" b="0" i="0" u="none" strike="noStrike" cap="none" dirty="0">
                <a:solidFill>
                  <a:srgbClr val="1E2328"/>
                </a:solidFill>
                <a:latin typeface="Montserrat"/>
                <a:ea typeface="Montserrat"/>
                <a:cs typeface="Montserrat"/>
                <a:sym typeface="Montserrat"/>
              </a:rPr>
              <a:t>Pod koniec tej jednostki będziesz potrafił/mogła:</a:t>
            </a:r>
            <a:endParaRPr sz="1400" b="0" i="0" u="none" strike="noStrike" cap="none" dirty="0">
              <a:solidFill>
                <a:srgbClr val="000000"/>
              </a:solidFill>
              <a:latin typeface="Arial"/>
              <a:ea typeface="Arial"/>
              <a:cs typeface="Arial"/>
              <a:sym typeface="Arial"/>
            </a:endParaRPr>
          </a:p>
          <a:p>
            <a:pPr marL="474977" marR="0" lvl="1" indent="-237488" algn="l" rtl="0">
              <a:lnSpc>
                <a:spcPct val="150022"/>
              </a:lnSpc>
              <a:spcBef>
                <a:spcPts val="0"/>
              </a:spcBef>
              <a:spcAft>
                <a:spcPts val="0"/>
              </a:spcAft>
              <a:buClr>
                <a:srgbClr val="1E2328"/>
              </a:buClr>
              <a:buSzPts val="2199"/>
              <a:buFont typeface="Montserrat"/>
              <a:buAutoNum type="arabicPeriod"/>
            </a:pPr>
            <a:r>
              <a:rPr lang="pl" sz="2199" dirty="0">
                <a:solidFill>
                  <a:srgbClr val="1E2328"/>
                </a:solidFill>
                <a:latin typeface="Montserrat" panose="00000500000000000000" pitchFamily="2" charset="-18"/>
                <a:ea typeface="Montserrat"/>
                <a:cs typeface="Montserrat"/>
                <a:sym typeface="Montserrat"/>
              </a:rPr>
              <a:t>Znać</a:t>
            </a:r>
            <a:r>
              <a:rPr lang="pl" sz="2199" b="0" i="0" u="none" strike="noStrike" cap="none" dirty="0">
                <a:solidFill>
                  <a:srgbClr val="1E2328"/>
                </a:solidFill>
                <a:latin typeface="Montserrat" panose="00000500000000000000" pitchFamily="2" charset="-18"/>
                <a:ea typeface="Montserrat"/>
                <a:cs typeface="Montserrat"/>
                <a:sym typeface="Montserrat"/>
              </a:rPr>
              <a:t> różne rodzaje tekstyliów </a:t>
            </a:r>
            <a:r>
              <a:rPr lang="pl" sz="2199" dirty="0">
                <a:solidFill>
                  <a:srgbClr val="1E2328"/>
                </a:solidFill>
                <a:latin typeface="Montserrat" panose="00000500000000000000" pitchFamily="2" charset="-18"/>
                <a:ea typeface="Montserrat"/>
                <a:cs typeface="Montserrat"/>
                <a:sym typeface="Montserrat"/>
              </a:rPr>
              <a:t>przyjaznych dla środowiska , zrównoważone procesy wykończeniowe i etyczną produkcję.</a:t>
            </a:r>
            <a:endParaRPr sz="2199" b="0" i="0" u="none" strike="noStrike" cap="none" dirty="0">
              <a:solidFill>
                <a:srgbClr val="1E2328"/>
              </a:solidFill>
              <a:latin typeface="Montserrat" panose="00000500000000000000" pitchFamily="2" charset="-18"/>
              <a:ea typeface="Montserrat"/>
              <a:cs typeface="Montserrat"/>
              <a:sym typeface="Montserrat"/>
            </a:endParaRPr>
          </a:p>
          <a:p>
            <a:pPr marL="474977" marR="0" lvl="1" indent="-237488" algn="l" rtl="0">
              <a:lnSpc>
                <a:spcPct val="150022"/>
              </a:lnSpc>
              <a:spcBef>
                <a:spcPts val="0"/>
              </a:spcBef>
              <a:spcAft>
                <a:spcPts val="0"/>
              </a:spcAft>
              <a:buClr>
                <a:srgbClr val="1E2328"/>
              </a:buClr>
              <a:buSzPts val="2199"/>
              <a:buFont typeface="Montserrat"/>
              <a:buAutoNum type="arabicPeriod"/>
            </a:pPr>
            <a:r>
              <a:rPr lang="pl" sz="2199" b="0" i="0" u="none" strike="noStrike" cap="none" dirty="0">
                <a:solidFill>
                  <a:srgbClr val="1E2328"/>
                </a:solidFill>
                <a:latin typeface="Montserrat" panose="00000500000000000000" pitchFamily="2" charset="-18"/>
                <a:ea typeface="Montserrat"/>
                <a:cs typeface="Montserrat"/>
                <a:sym typeface="Montserrat"/>
              </a:rPr>
              <a:t>Należy zrozumieć </a:t>
            </a:r>
            <a:r>
              <a:rPr lang="pl" sz="2199" dirty="0">
                <a:solidFill>
                  <a:srgbClr val="1E2328"/>
                </a:solidFill>
                <a:latin typeface="Montserrat" panose="00000500000000000000" pitchFamily="2" charset="-18"/>
                <a:ea typeface="Montserrat"/>
                <a:cs typeface="Montserrat"/>
                <a:sym typeface="Montserrat"/>
              </a:rPr>
              <a:t>, że zrównoważony rozwój nie jest rozwiązaniem uniwersalnym i że każdy aspekt procesu – od materiałów po produkcję – musi zostać wzięty pod uwagę.</a:t>
            </a:r>
            <a:endParaRPr sz="2199" dirty="0">
              <a:solidFill>
                <a:srgbClr val="1E2328"/>
              </a:solidFill>
              <a:latin typeface="Montserrat" panose="00000500000000000000" pitchFamily="2" charset="-18"/>
              <a:ea typeface="Montserrat"/>
              <a:cs typeface="Montserrat"/>
              <a:sym typeface="Montserrat"/>
            </a:endParaRPr>
          </a:p>
          <a:p>
            <a:pPr marL="474977" marR="0" lvl="1" indent="-237488" algn="l" rtl="0">
              <a:lnSpc>
                <a:spcPct val="150022"/>
              </a:lnSpc>
              <a:spcBef>
                <a:spcPts val="0"/>
              </a:spcBef>
              <a:spcAft>
                <a:spcPts val="0"/>
              </a:spcAft>
              <a:buClr>
                <a:srgbClr val="1E2328"/>
              </a:buClr>
              <a:buSzPts val="2199"/>
              <a:buFont typeface="Montserrat"/>
              <a:buAutoNum type="arabicPeriod"/>
            </a:pPr>
            <a:r>
              <a:rPr lang="pl" sz="2199" dirty="0">
                <a:solidFill>
                  <a:srgbClr val="1E2328"/>
                </a:solidFill>
                <a:latin typeface="Montserrat" panose="00000500000000000000" pitchFamily="2" charset="-18"/>
                <a:ea typeface="Montserrat"/>
                <a:cs typeface="Montserrat"/>
                <a:sym typeface="Montserrat"/>
              </a:rPr>
              <a:t>Umieć wybierać odpowiednie materiały i techniki dla każdego rodzaju projektu.</a:t>
            </a:r>
            <a:endParaRPr sz="2199" dirty="0">
              <a:solidFill>
                <a:srgbClr val="1E2328"/>
              </a:solidFill>
              <a:latin typeface="Montserrat" panose="00000500000000000000" pitchFamily="2" charset="-18"/>
              <a:ea typeface="Montserrat"/>
              <a:cs typeface="Montserrat"/>
              <a:sym typeface="Montserrat"/>
            </a:endParaRPr>
          </a:p>
        </p:txBody>
      </p:sp>
      <p:sp>
        <p:nvSpPr>
          <p:cNvPr id="158" name="Google Shape;158;p4"/>
          <p:cNvSpPr txBox="1"/>
          <p:nvPr/>
        </p:nvSpPr>
        <p:spPr>
          <a:xfrm>
            <a:off x="6736672" y="1914525"/>
            <a:ext cx="6727200" cy="1847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pl" sz="6000" b="0" i="0" u="none" strike="noStrike" cap="none" dirty="0">
                <a:solidFill>
                  <a:srgbClr val="1E2328"/>
                </a:solidFill>
                <a:latin typeface="DM Serif Display"/>
                <a:ea typeface="DM Serif Display"/>
                <a:cs typeface="DM Serif Display"/>
                <a:sym typeface="DM Serif Display"/>
              </a:rPr>
              <a:t>Oczekiwany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0"/>
              <a:buFont typeface="Arial"/>
              <a:buNone/>
            </a:pPr>
            <a:r>
              <a:rPr lang="pl" sz="6000" b="0" i="0" u="none" strike="noStrike" cap="none" dirty="0">
                <a:solidFill>
                  <a:srgbClr val="1E2328"/>
                </a:solidFill>
                <a:latin typeface="DM Serif Display"/>
                <a:ea typeface="DM Serif Display"/>
                <a:cs typeface="DM Serif Display"/>
                <a:sym typeface="DM Serif Display"/>
              </a:rPr>
              <a:t>Rezultaty uczenia </a:t>
            </a:r>
            <a:endParaRPr sz="1400" b="0" i="0" u="none" strike="noStrike" cap="none" dirty="0">
              <a:solidFill>
                <a:srgbClr val="000000"/>
              </a:solidFill>
              <a:latin typeface="Arial"/>
              <a:ea typeface="Arial"/>
              <a:cs typeface="Arial"/>
              <a:sym typeface="Arial"/>
            </a:endParaRPr>
          </a:p>
        </p:txBody>
      </p:sp>
      <p:sp>
        <p:nvSpPr>
          <p:cNvPr id="159" name="Google Shape;159;p4"/>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Clr>
                <a:srgbClr val="000000"/>
              </a:buClr>
              <a:buSzPts val="2499"/>
              <a:buFont typeface="Arial"/>
              <a:buNone/>
            </a:pPr>
            <a:r>
              <a:rPr lang="pl" sz="2499" b="0" i="0" u="none" strike="noStrike" cap="none">
                <a:solidFill>
                  <a:srgbClr val="1E2328"/>
                </a:solidFill>
                <a:latin typeface="DM Serif Display"/>
                <a:ea typeface="DM Serif Display"/>
                <a:cs typeface="DM Serif Display"/>
                <a:sym typeface="DM Serif Display"/>
              </a:rPr>
              <a:t>Program szkoleniowy UpTraK</a:t>
            </a:r>
            <a:endParaRPr sz="1400" b="0" i="0" u="none" strike="noStrike" cap="none">
              <a:solidFill>
                <a:srgbClr val="000000"/>
              </a:solidFill>
              <a:latin typeface="Arial"/>
              <a:ea typeface="Arial"/>
              <a:cs typeface="Arial"/>
              <a:sym typeface="Arial"/>
            </a:endParaRPr>
          </a:p>
        </p:txBody>
      </p:sp>
      <p:sp>
        <p:nvSpPr>
          <p:cNvPr id="4" name="TextBox 10">
            <a:extLst>
              <a:ext uri="{FF2B5EF4-FFF2-40B4-BE49-F238E27FC236}">
                <a16:creationId xmlns:a16="http://schemas.microsoft.com/office/drawing/2014/main" id="{30F2D82E-089A-CE3F-B2D8-C779BA27F640}"/>
              </a:ext>
            </a:extLst>
          </p:cNvPr>
          <p:cNvSpPr txBox="1"/>
          <p:nvPr/>
        </p:nvSpPr>
        <p:spPr>
          <a:xfrm>
            <a:off x="1031566" y="9298410"/>
            <a:ext cx="5406326" cy="430567"/>
          </a:xfrm>
          <a:prstGeom prst="rect">
            <a:avLst/>
          </a:prstGeom>
        </p:spPr>
        <p:txBody>
          <a:bodyPr lIns="0" tIns="0" rIns="0" bIns="0" rtlCol="0" anchor="t">
            <a:spAutoFit/>
          </a:bodyPr>
          <a:lstStyle/>
          <a:p>
            <a:pPr algn="l">
              <a:lnSpc>
                <a:spcPts val="3500"/>
              </a:lnSpc>
            </a:pPr>
            <a:r>
              <a:rPr lang="pl" sz="2499" dirty="0">
                <a:solidFill>
                  <a:srgbClr val="1E2328"/>
                </a:solidFill>
                <a:latin typeface="DM Serif Display"/>
                <a:ea typeface="DM Serif Display"/>
                <a:cs typeface="DM Serif Display"/>
                <a:sym typeface="DM Serif Display"/>
              </a:rPr>
              <a:t>Szacowany czas czytania</a:t>
            </a:r>
          </a:p>
        </p:txBody>
      </p:sp>
      <p:sp>
        <p:nvSpPr>
          <p:cNvPr id="5" name="TextBox 11">
            <a:extLst>
              <a:ext uri="{FF2B5EF4-FFF2-40B4-BE49-F238E27FC236}">
                <a16:creationId xmlns:a16="http://schemas.microsoft.com/office/drawing/2014/main" id="{4675ECAC-AF62-4BB4-4A56-580D412ECB51}"/>
              </a:ext>
            </a:extLst>
          </p:cNvPr>
          <p:cNvSpPr txBox="1"/>
          <p:nvPr/>
        </p:nvSpPr>
        <p:spPr>
          <a:xfrm>
            <a:off x="1031566" y="9637430"/>
            <a:ext cx="6546439" cy="387094"/>
          </a:xfrm>
          <a:prstGeom prst="rect">
            <a:avLst/>
          </a:prstGeom>
        </p:spPr>
        <p:txBody>
          <a:bodyPr wrap="square" lIns="0" tIns="0" rIns="0" bIns="0" rtlCol="0" anchor="t">
            <a:spAutoFit/>
          </a:bodyPr>
          <a:lstStyle/>
          <a:p>
            <a:pPr>
              <a:lnSpc>
                <a:spcPts val="3299"/>
              </a:lnSpc>
            </a:pPr>
            <a:r>
              <a:rPr lang="pl" sz="2199" dirty="0">
                <a:solidFill>
                  <a:srgbClr val="1E2328"/>
                </a:solidFill>
                <a:latin typeface="Montserrat"/>
                <a:ea typeface="Montserrat"/>
                <a:cs typeface="Montserrat"/>
                <a:sym typeface="Montserrat"/>
              </a:rPr>
              <a:t>24 minuty</a:t>
            </a:r>
          </a:p>
        </p:txBody>
      </p:sp>
      <p:pic>
        <p:nvPicPr>
          <p:cNvPr id="6" name="Google Shape;156;p4">
            <a:extLst>
              <a:ext uri="{FF2B5EF4-FFF2-40B4-BE49-F238E27FC236}">
                <a16:creationId xmlns:a16="http://schemas.microsoft.com/office/drawing/2014/main" id="{73E9F023-4B01-E46F-F4F1-7BB50EEED967}"/>
              </a:ext>
            </a:extLst>
          </p:cNvPr>
          <p:cNvPicPr preferRelativeResize="0"/>
          <p:nvPr/>
        </p:nvPicPr>
        <p:blipFill rotWithShape="1">
          <a:blip r:embed="rId5">
            <a:alphaModFix/>
          </a:blip>
          <a:srcRect l="12809" r="12802"/>
          <a:stretch/>
        </p:blipFill>
        <p:spPr>
          <a:xfrm>
            <a:off x="1031566" y="2057400"/>
            <a:ext cx="5356509" cy="72009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grpSp>
        <p:nvGrpSpPr>
          <p:cNvPr id="164" name="Google Shape;164;p5"/>
          <p:cNvGrpSpPr/>
          <p:nvPr/>
        </p:nvGrpSpPr>
        <p:grpSpPr>
          <a:xfrm>
            <a:off x="0" y="0"/>
            <a:ext cx="18288000" cy="10287000"/>
            <a:chOff x="0" y="0"/>
            <a:chExt cx="24384000" cy="13716000"/>
          </a:xfrm>
        </p:grpSpPr>
        <p:cxnSp>
          <p:nvCxnSpPr>
            <p:cNvPr id="165" name="Google Shape;165;p5"/>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166" name="Google Shape;166;p5"/>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167" name="Google Shape;167;p5"/>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a:lstStyle/>
            <a:p>
              <a:endParaRPr lang="pl-PL"/>
            </a:p>
          </p:txBody>
        </p:sp>
        <p:sp>
          <p:nvSpPr>
            <p:cNvPr id="168" name="Google Shape;168;p5"/>
            <p:cNvSpPr txBox="1"/>
            <p:nvPr/>
          </p:nvSpPr>
          <p:spPr>
            <a:xfrm>
              <a:off x="9588879" y="439208"/>
              <a:ext cx="3675000" cy="625641"/>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Clr>
                  <a:srgbClr val="000000"/>
                </a:buClr>
                <a:buSzPts val="2499"/>
                <a:buFont typeface="Arial"/>
                <a:buNone/>
              </a:pPr>
              <a:r>
                <a:rPr lang="pl" sz="2499" b="0" i="0" u="none" strike="noStrike" cap="none" dirty="0">
                  <a:solidFill>
                    <a:srgbClr val="1E2328"/>
                  </a:solidFill>
                  <a:latin typeface="Montserrat"/>
                  <a:ea typeface="Montserrat"/>
                  <a:cs typeface="Montserrat"/>
                  <a:sym typeface="Montserrat"/>
                </a:rPr>
                <a:t>Moduł 3, Unit </a:t>
              </a:r>
              <a:r>
                <a:rPr lang="pl" sz="2499" dirty="0">
                  <a:solidFill>
                    <a:srgbClr val="1E2328"/>
                  </a:solidFill>
                  <a:latin typeface="Montserrat"/>
                  <a:ea typeface="Montserrat"/>
                  <a:cs typeface="Montserrat"/>
                  <a:sym typeface="Montserrat"/>
                </a:rPr>
                <a:t>4</a:t>
              </a:r>
              <a:endParaRPr sz="1400" b="0" i="0" u="none" strike="noStrike" cap="none" dirty="0">
                <a:solidFill>
                  <a:srgbClr val="000000"/>
                </a:solidFill>
                <a:latin typeface="Arial"/>
                <a:ea typeface="Arial"/>
                <a:cs typeface="Arial"/>
                <a:sym typeface="Arial"/>
              </a:endParaRPr>
            </a:p>
          </p:txBody>
        </p:sp>
        <p:sp>
          <p:nvSpPr>
            <p:cNvPr id="169" name="Google Shape;169;p5"/>
            <p:cNvSpPr txBox="1"/>
            <p:nvPr/>
          </p:nvSpPr>
          <p:spPr>
            <a:xfrm rot="-5400000">
              <a:off x="20709650" y="9556950"/>
              <a:ext cx="5205600" cy="3693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chemeClr val="dk1"/>
                </a:buClr>
                <a:buSzPts val="1800"/>
                <a:buFont typeface="Arial"/>
                <a:buNone/>
              </a:pPr>
              <a:r>
                <a:rPr lang="pl" sz="1800" b="0" i="0" u="sng" strike="noStrike" cap="none">
                  <a:solidFill>
                    <a:schemeClr val="hlink"/>
                  </a:solidFill>
                  <a:latin typeface="Montserrat"/>
                  <a:ea typeface="Montserrat"/>
                  <a:cs typeface="Montserrat"/>
                  <a:sym typeface="Montserrat"/>
                  <a:hlinkClick r:id="rId4"/>
                </a:rPr>
                <a:t>www.fashionupproject.com</a:t>
              </a:r>
              <a:endParaRPr sz="1400" b="0" i="0" u="none" strike="noStrike" cap="none">
                <a:solidFill>
                  <a:srgbClr val="000000"/>
                </a:solidFill>
                <a:latin typeface="Arial"/>
                <a:ea typeface="Arial"/>
                <a:cs typeface="Arial"/>
                <a:sym typeface="Arial"/>
              </a:endParaRPr>
            </a:p>
          </p:txBody>
        </p:sp>
      </p:grpSp>
      <p:cxnSp>
        <p:nvCxnSpPr>
          <p:cNvPr id="170" name="Google Shape;170;p5"/>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171" name="Google Shape;171;p5"/>
          <p:cNvGrpSpPr/>
          <p:nvPr/>
        </p:nvGrpSpPr>
        <p:grpSpPr>
          <a:xfrm>
            <a:off x="0" y="1033462"/>
            <a:ext cx="6051534" cy="9253538"/>
            <a:chOff x="0" y="0"/>
            <a:chExt cx="1308826" cy="2001355"/>
          </a:xfrm>
        </p:grpSpPr>
        <p:sp>
          <p:nvSpPr>
            <p:cNvPr id="172" name="Google Shape;172;p5"/>
            <p:cNvSpPr/>
            <p:nvPr/>
          </p:nvSpPr>
          <p:spPr>
            <a:xfrm>
              <a:off x="0" y="0"/>
              <a:ext cx="1308826" cy="2001355"/>
            </a:xfrm>
            <a:custGeom>
              <a:avLst/>
              <a:gdLst/>
              <a:ahLst/>
              <a:cxnLst/>
              <a:rect l="l" t="t" r="r" b="b"/>
              <a:pathLst>
                <a:path w="1308826" h="2001355" extrusionOk="0">
                  <a:moveTo>
                    <a:pt x="0" y="0"/>
                  </a:moveTo>
                  <a:lnTo>
                    <a:pt x="1308826" y="0"/>
                  </a:lnTo>
                  <a:lnTo>
                    <a:pt x="1308826" y="2001355"/>
                  </a:lnTo>
                  <a:lnTo>
                    <a:pt x="0" y="2001355"/>
                  </a:lnTo>
                  <a:close/>
                </a:path>
              </a:pathLst>
            </a:custGeom>
            <a:solidFill>
              <a:srgbClr val="CFCF5A"/>
            </a:solidFill>
            <a:ln>
              <a:noFill/>
            </a:ln>
          </p:spPr>
          <p:txBody>
            <a:bodyPr/>
            <a:lstStyle/>
            <a:p>
              <a:endParaRPr lang="pl-PL"/>
            </a:p>
          </p:txBody>
        </p:sp>
        <p:sp>
          <p:nvSpPr>
            <p:cNvPr id="173" name="Google Shape;173;p5"/>
            <p:cNvSpPr txBox="1"/>
            <p:nvPr/>
          </p:nvSpPr>
          <p:spPr>
            <a:xfrm>
              <a:off x="0" y="0"/>
              <a:ext cx="1308826" cy="2001355"/>
            </a:xfrm>
            <a:prstGeom prst="rect">
              <a:avLst/>
            </a:prstGeom>
            <a:no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74" name="Google Shape;174;p5"/>
          <p:cNvSpPr txBox="1"/>
          <p:nvPr/>
        </p:nvSpPr>
        <p:spPr>
          <a:xfrm>
            <a:off x="1028700" y="3830974"/>
            <a:ext cx="4119719" cy="1562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pl" sz="6000" b="0" i="0" u="none" strike="noStrike" cap="none">
                <a:solidFill>
                  <a:srgbClr val="FFFFFF"/>
                </a:solidFill>
                <a:latin typeface="DM Serif Display"/>
                <a:ea typeface="DM Serif Display"/>
                <a:cs typeface="DM Serif Display"/>
                <a:sym typeface="DM Serif Display"/>
              </a:rPr>
              <a:t>Nauka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0"/>
              <a:buFont typeface="Arial"/>
              <a:buNone/>
            </a:pPr>
            <a:r>
              <a:rPr lang="pl" sz="6000" b="0" i="0" u="none" strike="noStrike" cap="none">
                <a:solidFill>
                  <a:srgbClr val="FFFFFF"/>
                </a:solidFill>
                <a:latin typeface="DM Serif Display"/>
                <a:ea typeface="DM Serif Display"/>
                <a:cs typeface="DM Serif Display"/>
                <a:sym typeface="DM Serif Display"/>
              </a:rPr>
              <a:t>Cel</a:t>
            </a:r>
            <a:endParaRPr sz="1400" b="0" i="0" u="none" strike="noStrike" cap="none">
              <a:solidFill>
                <a:srgbClr val="000000"/>
              </a:solidFill>
              <a:latin typeface="Arial"/>
              <a:ea typeface="Arial"/>
              <a:cs typeface="Arial"/>
              <a:sym typeface="Arial"/>
            </a:endParaRPr>
          </a:p>
        </p:txBody>
      </p:sp>
      <p:cxnSp>
        <p:nvCxnSpPr>
          <p:cNvPr id="175" name="Google Shape;175;p5"/>
          <p:cNvCxnSpPr/>
          <p:nvPr/>
        </p:nvCxnSpPr>
        <p:spPr>
          <a:xfrm>
            <a:off x="1087192" y="5869411"/>
            <a:ext cx="719041" cy="4762"/>
          </a:xfrm>
          <a:prstGeom prst="straightConnector1">
            <a:avLst/>
          </a:prstGeom>
          <a:noFill/>
          <a:ln w="9525" cap="flat" cmpd="sng">
            <a:solidFill>
              <a:srgbClr val="FFFFFF"/>
            </a:solidFill>
            <a:prstDash val="solid"/>
            <a:round/>
            <a:headEnd type="none" w="sm" len="sm"/>
            <a:tailEnd type="none" w="sm" len="sm"/>
          </a:ln>
        </p:spPr>
      </p:cxnSp>
      <p:sp>
        <p:nvSpPr>
          <p:cNvPr id="176" name="Google Shape;176;p5"/>
          <p:cNvSpPr txBox="1"/>
          <p:nvPr/>
        </p:nvSpPr>
        <p:spPr>
          <a:xfrm>
            <a:off x="1087161" y="6401734"/>
            <a:ext cx="4614616" cy="3045834"/>
          </a:xfrm>
          <a:prstGeom prst="rect">
            <a:avLst/>
          </a:prstGeom>
          <a:noFill/>
          <a:ln>
            <a:noFill/>
          </a:ln>
        </p:spPr>
        <p:txBody>
          <a:bodyPr spcFirstLastPara="1" wrap="square" lIns="0" tIns="0" rIns="0" bIns="0" anchor="t" anchorCtr="0">
            <a:spAutoFit/>
          </a:bodyPr>
          <a:lstStyle/>
          <a:p>
            <a:pPr marL="0" marR="0" lvl="0" indent="0" algn="l" rtl="0">
              <a:lnSpc>
                <a:spcPct val="150022"/>
              </a:lnSpc>
              <a:spcBef>
                <a:spcPts val="0"/>
              </a:spcBef>
              <a:spcAft>
                <a:spcPts val="0"/>
              </a:spcAft>
              <a:buClr>
                <a:srgbClr val="000000"/>
              </a:buClr>
              <a:buSzPts val="2199"/>
              <a:buFont typeface="Arial"/>
              <a:buNone/>
            </a:pPr>
            <a:r>
              <a:rPr lang="pl" sz="2199" b="0" i="0" u="none" strike="noStrike" cap="none" dirty="0">
                <a:solidFill>
                  <a:srgbClr val="FFFFFF"/>
                </a:solidFill>
                <a:latin typeface="Montserrat"/>
                <a:ea typeface="Montserrat"/>
                <a:cs typeface="Montserrat"/>
                <a:sym typeface="Montserrat"/>
              </a:rPr>
              <a:t>Celem jednostki jest </a:t>
            </a:r>
            <a:r>
              <a:rPr lang="pl" sz="2199" dirty="0">
                <a:solidFill>
                  <a:srgbClr val="FFFFFF"/>
                </a:solidFill>
                <a:latin typeface="Montserrat"/>
                <a:ea typeface="Montserrat"/>
                <a:cs typeface="Montserrat"/>
                <a:sym typeface="Montserrat"/>
              </a:rPr>
              <a:t>wyjaśnienie </a:t>
            </a:r>
            <a:r>
              <a:rPr lang="pl" sz="2199" b="0" i="0" u="none" strike="noStrike" cap="none" dirty="0">
                <a:solidFill>
                  <a:srgbClr val="FFFFFF"/>
                </a:solidFill>
                <a:latin typeface="Montserrat"/>
                <a:ea typeface="Montserrat"/>
                <a:cs typeface="Montserrat"/>
                <a:sym typeface="Montserrat"/>
              </a:rPr>
              <a:t>studentom </a:t>
            </a:r>
            <a:r>
              <a:rPr lang="pl" sz="2199" dirty="0">
                <a:solidFill>
                  <a:srgbClr val="FFFFFF"/>
                </a:solidFill>
                <a:latin typeface="Montserrat"/>
                <a:ea typeface="Montserrat"/>
                <a:cs typeface="Montserrat"/>
                <a:sym typeface="Montserrat"/>
              </a:rPr>
              <a:t>różnych koncepcji zrównoważonego projektowania, a także pokazanie im najlepszych praktyk w każdym scenariuszu</a:t>
            </a:r>
            <a:endParaRPr sz="1400" b="0" i="0" u="none" strike="noStrike" cap="none" dirty="0">
              <a:solidFill>
                <a:srgbClr val="000000"/>
              </a:solidFill>
              <a:latin typeface="Arial"/>
              <a:ea typeface="Arial"/>
              <a:cs typeface="Arial"/>
              <a:sym typeface="Arial"/>
            </a:endParaRPr>
          </a:p>
        </p:txBody>
      </p:sp>
      <p:sp>
        <p:nvSpPr>
          <p:cNvPr id="177" name="Google Shape;177;p5"/>
          <p:cNvSpPr/>
          <p:nvPr/>
        </p:nvSpPr>
        <p:spPr>
          <a:xfrm>
            <a:off x="5701777" y="5519654"/>
            <a:ext cx="699514" cy="699514"/>
          </a:xfrm>
          <a:custGeom>
            <a:avLst/>
            <a:gdLst/>
            <a:ahLst/>
            <a:cxnLst/>
            <a:rect l="l" t="t" r="r" b="b"/>
            <a:pathLst>
              <a:path w="699514" h="699514" extrusionOk="0">
                <a:moveTo>
                  <a:pt x="0" y="0"/>
                </a:moveTo>
                <a:lnTo>
                  <a:pt x="699515" y="0"/>
                </a:lnTo>
                <a:lnTo>
                  <a:pt x="699515" y="699515"/>
                </a:lnTo>
                <a:lnTo>
                  <a:pt x="0" y="699515"/>
                </a:lnTo>
                <a:lnTo>
                  <a:pt x="0" y="0"/>
                </a:lnTo>
                <a:close/>
              </a:path>
            </a:pathLst>
          </a:custGeom>
          <a:blipFill rotWithShape="1">
            <a:blip r:embed="rId5">
              <a:alphaModFix/>
            </a:blip>
            <a:stretch>
              <a:fillRect/>
            </a:stretch>
          </a:blipFill>
          <a:ln>
            <a:noFill/>
          </a:ln>
        </p:spPr>
        <p:txBody>
          <a:bodyPr/>
          <a:lstStyle/>
          <a:p>
            <a:endParaRPr lang="pl-PL"/>
          </a:p>
        </p:txBody>
      </p:sp>
      <p:grpSp>
        <p:nvGrpSpPr>
          <p:cNvPr id="178" name="Google Shape;178;p5"/>
          <p:cNvGrpSpPr/>
          <p:nvPr/>
        </p:nvGrpSpPr>
        <p:grpSpPr>
          <a:xfrm>
            <a:off x="6684494" y="1433781"/>
            <a:ext cx="9601200" cy="6693131"/>
            <a:chOff x="-69575" y="114300"/>
            <a:chExt cx="12801600" cy="6529248"/>
          </a:xfrm>
        </p:grpSpPr>
        <p:sp>
          <p:nvSpPr>
            <p:cNvPr id="179" name="Google Shape;179;p5"/>
            <p:cNvSpPr txBox="1"/>
            <p:nvPr/>
          </p:nvSpPr>
          <p:spPr>
            <a:xfrm>
              <a:off x="-69575" y="822822"/>
              <a:ext cx="12801600" cy="5820726"/>
            </a:xfrm>
            <a:prstGeom prst="rect">
              <a:avLst/>
            </a:prstGeom>
            <a:noFill/>
            <a:ln>
              <a:noFill/>
            </a:ln>
          </p:spPr>
          <p:txBody>
            <a:bodyPr spcFirstLastPara="1" wrap="square" lIns="0" tIns="0" rIns="0" bIns="0" anchor="t" anchorCtr="0">
              <a:spAutoFit/>
            </a:bodyPr>
            <a:lstStyle/>
            <a:p>
              <a:pPr marL="0" marR="0" lvl="0" indent="0" algn="l" rtl="0">
                <a:lnSpc>
                  <a:spcPct val="150022"/>
                </a:lnSpc>
                <a:spcBef>
                  <a:spcPts val="0"/>
                </a:spcBef>
                <a:spcAft>
                  <a:spcPts val="0"/>
                </a:spcAft>
                <a:buClr>
                  <a:srgbClr val="000000"/>
                </a:buClr>
                <a:buSzPts val="2199"/>
                <a:buFont typeface="Arial"/>
                <a:buNone/>
              </a:pPr>
              <a:r>
                <a:rPr lang="pl" sz="2199" b="0" i="0" u="none" strike="noStrike" cap="none" dirty="0">
                  <a:solidFill>
                    <a:srgbClr val="1E2328"/>
                  </a:solidFill>
                  <a:latin typeface="Montserrat"/>
                  <a:ea typeface="Montserrat"/>
                  <a:cs typeface="Montserrat"/>
                  <a:sym typeface="Montserrat"/>
                </a:rPr>
                <a:t>Jednostka ta jest skierowana do </a:t>
              </a:r>
              <a:r>
                <a:rPr lang="pl" sz="2150" b="0" i="0" u="none" strike="noStrike" cap="none" dirty="0">
                  <a:solidFill>
                    <a:schemeClr val="dk1"/>
                  </a:solidFill>
                  <a:latin typeface="Montserrat"/>
                  <a:ea typeface="Montserrat"/>
                  <a:cs typeface="Montserrat"/>
                  <a:sym typeface="Montserrat"/>
                </a:rPr>
                <a:t>osób młodych, pełnoletnich i dorosłych, w tym: osób niekształcących się (NEET), dorosłych o niskich kwalifikacjach, którzy szukają pracy lub są w trakcie rekonwersji, ale również poszukują lepszej profesjonalizacji w sektorze krawiectwa rzemieślniczego, profesjonalistów już pracujących w obszarze krawiectwa rzemieślniczego i zainteresowanych poszerzeniem/ uaktualnieniem swoich umiejętności w celu rozszerzenia swojej działalności na konkretny obszar, uczniów kończących szkoły średnie z programem nauczania projektowania mody i/lub produkcji odzieży tekstylnej, którzy chcą zbliżyć się do rynku pracy dzięki nabyciu bardziej operacyjnych umiejętności i specjalizacji.</a:t>
              </a:r>
              <a:endParaRPr sz="2150" b="0" i="0" u="none" strike="noStrike" cap="none" dirty="0">
                <a:solidFill>
                  <a:schemeClr val="dk1"/>
                </a:solidFill>
                <a:latin typeface="Montserrat"/>
                <a:ea typeface="Montserrat"/>
                <a:cs typeface="Montserrat"/>
                <a:sym typeface="Montserrat"/>
              </a:endParaRPr>
            </a:p>
            <a:p>
              <a:pPr marL="0" marR="0" lvl="0" indent="0" algn="l" rtl="0">
                <a:lnSpc>
                  <a:spcPct val="150022"/>
                </a:lnSpc>
                <a:spcBef>
                  <a:spcPts val="0"/>
                </a:spcBef>
                <a:spcAft>
                  <a:spcPts val="0"/>
                </a:spcAft>
                <a:buClr>
                  <a:srgbClr val="000000"/>
                </a:buClr>
                <a:buSzPts val="2150"/>
                <a:buFont typeface="Arial"/>
                <a:buNone/>
              </a:pPr>
              <a:endParaRPr sz="2150" b="0" i="0" u="none" strike="noStrike" cap="none" dirty="0">
                <a:solidFill>
                  <a:srgbClr val="1E2328"/>
                </a:solidFill>
                <a:latin typeface="Montserrat"/>
                <a:ea typeface="Montserrat"/>
                <a:cs typeface="Montserrat"/>
                <a:sym typeface="Montserrat"/>
              </a:endParaRPr>
            </a:p>
          </p:txBody>
        </p:sp>
        <p:sp>
          <p:nvSpPr>
            <p:cNvPr id="180" name="Google Shape;180;p5"/>
            <p:cNvSpPr txBox="1"/>
            <p:nvPr/>
          </p:nvSpPr>
          <p:spPr>
            <a:xfrm>
              <a:off x="0" y="114300"/>
              <a:ext cx="9110400" cy="900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pl" sz="6000" b="0" i="0" u="none" strike="noStrike" cap="none">
                  <a:solidFill>
                    <a:srgbClr val="1E2328"/>
                  </a:solidFill>
                  <a:latin typeface="DM Serif Display"/>
                  <a:ea typeface="DM Serif Display"/>
                  <a:cs typeface="DM Serif Display"/>
                  <a:sym typeface="DM Serif Display"/>
                </a:rPr>
                <a:t>Grupa docelowa</a:t>
              </a:r>
              <a:endParaRPr sz="1400" b="0" i="0" u="none" strike="noStrike" cap="none">
                <a:solidFill>
                  <a:srgbClr val="000000"/>
                </a:solidFill>
                <a:latin typeface="Arial"/>
                <a:ea typeface="Arial"/>
                <a:cs typeface="Arial"/>
                <a:sym typeface="Arial"/>
              </a:endParaRPr>
            </a:p>
          </p:txBody>
        </p:sp>
      </p:grpSp>
      <p:grpSp>
        <p:nvGrpSpPr>
          <p:cNvPr id="181" name="Google Shape;181;p5"/>
          <p:cNvGrpSpPr/>
          <p:nvPr/>
        </p:nvGrpSpPr>
        <p:grpSpPr>
          <a:xfrm>
            <a:off x="6732127" y="7614800"/>
            <a:ext cx="9605748" cy="1617790"/>
            <a:chOff x="-6064" y="525767"/>
            <a:chExt cx="12807664" cy="2157054"/>
          </a:xfrm>
        </p:grpSpPr>
        <p:sp>
          <p:nvSpPr>
            <p:cNvPr id="182" name="Google Shape;182;p5"/>
            <p:cNvSpPr txBox="1"/>
            <p:nvPr/>
          </p:nvSpPr>
          <p:spPr>
            <a:xfrm>
              <a:off x="0" y="1554521"/>
              <a:ext cx="12801600" cy="1128300"/>
            </a:xfrm>
            <a:prstGeom prst="rect">
              <a:avLst/>
            </a:prstGeom>
            <a:noFill/>
            <a:ln>
              <a:noFill/>
            </a:ln>
          </p:spPr>
          <p:txBody>
            <a:bodyPr spcFirstLastPara="1" wrap="square" lIns="0" tIns="0" rIns="0" bIns="0" anchor="t" anchorCtr="0">
              <a:spAutoFit/>
            </a:bodyPr>
            <a:lstStyle/>
            <a:p>
              <a:pPr marL="0" marR="0" lvl="0" indent="0" algn="l" rtl="0">
                <a:lnSpc>
                  <a:spcPct val="150022"/>
                </a:lnSpc>
                <a:spcBef>
                  <a:spcPts val="0"/>
                </a:spcBef>
                <a:spcAft>
                  <a:spcPts val="0"/>
                </a:spcAft>
                <a:buClr>
                  <a:srgbClr val="000000"/>
                </a:buClr>
                <a:buSzPts val="2199"/>
                <a:buFont typeface="Arial"/>
                <a:buNone/>
              </a:pPr>
              <a:r>
                <a:rPr lang="pl" sz="2199" dirty="0">
                  <a:solidFill>
                    <a:srgbClr val="1E2328"/>
                  </a:solidFill>
                  <a:latin typeface="Montserrat"/>
                  <a:ea typeface="Montserrat"/>
                  <a:cs typeface="Montserrat"/>
                  <a:sym typeface="Montserrat"/>
                </a:rPr>
                <a:t>Materiały przyjazne dla środowiska, ekologiczne wykończenia tekstyliów, zrównoważona produkcja, etyczna produkcja, rozwiązania nieszablonowe</a:t>
              </a:r>
              <a:endParaRPr sz="2150" b="0" i="0" u="none" strike="noStrike" cap="none" dirty="0">
                <a:solidFill>
                  <a:srgbClr val="000000"/>
                </a:solidFill>
                <a:latin typeface="Montserrat"/>
                <a:ea typeface="Montserrat"/>
                <a:cs typeface="Montserrat"/>
                <a:sym typeface="Montserrat"/>
              </a:endParaRPr>
            </a:p>
          </p:txBody>
        </p:sp>
        <p:sp>
          <p:nvSpPr>
            <p:cNvPr id="183" name="Google Shape;183;p5"/>
            <p:cNvSpPr txBox="1"/>
            <p:nvPr/>
          </p:nvSpPr>
          <p:spPr>
            <a:xfrm>
              <a:off x="-6064" y="525767"/>
              <a:ext cx="11665508" cy="123110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pl" sz="6000" b="0" i="0" u="none" strike="noStrike" cap="none" dirty="0">
                  <a:solidFill>
                    <a:srgbClr val="1E2328"/>
                  </a:solidFill>
                  <a:latin typeface="DM Serif Display"/>
                  <a:ea typeface="DM Serif Display"/>
                  <a:cs typeface="DM Serif Display"/>
                  <a:sym typeface="DM Serif Display"/>
                </a:rPr>
                <a:t>Kluczowe koncepcje</a:t>
              </a:r>
              <a:endParaRPr sz="1400" b="0" i="0" u="none" strike="noStrike" cap="none" dirty="0">
                <a:solidFill>
                  <a:srgbClr val="000000"/>
                </a:solidFill>
                <a:latin typeface="Arial"/>
                <a:ea typeface="Arial"/>
                <a:cs typeface="Arial"/>
                <a:sym typeface="Arial"/>
              </a:endParaRPr>
            </a:p>
          </p:txBody>
        </p:sp>
      </p:grpSp>
      <p:sp>
        <p:nvSpPr>
          <p:cNvPr id="184" name="Google Shape;184;p5"/>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Clr>
                <a:srgbClr val="000000"/>
              </a:buClr>
              <a:buSzPts val="2499"/>
              <a:buFont typeface="Arial"/>
              <a:buNone/>
            </a:pPr>
            <a:r>
              <a:rPr lang="pl" sz="2499" b="0" i="0" u="none" strike="noStrike" cap="none">
                <a:solidFill>
                  <a:srgbClr val="1E2328"/>
                </a:solidFill>
                <a:latin typeface="DM Serif Display"/>
                <a:ea typeface="DM Serif Display"/>
                <a:cs typeface="DM Serif Display"/>
                <a:sym typeface="DM Serif Display"/>
              </a:rPr>
              <a:t>Program szkoleniowy UpTraK</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FCF5A"/>
        </a:solidFill>
        <a:effectLst/>
      </p:bgPr>
    </p:bg>
    <p:spTree>
      <p:nvGrpSpPr>
        <p:cNvPr id="1" name="Shape 188"/>
        <p:cNvGrpSpPr/>
        <p:nvPr/>
      </p:nvGrpSpPr>
      <p:grpSpPr>
        <a:xfrm>
          <a:off x="0" y="0"/>
          <a:ext cx="0" cy="0"/>
          <a:chOff x="0" y="0"/>
          <a:chExt cx="0" cy="0"/>
        </a:xfrm>
      </p:grpSpPr>
      <p:grpSp>
        <p:nvGrpSpPr>
          <p:cNvPr id="189" name="Google Shape;189;p6"/>
          <p:cNvGrpSpPr/>
          <p:nvPr/>
        </p:nvGrpSpPr>
        <p:grpSpPr>
          <a:xfrm>
            <a:off x="0" y="0"/>
            <a:ext cx="18288000" cy="10287000"/>
            <a:chOff x="0" y="0"/>
            <a:chExt cx="24384000" cy="13716000"/>
          </a:xfrm>
        </p:grpSpPr>
        <p:cxnSp>
          <p:nvCxnSpPr>
            <p:cNvPr id="190" name="Google Shape;190;p6"/>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191" name="Google Shape;191;p6"/>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192" name="Google Shape;192;p6"/>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a:lstStyle/>
            <a:p>
              <a:endParaRPr lang="pl-PL"/>
            </a:p>
          </p:txBody>
        </p:sp>
        <p:sp>
          <p:nvSpPr>
            <p:cNvPr id="193" name="Google Shape;193;p6"/>
            <p:cNvSpPr txBox="1"/>
            <p:nvPr/>
          </p:nvSpPr>
          <p:spPr>
            <a:xfrm>
              <a:off x="9470892" y="49628"/>
              <a:ext cx="3675000" cy="625641"/>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Clr>
                  <a:srgbClr val="000000"/>
                </a:buClr>
                <a:buSzPts val="2499"/>
                <a:buFont typeface="Arial"/>
                <a:buNone/>
              </a:pPr>
              <a:r>
                <a:rPr lang="pl" sz="2499" b="0" i="0" u="none" strike="noStrike" cap="none" dirty="0">
                  <a:solidFill>
                    <a:srgbClr val="1E2328"/>
                  </a:solidFill>
                  <a:latin typeface="Montserrat"/>
                  <a:ea typeface="Montserrat"/>
                  <a:cs typeface="Montserrat"/>
                  <a:sym typeface="Montserrat"/>
                </a:rPr>
                <a:t>Moduł 3, Unit </a:t>
              </a:r>
              <a:r>
                <a:rPr lang="pl" sz="2499" dirty="0">
                  <a:solidFill>
                    <a:srgbClr val="1E2328"/>
                  </a:solidFill>
                  <a:latin typeface="Montserrat"/>
                  <a:ea typeface="Montserrat"/>
                  <a:cs typeface="Montserrat"/>
                  <a:sym typeface="Montserrat"/>
                </a:rPr>
                <a:t>4</a:t>
              </a:r>
              <a:endParaRPr sz="1400" b="0" i="0" u="none" strike="noStrike" cap="none" dirty="0">
                <a:solidFill>
                  <a:srgbClr val="000000"/>
                </a:solidFill>
                <a:latin typeface="Arial"/>
                <a:ea typeface="Arial"/>
                <a:cs typeface="Arial"/>
                <a:sym typeface="Arial"/>
              </a:endParaRPr>
            </a:p>
          </p:txBody>
        </p:sp>
        <p:sp>
          <p:nvSpPr>
            <p:cNvPr id="194" name="Google Shape;194;p6"/>
            <p:cNvSpPr txBox="1"/>
            <p:nvPr/>
          </p:nvSpPr>
          <p:spPr>
            <a:xfrm rot="-5400000">
              <a:off x="20862800" y="9710100"/>
              <a:ext cx="4899300" cy="3693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chemeClr val="dk1"/>
                </a:buClr>
                <a:buSzPts val="1800"/>
                <a:buFont typeface="Arial"/>
                <a:buNone/>
              </a:pPr>
              <a:r>
                <a:rPr lang="pl" sz="1800" b="0" i="0" u="sng" strike="noStrike" cap="none">
                  <a:solidFill>
                    <a:schemeClr val="hlink"/>
                  </a:solidFill>
                  <a:latin typeface="Montserrat"/>
                  <a:ea typeface="Montserrat"/>
                  <a:cs typeface="Montserrat"/>
                  <a:sym typeface="Montserrat"/>
                  <a:hlinkClick r:id="rId4"/>
                </a:rPr>
                <a:t>www.fashionupproject.com</a:t>
              </a:r>
              <a:endParaRPr sz="1400" b="0" i="0" u="none" strike="noStrike" cap="none">
                <a:solidFill>
                  <a:srgbClr val="000000"/>
                </a:solidFill>
                <a:latin typeface="Arial"/>
                <a:ea typeface="Arial"/>
                <a:cs typeface="Arial"/>
                <a:sym typeface="Arial"/>
              </a:endParaRPr>
            </a:p>
          </p:txBody>
        </p:sp>
      </p:grpSp>
      <p:pic>
        <p:nvPicPr>
          <p:cNvPr id="195" name="Google Shape;195;p6"/>
          <p:cNvPicPr preferRelativeResize="0"/>
          <p:nvPr/>
        </p:nvPicPr>
        <p:blipFill rotWithShape="1">
          <a:blip r:embed="rId5">
            <a:alphaModFix/>
          </a:blip>
          <a:srcRect t="18358" b="18358"/>
          <a:stretch/>
        </p:blipFill>
        <p:spPr>
          <a:xfrm>
            <a:off x="8127431" y="1028700"/>
            <a:ext cx="8545347" cy="7210424"/>
          </a:xfrm>
          <a:prstGeom prst="rect">
            <a:avLst/>
          </a:prstGeom>
          <a:noFill/>
          <a:ln>
            <a:noFill/>
          </a:ln>
        </p:spPr>
      </p:pic>
      <p:cxnSp>
        <p:nvCxnSpPr>
          <p:cNvPr id="196" name="Google Shape;196;p6"/>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197" name="Google Shape;197;p6"/>
          <p:cNvGrpSpPr/>
          <p:nvPr/>
        </p:nvGrpSpPr>
        <p:grpSpPr>
          <a:xfrm>
            <a:off x="1028700" y="5653088"/>
            <a:ext cx="8282280" cy="4633913"/>
            <a:chOff x="0" y="0"/>
            <a:chExt cx="6574461" cy="3678393"/>
          </a:xfrm>
        </p:grpSpPr>
        <p:sp>
          <p:nvSpPr>
            <p:cNvPr id="198" name="Google Shape;198;p6"/>
            <p:cNvSpPr/>
            <p:nvPr/>
          </p:nvSpPr>
          <p:spPr>
            <a:xfrm>
              <a:off x="0" y="0"/>
              <a:ext cx="6574461" cy="3678393"/>
            </a:xfrm>
            <a:custGeom>
              <a:avLst/>
              <a:gdLst/>
              <a:ahLst/>
              <a:cxnLst/>
              <a:rect l="l" t="t" r="r" b="b"/>
              <a:pathLst>
                <a:path w="6574461" h="3678393" extrusionOk="0">
                  <a:moveTo>
                    <a:pt x="0" y="0"/>
                  </a:moveTo>
                  <a:lnTo>
                    <a:pt x="6574461" y="0"/>
                  </a:lnTo>
                  <a:lnTo>
                    <a:pt x="6574461" y="3678393"/>
                  </a:lnTo>
                  <a:lnTo>
                    <a:pt x="0" y="3678393"/>
                  </a:lnTo>
                  <a:close/>
                </a:path>
              </a:pathLst>
            </a:custGeom>
            <a:solidFill>
              <a:srgbClr val="1E2328"/>
            </a:solidFill>
            <a:ln>
              <a:noFill/>
            </a:ln>
          </p:spPr>
          <p:txBody>
            <a:bodyPr/>
            <a:lstStyle/>
            <a:p>
              <a:endParaRPr lang="pl-PL"/>
            </a:p>
          </p:txBody>
        </p:sp>
        <p:sp>
          <p:nvSpPr>
            <p:cNvPr id="199" name="Google Shape;199;p6"/>
            <p:cNvSpPr txBox="1"/>
            <p:nvPr/>
          </p:nvSpPr>
          <p:spPr>
            <a:xfrm>
              <a:off x="0" y="0"/>
              <a:ext cx="6574460" cy="3678393"/>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00" name="Google Shape;200;p6"/>
          <p:cNvSpPr txBox="1"/>
          <p:nvPr/>
        </p:nvSpPr>
        <p:spPr>
          <a:xfrm>
            <a:off x="2315212" y="6508174"/>
            <a:ext cx="3852940" cy="1562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pl" sz="6000" b="0" i="0" u="none" strike="noStrike" cap="none">
                <a:solidFill>
                  <a:srgbClr val="FFFFFF"/>
                </a:solidFill>
                <a:latin typeface="DM Serif Display"/>
                <a:ea typeface="DM Serif Display"/>
                <a:cs typeface="DM Serif Display"/>
                <a:sym typeface="DM Serif Display"/>
              </a:rPr>
              <a:t>Niezbędny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0"/>
              <a:buFont typeface="Arial"/>
              <a:buNone/>
            </a:pPr>
            <a:r>
              <a:rPr lang="pl" sz="6000" b="0" i="0" u="none" strike="noStrike" cap="none">
                <a:solidFill>
                  <a:srgbClr val="FFFFFF"/>
                </a:solidFill>
                <a:latin typeface="DM Serif Display"/>
                <a:ea typeface="DM Serif Display"/>
                <a:cs typeface="DM Serif Display"/>
                <a:sym typeface="DM Serif Display"/>
              </a:rPr>
              <a:t>sprzęt</a:t>
            </a:r>
            <a:endParaRPr sz="1400" b="0" i="0" u="none" strike="noStrike" cap="none">
              <a:solidFill>
                <a:srgbClr val="000000"/>
              </a:solidFill>
              <a:latin typeface="Arial"/>
              <a:ea typeface="Arial"/>
              <a:cs typeface="Arial"/>
              <a:sym typeface="Arial"/>
            </a:endParaRPr>
          </a:p>
        </p:txBody>
      </p:sp>
      <p:cxnSp>
        <p:nvCxnSpPr>
          <p:cNvPr id="201" name="Google Shape;201;p6"/>
          <p:cNvCxnSpPr/>
          <p:nvPr/>
        </p:nvCxnSpPr>
        <p:spPr>
          <a:xfrm>
            <a:off x="2315244" y="8612231"/>
            <a:ext cx="719041" cy="4762"/>
          </a:xfrm>
          <a:prstGeom prst="straightConnector1">
            <a:avLst/>
          </a:prstGeom>
          <a:noFill/>
          <a:ln w="9525" cap="flat" cmpd="sng">
            <a:solidFill>
              <a:srgbClr val="FFFFFF"/>
            </a:solidFill>
            <a:prstDash val="solid"/>
            <a:round/>
            <a:headEnd type="none" w="sm" len="sm"/>
            <a:tailEnd type="none" w="sm" len="sm"/>
          </a:ln>
        </p:spPr>
      </p:cxnSp>
      <p:sp>
        <p:nvSpPr>
          <p:cNvPr id="202" name="Google Shape;202;p6"/>
          <p:cNvSpPr txBox="1"/>
          <p:nvPr/>
        </p:nvSpPr>
        <p:spPr>
          <a:xfrm>
            <a:off x="1028700" y="2593075"/>
            <a:ext cx="6413100" cy="2369700"/>
          </a:xfrm>
          <a:prstGeom prst="rect">
            <a:avLst/>
          </a:prstGeom>
          <a:noFill/>
          <a:ln>
            <a:noFill/>
          </a:ln>
        </p:spPr>
        <p:txBody>
          <a:bodyPr spcFirstLastPara="1" wrap="square" lIns="0" tIns="0" rIns="0" bIns="0" anchor="t" anchorCtr="0">
            <a:spAutoFit/>
          </a:bodyPr>
          <a:lstStyle/>
          <a:p>
            <a:pPr marL="0" marR="0" lvl="0" indent="0" algn="l" rtl="0">
              <a:lnSpc>
                <a:spcPct val="150022"/>
              </a:lnSpc>
              <a:spcBef>
                <a:spcPts val="0"/>
              </a:spcBef>
              <a:spcAft>
                <a:spcPts val="0"/>
              </a:spcAft>
              <a:buClr>
                <a:srgbClr val="000000"/>
              </a:buClr>
              <a:buSzPts val="2199"/>
              <a:buFont typeface="Arial"/>
              <a:buNone/>
            </a:pPr>
            <a:r>
              <a:rPr lang="pl" sz="2199" b="0" i="0" u="none" strike="noStrike" cap="none" dirty="0">
                <a:solidFill>
                  <a:srgbClr val="1E2328"/>
                </a:solidFill>
                <a:latin typeface="Montserrat"/>
                <a:ea typeface="Montserrat"/>
                <a:cs typeface="Montserrat"/>
                <a:sym typeface="Montserrat"/>
              </a:rPr>
              <a:t>Do tej jednostki potrzebny będzie notatnik i długopis </a:t>
            </a:r>
            <a:r>
              <a:rPr lang="pl" sz="2199" dirty="0">
                <a:solidFill>
                  <a:srgbClr val="1E2328"/>
                </a:solidFill>
                <a:latin typeface="Montserrat"/>
                <a:ea typeface="Montserrat"/>
                <a:cs typeface="Montserrat"/>
                <a:sym typeface="Montserrat"/>
              </a:rPr>
              <a:t>. Do ćwiczeń praktycznych potrzebne będą 2 kartki papieru A4 oraz materiały do kolorowania, takie jak markery, kredki, kredki świecowe lub podobne. Zalecana jest również linijka.</a:t>
            </a:r>
            <a:endParaRPr sz="1400" b="1" i="0" u="none" strike="noStrike" cap="none" dirty="0">
              <a:solidFill>
                <a:srgbClr val="FF0000"/>
              </a:solidFill>
            </a:endParaRPr>
          </a:p>
        </p:txBody>
      </p:sp>
      <p:sp>
        <p:nvSpPr>
          <p:cNvPr id="203" name="Google Shape;203;p6"/>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Clr>
                <a:srgbClr val="000000"/>
              </a:buClr>
              <a:buSzPts val="2499"/>
              <a:buFont typeface="Arial"/>
              <a:buNone/>
            </a:pPr>
            <a:r>
              <a:rPr lang="pl" sz="2499" b="0" i="0" u="none" strike="noStrike" cap="none">
                <a:solidFill>
                  <a:srgbClr val="1E2328"/>
                </a:solidFill>
                <a:latin typeface="DM Serif Display"/>
                <a:ea typeface="DM Serif Display"/>
                <a:cs typeface="DM Serif Display"/>
                <a:sym typeface="DM Serif Display"/>
              </a:rPr>
              <a:t>Program szkoleniowy UpTraK</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grpSp>
        <p:nvGrpSpPr>
          <p:cNvPr id="208" name="Google Shape;208;p7"/>
          <p:cNvGrpSpPr/>
          <p:nvPr/>
        </p:nvGrpSpPr>
        <p:grpSpPr>
          <a:xfrm>
            <a:off x="0" y="0"/>
            <a:ext cx="18288000" cy="10287000"/>
            <a:chOff x="0" y="0"/>
            <a:chExt cx="24384000" cy="13716000"/>
          </a:xfrm>
        </p:grpSpPr>
        <p:cxnSp>
          <p:nvCxnSpPr>
            <p:cNvPr id="209" name="Google Shape;209;p7"/>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210" name="Google Shape;210;p7"/>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211" name="Google Shape;211;p7"/>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a:lstStyle/>
            <a:p>
              <a:endParaRPr lang="pl-PL"/>
            </a:p>
          </p:txBody>
        </p:sp>
        <p:sp>
          <p:nvSpPr>
            <p:cNvPr id="212" name="Google Shape;212;p7"/>
            <p:cNvSpPr txBox="1"/>
            <p:nvPr/>
          </p:nvSpPr>
          <p:spPr>
            <a:xfrm>
              <a:off x="9588879" y="439208"/>
              <a:ext cx="3675000" cy="625641"/>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Clr>
                  <a:srgbClr val="000000"/>
                </a:buClr>
                <a:buSzPts val="2499"/>
                <a:buFont typeface="Arial"/>
                <a:buNone/>
              </a:pPr>
              <a:r>
                <a:rPr lang="pl" sz="2499" b="0" i="0" u="none" strike="noStrike" cap="none" dirty="0">
                  <a:solidFill>
                    <a:srgbClr val="1E2328"/>
                  </a:solidFill>
                  <a:latin typeface="Montserrat"/>
                  <a:ea typeface="Montserrat"/>
                  <a:cs typeface="Montserrat"/>
                  <a:sym typeface="Montserrat"/>
                </a:rPr>
                <a:t>Moduł 3, Unit </a:t>
              </a:r>
              <a:r>
                <a:rPr lang="pl" sz="2499" dirty="0">
                  <a:solidFill>
                    <a:srgbClr val="1E2328"/>
                  </a:solidFill>
                  <a:latin typeface="Montserrat"/>
                  <a:ea typeface="Montserrat"/>
                  <a:cs typeface="Montserrat"/>
                  <a:sym typeface="Montserrat"/>
                </a:rPr>
                <a:t>4</a:t>
              </a:r>
              <a:endParaRPr sz="1400" b="0" i="0" u="none" strike="noStrike" cap="none" dirty="0">
                <a:solidFill>
                  <a:srgbClr val="000000"/>
                </a:solidFill>
                <a:latin typeface="Arial"/>
                <a:ea typeface="Arial"/>
                <a:cs typeface="Arial"/>
                <a:sym typeface="Arial"/>
              </a:endParaRPr>
            </a:p>
          </p:txBody>
        </p:sp>
        <p:sp>
          <p:nvSpPr>
            <p:cNvPr id="213" name="Google Shape;213;p7"/>
            <p:cNvSpPr txBox="1"/>
            <p:nvPr/>
          </p:nvSpPr>
          <p:spPr>
            <a:xfrm rot="-5400000">
              <a:off x="20909900" y="9757200"/>
              <a:ext cx="4805100" cy="3693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chemeClr val="dk1"/>
                </a:buClr>
                <a:buSzPts val="1800"/>
                <a:buFont typeface="Arial"/>
                <a:buNone/>
              </a:pPr>
              <a:r>
                <a:rPr lang="pl" sz="1800" b="0" i="0" u="sng" strike="noStrike" cap="none">
                  <a:solidFill>
                    <a:schemeClr val="hlink"/>
                  </a:solidFill>
                  <a:latin typeface="Montserrat"/>
                  <a:ea typeface="Montserrat"/>
                  <a:cs typeface="Montserrat"/>
                  <a:sym typeface="Montserrat"/>
                  <a:hlinkClick r:id="rId4"/>
                </a:rPr>
                <a:t>www.fashionupproject.com</a:t>
              </a:r>
              <a:endParaRPr sz="1400" b="0" i="0" u="none" strike="noStrike" cap="none">
                <a:solidFill>
                  <a:srgbClr val="000000"/>
                </a:solidFill>
                <a:latin typeface="Arial"/>
                <a:ea typeface="Arial"/>
                <a:cs typeface="Arial"/>
                <a:sym typeface="Arial"/>
              </a:endParaRPr>
            </a:p>
          </p:txBody>
        </p:sp>
      </p:grpSp>
      <p:cxnSp>
        <p:nvCxnSpPr>
          <p:cNvPr id="214" name="Google Shape;214;p7"/>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215" name="Google Shape;215;p7"/>
          <p:cNvGrpSpPr/>
          <p:nvPr/>
        </p:nvGrpSpPr>
        <p:grpSpPr>
          <a:xfrm>
            <a:off x="1726707" y="2907170"/>
            <a:ext cx="5601865" cy="4406840"/>
            <a:chOff x="0" y="0"/>
            <a:chExt cx="5195375" cy="3846507"/>
          </a:xfrm>
        </p:grpSpPr>
        <p:sp>
          <p:nvSpPr>
            <p:cNvPr id="216" name="Google Shape;216;p7"/>
            <p:cNvSpPr/>
            <p:nvPr/>
          </p:nvSpPr>
          <p:spPr>
            <a:xfrm>
              <a:off x="0" y="0"/>
              <a:ext cx="5195375" cy="3846507"/>
            </a:xfrm>
            <a:custGeom>
              <a:avLst/>
              <a:gdLst/>
              <a:ahLst/>
              <a:cxnLst/>
              <a:rect l="l" t="t" r="r" b="b"/>
              <a:pathLst>
                <a:path w="5195375" h="3846507" extrusionOk="0">
                  <a:moveTo>
                    <a:pt x="0" y="0"/>
                  </a:moveTo>
                  <a:lnTo>
                    <a:pt x="5195375" y="0"/>
                  </a:lnTo>
                  <a:lnTo>
                    <a:pt x="5195375" y="3846507"/>
                  </a:lnTo>
                  <a:lnTo>
                    <a:pt x="0" y="3846507"/>
                  </a:lnTo>
                  <a:close/>
                </a:path>
              </a:pathLst>
            </a:custGeom>
            <a:solidFill>
              <a:srgbClr val="1E2328"/>
            </a:solidFill>
            <a:ln>
              <a:noFill/>
            </a:ln>
          </p:spPr>
          <p:txBody>
            <a:bodyPr/>
            <a:lstStyle/>
            <a:p>
              <a:endParaRPr lang="pl-PL"/>
            </a:p>
          </p:txBody>
        </p:sp>
        <p:sp>
          <p:nvSpPr>
            <p:cNvPr id="217" name="Google Shape;217;p7"/>
            <p:cNvSpPr txBox="1"/>
            <p:nvPr/>
          </p:nvSpPr>
          <p:spPr>
            <a:xfrm>
              <a:off x="0" y="0"/>
              <a:ext cx="5195375" cy="3846507"/>
            </a:xfrm>
            <a:prstGeom prst="rect">
              <a:avLst/>
            </a:prstGeom>
            <a:no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18" name="Google Shape;218;p7"/>
          <p:cNvGrpSpPr/>
          <p:nvPr/>
        </p:nvGrpSpPr>
        <p:grpSpPr>
          <a:xfrm>
            <a:off x="3039151" y="2019992"/>
            <a:ext cx="876394" cy="876394"/>
            <a:chOff x="0" y="0"/>
            <a:chExt cx="812800" cy="812800"/>
          </a:xfrm>
        </p:grpSpPr>
        <p:sp>
          <p:nvSpPr>
            <p:cNvPr id="219" name="Google Shape;219;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CFCF5A"/>
            </a:solidFill>
            <a:ln>
              <a:noFill/>
            </a:ln>
          </p:spPr>
          <p:txBody>
            <a:bodyPr/>
            <a:lstStyle/>
            <a:p>
              <a:endParaRPr lang="pl-PL"/>
            </a:p>
          </p:txBody>
        </p:sp>
        <p:sp>
          <p:nvSpPr>
            <p:cNvPr id="220" name="Google Shape;220;p7"/>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cxnSp>
        <p:nvCxnSpPr>
          <p:cNvPr id="221" name="Google Shape;221;p7"/>
          <p:cNvCxnSpPr/>
          <p:nvPr/>
        </p:nvCxnSpPr>
        <p:spPr>
          <a:xfrm>
            <a:off x="4172910" y="4367884"/>
            <a:ext cx="719041" cy="4762"/>
          </a:xfrm>
          <a:prstGeom prst="straightConnector1">
            <a:avLst/>
          </a:prstGeom>
          <a:noFill/>
          <a:ln w="9525" cap="flat" cmpd="sng">
            <a:solidFill>
              <a:srgbClr val="FFFFFF"/>
            </a:solidFill>
            <a:prstDash val="solid"/>
            <a:round/>
            <a:headEnd type="none" w="sm" len="sm"/>
            <a:tailEnd type="none" w="sm" len="sm"/>
          </a:ln>
        </p:spPr>
      </p:cxnSp>
      <p:sp>
        <p:nvSpPr>
          <p:cNvPr id="222" name="Google Shape;222;p7"/>
          <p:cNvSpPr txBox="1"/>
          <p:nvPr/>
        </p:nvSpPr>
        <p:spPr>
          <a:xfrm>
            <a:off x="1831326" y="3163602"/>
            <a:ext cx="5360333" cy="4318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500"/>
              <a:buFont typeface="Arial"/>
              <a:buNone/>
            </a:pPr>
            <a:r>
              <a:rPr lang="pl" sz="2500" b="0" i="0" u="none" strike="noStrike" cap="none" dirty="0">
                <a:solidFill>
                  <a:srgbClr val="FFFFFF"/>
                </a:solidFill>
                <a:latin typeface="DM Serif Display"/>
                <a:ea typeface="DM Serif Display"/>
                <a:cs typeface="DM Serif Display"/>
                <a:sym typeface="DM Serif Display"/>
              </a:rPr>
              <a:t>Profil nauczyciela</a:t>
            </a:r>
            <a:endParaRPr sz="1400" b="0" i="0" u="none" strike="noStrike" cap="none" dirty="0">
              <a:solidFill>
                <a:srgbClr val="000000"/>
              </a:solidFill>
              <a:latin typeface="Arial"/>
              <a:ea typeface="Arial"/>
              <a:cs typeface="Arial"/>
              <a:sym typeface="Arial"/>
            </a:endParaRPr>
          </a:p>
        </p:txBody>
      </p:sp>
      <p:sp>
        <p:nvSpPr>
          <p:cNvPr id="223" name="Google Shape;223;p7"/>
          <p:cNvSpPr txBox="1"/>
          <p:nvPr/>
        </p:nvSpPr>
        <p:spPr>
          <a:xfrm>
            <a:off x="3039151" y="2213763"/>
            <a:ext cx="876394" cy="4317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500"/>
              <a:buFont typeface="Arial"/>
              <a:buNone/>
            </a:pPr>
            <a:r>
              <a:rPr lang="pl" sz="2500" b="0" i="0" u="none" strike="noStrike" cap="none">
                <a:solidFill>
                  <a:srgbClr val="FFFFFF"/>
                </a:solidFill>
                <a:latin typeface="DM Serif Display"/>
                <a:ea typeface="DM Serif Display"/>
                <a:cs typeface="DM Serif Display"/>
                <a:sym typeface="DM Serif Display"/>
              </a:rPr>
              <a:t>01</a:t>
            </a:r>
            <a:endParaRPr sz="1400" b="0" i="0" u="none" strike="noStrike" cap="none">
              <a:solidFill>
                <a:srgbClr val="000000"/>
              </a:solidFill>
              <a:latin typeface="Arial"/>
              <a:ea typeface="Arial"/>
              <a:cs typeface="Arial"/>
              <a:sym typeface="Arial"/>
            </a:endParaRPr>
          </a:p>
        </p:txBody>
      </p:sp>
      <p:sp>
        <p:nvSpPr>
          <p:cNvPr id="224" name="Google Shape;224;p7"/>
          <p:cNvSpPr txBox="1"/>
          <p:nvPr/>
        </p:nvSpPr>
        <p:spPr>
          <a:xfrm>
            <a:off x="1991032" y="4545341"/>
            <a:ext cx="4900207" cy="2635337"/>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1200"/>
              </a:spcBef>
              <a:spcAft>
                <a:spcPts val="0"/>
              </a:spcAft>
              <a:buClr>
                <a:srgbClr val="000000"/>
              </a:buClr>
              <a:buSzPts val="2150"/>
              <a:buFont typeface="Arial"/>
              <a:buNone/>
            </a:pPr>
            <a:r>
              <a:rPr lang="pl" sz="2150" b="0" i="0" u="none" strike="noStrike" cap="none" dirty="0">
                <a:solidFill>
                  <a:schemeClr val="lt1"/>
                </a:solidFill>
                <a:latin typeface="Montserrat"/>
                <a:ea typeface="Montserrat"/>
                <a:cs typeface="Montserrat"/>
                <a:sym typeface="Montserrat"/>
              </a:rPr>
              <a:t>Głęboka wiedza na temat </a:t>
            </a:r>
            <a:r>
              <a:rPr lang="pl" sz="2150" dirty="0">
                <a:solidFill>
                  <a:schemeClr val="lt1"/>
                </a:solidFill>
                <a:latin typeface="Montserrat"/>
                <a:ea typeface="Montserrat"/>
                <a:cs typeface="Montserrat"/>
                <a:sym typeface="Montserrat"/>
              </a:rPr>
              <a:t>zrównoważonych alternatyw tekstylnych dla powszechnie dostępnych materiałów, procedur i produkcji.</a:t>
            </a:r>
            <a:endParaRPr sz="2150" b="0" i="0" u="none" strike="noStrike" cap="none" dirty="0">
              <a:solidFill>
                <a:schemeClr val="lt1"/>
              </a:solidFill>
              <a:latin typeface="Montserrat"/>
              <a:ea typeface="Montserrat"/>
              <a:cs typeface="Montserrat"/>
              <a:sym typeface="Montserrat"/>
            </a:endParaRPr>
          </a:p>
        </p:txBody>
      </p:sp>
      <p:grpSp>
        <p:nvGrpSpPr>
          <p:cNvPr id="225" name="Google Shape;225;p7"/>
          <p:cNvGrpSpPr/>
          <p:nvPr/>
        </p:nvGrpSpPr>
        <p:grpSpPr>
          <a:xfrm>
            <a:off x="9321784" y="5253802"/>
            <a:ext cx="5601653" cy="5014307"/>
            <a:chOff x="0" y="0"/>
            <a:chExt cx="5195375" cy="3846507"/>
          </a:xfrm>
        </p:grpSpPr>
        <p:sp>
          <p:nvSpPr>
            <p:cNvPr id="226" name="Google Shape;226;p7"/>
            <p:cNvSpPr/>
            <p:nvPr/>
          </p:nvSpPr>
          <p:spPr>
            <a:xfrm>
              <a:off x="0" y="0"/>
              <a:ext cx="5195375" cy="3846507"/>
            </a:xfrm>
            <a:custGeom>
              <a:avLst/>
              <a:gdLst/>
              <a:ahLst/>
              <a:cxnLst/>
              <a:rect l="l" t="t" r="r" b="b"/>
              <a:pathLst>
                <a:path w="5195375" h="3846507" extrusionOk="0">
                  <a:moveTo>
                    <a:pt x="0" y="0"/>
                  </a:moveTo>
                  <a:lnTo>
                    <a:pt x="5195375" y="0"/>
                  </a:lnTo>
                  <a:lnTo>
                    <a:pt x="5195375" y="3846507"/>
                  </a:lnTo>
                  <a:lnTo>
                    <a:pt x="0" y="3846507"/>
                  </a:lnTo>
                  <a:close/>
                </a:path>
              </a:pathLst>
            </a:custGeom>
            <a:solidFill>
              <a:srgbClr val="CFCF5A"/>
            </a:solidFill>
            <a:ln>
              <a:noFill/>
            </a:ln>
          </p:spPr>
          <p:txBody>
            <a:bodyPr/>
            <a:lstStyle/>
            <a:p>
              <a:endParaRPr lang="pl-PL"/>
            </a:p>
          </p:txBody>
        </p:sp>
        <p:sp>
          <p:nvSpPr>
            <p:cNvPr id="227" name="Google Shape;227;p7"/>
            <p:cNvSpPr txBox="1"/>
            <p:nvPr/>
          </p:nvSpPr>
          <p:spPr>
            <a:xfrm>
              <a:off x="0" y="0"/>
              <a:ext cx="5195375" cy="3846507"/>
            </a:xfrm>
            <a:prstGeom prst="rect">
              <a:avLst/>
            </a:prstGeom>
            <a:no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28" name="Google Shape;228;p7"/>
          <p:cNvGrpSpPr/>
          <p:nvPr/>
        </p:nvGrpSpPr>
        <p:grpSpPr>
          <a:xfrm>
            <a:off x="12885116" y="4377408"/>
            <a:ext cx="876394" cy="876394"/>
            <a:chOff x="0" y="0"/>
            <a:chExt cx="812800" cy="812800"/>
          </a:xfrm>
        </p:grpSpPr>
        <p:sp>
          <p:nvSpPr>
            <p:cNvPr id="229" name="Google Shape;229;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solidFill>
            <a:ln>
              <a:noFill/>
            </a:ln>
          </p:spPr>
          <p:txBody>
            <a:bodyPr/>
            <a:lstStyle/>
            <a:p>
              <a:endParaRPr lang="pl-PL"/>
            </a:p>
          </p:txBody>
        </p:sp>
        <p:sp>
          <p:nvSpPr>
            <p:cNvPr id="230" name="Google Shape;230;p7"/>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31" name="Google Shape;231;p7"/>
          <p:cNvSpPr txBox="1"/>
          <p:nvPr/>
        </p:nvSpPr>
        <p:spPr>
          <a:xfrm>
            <a:off x="12885116" y="4571180"/>
            <a:ext cx="876394" cy="53860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500"/>
              <a:buFont typeface="Arial"/>
              <a:buNone/>
            </a:pPr>
            <a:r>
              <a:rPr lang="pl" sz="2500" b="0" i="0" u="none" strike="noStrike" cap="none" dirty="0">
                <a:solidFill>
                  <a:srgbClr val="FFFFFF"/>
                </a:solidFill>
                <a:latin typeface="DM Serif Display"/>
                <a:ea typeface="DM Serif Display"/>
                <a:cs typeface="DM Serif Display"/>
                <a:sym typeface="DM Serif Display"/>
              </a:rPr>
              <a:t>02</a:t>
            </a:r>
            <a:endParaRPr sz="1400" b="0" i="0" u="none" strike="noStrike" cap="none" dirty="0">
              <a:solidFill>
                <a:srgbClr val="000000"/>
              </a:solidFill>
              <a:latin typeface="Arial"/>
              <a:ea typeface="Arial"/>
              <a:cs typeface="Arial"/>
              <a:sym typeface="Arial"/>
            </a:endParaRPr>
          </a:p>
        </p:txBody>
      </p:sp>
      <p:cxnSp>
        <p:nvCxnSpPr>
          <p:cNvPr id="232" name="Google Shape;232;p7"/>
          <p:cNvCxnSpPr/>
          <p:nvPr/>
        </p:nvCxnSpPr>
        <p:spPr>
          <a:xfrm>
            <a:off x="11710883" y="6272186"/>
            <a:ext cx="719100" cy="4800"/>
          </a:xfrm>
          <a:prstGeom prst="straightConnector1">
            <a:avLst/>
          </a:prstGeom>
          <a:noFill/>
          <a:ln w="9525" cap="flat" cmpd="sng">
            <a:solidFill>
              <a:srgbClr val="FFFFFF"/>
            </a:solidFill>
            <a:prstDash val="solid"/>
            <a:round/>
            <a:headEnd type="none" w="sm" len="sm"/>
            <a:tailEnd type="none" w="sm" len="sm"/>
          </a:ln>
        </p:spPr>
      </p:cxnSp>
      <p:sp>
        <p:nvSpPr>
          <p:cNvPr id="233" name="Google Shape;233;p7"/>
          <p:cNvSpPr txBox="1"/>
          <p:nvPr/>
        </p:nvSpPr>
        <p:spPr>
          <a:xfrm>
            <a:off x="9321784" y="5305815"/>
            <a:ext cx="5360333" cy="4318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500"/>
              <a:buFont typeface="Arial"/>
              <a:buNone/>
            </a:pPr>
            <a:r>
              <a:rPr lang="pl" sz="2500" b="0" i="0" u="none" strike="noStrike" cap="none" dirty="0">
                <a:solidFill>
                  <a:srgbClr val="FFFFFF"/>
                </a:solidFill>
                <a:latin typeface="DM Serif Display"/>
                <a:ea typeface="DM Serif Display"/>
                <a:cs typeface="DM Serif Display"/>
                <a:sym typeface="DM Serif Display"/>
              </a:rPr>
              <a:t>Metodologia</a:t>
            </a:r>
            <a:endParaRPr sz="1400" b="0" i="0" u="none" strike="noStrike" cap="none" dirty="0">
              <a:solidFill>
                <a:srgbClr val="000000"/>
              </a:solidFill>
              <a:latin typeface="Arial"/>
              <a:ea typeface="Arial"/>
              <a:cs typeface="Arial"/>
              <a:sym typeface="Arial"/>
            </a:endParaRPr>
          </a:p>
        </p:txBody>
      </p:sp>
      <p:sp>
        <p:nvSpPr>
          <p:cNvPr id="234" name="Google Shape;234;p7"/>
          <p:cNvSpPr txBox="1"/>
          <p:nvPr/>
        </p:nvSpPr>
        <p:spPr>
          <a:xfrm>
            <a:off x="9795052" y="6365441"/>
            <a:ext cx="4550496" cy="2977738"/>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chemeClr val="dk1"/>
              </a:buClr>
              <a:buSzPts val="1100"/>
              <a:buFont typeface="Arial"/>
              <a:buNone/>
            </a:pPr>
            <a:r>
              <a:rPr lang="pl" sz="2150" b="0" i="0" u="none" strike="noStrike" cap="none" dirty="0">
                <a:solidFill>
                  <a:schemeClr val="lt1"/>
                </a:solidFill>
                <a:latin typeface="Montserrat"/>
                <a:ea typeface="Montserrat"/>
                <a:cs typeface="Montserrat"/>
                <a:sym typeface="Montserrat"/>
              </a:rPr>
              <a:t>Połączenie wiedzy teoretycznej z rzeczywistymi próbkami tkanin. Trenerom zdecydowanie zaleca się przygotowanie dokumentacji włókien i tkanin do zaprezentowania podczas zajęć. Przeprowadzenie analiz porównawczych.</a:t>
            </a:r>
            <a:endParaRPr sz="2150" b="0" i="0" u="none" strike="noStrike" cap="none" dirty="0">
              <a:solidFill>
                <a:schemeClr val="lt1"/>
              </a:solidFill>
              <a:latin typeface="Montserrat"/>
              <a:ea typeface="Montserrat"/>
              <a:cs typeface="Montserrat"/>
              <a:sym typeface="Montserrat"/>
            </a:endParaRPr>
          </a:p>
        </p:txBody>
      </p:sp>
      <p:sp>
        <p:nvSpPr>
          <p:cNvPr id="235" name="Google Shape;235;p7"/>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Clr>
                <a:srgbClr val="000000"/>
              </a:buClr>
              <a:buSzPts val="2499"/>
              <a:buFont typeface="Arial"/>
              <a:buNone/>
            </a:pPr>
            <a:r>
              <a:rPr lang="pl" sz="2499" b="0" i="0" u="none" strike="noStrike" cap="none">
                <a:solidFill>
                  <a:srgbClr val="1E2328"/>
                </a:solidFill>
                <a:latin typeface="DM Serif Display"/>
                <a:ea typeface="DM Serif Display"/>
                <a:cs typeface="DM Serif Display"/>
                <a:sym typeface="DM Serif Display"/>
              </a:rPr>
              <a:t>Program szkoleniowy UpTraK</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grpSp>
        <p:nvGrpSpPr>
          <p:cNvPr id="240" name="Google Shape;240;p8"/>
          <p:cNvGrpSpPr/>
          <p:nvPr/>
        </p:nvGrpSpPr>
        <p:grpSpPr>
          <a:xfrm>
            <a:off x="0" y="0"/>
            <a:ext cx="18288000" cy="10287000"/>
            <a:chOff x="0" y="0"/>
            <a:chExt cx="24384000" cy="13716000"/>
          </a:xfrm>
        </p:grpSpPr>
        <p:cxnSp>
          <p:nvCxnSpPr>
            <p:cNvPr id="241" name="Google Shape;241;p8"/>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242" name="Google Shape;242;p8"/>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243" name="Google Shape;243;p8"/>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a:lstStyle/>
            <a:p>
              <a:endParaRPr lang="pl-PL"/>
            </a:p>
          </p:txBody>
        </p:sp>
        <p:sp>
          <p:nvSpPr>
            <p:cNvPr id="244" name="Google Shape;244;p8"/>
            <p:cNvSpPr txBox="1"/>
            <p:nvPr/>
          </p:nvSpPr>
          <p:spPr>
            <a:xfrm>
              <a:off x="9588879" y="439208"/>
              <a:ext cx="3675000" cy="625641"/>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Clr>
                  <a:srgbClr val="000000"/>
                </a:buClr>
                <a:buSzPts val="2499"/>
                <a:buFont typeface="Arial"/>
                <a:buNone/>
              </a:pPr>
              <a:r>
                <a:rPr lang="pl" sz="2499" b="0" i="0" u="none" strike="noStrike" cap="none" dirty="0">
                  <a:solidFill>
                    <a:srgbClr val="1E2328"/>
                  </a:solidFill>
                  <a:latin typeface="Montserrat"/>
                  <a:ea typeface="Montserrat"/>
                  <a:cs typeface="Montserrat"/>
                  <a:sym typeface="Montserrat"/>
                </a:rPr>
                <a:t>Moduł 3, Unit </a:t>
              </a:r>
              <a:r>
                <a:rPr lang="pl" sz="2499" dirty="0">
                  <a:solidFill>
                    <a:srgbClr val="1E2328"/>
                  </a:solidFill>
                  <a:latin typeface="Montserrat"/>
                  <a:ea typeface="Montserrat"/>
                  <a:cs typeface="Montserrat"/>
                  <a:sym typeface="Montserrat"/>
                </a:rPr>
                <a:t>4</a:t>
              </a:r>
              <a:endParaRPr sz="1400" b="0" i="0" u="none" strike="noStrike" cap="none" dirty="0">
                <a:solidFill>
                  <a:srgbClr val="000000"/>
                </a:solidFill>
                <a:latin typeface="Arial"/>
                <a:ea typeface="Arial"/>
                <a:cs typeface="Arial"/>
                <a:sym typeface="Arial"/>
              </a:endParaRPr>
            </a:p>
          </p:txBody>
        </p:sp>
        <p:sp>
          <p:nvSpPr>
            <p:cNvPr id="245" name="Google Shape;245;p8"/>
            <p:cNvSpPr txBox="1"/>
            <p:nvPr/>
          </p:nvSpPr>
          <p:spPr>
            <a:xfrm rot="16200000">
              <a:off x="20792151" y="9598825"/>
              <a:ext cx="5040600" cy="450551"/>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chemeClr val="dk1"/>
                </a:buClr>
                <a:buSzPts val="1800"/>
                <a:buFont typeface="Arial"/>
                <a:buNone/>
              </a:pPr>
              <a:r>
                <a:rPr lang="pl" sz="1800" b="0" i="0" u="sng" strike="noStrike" cap="none" dirty="0">
                  <a:solidFill>
                    <a:schemeClr val="hlink"/>
                  </a:solidFill>
                  <a:latin typeface="Montserrat"/>
                  <a:ea typeface="Montserrat"/>
                  <a:cs typeface="Montserrat"/>
                  <a:sym typeface="Montserrat"/>
                  <a:hlinkClick r:id="rId4"/>
                </a:rPr>
                <a:t>www.fashionupproject.com</a:t>
              </a:r>
              <a:endParaRPr sz="1400" b="0" i="0" u="none" strike="noStrike" cap="none" dirty="0">
                <a:solidFill>
                  <a:srgbClr val="000000"/>
                </a:solidFill>
                <a:latin typeface="Arial"/>
                <a:ea typeface="Arial"/>
                <a:cs typeface="Arial"/>
                <a:sym typeface="Arial"/>
              </a:endParaRPr>
            </a:p>
          </p:txBody>
        </p:sp>
      </p:grpSp>
      <p:cxnSp>
        <p:nvCxnSpPr>
          <p:cNvPr id="246" name="Google Shape;246;p8"/>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247" name="Google Shape;247;p8"/>
          <p:cNvGrpSpPr/>
          <p:nvPr/>
        </p:nvGrpSpPr>
        <p:grpSpPr>
          <a:xfrm>
            <a:off x="11814819" y="2052637"/>
            <a:ext cx="4415781" cy="7209712"/>
            <a:chOff x="0" y="0"/>
            <a:chExt cx="3505240" cy="5723059"/>
          </a:xfrm>
        </p:grpSpPr>
        <p:sp>
          <p:nvSpPr>
            <p:cNvPr id="248" name="Google Shape;248;p8"/>
            <p:cNvSpPr/>
            <p:nvPr/>
          </p:nvSpPr>
          <p:spPr>
            <a:xfrm>
              <a:off x="0" y="0"/>
              <a:ext cx="3505240" cy="5723058"/>
            </a:xfrm>
            <a:custGeom>
              <a:avLst/>
              <a:gdLst/>
              <a:ahLst/>
              <a:cxnLst/>
              <a:rect l="l" t="t" r="r" b="b"/>
              <a:pathLst>
                <a:path w="3505240" h="5723058" extrusionOk="0">
                  <a:moveTo>
                    <a:pt x="0" y="0"/>
                  </a:moveTo>
                  <a:lnTo>
                    <a:pt x="3505240" y="0"/>
                  </a:lnTo>
                  <a:lnTo>
                    <a:pt x="3505240" y="5723058"/>
                  </a:lnTo>
                  <a:lnTo>
                    <a:pt x="0" y="5723058"/>
                  </a:lnTo>
                  <a:close/>
                </a:path>
              </a:pathLst>
            </a:custGeom>
            <a:solidFill>
              <a:srgbClr val="CFCF5A"/>
            </a:solidFill>
            <a:ln>
              <a:noFill/>
            </a:ln>
          </p:spPr>
          <p:txBody>
            <a:bodyPr/>
            <a:lstStyle/>
            <a:p>
              <a:endParaRPr lang="pl-PL"/>
            </a:p>
          </p:txBody>
        </p:sp>
        <p:sp>
          <p:nvSpPr>
            <p:cNvPr id="249" name="Google Shape;249;p8"/>
            <p:cNvSpPr txBox="1"/>
            <p:nvPr/>
          </p:nvSpPr>
          <p:spPr>
            <a:xfrm>
              <a:off x="0" y="0"/>
              <a:ext cx="3505240" cy="5723059"/>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250" name="Google Shape;250;p8"/>
          <p:cNvPicPr preferRelativeResize="0"/>
          <p:nvPr/>
        </p:nvPicPr>
        <p:blipFill rotWithShape="1">
          <a:blip r:embed="rId5">
            <a:alphaModFix/>
          </a:blip>
          <a:srcRect t="3401" b="3392"/>
          <a:stretch/>
        </p:blipFill>
        <p:spPr>
          <a:xfrm>
            <a:off x="9037325" y="4712025"/>
            <a:ext cx="6774175" cy="5574976"/>
          </a:xfrm>
          <a:prstGeom prst="rect">
            <a:avLst/>
          </a:prstGeom>
          <a:noFill/>
          <a:ln>
            <a:noFill/>
          </a:ln>
        </p:spPr>
      </p:pic>
      <p:sp>
        <p:nvSpPr>
          <p:cNvPr id="251" name="Google Shape;251;p8"/>
          <p:cNvSpPr txBox="1"/>
          <p:nvPr/>
        </p:nvSpPr>
        <p:spPr>
          <a:xfrm>
            <a:off x="1031599" y="1873500"/>
            <a:ext cx="12065421" cy="2818464"/>
          </a:xfrm>
          <a:prstGeom prst="rect">
            <a:avLst/>
          </a:prstGeom>
          <a:noFill/>
          <a:ln>
            <a:noFill/>
          </a:ln>
        </p:spPr>
        <p:txBody>
          <a:bodyPr spcFirstLastPara="1" wrap="square" lIns="0" tIns="0" rIns="0" bIns="0" anchor="t" anchorCtr="0">
            <a:spAutoFit/>
          </a:bodyPr>
          <a:lstStyle/>
          <a:p>
            <a:pPr marL="0" marR="0" lvl="0" indent="0" algn="l" rtl="0">
              <a:lnSpc>
                <a:spcPct val="111001"/>
              </a:lnSpc>
              <a:spcBef>
                <a:spcPts val="0"/>
              </a:spcBef>
              <a:spcAft>
                <a:spcPts val="0"/>
              </a:spcAft>
              <a:buClr>
                <a:srgbClr val="000000"/>
              </a:buClr>
              <a:buSzPts val="7199"/>
              <a:buFont typeface="Arial"/>
              <a:buNone/>
            </a:pPr>
            <a:r>
              <a:rPr lang="pl" sz="5500" dirty="0">
                <a:solidFill>
                  <a:srgbClr val="1E2328"/>
                </a:solidFill>
                <a:latin typeface="Montserrat Black"/>
                <a:ea typeface="Montserrat Black"/>
                <a:cs typeface="Montserrat Black"/>
                <a:sym typeface="Montserrat Black"/>
              </a:rPr>
              <a:t>ZR</a:t>
            </a:r>
            <a:r>
              <a:rPr lang="pl" sz="5500" b="1" dirty="0">
                <a:solidFill>
                  <a:srgbClr val="1E2328"/>
                </a:solidFill>
                <a:latin typeface="Montserrat Black"/>
                <a:ea typeface="Montserrat Black"/>
                <a:cs typeface="Montserrat Black"/>
                <a:sym typeface="Montserrat Black"/>
              </a:rPr>
              <a:t>Ó</a:t>
            </a:r>
            <a:r>
              <a:rPr lang="pl" sz="5500" dirty="0">
                <a:solidFill>
                  <a:srgbClr val="1E2328"/>
                </a:solidFill>
                <a:latin typeface="Montserrat Black"/>
                <a:ea typeface="Montserrat Black"/>
                <a:cs typeface="Montserrat Black"/>
                <a:sym typeface="Montserrat Black"/>
              </a:rPr>
              <a:t>WNOWAŻONE I ETYCZNE PRAKTYKI ORAZ EKOLOGICZNE PRZETWARZANIE</a:t>
            </a:r>
            <a:endParaRPr sz="5500" b="0" i="0" u="none" strike="noStrike" cap="none" dirty="0">
              <a:solidFill>
                <a:srgbClr val="000000"/>
              </a:solidFill>
              <a:latin typeface="Montserrat Black"/>
              <a:ea typeface="Montserrat Black"/>
              <a:cs typeface="Montserrat Black"/>
              <a:sym typeface="Montserrat Black"/>
            </a:endParaRPr>
          </a:p>
        </p:txBody>
      </p:sp>
      <p:sp>
        <p:nvSpPr>
          <p:cNvPr id="253" name="Google Shape;253;p8"/>
          <p:cNvSpPr txBox="1"/>
          <p:nvPr/>
        </p:nvSpPr>
        <p:spPr>
          <a:xfrm>
            <a:off x="391549" y="4659825"/>
            <a:ext cx="8440917" cy="5584029"/>
          </a:xfrm>
          <a:prstGeom prst="rect">
            <a:avLst/>
          </a:prstGeom>
          <a:noFill/>
          <a:ln>
            <a:noFill/>
          </a:ln>
        </p:spPr>
        <p:txBody>
          <a:bodyPr spcFirstLastPara="1" wrap="square" lIns="0" tIns="0" rIns="0" bIns="0" anchor="t" anchorCtr="0">
            <a:spAutoFit/>
          </a:bodyPr>
          <a:lstStyle/>
          <a:p>
            <a:pPr marL="0" marR="0" lvl="0" indent="0" algn="l" rtl="0">
              <a:lnSpc>
                <a:spcPct val="150022"/>
              </a:lnSpc>
              <a:spcBef>
                <a:spcPts val="0"/>
              </a:spcBef>
              <a:spcAft>
                <a:spcPts val="0"/>
              </a:spcAft>
              <a:buClr>
                <a:srgbClr val="000000"/>
              </a:buClr>
              <a:buSzPts val="2199"/>
              <a:buFont typeface="Arial"/>
              <a:buNone/>
            </a:pPr>
            <a:r>
              <a:rPr lang="pl" sz="2199" dirty="0">
                <a:solidFill>
                  <a:srgbClr val="1E2328"/>
                </a:solidFill>
                <a:latin typeface="Montserrat"/>
                <a:ea typeface="Montserrat"/>
                <a:cs typeface="Montserrat"/>
                <a:sym typeface="Montserrat"/>
              </a:rPr>
              <a:t>Przemysł tekstylny ma znaczący wpływ na kryzys środowiskowy naszej planety. Dążenie do ekologicznego i etycznego zrównoważonego rozwoju jest koniecznością. Zrównoważony rozwój to koncepcja holistyczna, musimy zrozumieć, co oznacza każdy wybór, aby podjąć właściwą decyzję – nie ma jednego uniwersalnego rozwiązania. W tym module przyjrzymy się różnym aspektom cyklu życia produktu modowego, aby dać Ci ogólne pojęcie o tym, jak stosować koncepcje zrównoważonego rozwoju w swojej pracy. Od ekologicznych materiałów i technik, po świadome koncepcje projektowe i etyczne procedury produkcyjne.</a:t>
            </a:r>
            <a:endParaRPr sz="2199" b="0" i="0" u="none" strike="noStrike" cap="none" baseline="-25000" dirty="0">
              <a:solidFill>
                <a:srgbClr val="1E2328"/>
              </a:solidFill>
              <a:latin typeface="Montserrat"/>
              <a:ea typeface="Montserrat"/>
              <a:cs typeface="Montserrat"/>
              <a:sym typeface="Montserrat"/>
            </a:endParaRPr>
          </a:p>
        </p:txBody>
      </p:sp>
      <p:sp>
        <p:nvSpPr>
          <p:cNvPr id="254" name="Google Shape;254;p8"/>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Clr>
                <a:srgbClr val="000000"/>
              </a:buClr>
              <a:buSzPts val="2499"/>
              <a:buFont typeface="Arial"/>
              <a:buNone/>
            </a:pPr>
            <a:r>
              <a:rPr lang="pl" sz="2499" b="0" i="0" u="none" strike="noStrike" cap="none">
                <a:solidFill>
                  <a:srgbClr val="1E2328"/>
                </a:solidFill>
                <a:latin typeface="DM Serif Display"/>
                <a:ea typeface="DM Serif Display"/>
                <a:cs typeface="DM Serif Display"/>
                <a:sym typeface="DM Serif Display"/>
              </a:rPr>
              <a:t>Program szkoleniowy UpTraK</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g32fd3a788c9_0_2"/>
          <p:cNvPicPr preferRelativeResize="0"/>
          <p:nvPr/>
        </p:nvPicPr>
        <p:blipFill rotWithShape="1">
          <a:blip r:embed="rId3">
            <a:alphaModFix/>
          </a:blip>
          <a:srcRect l="13615" t="4873" r="27188" b="36626"/>
          <a:stretch/>
        </p:blipFill>
        <p:spPr>
          <a:xfrm rot="-5400000">
            <a:off x="2169975" y="4767750"/>
            <a:ext cx="3334800" cy="5617350"/>
          </a:xfrm>
          <a:prstGeom prst="rect">
            <a:avLst/>
          </a:prstGeom>
          <a:noFill/>
          <a:ln>
            <a:noFill/>
          </a:ln>
        </p:spPr>
      </p:pic>
      <p:sp>
        <p:nvSpPr>
          <p:cNvPr id="260" name="Google Shape;260;g32fd3a788c9_0_2"/>
          <p:cNvSpPr txBox="1"/>
          <p:nvPr/>
        </p:nvSpPr>
        <p:spPr>
          <a:xfrm>
            <a:off x="7043600" y="2482599"/>
            <a:ext cx="9231300" cy="7430111"/>
          </a:xfrm>
          <a:prstGeom prst="rect">
            <a:avLst/>
          </a:prstGeom>
          <a:noFill/>
          <a:ln>
            <a:noFill/>
          </a:ln>
        </p:spPr>
        <p:txBody>
          <a:bodyPr spcFirstLastPara="1" wrap="square" lIns="0" tIns="0" rIns="0" bIns="0" anchor="t" anchorCtr="0">
            <a:spAutoFit/>
          </a:bodyPr>
          <a:lstStyle/>
          <a:p>
            <a:pPr marL="0" marR="0" lvl="0" indent="0" algn="l" rtl="0">
              <a:lnSpc>
                <a:spcPct val="150022"/>
              </a:lnSpc>
              <a:spcBef>
                <a:spcPts val="0"/>
              </a:spcBef>
              <a:spcAft>
                <a:spcPts val="0"/>
              </a:spcAft>
              <a:buNone/>
            </a:pPr>
            <a:r>
              <a:rPr lang="pl" sz="2199" dirty="0">
                <a:solidFill>
                  <a:srgbClr val="1E2328"/>
                </a:solidFill>
                <a:latin typeface="Montserrat"/>
                <a:ea typeface="Montserrat"/>
                <a:cs typeface="Montserrat"/>
                <a:sym typeface="Montserrat"/>
              </a:rPr>
              <a:t>Materiały są najbardziej namacalnym aspektem mody, gdy myślimy o zrównoważonym rozwoju. Na rynku dostępnych jest obecnie wiele ekologicznych alternatyw, ale przed podjęciem decyzji należy przeanalizować ich zalety i wady, ponieważ zrównoważony rozwój zależy od różnych czynników, takich jak przeznaczenie, częstotliwość prania czy średnia żywotność.</a:t>
            </a:r>
            <a:endParaRPr sz="2199"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endParaRPr sz="2199"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r>
              <a:rPr lang="pl" sz="2199" dirty="0">
                <a:solidFill>
                  <a:srgbClr val="1E2328"/>
                </a:solidFill>
                <a:latin typeface="Montserrat"/>
                <a:ea typeface="Montserrat"/>
                <a:cs typeface="Montserrat"/>
                <a:sym typeface="Montserrat"/>
              </a:rPr>
              <a:t>Materiały przyjazne dla środowiska można podzielić na różne kategorie. Podzieliliśmy je na trzy główne grupy: włókna organiczne, włókna niskoemisyjne oraz materiały pochodzące z recyklingu, ponieważ generalnie to one mają największy wpływ na środowisko. Przyjrzymy się ich specyficznym cechom, koncentrując się na zaletach i wadach, aby dać jasny obraz tego, jak i kiedy należy je stosować.</a:t>
            </a:r>
            <a:endParaRPr sz="2199" b="0" i="0" u="none" strike="noStrike" cap="none"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endParaRPr dirty="0"/>
          </a:p>
        </p:txBody>
      </p:sp>
      <p:grpSp>
        <p:nvGrpSpPr>
          <p:cNvPr id="261" name="Google Shape;261;g32fd3a788c9_0_2"/>
          <p:cNvGrpSpPr/>
          <p:nvPr/>
        </p:nvGrpSpPr>
        <p:grpSpPr>
          <a:xfrm>
            <a:off x="0" y="0"/>
            <a:ext cx="18288000" cy="10287000"/>
            <a:chOff x="0" y="0"/>
            <a:chExt cx="24384000" cy="13716000"/>
          </a:xfrm>
        </p:grpSpPr>
        <p:cxnSp>
          <p:nvCxnSpPr>
            <p:cNvPr id="262" name="Google Shape;262;g32fd3a788c9_0_2"/>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263" name="Google Shape;263;g32fd3a788c9_0_2"/>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264" name="Google Shape;264;g32fd3a788c9_0_2"/>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4">
                <a:alphaModFix/>
              </a:blip>
              <a:stretch>
                <a:fillRect/>
              </a:stretch>
            </a:blipFill>
            <a:ln>
              <a:noFill/>
            </a:ln>
          </p:spPr>
          <p:txBody>
            <a:bodyPr/>
            <a:lstStyle/>
            <a:p>
              <a:endParaRPr lang="pl-PL"/>
            </a:p>
          </p:txBody>
        </p:sp>
        <p:sp>
          <p:nvSpPr>
            <p:cNvPr id="265" name="Google Shape;265;g32fd3a788c9_0_2"/>
            <p:cNvSpPr txBox="1"/>
            <p:nvPr/>
          </p:nvSpPr>
          <p:spPr>
            <a:xfrm>
              <a:off x="9588879" y="439208"/>
              <a:ext cx="3675000" cy="625641"/>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None/>
              </a:pPr>
              <a:r>
                <a:rPr lang="pl" sz="2499" b="0" i="0" u="none" strike="noStrike" cap="none" dirty="0">
                  <a:solidFill>
                    <a:srgbClr val="1E2328"/>
                  </a:solidFill>
                  <a:latin typeface="Montserrat"/>
                  <a:ea typeface="Montserrat"/>
                  <a:cs typeface="Montserrat"/>
                  <a:sym typeface="Montserrat"/>
                </a:rPr>
                <a:t>Moduł </a:t>
              </a:r>
              <a:r>
                <a:rPr lang="pl" sz="2499" dirty="0">
                  <a:solidFill>
                    <a:srgbClr val="1E2328"/>
                  </a:solidFill>
                  <a:latin typeface="Montserrat"/>
                  <a:ea typeface="Montserrat"/>
                  <a:cs typeface="Montserrat"/>
                  <a:sym typeface="Montserrat"/>
                </a:rPr>
                <a:t>3 </a:t>
              </a:r>
              <a:r>
                <a:rPr lang="pl" sz="2499" b="0" i="0" u="none" strike="noStrike" cap="none" dirty="0">
                  <a:solidFill>
                    <a:srgbClr val="1E2328"/>
                  </a:solidFill>
                  <a:latin typeface="Montserrat"/>
                  <a:ea typeface="Montserrat"/>
                  <a:cs typeface="Montserrat"/>
                  <a:sym typeface="Montserrat"/>
                </a:rPr>
                <a:t>, Unit </a:t>
              </a:r>
              <a:r>
                <a:rPr lang="pl" sz="2499" dirty="0">
                  <a:solidFill>
                    <a:srgbClr val="1E2328"/>
                  </a:solidFill>
                  <a:latin typeface="Montserrat"/>
                  <a:ea typeface="Montserrat"/>
                  <a:cs typeface="Montserrat"/>
                  <a:sym typeface="Montserrat"/>
                </a:rPr>
                <a:t>4</a:t>
              </a:r>
              <a:endParaRPr dirty="0"/>
            </a:p>
          </p:txBody>
        </p:sp>
      </p:grpSp>
      <p:cxnSp>
        <p:nvCxnSpPr>
          <p:cNvPr id="267" name="Google Shape;267;g32fd3a788c9_0_2"/>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268" name="Google Shape;268;g32fd3a788c9_0_2"/>
          <p:cNvGrpSpPr/>
          <p:nvPr/>
        </p:nvGrpSpPr>
        <p:grpSpPr>
          <a:xfrm>
            <a:off x="1028700" y="2539753"/>
            <a:ext cx="5633430" cy="3083682"/>
            <a:chOff x="0" y="0"/>
            <a:chExt cx="1980673" cy="1084200"/>
          </a:xfrm>
        </p:grpSpPr>
        <p:sp>
          <p:nvSpPr>
            <p:cNvPr id="269" name="Google Shape;269;g32fd3a788c9_0_2"/>
            <p:cNvSpPr/>
            <p:nvPr/>
          </p:nvSpPr>
          <p:spPr>
            <a:xfrm>
              <a:off x="0" y="0"/>
              <a:ext cx="1980673" cy="1084155"/>
            </a:xfrm>
            <a:custGeom>
              <a:avLst/>
              <a:gdLst/>
              <a:ahLst/>
              <a:cxnLst/>
              <a:rect l="l" t="t" r="r" b="b"/>
              <a:pathLst>
                <a:path w="1980673" h="1084155" extrusionOk="0">
                  <a:moveTo>
                    <a:pt x="0" y="0"/>
                  </a:moveTo>
                  <a:lnTo>
                    <a:pt x="1980673" y="0"/>
                  </a:lnTo>
                  <a:lnTo>
                    <a:pt x="1980673" y="1084155"/>
                  </a:lnTo>
                  <a:lnTo>
                    <a:pt x="0" y="1084155"/>
                  </a:lnTo>
                  <a:close/>
                </a:path>
              </a:pathLst>
            </a:custGeom>
            <a:solidFill>
              <a:srgbClr val="1E2328"/>
            </a:solidFill>
            <a:ln>
              <a:noFill/>
            </a:ln>
          </p:spPr>
          <p:txBody>
            <a:bodyPr/>
            <a:lstStyle/>
            <a:p>
              <a:endParaRPr lang="pl-PL"/>
            </a:p>
          </p:txBody>
        </p:sp>
        <p:sp>
          <p:nvSpPr>
            <p:cNvPr id="270" name="Google Shape;270;g32fd3a788c9_0_2"/>
            <p:cNvSpPr txBox="1"/>
            <p:nvPr/>
          </p:nvSpPr>
          <p:spPr>
            <a:xfrm>
              <a:off x="0" y="0"/>
              <a:ext cx="1980600" cy="1084200"/>
            </a:xfrm>
            <a:prstGeom prst="rect">
              <a:avLst/>
            </a:prstGeom>
            <a:no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71" name="Google Shape;271;g32fd3a788c9_0_2"/>
          <p:cNvSpPr txBox="1"/>
          <p:nvPr/>
        </p:nvSpPr>
        <p:spPr>
          <a:xfrm>
            <a:off x="1310411" y="3546825"/>
            <a:ext cx="5070000" cy="1695900"/>
          </a:xfrm>
          <a:prstGeom prst="rect">
            <a:avLst/>
          </a:prstGeom>
          <a:noFill/>
          <a:ln>
            <a:noFill/>
          </a:ln>
        </p:spPr>
        <p:txBody>
          <a:bodyPr spcFirstLastPara="1" wrap="square" lIns="0" tIns="0" rIns="0" bIns="0" anchor="t" anchorCtr="0">
            <a:spAutoFit/>
          </a:bodyPr>
          <a:lstStyle/>
          <a:p>
            <a:pPr marL="0" marR="0" lvl="0" indent="0" algn="l" rtl="0">
              <a:lnSpc>
                <a:spcPct val="122002"/>
              </a:lnSpc>
              <a:spcBef>
                <a:spcPts val="0"/>
              </a:spcBef>
              <a:spcAft>
                <a:spcPts val="0"/>
              </a:spcAft>
              <a:buNone/>
            </a:pPr>
            <a:r>
              <a:rPr lang="pl" sz="4963" b="1">
                <a:solidFill>
                  <a:srgbClr val="FFFFFF"/>
                </a:solidFill>
                <a:latin typeface="Montserrat"/>
                <a:ea typeface="Montserrat"/>
                <a:cs typeface="Montserrat"/>
                <a:sym typeface="Montserrat"/>
              </a:rPr>
              <a:t>MATERIAŁY EKOLOGICZNE</a:t>
            </a:r>
            <a:endParaRPr b="1">
              <a:latin typeface="Montserrat"/>
              <a:ea typeface="Montserrat"/>
              <a:cs typeface="Montserrat"/>
              <a:sym typeface="Montserrat"/>
            </a:endParaRPr>
          </a:p>
        </p:txBody>
      </p:sp>
      <p:sp>
        <p:nvSpPr>
          <p:cNvPr id="272" name="Google Shape;272;g32fd3a788c9_0_2"/>
          <p:cNvSpPr txBox="1"/>
          <p:nvPr/>
        </p:nvSpPr>
        <p:spPr>
          <a:xfrm>
            <a:off x="1031566" y="351095"/>
            <a:ext cx="4506600" cy="384600"/>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None/>
            </a:pPr>
            <a:r>
              <a:rPr lang="pl" sz="2499" b="0" i="0" u="none" strike="noStrike" cap="none">
                <a:solidFill>
                  <a:srgbClr val="1E2328"/>
                </a:solidFill>
                <a:latin typeface="DM Serif Display"/>
                <a:ea typeface="DM Serif Display"/>
                <a:cs typeface="DM Serif Display"/>
                <a:sym typeface="DM Serif Display"/>
              </a:rPr>
              <a:t>Program szkoleniowy UpTraK</a:t>
            </a:r>
            <a:endParaRPr/>
          </a:p>
        </p:txBody>
      </p:sp>
      <p:sp>
        <p:nvSpPr>
          <p:cNvPr id="2" name="Google Shape;245;p8">
            <a:extLst>
              <a:ext uri="{FF2B5EF4-FFF2-40B4-BE49-F238E27FC236}">
                <a16:creationId xmlns:a16="http://schemas.microsoft.com/office/drawing/2014/main" id="{CA2E0BFB-8FBC-CF2C-BB76-56D858D46499}"/>
              </a:ext>
            </a:extLst>
          </p:cNvPr>
          <p:cNvSpPr txBox="1"/>
          <p:nvPr/>
        </p:nvSpPr>
        <p:spPr>
          <a:xfrm rot="16200000">
            <a:off x="15594113" y="7199119"/>
            <a:ext cx="3780450" cy="337913"/>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chemeClr val="dk1"/>
              </a:buClr>
              <a:buSzPts val="1800"/>
              <a:buFont typeface="Arial"/>
              <a:buNone/>
            </a:pPr>
            <a:r>
              <a:rPr lang="pl" sz="1800" b="0" i="0" u="sng" strike="noStrike" cap="none" dirty="0">
                <a:solidFill>
                  <a:schemeClr val="hlink"/>
                </a:solidFill>
                <a:latin typeface="Montserrat"/>
                <a:ea typeface="Montserrat"/>
                <a:cs typeface="Montserrat"/>
                <a:sym typeface="Montserrat"/>
                <a:hlinkClick r:id="rId5"/>
              </a:rPr>
              <a:t>www.fashionupproject.com</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4032</Words>
  <Application>Microsoft Office PowerPoint</Application>
  <PresentationFormat>Niestandardowy</PresentationFormat>
  <Paragraphs>313</Paragraphs>
  <Slides>32</Slides>
  <Notes>32</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32</vt:i4>
      </vt:variant>
    </vt:vector>
  </HeadingPairs>
  <TitlesOfParts>
    <vt:vector size="39" baseType="lpstr">
      <vt:lpstr>Montserrat</vt:lpstr>
      <vt:lpstr>Calibri</vt:lpstr>
      <vt:lpstr>Montserrat SemiBold</vt:lpstr>
      <vt:lpstr>Montserrat Black</vt:lpstr>
      <vt:lpstr>Arial</vt:lpstr>
      <vt:lpstr>DM Serif Display</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Bartłomiej Nowak</cp:lastModifiedBy>
  <cp:revision>18</cp:revision>
  <dcterms:created xsi:type="dcterms:W3CDTF">2006-08-16T00:00:00Z</dcterms:created>
  <dcterms:modified xsi:type="dcterms:W3CDTF">2026-03-13T14:40:53Z</dcterms:modified>
</cp:coreProperties>
</file>